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6"/>
  </p:notesMasterIdLst>
  <p:sldIdLst>
    <p:sldId id="256" r:id="rId2"/>
    <p:sldId id="678" r:id="rId3"/>
    <p:sldId id="488" r:id="rId4"/>
    <p:sldId id="562" r:id="rId5"/>
    <p:sldId id="257" r:id="rId6"/>
    <p:sldId id="658" r:id="rId7"/>
    <p:sldId id="659" r:id="rId8"/>
    <p:sldId id="258" r:id="rId9"/>
    <p:sldId id="660" r:id="rId10"/>
    <p:sldId id="661" r:id="rId11"/>
    <p:sldId id="662" r:id="rId12"/>
    <p:sldId id="663" r:id="rId13"/>
    <p:sldId id="265" r:id="rId14"/>
    <p:sldId id="650" r:id="rId15"/>
    <p:sldId id="259" r:id="rId16"/>
    <p:sldId id="266" r:id="rId17"/>
    <p:sldId id="260" r:id="rId18"/>
    <p:sldId id="261" r:id="rId19"/>
    <p:sldId id="262" r:id="rId20"/>
    <p:sldId id="487" r:id="rId21"/>
    <p:sldId id="263" r:id="rId22"/>
    <p:sldId id="468" r:id="rId23"/>
    <p:sldId id="469" r:id="rId24"/>
    <p:sldId id="470" r:id="rId25"/>
    <p:sldId id="471" r:id="rId26"/>
    <p:sldId id="472" r:id="rId27"/>
    <p:sldId id="473" r:id="rId28"/>
    <p:sldId id="474" r:id="rId29"/>
    <p:sldId id="475" r:id="rId30"/>
    <p:sldId id="476" r:id="rId31"/>
    <p:sldId id="478" r:id="rId32"/>
    <p:sldId id="477" r:id="rId33"/>
    <p:sldId id="479" r:id="rId34"/>
    <p:sldId id="540" r:id="rId35"/>
    <p:sldId id="496" r:id="rId36"/>
    <p:sldId id="497" r:id="rId37"/>
    <p:sldId id="498" r:id="rId38"/>
    <p:sldId id="499" r:id="rId39"/>
    <p:sldId id="500" r:id="rId40"/>
    <p:sldId id="501" r:id="rId41"/>
    <p:sldId id="502" r:id="rId42"/>
    <p:sldId id="563" r:id="rId43"/>
    <p:sldId id="264" r:id="rId44"/>
    <p:sldId id="272" r:id="rId45"/>
    <p:sldId id="267" r:id="rId46"/>
    <p:sldId id="664" r:id="rId47"/>
    <p:sldId id="268" r:id="rId48"/>
    <p:sldId id="269" r:id="rId49"/>
    <p:sldId id="271" r:id="rId50"/>
    <p:sldId id="329" r:id="rId51"/>
    <p:sldId id="331" r:id="rId52"/>
    <p:sldId id="332" r:id="rId53"/>
    <p:sldId id="333" r:id="rId54"/>
    <p:sldId id="569" r:id="rId55"/>
    <p:sldId id="570" r:id="rId56"/>
    <p:sldId id="571" r:id="rId57"/>
    <p:sldId id="572" r:id="rId58"/>
    <p:sldId id="573" r:id="rId59"/>
    <p:sldId id="574" r:id="rId60"/>
    <p:sldId id="575" r:id="rId61"/>
    <p:sldId id="576" r:id="rId62"/>
    <p:sldId id="577" r:id="rId63"/>
    <p:sldId id="503" r:id="rId64"/>
    <p:sldId id="578" r:id="rId65"/>
    <p:sldId id="335" r:id="rId66"/>
    <p:sldId id="579" r:id="rId67"/>
    <p:sldId id="336" r:id="rId68"/>
    <p:sldId id="337" r:id="rId69"/>
    <p:sldId id="338" r:id="rId70"/>
    <p:sldId id="339" r:id="rId71"/>
    <p:sldId id="340" r:id="rId72"/>
    <p:sldId id="580" r:id="rId73"/>
    <p:sldId id="341" r:id="rId74"/>
    <p:sldId id="342" r:id="rId75"/>
    <p:sldId id="343" r:id="rId76"/>
    <p:sldId id="344" r:id="rId77"/>
    <p:sldId id="581" r:id="rId78"/>
    <p:sldId id="582" r:id="rId79"/>
    <p:sldId id="586" r:id="rId80"/>
    <p:sldId id="587" r:id="rId81"/>
    <p:sldId id="583" r:id="rId82"/>
    <p:sldId id="584" r:id="rId83"/>
    <p:sldId id="585" r:id="rId84"/>
    <p:sldId id="564" r:id="rId85"/>
    <p:sldId id="313" r:id="rId86"/>
    <p:sldId id="276" r:id="rId87"/>
    <p:sldId id="665" r:id="rId88"/>
    <p:sldId id="505" r:id="rId89"/>
    <p:sldId id="314" r:id="rId90"/>
    <p:sldId id="666" r:id="rId91"/>
    <p:sldId id="315" r:id="rId92"/>
    <p:sldId id="316" r:id="rId93"/>
    <p:sldId id="588" r:id="rId94"/>
    <p:sldId id="317" r:id="rId95"/>
    <p:sldId id="565" r:id="rId96"/>
    <p:sldId id="506" r:id="rId97"/>
    <p:sldId id="667" r:id="rId98"/>
    <p:sldId id="668" r:id="rId99"/>
    <p:sldId id="669" r:id="rId100"/>
    <p:sldId id="670" r:id="rId101"/>
    <p:sldId id="277" r:id="rId102"/>
    <p:sldId id="278" r:id="rId103"/>
    <p:sldId id="279" r:id="rId104"/>
    <p:sldId id="280" r:id="rId105"/>
    <p:sldId id="281" r:id="rId106"/>
    <p:sldId id="282" r:id="rId107"/>
    <p:sldId id="283" r:id="rId108"/>
    <p:sldId id="284" r:id="rId109"/>
    <p:sldId id="285" r:id="rId110"/>
    <p:sldId id="507" r:id="rId111"/>
    <p:sldId id="287" r:id="rId112"/>
    <p:sldId id="288" r:id="rId113"/>
    <p:sldId id="289" r:id="rId114"/>
    <p:sldId id="508" r:id="rId115"/>
    <p:sldId id="291" r:id="rId116"/>
    <p:sldId id="292" r:id="rId117"/>
    <p:sldId id="509" r:id="rId118"/>
    <p:sldId id="293" r:id="rId119"/>
    <p:sldId id="294" r:id="rId120"/>
    <p:sldId id="480" r:id="rId121"/>
    <p:sldId id="481" r:id="rId122"/>
    <p:sldId id="671" r:id="rId123"/>
    <p:sldId id="297" r:id="rId124"/>
    <p:sldId id="298" r:id="rId125"/>
    <p:sldId id="299" r:id="rId126"/>
    <p:sldId id="300" r:id="rId127"/>
    <p:sldId id="320" r:id="rId128"/>
    <p:sldId id="321" r:id="rId129"/>
    <p:sldId id="322" r:id="rId130"/>
    <p:sldId id="672" r:id="rId131"/>
    <p:sldId id="651" r:id="rId132"/>
    <p:sldId id="589" r:id="rId133"/>
    <p:sldId id="306" r:id="rId134"/>
    <p:sldId id="307" r:id="rId135"/>
    <p:sldId id="308" r:id="rId136"/>
    <p:sldId id="309" r:id="rId137"/>
    <p:sldId id="310" r:id="rId138"/>
    <p:sldId id="311" r:id="rId139"/>
    <p:sldId id="566" r:id="rId140"/>
    <p:sldId id="542" r:id="rId141"/>
    <p:sldId id="541" r:id="rId142"/>
    <p:sldId id="543" r:id="rId143"/>
    <p:sldId id="346" r:id="rId144"/>
    <p:sldId id="347" r:id="rId145"/>
    <p:sldId id="348" r:id="rId146"/>
    <p:sldId id="349" r:id="rId147"/>
    <p:sldId id="350" r:id="rId148"/>
    <p:sldId id="351" r:id="rId149"/>
    <p:sldId id="352" r:id="rId150"/>
    <p:sldId id="353" r:id="rId151"/>
    <p:sldId id="354" r:id="rId152"/>
    <p:sldId id="355" r:id="rId153"/>
    <p:sldId id="356" r:id="rId154"/>
    <p:sldId id="357" r:id="rId155"/>
    <p:sldId id="358" r:id="rId156"/>
    <p:sldId id="359" r:id="rId157"/>
    <p:sldId id="360" r:id="rId158"/>
    <p:sldId id="673" r:id="rId159"/>
    <p:sldId id="361" r:id="rId160"/>
    <p:sldId id="362" r:id="rId161"/>
    <p:sldId id="363" r:id="rId162"/>
    <p:sldId id="364" r:id="rId163"/>
    <p:sldId id="365" r:id="rId164"/>
    <p:sldId id="366" r:id="rId165"/>
    <p:sldId id="367" r:id="rId166"/>
    <p:sldId id="368" r:id="rId167"/>
    <p:sldId id="369" r:id="rId168"/>
    <p:sldId id="370" r:id="rId169"/>
    <p:sldId id="371" r:id="rId170"/>
    <p:sldId id="372" r:id="rId171"/>
    <p:sldId id="373" r:id="rId172"/>
    <p:sldId id="374" r:id="rId173"/>
    <p:sldId id="544" r:id="rId174"/>
    <p:sldId id="375" r:id="rId175"/>
    <p:sldId id="674" r:id="rId176"/>
    <p:sldId id="675" r:id="rId177"/>
    <p:sldId id="377" r:id="rId178"/>
    <p:sldId id="378" r:id="rId179"/>
    <p:sldId id="379" r:id="rId180"/>
    <p:sldId id="381" r:id="rId181"/>
    <p:sldId id="382" r:id="rId182"/>
    <p:sldId id="384" r:id="rId183"/>
    <p:sldId id="385" r:id="rId184"/>
    <p:sldId id="386" r:id="rId185"/>
    <p:sldId id="676" r:id="rId186"/>
    <p:sldId id="388" r:id="rId187"/>
    <p:sldId id="389" r:id="rId188"/>
    <p:sldId id="390" r:id="rId189"/>
    <p:sldId id="391" r:id="rId190"/>
    <p:sldId id="392" r:id="rId191"/>
    <p:sldId id="396" r:id="rId192"/>
    <p:sldId id="397" r:id="rId193"/>
    <p:sldId id="398" r:id="rId194"/>
    <p:sldId id="652" r:id="rId195"/>
    <p:sldId id="510" r:id="rId196"/>
    <p:sldId id="567" r:id="rId197"/>
    <p:sldId id="590" r:id="rId198"/>
    <p:sldId id="591" r:id="rId199"/>
    <p:sldId id="592" r:id="rId200"/>
    <p:sldId id="594" r:id="rId201"/>
    <p:sldId id="593" r:id="rId202"/>
    <p:sldId id="595" r:id="rId203"/>
    <p:sldId id="552" r:id="rId204"/>
    <p:sldId id="553" r:id="rId205"/>
    <p:sldId id="554" r:id="rId206"/>
    <p:sldId id="555" r:id="rId207"/>
    <p:sldId id="556" r:id="rId208"/>
    <p:sldId id="557" r:id="rId209"/>
    <p:sldId id="558" r:id="rId210"/>
    <p:sldId id="559" r:id="rId211"/>
    <p:sldId id="560" r:id="rId212"/>
    <p:sldId id="561" r:id="rId213"/>
    <p:sldId id="596" r:id="rId214"/>
    <p:sldId id="656" r:id="rId215"/>
    <p:sldId id="598" r:id="rId216"/>
    <p:sldId id="599" r:id="rId217"/>
    <p:sldId id="600" r:id="rId218"/>
    <p:sldId id="601" r:id="rId219"/>
    <p:sldId id="653" r:id="rId220"/>
    <p:sldId id="602" r:id="rId221"/>
    <p:sldId id="603" r:id="rId222"/>
    <p:sldId id="604" r:id="rId223"/>
    <p:sldId id="605" r:id="rId224"/>
    <p:sldId id="606" r:id="rId225"/>
    <p:sldId id="608" r:id="rId226"/>
    <p:sldId id="610" r:id="rId227"/>
    <p:sldId id="611" r:id="rId228"/>
    <p:sldId id="612" r:id="rId229"/>
    <p:sldId id="614" r:id="rId230"/>
    <p:sldId id="613" r:id="rId231"/>
    <p:sldId id="654" r:id="rId232"/>
    <p:sldId id="655" r:id="rId233"/>
    <p:sldId id="615" r:id="rId234"/>
    <p:sldId id="657" r:id="rId235"/>
    <p:sldId id="616" r:id="rId236"/>
    <p:sldId id="618" r:id="rId237"/>
    <p:sldId id="568" r:id="rId238"/>
    <p:sldId id="439" r:id="rId239"/>
    <p:sldId id="511" r:id="rId240"/>
    <p:sldId id="441" r:id="rId241"/>
    <p:sldId id="442" r:id="rId242"/>
    <p:sldId id="548" r:id="rId243"/>
    <p:sldId id="547" r:id="rId244"/>
    <p:sldId id="549" r:id="rId245"/>
    <p:sldId id="550" r:id="rId246"/>
    <p:sldId id="551" r:id="rId247"/>
    <p:sldId id="512" r:id="rId248"/>
    <p:sldId id="513" r:id="rId249"/>
    <p:sldId id="621" r:id="rId250"/>
    <p:sldId id="622" r:id="rId251"/>
    <p:sldId id="623" r:id="rId252"/>
    <p:sldId id="624" r:id="rId253"/>
    <p:sldId id="620" r:id="rId254"/>
    <p:sldId id="447" r:id="rId255"/>
    <p:sldId id="448" r:id="rId256"/>
    <p:sldId id="514" r:id="rId257"/>
    <p:sldId id="515" r:id="rId258"/>
    <p:sldId id="516" r:id="rId259"/>
    <p:sldId id="517" r:id="rId260"/>
    <p:sldId id="518" r:id="rId261"/>
    <p:sldId id="519" r:id="rId262"/>
    <p:sldId id="520" r:id="rId263"/>
    <p:sldId id="521" r:id="rId264"/>
    <p:sldId id="522" r:id="rId265"/>
    <p:sldId id="523" r:id="rId266"/>
    <p:sldId id="524" r:id="rId267"/>
    <p:sldId id="525" r:id="rId268"/>
    <p:sldId id="526" r:id="rId269"/>
    <p:sldId id="527" r:id="rId270"/>
    <p:sldId id="528" r:id="rId271"/>
    <p:sldId id="532" r:id="rId272"/>
    <p:sldId id="533" r:id="rId273"/>
    <p:sldId id="534" r:id="rId274"/>
    <p:sldId id="535" r:id="rId275"/>
    <p:sldId id="536" r:id="rId276"/>
    <p:sldId id="537" r:id="rId277"/>
    <p:sldId id="538" r:id="rId278"/>
    <p:sldId id="625" r:id="rId279"/>
    <p:sldId id="626" r:id="rId280"/>
    <p:sldId id="627" r:id="rId281"/>
    <p:sldId id="628" r:id="rId282"/>
    <p:sldId id="629" r:id="rId283"/>
    <p:sldId id="630" r:id="rId284"/>
    <p:sldId id="631" r:id="rId285"/>
    <p:sldId id="632" r:id="rId286"/>
    <p:sldId id="633" r:id="rId287"/>
    <p:sldId id="634" r:id="rId288"/>
    <p:sldId id="635" r:id="rId289"/>
    <p:sldId id="636" r:id="rId290"/>
    <p:sldId id="637" r:id="rId291"/>
    <p:sldId id="638" r:id="rId292"/>
    <p:sldId id="639" r:id="rId293"/>
    <p:sldId id="640" r:id="rId294"/>
    <p:sldId id="641" r:id="rId295"/>
    <p:sldId id="642" r:id="rId296"/>
    <p:sldId id="643" r:id="rId297"/>
    <p:sldId id="644" r:id="rId298"/>
    <p:sldId id="645" r:id="rId299"/>
    <p:sldId id="646" r:id="rId300"/>
    <p:sldId id="647" r:id="rId301"/>
    <p:sldId id="648" r:id="rId302"/>
    <p:sldId id="649" r:id="rId303"/>
    <p:sldId id="539" r:id="rId304"/>
    <p:sldId id="677" r:id="rId30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mn-cs"/>
      </a:defRPr>
    </a:lvl1pPr>
    <a:lvl2pPr marL="457200" algn="l" rtl="0" fontAlgn="base">
      <a:spcBef>
        <a:spcPct val="0"/>
      </a:spcBef>
      <a:spcAft>
        <a:spcPct val="0"/>
      </a:spcAft>
      <a:defRPr sz="2400" kern="1200">
        <a:solidFill>
          <a:schemeClr val="tx1"/>
        </a:solidFill>
        <a:latin typeface="Times" charset="0"/>
        <a:ea typeface="ＭＳ Ｐゴシック" charset="-128"/>
        <a:cs typeface="+mn-cs"/>
      </a:defRPr>
    </a:lvl2pPr>
    <a:lvl3pPr marL="914400" algn="l" rtl="0" fontAlgn="base">
      <a:spcBef>
        <a:spcPct val="0"/>
      </a:spcBef>
      <a:spcAft>
        <a:spcPct val="0"/>
      </a:spcAft>
      <a:defRPr sz="2400" kern="1200">
        <a:solidFill>
          <a:schemeClr val="tx1"/>
        </a:solidFill>
        <a:latin typeface="Times" charset="0"/>
        <a:ea typeface="ＭＳ Ｐゴシック" charset="-128"/>
        <a:cs typeface="+mn-cs"/>
      </a:defRPr>
    </a:lvl3pPr>
    <a:lvl4pPr marL="1371600" algn="l" rtl="0" fontAlgn="base">
      <a:spcBef>
        <a:spcPct val="0"/>
      </a:spcBef>
      <a:spcAft>
        <a:spcPct val="0"/>
      </a:spcAft>
      <a:defRPr sz="2400" kern="1200">
        <a:solidFill>
          <a:schemeClr val="tx1"/>
        </a:solidFill>
        <a:latin typeface="Times" charset="0"/>
        <a:ea typeface="ＭＳ Ｐゴシック" charset="-128"/>
        <a:cs typeface="+mn-cs"/>
      </a:defRPr>
    </a:lvl4pPr>
    <a:lvl5pPr marL="1828800" algn="l" rtl="0" fontAlgn="base">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DDDDDD"/>
    <a:srgbClr val="99FF99"/>
    <a:srgbClr val="008000"/>
    <a:srgbClr val="33CC33"/>
    <a:srgbClr val="FFFF99"/>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562"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6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wmf"/><Relationship Id="rId6" Type="http://schemas.openxmlformats.org/officeDocument/2006/relationships/image" Target="../media/image82.wmf"/><Relationship Id="rId5" Type="http://schemas.openxmlformats.org/officeDocument/2006/relationships/image" Target="../media/image81.emf"/><Relationship Id="rId4" Type="http://schemas.openxmlformats.org/officeDocument/2006/relationships/image" Target="../media/image80.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image" Target="../media/image89.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image" Target="../media/image16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image" Target="../media/image16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image" Target="../media/image19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05.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image" Target="../media/image216.emf"/><Relationship Id="rId1" Type="http://schemas.openxmlformats.org/officeDocument/2006/relationships/image" Target="../media/image21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20.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image" Target="../media/image25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21.e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image" Target="../media/image345.emf"/><Relationship Id="rId7" Type="http://schemas.openxmlformats.org/officeDocument/2006/relationships/image" Target="../media/image349.emf"/><Relationship Id="rId2" Type="http://schemas.openxmlformats.org/officeDocument/2006/relationships/image" Target="../media/image344.emf"/><Relationship Id="rId1" Type="http://schemas.openxmlformats.org/officeDocument/2006/relationships/image" Target="../media/image343.emf"/><Relationship Id="rId6" Type="http://schemas.openxmlformats.org/officeDocument/2006/relationships/image" Target="../media/image348.emf"/><Relationship Id="rId5" Type="http://schemas.openxmlformats.org/officeDocument/2006/relationships/image" Target="../media/image347.emf"/><Relationship Id="rId4" Type="http://schemas.openxmlformats.org/officeDocument/2006/relationships/image" Target="../media/image34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353.emf"/><Relationship Id="rId2" Type="http://schemas.openxmlformats.org/officeDocument/2006/relationships/image" Target="../media/image352.emf"/><Relationship Id="rId1" Type="http://schemas.openxmlformats.org/officeDocument/2006/relationships/image" Target="../media/image351.emf"/><Relationship Id="rId4" Type="http://schemas.openxmlformats.org/officeDocument/2006/relationships/image" Target="../media/image35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5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5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6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7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7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7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8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pitchFamily="-1" charset="0"/>
                <a:ea typeface="+mn-ea"/>
                <a:cs typeface="+mn-cs"/>
              </a:defRPr>
            </a:lvl1pPr>
          </a:lstStyle>
          <a:p>
            <a:pPr>
              <a:defRPr/>
            </a:pPr>
            <a:endParaRPr lang="en-US"/>
          </a:p>
        </p:txBody>
      </p:sp>
      <p:sp>
        <p:nvSpPr>
          <p:cNvPr id="798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pitchFamily="-1" charset="0"/>
                <a:ea typeface="+mn-ea"/>
                <a:cs typeface="+mn-cs"/>
              </a:defRPr>
            </a:lvl1pPr>
          </a:lstStyle>
          <a:p>
            <a:pPr>
              <a:defRPr/>
            </a:pPr>
            <a:endParaRPr lang="en-US"/>
          </a:p>
        </p:txBody>
      </p:sp>
      <p:sp>
        <p:nvSpPr>
          <p:cNvPr id="314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98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pitchFamily="-1" charset="0"/>
                <a:ea typeface="+mn-ea"/>
                <a:cs typeface="+mn-cs"/>
              </a:defRPr>
            </a:lvl1pPr>
          </a:lstStyle>
          <a:p>
            <a:pPr>
              <a:defRPr/>
            </a:pPr>
            <a:endParaRPr lang="en-US"/>
          </a:p>
        </p:txBody>
      </p:sp>
      <p:sp>
        <p:nvSpPr>
          <p:cNvPr id="798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720541EC-73F8-4895-8B27-A4D5084F67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72B5D14-DA59-4133-A034-28947AE246A2}" type="slidenum">
              <a:rPr lang="en-US"/>
              <a:pPr/>
              <a:t>50</a:t>
            </a:fld>
            <a:endParaRPr lang="en-US"/>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r>
              <a:rPr lang="en-US" smtClean="0">
                <a:latin typeface="Times" charset="0"/>
                <a:ea typeface="ＭＳ Ｐゴシック" charset="-128"/>
              </a:rPr>
              <a:t>MPB tutorial, </a:t>
            </a:r>
            <a:r>
              <a:rPr lang="en-US" sz="1300" smtClean="0">
                <a:solidFill>
                  <a:srgbClr val="000000"/>
                </a:solidFill>
                <a:latin typeface="Times" charset="0"/>
                <a:ea typeface="ＭＳ Ｐゴシック" charset="-128"/>
              </a:rPr>
              <a:t>http://ab-initio.mit.edu/mpb</a:t>
            </a:r>
          </a:p>
          <a:p>
            <a:endParaRPr lang="en-US" sz="1300" smtClean="0">
              <a:solidFill>
                <a:srgbClr val="000000"/>
              </a:solidFill>
              <a:latin typeface="Times" charset="0"/>
              <a:ea typeface="ＭＳ Ｐゴシック" charset="-128"/>
            </a:endParaRPr>
          </a:p>
          <a:p>
            <a:r>
              <a:rPr lang="en-US" sz="1300" smtClean="0">
                <a:solidFill>
                  <a:srgbClr val="000000"/>
                </a:solidFill>
                <a:latin typeface="Times" charset="0"/>
                <a:ea typeface="ＭＳ Ｐゴシック" charset="-128"/>
              </a:rPr>
              <a:t>K. M. Ho, C. T. Chan, and C. M. Soukoulis, "Existence of a photonic gap in periodic dielectric structures," Phys. Rev. Lett. 65, 3152 (1990).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6A728B3A-B461-4DF5-9F90-3AD5D69A869F}" type="slidenum">
              <a:rPr lang="en-US"/>
              <a:pPr/>
              <a:t>71</a:t>
            </a:fld>
            <a:endParaRPr lang="en-US"/>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r>
              <a:rPr lang="en-US" sz="1300" smtClean="0">
                <a:solidFill>
                  <a:srgbClr val="000000"/>
                </a:solidFill>
                <a:latin typeface="Times" charset="0"/>
                <a:ea typeface="ＭＳ Ｐゴシック" charset="-128"/>
              </a:rPr>
              <a:t>On creating nanoparticles, from: http://www.icmm.csic.es/cefe/</a:t>
            </a:r>
          </a:p>
          <a:p>
            <a:endParaRPr lang="en-US" sz="1300" smtClean="0">
              <a:solidFill>
                <a:srgbClr val="000000"/>
              </a:solidFill>
              <a:latin typeface="Times" charset="0"/>
              <a:ea typeface="ＭＳ Ｐゴシック" charset="-128"/>
            </a:endParaRPr>
          </a:p>
          <a:p>
            <a:r>
              <a:rPr lang="en-US" sz="1300" smtClean="0">
                <a:solidFill>
                  <a:srgbClr val="000000"/>
                </a:solidFill>
                <a:latin typeface="Times" charset="0"/>
                <a:ea typeface="ＭＳ Ｐゴシック" charset="-128"/>
              </a:rPr>
              <a:t>The quality of the opaline structure dramatically depends on the monodispersity of the starting particles. So, the first requirement in order to build technologically interesting materials is to control the production of well-shaped size-controlled spherical silica particles. The synthesis of submicron silica particles has been extensively studied (1, 2). The most common method is that developed by Stöber et al.(3). It consists of a sol-gel process [sol-gel = colloidal suspension of silica particles that is gelled to form a solid] in which a Si metal-organic compound hydrolyses whereby Si-O chains are created and whose condensation leads to amorphous silica nanoparticles. Under controlled reaction conditions monodispersed spheres (less than 5% in dispersion) with diameters in the range between tenths of a micron and a micron can be produced. The figure shows a diagram of the chemical process along with transmission electron microscopy (TEM) images of the resulting silica particles.</a:t>
            </a:r>
          </a:p>
          <a:p>
            <a:endParaRPr lang="en-US" sz="1300" smtClean="0">
              <a:solidFill>
                <a:srgbClr val="000000"/>
              </a:solidFill>
              <a:latin typeface="Times" charset="0"/>
              <a:ea typeface="ＭＳ Ｐゴシック" charset="-128"/>
            </a:endParaRPr>
          </a:p>
          <a:p>
            <a:r>
              <a:rPr lang="en-US" sz="1300" smtClean="0">
                <a:solidFill>
                  <a:srgbClr val="000000"/>
                </a:solidFill>
                <a:latin typeface="Times" charset="0"/>
                <a:ea typeface="ＭＳ Ｐゴシック" charset="-128"/>
              </a:rPr>
              <a:t>3.-     W. Stöber, A. Fink, and E. Bohn.1968. J. Colloid Interface Sci., 26, 62.</a:t>
            </a:r>
          </a:p>
          <a:p>
            <a:endParaRPr lang="en-US" smtClean="0">
              <a:latin typeface="Times"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ABCBCF03-0C12-4FFE-A064-00CD1AF437BF}" type="slidenum">
              <a:rPr lang="en-US"/>
              <a:pPr/>
              <a:t>72</a:t>
            </a:fld>
            <a:endParaRPr lang="en-US"/>
          </a:p>
        </p:txBody>
      </p:sp>
      <p:sp>
        <p:nvSpPr>
          <p:cNvPr id="325635" name="Rectangle 1026"/>
          <p:cNvSpPr>
            <a:spLocks noGrp="1" noRot="1" noChangeAspect="1" noChangeArrowheads="1" noTextEdit="1"/>
          </p:cNvSpPr>
          <p:nvPr>
            <p:ph type="sldImg"/>
          </p:nvPr>
        </p:nvSpPr>
        <p:spPr>
          <a:solidFill>
            <a:srgbClr val="FFFFFF"/>
          </a:solidFill>
          <a:ln/>
        </p:spPr>
      </p:sp>
      <p:sp>
        <p:nvSpPr>
          <p:cNvPr id="325636" name="Rectangle 1027"/>
          <p:cNvSpPr>
            <a:spLocks noGrp="1" noChangeArrowheads="1"/>
          </p:cNvSpPr>
          <p:nvPr>
            <p:ph type="body" idx="1"/>
          </p:nvPr>
        </p:nvSpPr>
        <p:spPr>
          <a:solidFill>
            <a:srgbClr val="FFFFFF"/>
          </a:solidFill>
          <a:ln>
            <a:solidFill>
              <a:srgbClr val="000000"/>
            </a:solidFill>
          </a:ln>
        </p:spPr>
        <p:txBody>
          <a:bodyPr/>
          <a:lstStyle/>
          <a:p>
            <a:endParaRPr lang="cs-CZ" smtClean="0">
              <a:latin typeface="Times"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4D145D24-654F-4490-B881-8D519EF1420E}" type="slidenum">
              <a:rPr lang="en-US"/>
              <a:pPr/>
              <a:t>77</a:t>
            </a:fld>
            <a:endParaRPr lang="en-US"/>
          </a:p>
        </p:txBody>
      </p:sp>
      <p:sp>
        <p:nvSpPr>
          <p:cNvPr id="326659" name="Rectangle 1026"/>
          <p:cNvSpPr>
            <a:spLocks noGrp="1" noRot="1" noChangeAspect="1" noChangeArrowheads="1" noTextEdit="1"/>
          </p:cNvSpPr>
          <p:nvPr>
            <p:ph type="sldImg"/>
          </p:nvPr>
        </p:nvSpPr>
        <p:spPr>
          <a:solidFill>
            <a:srgbClr val="FFFFFF"/>
          </a:solidFill>
          <a:ln/>
        </p:spPr>
      </p:sp>
      <p:sp>
        <p:nvSpPr>
          <p:cNvPr id="326660" name="Rectangle 1027"/>
          <p:cNvSpPr>
            <a:spLocks noGrp="1" noChangeArrowheads="1"/>
          </p:cNvSpPr>
          <p:nvPr>
            <p:ph type="body" idx="1"/>
          </p:nvPr>
        </p:nvSpPr>
        <p:spPr>
          <a:solidFill>
            <a:srgbClr val="FFFFFF"/>
          </a:solidFill>
          <a:ln>
            <a:solidFill>
              <a:srgbClr val="000000"/>
            </a:solidFill>
          </a:ln>
        </p:spPr>
        <p:txBody>
          <a:bodyPr/>
          <a:lstStyle/>
          <a:p>
            <a:r>
              <a:rPr lang="en-US" sz="700" smtClean="0">
                <a:solidFill>
                  <a:srgbClr val="000000"/>
                </a:solidFill>
                <a:latin typeface="Times" charset="0"/>
                <a:ea typeface="ＭＳ Ｐゴシック" charset="-128"/>
              </a:rPr>
              <a:t>On-chip natural assembly of silicon photonic bandgap crystals</a:t>
            </a:r>
          </a:p>
          <a:p>
            <a:r>
              <a:rPr lang="en-US" sz="700" smtClean="0">
                <a:solidFill>
                  <a:srgbClr val="000000"/>
                </a:solidFill>
                <a:latin typeface="Times" charset="0"/>
                <a:ea typeface="ＭＳ Ｐゴシック" charset="-128"/>
              </a:rPr>
              <a:t>AUTHOR: Vlasov,-Y.-A.; Xiang-Zheng-Bo; Sturm,-J.-C.; Norris,-D.-J.</a:t>
            </a:r>
          </a:p>
          <a:p>
            <a:r>
              <a:rPr lang="en-US" sz="700" smtClean="0">
                <a:solidFill>
                  <a:srgbClr val="000000"/>
                </a:solidFill>
                <a:latin typeface="Times" charset="0"/>
                <a:ea typeface="ＭＳ Ｐゴシック" charset="-128"/>
              </a:rPr>
              <a:t>SOURCE: Nature-. 15 Nov. 2001; 414(6861): 289-93</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 Y. A. Vlasov </a:t>
            </a:r>
            <a:r>
              <a:rPr lang="en-US" sz="700" i="1" smtClean="0">
                <a:solidFill>
                  <a:srgbClr val="000000"/>
                </a:solidFill>
                <a:latin typeface="Times" charset="0"/>
                <a:ea typeface="ＭＳ Ｐゴシック" charset="-128"/>
              </a:rPr>
              <a:t>et al.</a:t>
            </a:r>
            <a:r>
              <a:rPr lang="en-US" sz="700" smtClean="0">
                <a:solidFill>
                  <a:srgbClr val="000000"/>
                </a:solidFill>
                <a:latin typeface="Times" charset="0"/>
                <a:ea typeface="ＭＳ Ｐゴシック" charset="-128"/>
              </a:rPr>
              <a:t>, </a:t>
            </a:r>
            <a:r>
              <a:rPr lang="en-US" sz="700" i="1" smtClean="0">
                <a:solidFill>
                  <a:srgbClr val="000000"/>
                </a:solidFill>
                <a:latin typeface="Times" charset="0"/>
                <a:ea typeface="ＭＳ Ｐゴシック" charset="-128"/>
              </a:rPr>
              <a:t>Nature</a:t>
            </a:r>
            <a:r>
              <a:rPr lang="en-US" sz="700" smtClean="0">
                <a:solidFill>
                  <a:srgbClr val="000000"/>
                </a:solidFill>
                <a:latin typeface="Times" charset="0"/>
                <a:ea typeface="ＭＳ Ｐゴシック" charset="-128"/>
              </a:rPr>
              <a:t> </a:t>
            </a:r>
            <a:r>
              <a:rPr lang="en-US" sz="700" b="1" smtClean="0">
                <a:solidFill>
                  <a:srgbClr val="000000"/>
                </a:solidFill>
                <a:latin typeface="Times" charset="0"/>
                <a:ea typeface="ＭＳ Ｐゴシック" charset="-128"/>
              </a:rPr>
              <a:t>414</a:t>
            </a:r>
            <a:r>
              <a:rPr lang="en-US" sz="700" smtClean="0">
                <a:solidFill>
                  <a:srgbClr val="000000"/>
                </a:solidFill>
                <a:latin typeface="Times" charset="0"/>
                <a:ea typeface="ＭＳ Ｐゴシック" charset="-128"/>
              </a:rPr>
              <a:t>, 289 (2001). ]</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Comparison of optical results with calculations. a, Experimental (red) and calculated (black) transmission spectra for incidence normal to the (111) plane of a 7-layer planar opal made from 855-nm silica spheres with a refractive index of 1.45. The frequency is plotted in units of c/a, where c is the speed of light and a is the lattice constant. b, The photonic band diagram calculated along the [111] direction for the same parameters used in a. c, The photonic band diagram calculated for the Si inverted opal measured in d and e. d, Experimental reflection spectra for amorphous Si inverted opals measured normal to the (111) plane. Data from two samples, with a equal to 1,070 nm (red) and 841 nm (blue), are combined. The wavelength scale corresponds to the 1,070-nm sample. The best theoretical fit (black) was obtained for a Si coating sphere radius of 0.428 and an air sphere radius of 0.354. e, Experimental and theoretical reflection spectra as in d for incidence normal to the (100) plane. The blue-hatched region denotes the expected frequency range of the bandgap. For calculations, we used 12.25 as the dielectric constant of Si.</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However the standard method for growing the initial opal (sedimentation of spheres from suspension) yields centimetre-scale pieces of polycrystalline material with numerous defects in the crystal lattice (stacking faults, dislocations and point defects). As the bandgap in f.c.c. photonic crystals is relatively narrow, these defects can easily close the gap by filling it with localized photonic states16.</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We used an alternative method to form synthetic opals. Recent research has improved control over colloidal crystallization in various geometries20-22. In particular, strong capillary forces at a meniscus between a substrate and a colloidal sol can induce crystallization of spheres into a 3D array of controllable thickness22. If this meniscus is slowly swept across a vertically placed substrate by solvent evaporation, thin planar opals can be deposited. As solvent evaporation must compete with sedimentation, this method is believed to be limited to spheres with diameters &lt;0.4 µm. But spheres with larger diameters (0.8 µm) are required to make photonic crystals with a bandgap at technologically important wavelengths such as 1.3 or 1.5 µm (ref. 19), so we added a convective flow to the sol to minimize sedimentation and provide a continuous flow of particles toward the meniscus region. We found straightforward conditions that yielded planar opals using large (up to 1 µm) silica colloids. For example, a Si wafer was placed vertically in a vial containing an ethanolic suspension of silica spheres (855 1.3% in size, 1% by volume). Flow was achieved by placing a temperature gradient across the vial (from 80 °C at the bottom to 65 °C near the top). Scanning electron microscopy (SEM) images of the resulting templates (Fig. 1a) indicate that the defect densities (1% stacking faults, 10-3 point defects per unit cell) are much lower than for sedimented opals (20% stacking faults, 10-2 point defects per unit cell16). In addition, this approach yields large-sphere opals up to 20 layers thick that coat centimetre-scale areas of the Si wafer (Fig. 1b). SEM and optical diffraction measurements (Fig. 1c) show that these opals have single crystalline domains (1 mm–1 cm) that are 10–100 times larger than in the best sedimented opals. We speculate that the improved quality of these samples is due to a meniscus-induced shear that aligns the close-packed layers into a f.c.c. crystal during deposition, as shown in other geometries23.</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Once such a template was prepared, its interstitial spaces were filled with Si to satisfy the refractive index requirement for the photonic bandgap. In previous work, a purpose-built apparatus was required, in which disilane was first condensed into the pores of the opal at cryogenic temperatures and subsequently decomposed by heating at pressures of 200 torr (ref. 15). Although homogeneous infiltration was demonstrated for sedimented opals, this process did not allow sufficient control over the deposition to fill our thin planar opals. Instead, we filled planar opals using a commercially available low-pressure chemical vapour deposition (LPCVD) furnace that provides complete control of the growth parameters24. As LPCVD is surface-reaction-limited, this technique is in principle well suited to conformal filling of the interstitials of the opal. Furthermore, an advantage of LPCVD is that it is the standard Si deposition technique for the microelectronics industry (used, for example, in complementary metal-oxide-semiconductor, CMOS, technology). Unfortunately, under typical CMOS fabrication conditions near 600 °C, filling the opal template can be problematic. First, infiltration of the structure can be limited by premature obstruction of the outermost channels (100 nm) of the opal, which provide gas transport to the innermost layers. Second, deposition results in polycrystalline silicon (poly-Si) with grains (100 nm) that can introduce undesirable roughness at surfaces inside the final photonic crystal. By decreasing the temperature to 550 °C, we obtained homogeneous infiltration with LPCVD even for templates as thick as 40 layers. The lower temperature reduced the sticking coefficient of the precursor, allowing deposition to penetrate all the way to the Si wafer without a visible interface (Fig. 2a). Temperatures below 580 °C also avoided internal surface roughness by uniformly depositing amorphous silicon (a-Si), which was then transformed into a poly-Si structure with smooth interfaces by annealing at 600 °C for 8 hours. After deposition, the silica template was removed by wet etching. Thus thin planar inverted opals of controllable thickness were obtained (Fig. 2a–d) that were incorporated directly into the wafer and inherited the advantageous mechanical properties of poly-Si.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558BCE7-EDCE-4A40-A8ED-48A96625021F}" type="slidenum">
              <a:rPr lang="en-US"/>
              <a:pPr/>
              <a:t>79</a:t>
            </a:fld>
            <a:endParaRPr lang="en-US"/>
          </a:p>
        </p:txBody>
      </p:sp>
      <p:sp>
        <p:nvSpPr>
          <p:cNvPr id="327683" name="Rectangle 1026"/>
          <p:cNvSpPr>
            <a:spLocks noGrp="1" noRot="1" noChangeAspect="1" noChangeArrowheads="1" noTextEdit="1"/>
          </p:cNvSpPr>
          <p:nvPr>
            <p:ph type="sldImg"/>
          </p:nvPr>
        </p:nvSpPr>
        <p:spPr>
          <a:solidFill>
            <a:srgbClr val="FFFFFF"/>
          </a:solidFill>
          <a:ln/>
        </p:spPr>
      </p:sp>
      <p:sp>
        <p:nvSpPr>
          <p:cNvPr id="327684" name="Rectangle 1027"/>
          <p:cNvSpPr>
            <a:spLocks noGrp="1" noChangeArrowheads="1"/>
          </p:cNvSpPr>
          <p:nvPr>
            <p:ph type="body" idx="1"/>
          </p:nvPr>
        </p:nvSpPr>
        <p:spPr>
          <a:solidFill>
            <a:srgbClr val="FFFFFF"/>
          </a:solidFill>
          <a:ln>
            <a:solidFill>
              <a:srgbClr val="000000"/>
            </a:solidFill>
          </a:ln>
        </p:spPr>
        <p:txBody>
          <a:bodyPr/>
          <a:lstStyle/>
          <a:p>
            <a:endParaRPr lang="cs-CZ" smtClean="0">
              <a:latin typeface="Times"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AE4DD877-4EF7-42AD-A599-430ADE862B41}" type="slidenum">
              <a:rPr lang="en-US"/>
              <a:pPr/>
              <a:t>81</a:t>
            </a:fld>
            <a:endParaRPr lang="en-US"/>
          </a:p>
        </p:txBody>
      </p:sp>
      <p:sp>
        <p:nvSpPr>
          <p:cNvPr id="328707" name="Rectangle 1026"/>
          <p:cNvSpPr>
            <a:spLocks noGrp="1" noRot="1" noChangeAspect="1" noChangeArrowheads="1" noTextEdit="1"/>
          </p:cNvSpPr>
          <p:nvPr>
            <p:ph type="sldImg"/>
          </p:nvPr>
        </p:nvSpPr>
        <p:spPr>
          <a:solidFill>
            <a:srgbClr val="FFFFFF"/>
          </a:solidFill>
          <a:ln/>
        </p:spPr>
      </p:sp>
      <p:sp>
        <p:nvSpPr>
          <p:cNvPr id="328708" name="Rectangle 1027"/>
          <p:cNvSpPr>
            <a:spLocks noGrp="1" noChangeArrowheads="1"/>
          </p:cNvSpPr>
          <p:nvPr>
            <p:ph type="body" idx="1"/>
          </p:nvPr>
        </p:nvSpPr>
        <p:spPr>
          <a:solidFill>
            <a:srgbClr val="FFFFFF"/>
          </a:solidFill>
          <a:ln>
            <a:solidFill>
              <a:srgbClr val="000000"/>
            </a:solidFill>
          </a:ln>
        </p:spPr>
        <p:txBody>
          <a:bodyPr/>
          <a:lstStyle/>
          <a:p>
            <a:endParaRPr lang="cs-CZ" smtClean="0">
              <a:latin typeface="Times"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E2429411-D614-4EAE-B1DD-ED5163CD33E0}" type="slidenum">
              <a:rPr lang="en-US"/>
              <a:pPr/>
              <a:t>82</a:t>
            </a:fld>
            <a:endParaRPr lang="en-US"/>
          </a:p>
        </p:txBody>
      </p:sp>
      <p:sp>
        <p:nvSpPr>
          <p:cNvPr id="329731" name="Rectangle 1026"/>
          <p:cNvSpPr>
            <a:spLocks noGrp="1" noRot="1" noChangeAspect="1" noChangeArrowheads="1" noTextEdit="1"/>
          </p:cNvSpPr>
          <p:nvPr>
            <p:ph type="sldImg"/>
          </p:nvPr>
        </p:nvSpPr>
        <p:spPr>
          <a:solidFill>
            <a:srgbClr val="FFFFFF"/>
          </a:solidFill>
          <a:ln/>
        </p:spPr>
      </p:sp>
      <p:sp>
        <p:nvSpPr>
          <p:cNvPr id="329732" name="Rectangle 1027"/>
          <p:cNvSpPr>
            <a:spLocks noGrp="1" noChangeArrowheads="1"/>
          </p:cNvSpPr>
          <p:nvPr>
            <p:ph type="body" idx="1"/>
          </p:nvPr>
        </p:nvSpPr>
        <p:spPr>
          <a:solidFill>
            <a:srgbClr val="FFFFFF"/>
          </a:solidFill>
          <a:ln>
            <a:solidFill>
              <a:srgbClr val="000000"/>
            </a:solidFill>
          </a:ln>
        </p:spPr>
        <p:txBody>
          <a:bodyPr/>
          <a:lstStyle/>
          <a:p>
            <a:r>
              <a:rPr lang="en-US" sz="900" smtClean="0">
                <a:latin typeface="Times" charset="0"/>
                <a:ea typeface="ＭＳ Ｐゴシック" charset="-128"/>
              </a:rPr>
              <a:t>color image: O. Toader and S. John, Science 292, 1133 (2001)</a:t>
            </a:r>
          </a:p>
          <a:p>
            <a:r>
              <a:rPr lang="en-US" sz="700" smtClean="0">
                <a:solidFill>
                  <a:srgbClr val="000000"/>
                </a:solidFill>
                <a:latin typeface="Times" charset="0"/>
                <a:ea typeface="ＭＳ Ｐゴシック" charset="-128"/>
              </a:rPr>
              <a:t>Band structure for the direct structure crystal characterized by … fspiral = 30%. The lengths are given in units of a, the lattice constant. The width of the PBG is 15.2% relative to the center frequency for epsilon b = 1 and epsilon s = 11.9. The positions of high symmetry points are illustrated in the inset.</a:t>
            </a:r>
          </a:p>
          <a:p>
            <a:r>
              <a:rPr lang="en-US" sz="700" smtClean="0">
                <a:solidFill>
                  <a:srgbClr val="000000"/>
                </a:solidFill>
                <a:latin typeface="Times" charset="0"/>
                <a:ea typeface="ＭＳ Ｐゴシック" charset="-128"/>
              </a:rPr>
              <a:t>optimized inverse structures can have up to 27% gaps</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S. R. </a:t>
            </a:r>
            <a:r>
              <a:rPr lang="en-US" sz="1000" smtClean="0">
                <a:solidFill>
                  <a:srgbClr val="000000"/>
                </a:solidFill>
                <a:latin typeface="Times" charset="0"/>
                <a:ea typeface="ＭＳ Ｐゴシック" charset="-128"/>
              </a:rPr>
              <a:t>Kennedy </a:t>
            </a:r>
            <a:r>
              <a:rPr lang="en-US" sz="1000" i="1" smtClean="0">
                <a:solidFill>
                  <a:srgbClr val="000000"/>
                </a:solidFill>
                <a:latin typeface="Times" charset="0"/>
                <a:ea typeface="ＭＳ Ｐゴシック" charset="-128"/>
              </a:rPr>
              <a:t>et al., </a:t>
            </a:r>
            <a:r>
              <a:rPr lang="en-US" sz="1000" smtClean="0">
                <a:solidFill>
                  <a:srgbClr val="000000"/>
                </a:solidFill>
                <a:latin typeface="Times" charset="0"/>
                <a:ea typeface="ＭＳ Ｐゴシック" charset="-128"/>
              </a:rPr>
              <a:t>Nano Letters, 2, 59 -62, 2002</a:t>
            </a:r>
            <a:endParaRPr lang="en-US" sz="900" smtClean="0">
              <a:latin typeface="Times" charset="0"/>
              <a:ea typeface="ＭＳ Ｐゴシック" charset="-128"/>
            </a:endParaRPr>
          </a:p>
          <a:p>
            <a:endParaRPr lang="en-US" sz="900" smtClean="0">
              <a:latin typeface="Times" charset="0"/>
              <a:ea typeface="ＭＳ Ｐゴシック" charset="-128"/>
            </a:endParaRPr>
          </a:p>
          <a:p>
            <a:r>
              <a:rPr lang="en-US" sz="700" smtClean="0">
                <a:solidFill>
                  <a:srgbClr val="000000"/>
                </a:solidFill>
                <a:latin typeface="Times" charset="0"/>
                <a:ea typeface="ＭＳ Ｐゴシック" charset="-128"/>
              </a:rPr>
              <a:t>The GLAD process provides a simple, versatile means of producing large, three-dimensional band gap photonic crystals in a single processing step on a wide variety of elementary, prepatterned wafers. The principle of this technique lies in the deposition of highly porous films at extreme incidence angles (Figure 1). At these oblique angles, , self-shadowing occurs in the initial nucleation stage where only the higher regions are seen by incoming flux, and further growth is prevented from occurring in other areas. The orientation of the substrate is controlled by two stepper motors and implemented by computer software in conjunction with deposition rate feedback from a crystal thickness monitor. By rotating the substrate appropriately, it is possible to control the growth and shape of the individual structures as they "reach" toward the incoming flux.</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To produce square spiral photonic crystal structures, physical vapor deposition is used in a high vacuum chamber with an electron beam source. Structures can be made from a wide range of materials; however, because of the requirement for a material with a large index of refraction, pure silicon with its favorable optical and deposition properties is most commonly chosen. Alternatively, silica may be used to create a template for an inverse square spiral photonic crystal. The substrate is mounted relative to the source, as shown in the schematic of Figure 1, where the throw distance between the source and substrate is greater than 30 cm so that flux reaching the substrate is collimated.</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In traditional GLAD on a planar substrate, the location of growths is random, as determined by the impingement of initial flux and subsequent nucleation on the substrate. The result is not considered a periodic arrangement and as such it is necessary to seed the substrate and confine growths to predetermined, regular locations. To meet this requirement, shadowing is used by forming a regular array of areas on the substrate that are higher than surrounding regions.12 The substrate is held at a constant angle of incidence of 80-90 from the normal, and at these angles only the regions with higher relief are seen by the incoming flux. Growth is restricted to these locations and self-shadowing of the structures maintains the restriction on growth throughout the deposition.13</a:t>
            </a:r>
            <a:r>
              <a:rPr lang="en-US" sz="1000" smtClean="0">
                <a:solidFill>
                  <a:srgbClr val="000000"/>
                </a:solidFill>
                <a:latin typeface="Times" charset="0"/>
                <a:ea typeface="ＭＳ Ｐゴシック" charset="-128"/>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6BAB3CA1-0C6D-42B7-952C-379F5E1511A9}" type="slidenum">
              <a:rPr lang="en-US"/>
              <a:pPr/>
              <a:t>83</a:t>
            </a:fld>
            <a:endParaRPr lang="en-US"/>
          </a:p>
        </p:txBody>
      </p:sp>
      <p:sp>
        <p:nvSpPr>
          <p:cNvPr id="330755" name="Rectangle 1026"/>
          <p:cNvSpPr>
            <a:spLocks noGrp="1" noRot="1" noChangeAspect="1" noChangeArrowheads="1" noTextEdit="1"/>
          </p:cNvSpPr>
          <p:nvPr>
            <p:ph type="sldImg"/>
          </p:nvPr>
        </p:nvSpPr>
        <p:spPr>
          <a:solidFill>
            <a:srgbClr val="FFFFFF"/>
          </a:solidFill>
          <a:ln/>
        </p:spPr>
      </p:sp>
      <p:sp>
        <p:nvSpPr>
          <p:cNvPr id="330756" name="Rectangle 1027"/>
          <p:cNvSpPr>
            <a:spLocks noGrp="1" noChangeArrowheads="1"/>
          </p:cNvSpPr>
          <p:nvPr>
            <p:ph type="body" idx="1"/>
          </p:nvPr>
        </p:nvSpPr>
        <p:spPr>
          <a:solidFill>
            <a:srgbClr val="FFFFFF"/>
          </a:solidFill>
          <a:ln>
            <a:solidFill>
              <a:srgbClr val="000000"/>
            </a:solidFill>
          </a:ln>
        </p:spPr>
        <p:txBody>
          <a:bodyPr/>
          <a:lstStyle/>
          <a:p>
            <a:r>
              <a:rPr lang="en-US" sz="900" smtClean="0">
                <a:latin typeface="Times" charset="0"/>
                <a:ea typeface="ＭＳ Ｐゴシック" charset="-128"/>
              </a:rPr>
              <a:t>color image: O. Toader and S. John, Science 292, 1133 (2001)</a:t>
            </a:r>
          </a:p>
          <a:p>
            <a:r>
              <a:rPr lang="en-US" sz="700" smtClean="0">
                <a:solidFill>
                  <a:srgbClr val="000000"/>
                </a:solidFill>
                <a:latin typeface="Times" charset="0"/>
                <a:ea typeface="ＭＳ Ｐゴシック" charset="-128"/>
              </a:rPr>
              <a:t>Band structure for the direct structure crystal characterized by … fspiral = 30%. The lengths are given in units of a, the lattice constant. The width of the PBG is 15.2% relative to the center frequency for epsilon b = 1 and epsilon s = 11.9. The positions of high symmetry points are illustrated in the inset.</a:t>
            </a:r>
          </a:p>
          <a:p>
            <a:r>
              <a:rPr lang="en-US" sz="700" smtClean="0">
                <a:solidFill>
                  <a:srgbClr val="000000"/>
                </a:solidFill>
                <a:latin typeface="Times" charset="0"/>
                <a:ea typeface="ＭＳ Ｐゴシック" charset="-128"/>
              </a:rPr>
              <a:t>optimized inverse structures can have up to 27% gaps</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S. R. </a:t>
            </a:r>
            <a:r>
              <a:rPr lang="en-US" sz="1000" smtClean="0">
                <a:solidFill>
                  <a:srgbClr val="000000"/>
                </a:solidFill>
                <a:latin typeface="Times" charset="0"/>
                <a:ea typeface="ＭＳ Ｐゴシック" charset="-128"/>
              </a:rPr>
              <a:t>Kennedy </a:t>
            </a:r>
            <a:r>
              <a:rPr lang="en-US" sz="1000" i="1" smtClean="0">
                <a:solidFill>
                  <a:srgbClr val="000000"/>
                </a:solidFill>
                <a:latin typeface="Times" charset="0"/>
                <a:ea typeface="ＭＳ Ｐゴシック" charset="-128"/>
              </a:rPr>
              <a:t>et al., </a:t>
            </a:r>
            <a:r>
              <a:rPr lang="en-US" sz="1000" smtClean="0">
                <a:solidFill>
                  <a:srgbClr val="000000"/>
                </a:solidFill>
                <a:latin typeface="Times" charset="0"/>
                <a:ea typeface="ＭＳ Ｐゴシック" charset="-128"/>
              </a:rPr>
              <a:t>Nano Letters, 2, 59 -62, 2002</a:t>
            </a:r>
            <a:endParaRPr lang="en-US" sz="900" smtClean="0">
              <a:latin typeface="Times" charset="0"/>
              <a:ea typeface="ＭＳ Ｐゴシック" charset="-128"/>
            </a:endParaRPr>
          </a:p>
          <a:p>
            <a:endParaRPr lang="en-US" sz="900" smtClean="0">
              <a:latin typeface="Times" charset="0"/>
              <a:ea typeface="ＭＳ Ｐゴシック" charset="-128"/>
            </a:endParaRPr>
          </a:p>
          <a:p>
            <a:r>
              <a:rPr lang="en-US" sz="700" smtClean="0">
                <a:solidFill>
                  <a:srgbClr val="000000"/>
                </a:solidFill>
                <a:latin typeface="Times" charset="0"/>
                <a:ea typeface="ＭＳ Ｐゴシック" charset="-128"/>
              </a:rPr>
              <a:t>The GLAD process provides a simple, versatile means of producing large, three-dimensional band gap photonic crystals in a single processing step on a wide variety of elementary, prepatterned wafers. The principle of this technique lies in the deposition of highly porous films at extreme incidence angles (Figure 1). At these oblique angles, , self-shadowing occurs in the initial nucleation stage where only the higher regions are seen by incoming flux, and further growth is prevented from occurring in other areas. The orientation of the substrate is controlled by two stepper motors and implemented by computer software in conjunction with deposition rate feedback from a crystal thickness monitor. By rotating the substrate appropriately, it is possible to control the growth and shape of the individual structures as they "reach" toward the incoming flux.</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To produce square spiral photonic crystal structures, physical vapor deposition is used in a high vacuum chamber with an electron beam source. Structures can be made from a wide range of materials; however, because of the requirement for a material with a large index of refraction, pure silicon with its favorable optical and deposition properties is most commonly chosen. Alternatively, silica may be used to create a template for an inverse square spiral photonic crystal. The substrate is mounted relative to the source, as shown in the schematic of Figure 1, where the throw distance between the source and substrate is greater than 30 cm so that flux reaching the substrate is collimated.</a:t>
            </a:r>
          </a:p>
          <a:p>
            <a:endParaRPr lang="en-US" sz="700" smtClean="0">
              <a:solidFill>
                <a:srgbClr val="000000"/>
              </a:solidFill>
              <a:latin typeface="Times" charset="0"/>
              <a:ea typeface="ＭＳ Ｐゴシック" charset="-128"/>
            </a:endParaRPr>
          </a:p>
          <a:p>
            <a:r>
              <a:rPr lang="en-US" sz="700" smtClean="0">
                <a:solidFill>
                  <a:srgbClr val="000000"/>
                </a:solidFill>
                <a:latin typeface="Times" charset="0"/>
                <a:ea typeface="ＭＳ Ｐゴシック" charset="-128"/>
              </a:rPr>
              <a:t>In traditional GLAD on a planar substrate, the location of growths is random, as determined by the impingement of initial flux and subsequent nucleation on the substrate. The result is not considered a periodic arrangement and as such it is necessary to seed the substrate and confine growths to predetermined, regular locations. To meet this requirement, shadowing is used by forming a regular array of areas on the substrate that are higher than surrounding regions.12 The substrate is held at a constant angle of incidence of 80-90 from the normal, and at these angles only the regions with higher relief are seen by the incoming flux. Growth is restricted to these locations and self-shadowing of the structures maintains the restriction on growth throughout the deposition.13</a:t>
            </a:r>
            <a:r>
              <a:rPr lang="en-US" sz="1000" smtClean="0">
                <a:solidFill>
                  <a:srgbClr val="000000"/>
                </a:solidFill>
                <a:latin typeface="Times" charset="0"/>
                <a:ea typeface="ＭＳ Ｐゴシック"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3443E8CC-6289-4EAB-9A5B-6F0A7AFBD96E}" type="slidenum">
              <a:rPr lang="en-US"/>
              <a:pPr/>
              <a:t>195</a:t>
            </a:fld>
            <a:endParaRPr lang="en-US"/>
          </a:p>
        </p:txBody>
      </p:sp>
      <p:sp>
        <p:nvSpPr>
          <p:cNvPr id="331779" name="Rectangle 2"/>
          <p:cNvSpPr>
            <a:spLocks noGrp="1" noRot="1" noChangeAspect="1" noChangeArrowheads="1" noTextEdit="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p:spPr>
        <p:txBody>
          <a:bodyPr/>
          <a:lstStyle/>
          <a:p>
            <a:r>
              <a:rPr lang="en-US" sz="1300" smtClean="0">
                <a:solidFill>
                  <a:srgbClr val="000000"/>
                </a:solidFill>
                <a:latin typeface="Lucida Grande" charset="0"/>
                <a:ea typeface="ＭＳ Ｐゴシック" charset="-128"/>
              </a:rPr>
              <a:t>Low-threshold photonic crystal laser</a:t>
            </a:r>
          </a:p>
          <a:p>
            <a:r>
              <a:rPr lang="en-US" sz="1300" smtClean="0">
                <a:solidFill>
                  <a:srgbClr val="000000"/>
                </a:solidFill>
                <a:latin typeface="Lucida Grande" charset="0"/>
                <a:ea typeface="ＭＳ Ｐゴシック" charset="-128"/>
              </a:rPr>
              <a:t>Loncar, M. (Dept. of Electr. Eng., California Inst. of Technol., Pasadena, CA, USA;); Yoshie, T.; Scherer, A.; Gogna, P.; Yueming Qiu Source: Applied Physics Letters, v 81, n 15, 7 Oct. 2002, p 2680-2</a:t>
            </a:r>
          </a:p>
          <a:p>
            <a:endParaRPr lang="en-US" sz="1300" smtClean="0">
              <a:solidFill>
                <a:srgbClr val="000000"/>
              </a:solidFill>
              <a:latin typeface="Lucida Grande" charset="0"/>
              <a:ea typeface="ＭＳ Ｐゴシック" charset="-128"/>
            </a:endParaRPr>
          </a:p>
          <a:p>
            <a:r>
              <a:rPr lang="en-US" sz="1300" smtClean="0">
                <a:solidFill>
                  <a:srgbClr val="000000"/>
                </a:solidFill>
                <a:latin typeface="Lucida Grande" charset="0"/>
                <a:ea typeface="ＭＳ Ｐゴシック" charset="-128"/>
              </a:rPr>
              <a:t>High-Q photonic nanocavity in a two-dimensional photonic crystal</a:t>
            </a:r>
          </a:p>
          <a:p>
            <a:r>
              <a:rPr lang="en-US" sz="1300" smtClean="0">
                <a:solidFill>
                  <a:srgbClr val="000000"/>
                </a:solidFill>
                <a:latin typeface="Lucida Grande" charset="0"/>
                <a:ea typeface="ＭＳ Ｐゴシック" charset="-128"/>
              </a:rPr>
              <a:t>Akahane, Y. (Dept. of Electron. Sci. &amp; Eng., Kyoto Univ., Japan); Asano, T.; Bong-Shik Song; Noda, S. Source: Nature, v 425, n 6961, 30 Oct. 2003, p 944-7</a:t>
            </a:r>
          </a:p>
          <a:p>
            <a:r>
              <a:rPr lang="en-US" sz="1300" smtClean="0">
                <a:solidFill>
                  <a:srgbClr val="000000"/>
                </a:solidFill>
                <a:latin typeface="Lucida Grande" charset="0"/>
                <a:ea typeface="ＭＳ Ｐゴシック" charset="-128"/>
              </a:rPr>
              <a:t>Database: Inspec </a:t>
            </a:r>
          </a:p>
          <a:p>
            <a:endParaRPr lang="en-US" sz="1300" smtClean="0">
              <a:solidFill>
                <a:srgbClr val="000000"/>
              </a:solidFill>
              <a:latin typeface="Lucida Grande" charset="0"/>
              <a:ea typeface="ＭＳ Ｐゴシック" charset="-128"/>
            </a:endParaRPr>
          </a:p>
          <a:p>
            <a:r>
              <a:rPr lang="en-US" sz="1300" smtClean="0">
                <a:solidFill>
                  <a:srgbClr val="000000"/>
                </a:solidFill>
                <a:latin typeface="Lucida Grande" charset="0"/>
                <a:ea typeface="ＭＳ Ｐゴシック" charset="-128"/>
              </a:rPr>
              <a:t>Another paper by Ryu (where is original?):</a:t>
            </a:r>
          </a:p>
          <a:p>
            <a:r>
              <a:rPr lang="en-US" sz="1300" smtClean="0">
                <a:solidFill>
                  <a:srgbClr val="000000"/>
                </a:solidFill>
                <a:latin typeface="Lucida Grande" charset="0"/>
                <a:ea typeface="ＭＳ Ｐゴシック" charset="-128"/>
              </a:rPr>
              <a:t>Enhancement of spontaneous emission from the resonant modes of a photonic crystal slab single-defect cavity</a:t>
            </a:r>
          </a:p>
          <a:p>
            <a:r>
              <a:rPr lang="en-US" sz="1300" smtClean="0">
                <a:solidFill>
                  <a:srgbClr val="000000"/>
                </a:solidFill>
                <a:latin typeface="Lucida Grande" charset="0"/>
                <a:ea typeface="ＭＳ Ｐゴシック" charset="-128"/>
              </a:rPr>
              <a:t>Ryu, H.Y. (Nippon Telegraph &amp; Telephone Basic Res. Lab., Atsugi, Japan); Notomi, M. </a:t>
            </a:r>
          </a:p>
          <a:p>
            <a:r>
              <a:rPr lang="en-US" sz="1300" smtClean="0">
                <a:solidFill>
                  <a:srgbClr val="000000"/>
                </a:solidFill>
                <a:latin typeface="Lucida Grande" charset="0"/>
                <a:ea typeface="ＭＳ Ｐゴシック" charset="-128"/>
              </a:rPr>
              <a:t>Source: Optics Letters, v 28, n 23, 1 Dec. 2003, p 2390-2</a:t>
            </a:r>
          </a:p>
          <a:p>
            <a:r>
              <a:rPr lang="en-US" sz="1300" smtClean="0">
                <a:solidFill>
                  <a:srgbClr val="000000"/>
                </a:solidFill>
                <a:latin typeface="Lucida Grande" charset="0"/>
                <a:ea typeface="ＭＳ Ｐゴシック" charset="-128"/>
              </a:rPr>
              <a:t>Database: Inspec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D4896BBE-FB5E-41D1-A0EC-FC008C56940F}" type="slidenum">
              <a:rPr lang="en-US"/>
              <a:pPr/>
              <a:t>51</a:t>
            </a:fld>
            <a:endParaRPr lang="en-US"/>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r>
              <a:rPr lang="en-US" smtClean="0">
                <a:latin typeface="Times" charset="0"/>
                <a:ea typeface="ＭＳ Ｐゴシック" charset="-128"/>
              </a:rPr>
              <a:t>MPB tutorial, </a:t>
            </a:r>
            <a:r>
              <a:rPr lang="en-US" sz="1300" smtClean="0">
                <a:solidFill>
                  <a:srgbClr val="000000"/>
                </a:solidFill>
                <a:latin typeface="Times" charset="0"/>
                <a:ea typeface="ＭＳ Ｐゴシック" charset="-128"/>
              </a:rPr>
              <a:t>http://ab-initio.mit.edu/mpb</a:t>
            </a:r>
          </a:p>
          <a:p>
            <a:endParaRPr lang="en-US" sz="1300" smtClean="0">
              <a:solidFill>
                <a:srgbClr val="000000"/>
              </a:solidFill>
              <a:latin typeface="Times" charset="0"/>
              <a:ea typeface="ＭＳ Ｐゴシック" charset="-128"/>
            </a:endParaRPr>
          </a:p>
          <a:p>
            <a:r>
              <a:rPr lang="en-US" sz="1300" smtClean="0">
                <a:solidFill>
                  <a:srgbClr val="000000"/>
                </a:solidFill>
                <a:latin typeface="Times" charset="0"/>
                <a:ea typeface="ＭＳ Ｐゴシック" charset="-128"/>
              </a:rPr>
              <a:t>K. M. Ho, C. T. Chan, and C. M. Soukoulis, "Existence of a photonic gap in periodic dielectric structures," Phys. Rev. Lett. 65, 3152 (1990).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A3B46E37-B4EE-403D-916A-F1E4CA29F2E9}" type="slidenum">
              <a:rPr lang="en-US"/>
              <a:pPr/>
              <a:t>63</a:t>
            </a:fld>
            <a:endParaRPr lang="en-US"/>
          </a:p>
        </p:txBody>
      </p:sp>
      <p:sp>
        <p:nvSpPr>
          <p:cNvPr id="317443" name="Rectangle 2"/>
          <p:cNvSpPr>
            <a:spLocks noGrp="1" noRot="1" noChangeAspect="1" noChangeArrowheads="1" noTextEdit="1"/>
          </p:cNvSpPr>
          <p:nvPr>
            <p:ph type="sldImg"/>
          </p:nvPr>
        </p:nvSpPr>
        <p:spPr>
          <a:solidFill>
            <a:srgbClr val="FFFFFF"/>
          </a:solidFill>
          <a:ln/>
        </p:spPr>
      </p:sp>
      <p:sp>
        <p:nvSpPr>
          <p:cNvPr id="317444"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ea typeface="ＭＳ Ｐゴシック" charset="-128"/>
              </a:rPr>
              <a:t>Point out 60nm veins</a:t>
            </a:r>
          </a:p>
          <a:p>
            <a:endParaRPr lang="en-US" smtClean="0">
              <a:latin typeface="Times" charset="0"/>
              <a:ea typeface="ＭＳ Ｐゴシック" charset="-128"/>
            </a:endParaRPr>
          </a:p>
          <a:p>
            <a:r>
              <a:rPr lang="en-US" smtClean="0">
                <a:latin typeface="Times" charset="0"/>
                <a:ea typeface="ＭＳ Ｐゴシック" charset="-128"/>
              </a:rPr>
              <a:t>30nm inter-layer alignment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C1879825-A0FD-4FE1-9E40-32675A4A7F1A}" type="slidenum">
              <a:rPr lang="en-US"/>
              <a:pPr/>
              <a:t>64</a:t>
            </a:fld>
            <a:endParaRPr lang="en-US"/>
          </a:p>
        </p:txBody>
      </p:sp>
      <p:sp>
        <p:nvSpPr>
          <p:cNvPr id="318467" name="Rectangle 2"/>
          <p:cNvSpPr>
            <a:spLocks noGrp="1" noRot="1" noChangeAspect="1" noChangeArrowheads="1" noTextEdit="1"/>
          </p:cNvSpPr>
          <p:nvPr>
            <p:ph type="sldImg"/>
          </p:nvPr>
        </p:nvSpPr>
        <p:spPr>
          <a:solidFill>
            <a:srgbClr val="FFFFFF"/>
          </a:solidFill>
          <a:ln/>
        </p:spPr>
      </p:sp>
      <p:sp>
        <p:nvSpPr>
          <p:cNvPr id="318468"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charset="0"/>
                <a:ea typeface="ＭＳ Ｐゴシック" charset="-128"/>
              </a:rPr>
              <a:t>Wide band gap (pseudogap for normal incidence)</a:t>
            </a:r>
          </a:p>
          <a:p>
            <a:endParaRPr lang="en-US" smtClean="0">
              <a:latin typeface="Times" charset="0"/>
              <a:ea typeface="ＭＳ Ｐゴシック" charset="-128"/>
            </a:endParaRPr>
          </a:p>
          <a:p>
            <a:r>
              <a:rPr lang="en-US" smtClean="0">
                <a:latin typeface="Times" charset="0"/>
                <a:ea typeface="ＭＳ Ｐゴシック" charset="-128"/>
              </a:rPr>
              <a:t>Ripples from Fabry-Perot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EFA18A27-7A38-40F0-979A-CDCE9F8F029F}" type="slidenum">
              <a:rPr lang="en-US"/>
              <a:pPr/>
              <a:t>65</a:t>
            </a:fld>
            <a:endParaRPr lang="en-US"/>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r>
              <a:rPr lang="en-US" sz="1100" smtClean="0">
                <a:solidFill>
                  <a:srgbClr val="000000"/>
                </a:solidFill>
                <a:latin typeface="Times" charset="0"/>
                <a:ea typeface="ＭＳ Ｐゴシック" charset="-128"/>
              </a:rPr>
              <a:t>S. Y. LIN et al., Nature 394, 251 - 253 (1998)</a:t>
            </a:r>
          </a:p>
          <a:p>
            <a:endParaRPr lang="en-US" sz="1100" smtClean="0">
              <a:solidFill>
                <a:srgbClr val="000000"/>
              </a:solidFill>
              <a:latin typeface="Times" charset="0"/>
              <a:ea typeface="ＭＳ Ｐゴシック" charset="-128"/>
            </a:endParaRPr>
          </a:p>
          <a:p>
            <a:r>
              <a:rPr lang="en-US" sz="1000" smtClean="0">
                <a:solidFill>
                  <a:srgbClr val="000000"/>
                </a:solidFill>
                <a:latin typeface="Times" charset="0"/>
                <a:ea typeface="ＭＳ Ｐゴシック" charset="-128"/>
              </a:rPr>
              <a:t>The vertical topology of the 3D lattice structure is built by the repetitive deposition and etching of multiple dielectric films. To accomplish this goal, a comprehensive five-level stacking process was developed. Within each layer, SiO2 was first deposited, patterned, and etched to the desired depth. The resulting trenches were then filled with polycrystalline silicon. Following this, the surface of the wafers were made flat using chemical mechanical polishing11, and the process was then repeated. After the five-level process was completed, the wafer was immersed in a HF/water solution for the final SiO2 removal. Figure 2a shows a scanning electron micrograph (SEM) top view of a completed four-layer structure. It has an impressive periodicity over an area of (1 cm times 1 cm). The underlying layer structure is also evident. In Fig. 2b, an SEM cross-sectional view of the same 3D photonic crystal is shown. The pitch between adjacent rods is d = 4.2 mum, the rod width is w = 1.2 mum and the layer thickness is 1.6 mum. The smoothness of the planarized surface is controlled to within 1% of the layer thickness across the entire 6-inch wafer. As the preparation of this 3D lattice involves the use of well developed and supported Si integrated-circuit fabrication process, it is suitable for large-scale integration and production.</a:t>
            </a:r>
            <a:endParaRPr lang="en-US" sz="1300" smtClean="0">
              <a:solidFill>
                <a:srgbClr val="000000"/>
              </a:solidFill>
              <a:latin typeface="Times"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4F52E2A5-CE87-418A-97F7-046A3121F6A3}" type="slidenum">
              <a:rPr lang="en-US"/>
              <a:pPr/>
              <a:t>66</a:t>
            </a:fld>
            <a:endParaRPr lang="en-US"/>
          </a:p>
        </p:txBody>
      </p:sp>
      <p:sp>
        <p:nvSpPr>
          <p:cNvPr id="320515" name="Rectangle 2"/>
          <p:cNvSpPr>
            <a:spLocks noGrp="1" noRot="1" noChangeAspect="1" noChangeArrowheads="1" noTextEdit="1"/>
          </p:cNvSpPr>
          <p:nvPr>
            <p:ph type="sldImg"/>
          </p:nvPr>
        </p:nvSpPr>
        <p:spPr>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r>
              <a:rPr lang="en-US" sz="1100" smtClean="0">
                <a:solidFill>
                  <a:srgbClr val="000000"/>
                </a:solidFill>
                <a:latin typeface="Times" charset="0"/>
                <a:ea typeface="ＭＳ Ｐゴシック" charset="-128"/>
              </a:rPr>
              <a:t>S. Y. LIN et al., Nature 394, 251 - 253 (1998)</a:t>
            </a:r>
          </a:p>
          <a:p>
            <a:endParaRPr lang="en-US" sz="1100" smtClean="0">
              <a:solidFill>
                <a:srgbClr val="000000"/>
              </a:solidFill>
              <a:latin typeface="Times" charset="0"/>
              <a:ea typeface="ＭＳ Ｐゴシック" charset="-128"/>
            </a:endParaRPr>
          </a:p>
          <a:p>
            <a:r>
              <a:rPr lang="en-US" sz="1000" smtClean="0">
                <a:solidFill>
                  <a:srgbClr val="000000"/>
                </a:solidFill>
                <a:latin typeface="Times" charset="0"/>
                <a:ea typeface="ＭＳ Ｐゴシック" charset="-128"/>
              </a:rPr>
              <a:t>The vertical topology of the 3D lattice structure is built by the repetitive deposition and etching of multiple dielectric films. To accomplish this goal, a comprehensive five-level stacking process was developed. Within each layer, SiO2 was first deposited, patterned, and etched to the desired depth. The resulting trenches were then filled with polycrystalline silicon. Following this, the surface of the wafers were made flat using chemical mechanical polishing11, and the process was then repeated. After the five-level process was completed, the wafer was immersed in a HF/water solution for the final SiO2 removal. Figure 2a shows a scanning electron micrograph (SEM) top view of a completed four-layer structure. It has an impressive periodicity over an area of (1 cm times 1 cm). The underlying layer structure is also evident. In Fig. 2b, an SEM cross-sectional view of the same 3D photonic crystal is shown. The pitch between adjacent rods is d = 4.2 mum, the rod width is w = 1.2 mum and the layer thickness is 1.6 mum. The smoothness of the planarized surface is controlled to within 1% of the layer thickness across the entire 6-inch wafer. As the preparation of this 3D lattice involves the use of well developed and supported Si integrated-circuit fabrication process, it is suitable for large-scale integration and production.</a:t>
            </a:r>
            <a:endParaRPr lang="en-US" sz="1300" smtClean="0">
              <a:solidFill>
                <a:srgbClr val="000000"/>
              </a:solidFill>
              <a:latin typeface="Times"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DFE054B7-4106-441B-8D56-73F7982BAB0D}" type="slidenum">
              <a:rPr lang="en-US"/>
              <a:pPr/>
              <a:t>68</a:t>
            </a:fld>
            <a:endParaRPr lang="en-US"/>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r>
              <a:rPr lang="en-US" sz="1300" smtClean="0">
                <a:solidFill>
                  <a:srgbClr val="000000"/>
                </a:solidFill>
                <a:latin typeface="Times" charset="0"/>
                <a:ea typeface="ＭＳ Ｐゴシック" charset="-128"/>
              </a:rPr>
              <a:t>S. Kawata et al., </a:t>
            </a:r>
            <a:r>
              <a:rPr lang="en-US" sz="1300" i="1" smtClean="0">
                <a:solidFill>
                  <a:srgbClr val="000000"/>
                </a:solidFill>
                <a:latin typeface="Times" charset="0"/>
                <a:ea typeface="ＭＳ Ｐゴシック" charset="-128"/>
              </a:rPr>
              <a:t>Nature</a:t>
            </a:r>
            <a:r>
              <a:rPr lang="en-US" sz="1300" smtClean="0">
                <a:solidFill>
                  <a:srgbClr val="000000"/>
                </a:solidFill>
                <a:latin typeface="Times" charset="0"/>
                <a:ea typeface="ＭＳ Ｐゴシック" charset="-128"/>
              </a:rPr>
              <a:t> </a:t>
            </a:r>
            <a:r>
              <a:rPr lang="en-US" sz="1300" b="1" smtClean="0">
                <a:solidFill>
                  <a:srgbClr val="000000"/>
                </a:solidFill>
                <a:latin typeface="Times" charset="0"/>
                <a:ea typeface="ＭＳ Ｐゴシック" charset="-128"/>
              </a:rPr>
              <a:t>412</a:t>
            </a:r>
            <a:r>
              <a:rPr lang="en-US" sz="1300" smtClean="0">
                <a:solidFill>
                  <a:srgbClr val="000000"/>
                </a:solidFill>
                <a:latin typeface="Times" charset="0"/>
                <a:ea typeface="ＭＳ Ｐゴシック" charset="-128"/>
              </a:rPr>
              <a:t>, 697 (2001).</a:t>
            </a:r>
            <a:endParaRPr lang="en-US" sz="900" smtClean="0">
              <a:solidFill>
                <a:srgbClr val="000000"/>
              </a:solidFill>
              <a:latin typeface="Times" charset="0"/>
              <a:ea typeface="ＭＳ Ｐゴシック" charset="-128"/>
            </a:endParaRPr>
          </a:p>
          <a:p>
            <a:endParaRPr lang="en-US" sz="900" smtClean="0">
              <a:solidFill>
                <a:srgbClr val="000000"/>
              </a:solidFill>
              <a:latin typeface="Times" charset="0"/>
              <a:ea typeface="ＭＳ Ｐゴシック" charset="-128"/>
            </a:endParaRPr>
          </a:p>
          <a:p>
            <a:r>
              <a:rPr lang="en-US" sz="900" smtClean="0">
                <a:latin typeface="Times" charset="0"/>
                <a:ea typeface="ＭＳ Ｐゴシック" charset="-128"/>
              </a:rPr>
              <a:t>These 10µm-long, 7µm-high bulls are the smallest model animals ever made artificially.</a:t>
            </a:r>
          </a:p>
          <a:p>
            <a:endParaRPr lang="en-US" sz="900" smtClean="0">
              <a:latin typeface="Times" charset="0"/>
              <a:ea typeface="ＭＳ Ｐゴシック" charset="-128"/>
            </a:endParaRPr>
          </a:p>
          <a:p>
            <a:r>
              <a:rPr lang="en-US" smtClean="0">
                <a:latin typeface="Lucida Grande" charset="0"/>
                <a:ea typeface="ＭＳ Ｐゴシック" charset="-128"/>
              </a:rPr>
              <a:t>780 nm with a 150-femtosecond pulse width was used as an exposure source. Bull sculpture produced by raster scanning; the process took 180 min.</a:t>
            </a:r>
            <a:endParaRPr lang="en-US" sz="900" smtClean="0">
              <a:latin typeface="Times" charset="0"/>
              <a:ea typeface="ＭＳ Ｐゴシック" charset="-128"/>
            </a:endParaRPr>
          </a:p>
          <a:p>
            <a:endParaRPr lang="en-US" sz="900" smtClean="0">
              <a:latin typeface="Times" charset="0"/>
              <a:ea typeface="ＭＳ Ｐゴシック" charset="-128"/>
            </a:endParaRPr>
          </a:p>
          <a:p>
            <a:r>
              <a:rPr lang="en-US" sz="900" smtClean="0">
                <a:latin typeface="Times" charset="0"/>
                <a:ea typeface="ＭＳ Ｐゴシック" charset="-128"/>
              </a:rPr>
              <a:t>To depict the tiny features of our microbulls, a fabrication accuracy of about 150 nm was needed, which we achieved by using nonlinear processes of the photochemicalreactions involved. Polymerization occurred only in the vicinity of the focal spot and the size of solidified voxels (three-dimensional volume elements) was reduced because of the quadratic dependence of TPA probability on the photon fluence density. Furthermore, photogenerated radicals in this volume were subject to scavenging by dissolved oxygen molecules, so polymerization reactions were not initiated and propagated if the exposure energy was less than a critical value.  This property defined a TPA threshold and excluded the low-intensity lobe (the zero-order edge and the subsidiary maxima of the Airy pattern) from polymerization and thus further reduced the voxel size (Fig. 1g). The diffraction limit imposed by Rayleigh criteria was simply a measure of focal-spot size, and did not put any restraint on the actual size of solidified voxels.</a:t>
            </a:r>
          </a:p>
          <a:p>
            <a:endParaRPr lang="en-US" sz="900" smtClean="0">
              <a:latin typeface="Times" charset="0"/>
              <a:ea typeface="ＭＳ Ｐゴシック" charset="-128"/>
            </a:endParaRPr>
          </a:p>
          <a:p>
            <a:r>
              <a:rPr lang="en-US" sz="900" smtClean="0">
                <a:latin typeface="Times" charset="0"/>
                <a:ea typeface="ＭＳ Ｐゴシック" charset="-128"/>
              </a:rPr>
              <a:t>Micro-spring coil diameter is 300nm.  Suspended in ethanol.  Viscosity-damped.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120ED67-BEC3-4C9B-92C4-0E2DE95FA5E1}" type="slidenum">
              <a:rPr lang="en-US"/>
              <a:pPr/>
              <a:t>69</a:t>
            </a:fld>
            <a:endParaRPr lang="en-US"/>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r>
              <a:rPr lang="en-US" sz="900" smtClean="0">
                <a:solidFill>
                  <a:srgbClr val="000000"/>
                </a:solidFill>
                <a:latin typeface="Times" charset="0"/>
                <a:ea typeface="ＭＳ Ｐゴシック" charset="-128"/>
              </a:rPr>
              <a:t>Photonic crystals for the visible spectrum by holographic lithography</a:t>
            </a:r>
          </a:p>
          <a:p>
            <a:r>
              <a:rPr lang="en-US" sz="900" smtClean="0">
                <a:solidFill>
                  <a:srgbClr val="000000"/>
                </a:solidFill>
                <a:latin typeface="Times" charset="0"/>
                <a:ea typeface="ＭＳ Ｐゴシック" charset="-128"/>
              </a:rPr>
              <a:t>AUTHOR: Sharp,-D.-N.; Campbell,-M.; Dedman,-E.-R.; Harrison,-M.-T.; Denning,-R.-G.; Turberfield,-A.-J.</a:t>
            </a:r>
          </a:p>
          <a:p>
            <a:r>
              <a:rPr lang="en-US" sz="900" smtClean="0">
                <a:solidFill>
                  <a:srgbClr val="000000"/>
                </a:solidFill>
                <a:latin typeface="Times" charset="0"/>
                <a:ea typeface="ＭＳ Ｐゴシック" charset="-128"/>
              </a:rPr>
              <a:t>SOURCE: Optical-and-Quantum-Electronics. Jan.-March 2002; 34(1-3): 3-12</a:t>
            </a:r>
          </a:p>
          <a:p>
            <a:r>
              <a:rPr lang="en-US" sz="1300" smtClean="0">
                <a:solidFill>
                  <a:srgbClr val="000000"/>
                </a:solidFill>
                <a:latin typeface="Times" charset="0"/>
                <a:ea typeface="ＭＳ Ｐゴシック" charset="-128"/>
              </a:rPr>
              <a:t>University of Oxford</a:t>
            </a:r>
          </a:p>
          <a:p>
            <a:endParaRPr lang="en-US" sz="1300" smtClean="0">
              <a:solidFill>
                <a:srgbClr val="000000"/>
              </a:solidFill>
              <a:latin typeface="Times" charset="0"/>
              <a:ea typeface="ＭＳ Ｐゴシック" charset="-128"/>
            </a:endParaRPr>
          </a:p>
          <a:p>
            <a:r>
              <a:rPr lang="en-US" sz="1300" smtClean="0">
                <a:solidFill>
                  <a:srgbClr val="000000"/>
                </a:solidFill>
                <a:latin typeface="Times" charset="0"/>
                <a:ea typeface="ＭＳ Ｐゴシック" charset="-128"/>
              </a:rPr>
              <a:t>[ D. N. Sharp </a:t>
            </a:r>
            <a:r>
              <a:rPr lang="en-US" sz="1300" i="1" smtClean="0">
                <a:solidFill>
                  <a:srgbClr val="000000"/>
                </a:solidFill>
                <a:latin typeface="Times" charset="0"/>
                <a:ea typeface="ＭＳ Ｐゴシック" charset="-128"/>
              </a:rPr>
              <a:t>et al.</a:t>
            </a:r>
            <a:r>
              <a:rPr lang="en-US" sz="1300" smtClean="0">
                <a:solidFill>
                  <a:srgbClr val="000000"/>
                </a:solidFill>
                <a:latin typeface="Times" charset="0"/>
                <a:ea typeface="ＭＳ Ｐゴシック" charset="-128"/>
              </a:rPr>
              <a:t>, </a:t>
            </a:r>
            <a:r>
              <a:rPr lang="en-US" sz="1300" i="1" smtClean="0">
                <a:solidFill>
                  <a:srgbClr val="000000"/>
                </a:solidFill>
                <a:latin typeface="Times" charset="0"/>
                <a:ea typeface="ＭＳ Ｐゴシック" charset="-128"/>
              </a:rPr>
              <a:t>Opt. Quant. Elec.</a:t>
            </a:r>
            <a:r>
              <a:rPr lang="en-US" sz="1300" smtClean="0">
                <a:solidFill>
                  <a:srgbClr val="000000"/>
                </a:solidFill>
                <a:latin typeface="Times" charset="0"/>
                <a:ea typeface="ＭＳ Ｐゴシック" charset="-128"/>
              </a:rPr>
              <a:t> </a:t>
            </a:r>
            <a:r>
              <a:rPr lang="en-US" sz="1300" b="1" smtClean="0">
                <a:solidFill>
                  <a:srgbClr val="000000"/>
                </a:solidFill>
                <a:latin typeface="Times" charset="0"/>
                <a:ea typeface="ＭＳ Ｐゴシック" charset="-128"/>
              </a:rPr>
              <a:t>34</a:t>
            </a:r>
            <a:r>
              <a:rPr lang="en-US" sz="1300" smtClean="0">
                <a:solidFill>
                  <a:srgbClr val="000000"/>
                </a:solidFill>
                <a:latin typeface="Times" charset="0"/>
                <a:ea typeface="ＭＳ Ｐゴシック" charset="-128"/>
              </a:rPr>
              <a:t>, 3 (2002) ]</a:t>
            </a:r>
            <a:endParaRPr lang="en-US" sz="900" smtClean="0">
              <a:solidFill>
                <a:srgbClr val="000000"/>
              </a:solidFill>
              <a:latin typeface="Times" charset="0"/>
              <a:ea typeface="ＭＳ Ｐゴシック" charset="-128"/>
            </a:endParaRPr>
          </a:p>
          <a:p>
            <a:endParaRPr lang="en-US" sz="900" smtClean="0">
              <a:solidFill>
                <a:srgbClr val="000000"/>
              </a:solidFill>
              <a:latin typeface="Times" charset="0"/>
              <a:ea typeface="ＭＳ Ｐゴシック" charset="-128"/>
            </a:endParaRPr>
          </a:p>
          <a:p>
            <a:r>
              <a:rPr lang="en-US" sz="900" smtClean="0">
                <a:latin typeface="Times" charset="0"/>
                <a:ea typeface="ＭＳ Ｐゴシック" charset="-128"/>
              </a:rPr>
              <a:t>In this article we describe a new holographic process (Campbell et al. 2000) that is intrinsically well adapted to the production of microstructured photonic materials. A 3D laser interference pattern exposes a photosensitive polymer precursor (photoresist) rendering exposed areas insoluble; unexposed areas are dissolved away leaving a 3D photonic crystal formed of cross-linked polymer with air-ҐҐled voids. This process allows ҐҐxible design of the structure of a unit cell and thus of the optical properties of the microstructured material.</a:t>
            </a:r>
          </a:p>
          <a:p>
            <a:endParaRPr lang="en-US" sz="900" smtClean="0">
              <a:latin typeface="Times" charset="0"/>
              <a:ea typeface="ＭＳ Ｐゴシック" charset="-128"/>
            </a:endParaRPr>
          </a:p>
          <a:p>
            <a:r>
              <a:rPr lang="en-US" sz="900" smtClean="0">
                <a:latin typeface="Times" charset="0"/>
                <a:ea typeface="ＭＳ Ｐゴシック" charset="-128"/>
              </a:rPr>
              <a:t>We create an interference pattern at the intersection of four non-coplanarbeams from a frequency-tripled, injection-seeded Nd:YAG laser (</a:t>
            </a:r>
            <a:r>
              <a:rPr lang="en-US" smtClean="0">
                <a:latin typeface="Times" charset="0"/>
                <a:ea typeface="ＭＳ Ｐゴシック" charset="-128"/>
              </a:rPr>
              <a:t>wavelengthk 1/4 355 nm</a:t>
            </a:r>
            <a:r>
              <a:rPr lang="en-US" sz="900" smtClean="0">
                <a:latin typeface="Times" charset="0"/>
                <a:ea typeface="ＭＳ Ｐゴシック" charset="-128"/>
              </a:rPr>
              <a:t>) (Campbell et al. 2000). Such a pattern has 3D translationalsymmetry; its primitive reciprocal lattice vectors are equal to the diҐҐrencesbetween the wavevectors of the beams. Patterns with any Bravais lattice maybe generated in this way, and interference patterns have been used to createperiodic optical traps for laser-cooled atoms (Grynberg et al. 1993) (we notethat Berger et al. (1997) have independently suggested lithography using 3Dinterference, and that Shoji and Kawata (2000) have used a combination oftwo-dimensional (2D) and one-dimensional patterns to create 3D microstructure).We require a pattern with high intensity contrast that can betranslated into high solubility contrast in the photoresist; we also require theinsoluble polymer to form a connected but open structure. For a particularset of wavevectors, eight parameters describing the intensities and polarizationvectors of the four beams are required to deҐҐe the intensity distributionwithin a unit cell (i.e. the basis of the interference pattern). The eight freebeam parameters give considerable freedom to engineer the content of theunit cell, which in turn determines the photonic band structure (Ho et al.1990; Yablonovitch et al. 1991b).</a:t>
            </a:r>
          </a:p>
          <a:p>
            <a:endParaRPr lang="en-US" sz="900" smtClean="0">
              <a:latin typeface="Times" charset="0"/>
              <a:ea typeface="ＭＳ Ｐゴシック" charset="-128"/>
            </a:endParaRPr>
          </a:p>
          <a:p>
            <a:r>
              <a:rPr lang="en-US" sz="900" smtClean="0">
                <a:latin typeface="Times" charset="0"/>
                <a:ea typeface="ＭＳ Ｐゴシック" charset="-128"/>
              </a:rPr>
              <a:t>Fig. 3. (a) SEM image of a fcc polymeric photonic crystal generated by exposure of a 10 µm film ofphotoresist to the interference pattern shown in Fig. 2(a). The top surface is a (111) plane; the film hasbeen fractured along (111) cleavage planes of the photonic crystal structure. Scale bar, 10 µm. (b) Close-upof (111) surface and {111} cleavage planes. Scale bar, 5 µm. (c) Simulation of (b) formed by cutting aconstant-intensity surface along narrow bonds. (d) Close-up of a (111) surface. Scale bar, 1 µm. (e) Titaniaphotonic crystal with higher refractive index contrast produced by using the polymeric structure as atemplate. The surface is slightly tilted from the (111) plane. Scale bar, 1 µm.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946F4CE-FFE4-497C-ACB8-D911476CE5B9}" type="slidenum">
              <a:rPr lang="en-US"/>
              <a:pPr/>
              <a:t>70</a:t>
            </a:fld>
            <a:endParaRPr lang="en-US"/>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r>
              <a:rPr lang="en-US" sz="900" smtClean="0">
                <a:solidFill>
                  <a:srgbClr val="000000"/>
                </a:solidFill>
                <a:latin typeface="Times" charset="0"/>
                <a:ea typeface="ＭＳ Ｐゴシック" charset="-128"/>
              </a:rPr>
              <a:t>Photonic crystals for the visible spectrum by holographic lithography</a:t>
            </a:r>
          </a:p>
          <a:p>
            <a:r>
              <a:rPr lang="en-US" sz="900" smtClean="0">
                <a:solidFill>
                  <a:srgbClr val="000000"/>
                </a:solidFill>
                <a:latin typeface="Times" charset="0"/>
                <a:ea typeface="ＭＳ Ｐゴシック" charset="-128"/>
              </a:rPr>
              <a:t>AUTHOR: Sharp,-D.-N.; Campbell,-M.; Dedman,-E.-R.; Harrison,-M.-T.; Denning,-R.-G.; Turberfield,-A.-J.</a:t>
            </a:r>
          </a:p>
          <a:p>
            <a:r>
              <a:rPr lang="en-US" sz="900" smtClean="0">
                <a:solidFill>
                  <a:srgbClr val="000000"/>
                </a:solidFill>
                <a:latin typeface="Times" charset="0"/>
                <a:ea typeface="ＭＳ Ｐゴシック" charset="-128"/>
              </a:rPr>
              <a:t>SOURCE: Optical-and-Quantum-Electronics. Jan.-March 2002; 34(1-3): 3-12</a:t>
            </a:r>
          </a:p>
          <a:p>
            <a:r>
              <a:rPr lang="en-US" sz="1300" smtClean="0">
                <a:solidFill>
                  <a:srgbClr val="000000"/>
                </a:solidFill>
                <a:latin typeface="Times" charset="0"/>
                <a:ea typeface="ＭＳ Ｐゴシック" charset="-128"/>
              </a:rPr>
              <a:t>University of Oxford</a:t>
            </a:r>
          </a:p>
          <a:p>
            <a:endParaRPr lang="en-US" sz="1300" smtClean="0">
              <a:solidFill>
                <a:srgbClr val="000000"/>
              </a:solidFill>
              <a:latin typeface="Times" charset="0"/>
              <a:ea typeface="ＭＳ Ｐゴシック" charset="-128"/>
            </a:endParaRPr>
          </a:p>
          <a:p>
            <a:r>
              <a:rPr lang="en-US" sz="1300" smtClean="0">
                <a:solidFill>
                  <a:srgbClr val="000000"/>
                </a:solidFill>
                <a:latin typeface="Times" charset="0"/>
                <a:ea typeface="ＭＳ Ｐゴシック" charset="-128"/>
              </a:rPr>
              <a:t>[ D. N. Sharp </a:t>
            </a:r>
            <a:r>
              <a:rPr lang="en-US" sz="1300" i="1" smtClean="0">
                <a:solidFill>
                  <a:srgbClr val="000000"/>
                </a:solidFill>
                <a:latin typeface="Times" charset="0"/>
                <a:ea typeface="ＭＳ Ｐゴシック" charset="-128"/>
              </a:rPr>
              <a:t>et al.</a:t>
            </a:r>
            <a:r>
              <a:rPr lang="en-US" sz="1300" smtClean="0">
                <a:solidFill>
                  <a:srgbClr val="000000"/>
                </a:solidFill>
                <a:latin typeface="Times" charset="0"/>
                <a:ea typeface="ＭＳ Ｐゴシック" charset="-128"/>
              </a:rPr>
              <a:t>, </a:t>
            </a:r>
            <a:r>
              <a:rPr lang="en-US" sz="1300" i="1" smtClean="0">
                <a:solidFill>
                  <a:srgbClr val="000000"/>
                </a:solidFill>
                <a:latin typeface="Times" charset="0"/>
                <a:ea typeface="ＭＳ Ｐゴシック" charset="-128"/>
              </a:rPr>
              <a:t>Opt. Quant. Elec.</a:t>
            </a:r>
            <a:r>
              <a:rPr lang="en-US" sz="1300" smtClean="0">
                <a:solidFill>
                  <a:srgbClr val="000000"/>
                </a:solidFill>
                <a:latin typeface="Times" charset="0"/>
                <a:ea typeface="ＭＳ Ｐゴシック" charset="-128"/>
              </a:rPr>
              <a:t> </a:t>
            </a:r>
            <a:r>
              <a:rPr lang="en-US" sz="1300" b="1" smtClean="0">
                <a:solidFill>
                  <a:srgbClr val="000000"/>
                </a:solidFill>
                <a:latin typeface="Times" charset="0"/>
                <a:ea typeface="ＭＳ Ｐゴシック" charset="-128"/>
              </a:rPr>
              <a:t>34</a:t>
            </a:r>
            <a:r>
              <a:rPr lang="en-US" sz="1300" smtClean="0">
                <a:solidFill>
                  <a:srgbClr val="000000"/>
                </a:solidFill>
                <a:latin typeface="Times" charset="0"/>
                <a:ea typeface="ＭＳ Ｐゴシック" charset="-128"/>
              </a:rPr>
              <a:t>, 3 (2002) ]</a:t>
            </a:r>
            <a:endParaRPr lang="en-US" sz="900" smtClean="0">
              <a:solidFill>
                <a:srgbClr val="000000"/>
              </a:solidFill>
              <a:latin typeface="Times" charset="0"/>
              <a:ea typeface="ＭＳ Ｐゴシック" charset="-128"/>
            </a:endParaRPr>
          </a:p>
          <a:p>
            <a:endParaRPr lang="en-US" sz="900" smtClean="0">
              <a:solidFill>
                <a:srgbClr val="000000"/>
              </a:solidFill>
              <a:latin typeface="Times" charset="0"/>
              <a:ea typeface="ＭＳ Ｐゴシック" charset="-128"/>
            </a:endParaRPr>
          </a:p>
          <a:p>
            <a:r>
              <a:rPr lang="en-US" sz="900" smtClean="0">
                <a:latin typeface="Times" charset="0"/>
                <a:ea typeface="ＭＳ Ｐゴシック" charset="-128"/>
              </a:rPr>
              <a:t>In this article we describe a new holographic process (Campbell et al. 2000) that is intrinsically well adapted to the production of microstructured photonic materials. A 3D laser interference pattern exposes a photosensitive polymer precursor (photoresist) rendering exposed areas insoluble; unexposed areas are dissolved away leaving a 3D photonic crystal formed of cross-linked polymer with air-ҐҐled voids. This process allows ҐҐxible design of the structure of a unit cell and thus of the optical properties of the microstructured material.</a:t>
            </a:r>
          </a:p>
          <a:p>
            <a:endParaRPr lang="en-US" sz="900" smtClean="0">
              <a:latin typeface="Times" charset="0"/>
              <a:ea typeface="ＭＳ Ｐゴシック" charset="-128"/>
            </a:endParaRPr>
          </a:p>
          <a:p>
            <a:r>
              <a:rPr lang="en-US" sz="900" smtClean="0">
                <a:latin typeface="Times" charset="0"/>
                <a:ea typeface="ＭＳ Ｐゴシック" charset="-128"/>
              </a:rPr>
              <a:t>We create an interference pattern at the intersection of four non-coplanarbeams from a frequency-tripled, injection-seeded Nd:YAG laser (wavelengthk 1/4 355 nm) (Campbell et al. 2000). Such a pattern has 3D translationalsymmetry; its primitive reciprocal lattice vectors are equal to the diҐҐrencesbetween the wavevectors of the beams. Patterns with any Bravais lattice maybe generated in this way, and interference patterns have been used to createperiodic optical traps for laser-cooled atoms (Grynberg et al. 1993) (we notethat Berger et al. (1997) have independently suggested lithography using 3Dinterference, and that Shoji and Kawata (2000) have used a combination oftwo-dimensional (2D) and one-dimensional patterns to create 3D microstructure).We require a pattern with high intensity contrast that can betranslated into high solubility contrast in the photoresist; we also require theinsoluble polymer to form a connected but open structure. For a particularset of wavevectors, eight parameters describing the intensities and polarizationvectors of the four beams are required to deҐҐe the intensity distributionwithin a unit cell (i.e. the basis of the interference pattern). The eight freebeam parameters give considerable freedom to engineer the content of theunit cell, which in turn determines the photonic band structure (Ho et al.1990; Yablonovitch et al. 1991b).</a:t>
            </a:r>
          </a:p>
          <a:p>
            <a:endParaRPr lang="en-US" sz="900" smtClean="0">
              <a:latin typeface="Times" charset="0"/>
              <a:ea typeface="ＭＳ Ｐゴシック" charset="-128"/>
            </a:endParaRPr>
          </a:p>
          <a:p>
            <a:r>
              <a:rPr lang="en-US" sz="900" smtClean="0">
                <a:latin typeface="Times" charset="0"/>
                <a:ea typeface="ＭＳ Ｐゴシック" charset="-128"/>
              </a:rPr>
              <a:t>Fig. 3. (a) SEM image of a fcc polymeric photonic crystal generated by exposure of a 10 µm film ofphotoresist to the interference pattern shown in Fig. 2(a). The top surface is a (111) plane; the film hasbeen fractured along (111) cleavage planes of the photonic crystal structure. Scale bar, 10 µm. (b) Close-upof (111) surface and {111} cleavage planes. Scale bar, 5 µm. (c) Simulation of (b) formed by cutting aconstant-intensity surface along narrow bonds. (d) Close-up of a (111) surface. Scale bar, 1 µm. (e) Titaniaphotonic crystal with higher refractive index contrast produced by using the polymeric structure as atemplate. The surface is slightly tilted from the (111) plane. Scale bar, 1 µm.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F6AD9D-3355-4B46-8F87-1891FB2B734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F70C77-91CB-4CB9-8632-37E8A06C691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0ED3F6-A69E-483A-BC66-61A7E5A6709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54366C-5867-4C1A-9129-045DB4377B9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D3C6D-CF85-401A-8F34-2040603E5FD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2E1D6-CA03-43BD-B88A-34644B6895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A1FDFC-6262-4A85-8A17-61A5211599F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788775-BD76-4BDD-A241-85966283B6C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426146-CD8C-48B0-834F-28735C9F1A6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59637D-B7F7-4307-9D27-049037E7124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BC64CF-693B-425C-87BA-04F23A847A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pitchFamily="-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2BC2EAB0-C2D6-4181-8A77-C92718F7F7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 charset="-128"/>
          <a:cs typeface="ＭＳ Ｐゴシック" pitchFamily="-1"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slideLayout" Target="../slideLayouts/slideLayout6.xml"/><Relationship Id="rId1" Type="http://schemas.openxmlformats.org/officeDocument/2006/relationships/video" Target="\Users\stevenj\Documents\Work\Presentations\Tutorial\wave.f=0.27.gif"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oleObject" Target="../embeddings/oleObject42.bin"/></Relationships>
</file>

<file path=ppt/slides/_rels/slide10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oleObject" Target="../embeddings/oleObject44.bin"/><Relationship Id="rId4" Type="http://schemas.openxmlformats.org/officeDocument/2006/relationships/oleObject" Target="../embeddings/oleObject43.bin"/></Relationships>
</file>

<file path=ppt/slides/_rels/slide1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47.bin"/><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10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 Id="rId5" Type="http://schemas.openxmlformats.org/officeDocument/2006/relationships/image" Target="../media/image175.emf"/><Relationship Id="rId4" Type="http://schemas.openxmlformats.org/officeDocument/2006/relationships/image" Target="../media/image174.png"/></Relationships>
</file>

<file path=ppt/slides/_rels/slide109.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74.png"/><Relationship Id="rId2" Type="http://schemas.openxmlformats.org/officeDocument/2006/relationships/image" Target="../media/image176.png"/><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image" Target="../media/image179.em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emf"/><Relationship Id="rId1" Type="http://schemas.openxmlformats.org/officeDocument/2006/relationships/slideLayout" Target="../slideLayouts/slideLayout6.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18.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6.xml"/><Relationship Id="rId1" Type="http://schemas.openxmlformats.org/officeDocument/2006/relationships/video" Target="\Users\stevenj\Documents\Work\Presentations\Tutorial\wave.f=0.35.gif" TargetMode="Externa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6.xml"/><Relationship Id="rId1" Type="http://schemas.openxmlformats.org/officeDocument/2006/relationships/vmlDrawing" Target="../drawings/vmlDrawing22.v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6.xml"/><Relationship Id="rId1" Type="http://schemas.openxmlformats.org/officeDocument/2006/relationships/vmlDrawing" Target="../drawings/vmlDrawing23.vml"/><Relationship Id="rId4" Type="http://schemas.openxmlformats.org/officeDocument/2006/relationships/oleObject" Target="../embeddings/oleObject50.bin"/></Relationships>
</file>

<file path=ppt/slides/_rels/slide12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97.emf"/><Relationship Id="rId1" Type="http://schemas.openxmlformats.org/officeDocument/2006/relationships/slideLayout" Target="../slideLayouts/slideLayout6.xml"/><Relationship Id="rId5" Type="http://schemas.openxmlformats.org/officeDocument/2006/relationships/image" Target="../media/image199.emf"/><Relationship Id="rId4" Type="http://schemas.openxmlformats.org/officeDocument/2006/relationships/image" Target="../media/image198.png"/></Relationships>
</file>

<file path=ppt/slides/_rels/slide12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6.xml"/><Relationship Id="rId1" Type="http://schemas.openxmlformats.org/officeDocument/2006/relationships/video" Target="\Users\stevenj\Documents\Work\Presentations\Tutorial\ch-drop-2s.mov"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12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6.xml"/><Relationship Id="rId1" Type="http://schemas.openxmlformats.org/officeDocument/2006/relationships/vmlDrawing" Target="../drawings/vmlDrawing24.vml"/></Relationships>
</file>

<file path=ppt/slides/_rels/slide13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 Id="rId4" Type="http://schemas.openxmlformats.org/officeDocument/2006/relationships/image" Target="../media/image209.png"/></Relationships>
</file>

<file path=ppt/slides/_rels/slide133.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oleObject" Target="../embeddings/oleObject54.bin"/><Relationship Id="rId5" Type="http://schemas.openxmlformats.org/officeDocument/2006/relationships/image" Target="../media/image75.png"/><Relationship Id="rId4" Type="http://schemas.openxmlformats.org/officeDocument/2006/relationships/oleObject" Target="../embeddings/oleObject53.bin"/></Relationships>
</file>

<file path=ppt/slides/_rels/slide14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72.png"/><Relationship Id="rId7" Type="http://schemas.openxmlformats.org/officeDocument/2006/relationships/image" Target="../media/image218.emf"/><Relationship Id="rId2" Type="http://schemas.openxmlformats.org/officeDocument/2006/relationships/slideLayout" Target="../slideLayouts/slideLayout6.xml"/><Relationship Id="rId1" Type="http://schemas.openxmlformats.org/officeDocument/2006/relationships/video" Target="\Users\stevenj\Documents\Work\Presentations\Tutorial\ch-drop-2s.mov" TargetMode="External"/><Relationship Id="rId6" Type="http://schemas.openxmlformats.org/officeDocument/2006/relationships/image" Target="../media/image201.png"/><Relationship Id="rId5" Type="http://schemas.openxmlformats.org/officeDocument/2006/relationships/image" Target="../media/image183.png"/><Relationship Id="rId4" Type="http://schemas.openxmlformats.org/officeDocument/2006/relationships/image" Target="../media/image173.png"/></Relationships>
</file>

<file path=ppt/slides/_rels/slide1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6.xml"/><Relationship Id="rId1" Type="http://schemas.openxmlformats.org/officeDocument/2006/relationships/vmlDrawing" Target="../drawings/vmlDrawing26.vml"/></Relationships>
</file>

<file path=ppt/slides/_rels/slide14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6.xml"/><Relationship Id="rId4" Type="http://schemas.openxmlformats.org/officeDocument/2006/relationships/image" Target="../media/image224.emf"/></Relationships>
</file>

<file path=ppt/slides/_rels/slide15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6.xml"/><Relationship Id="rId4" Type="http://schemas.openxmlformats.org/officeDocument/2006/relationships/image" Target="../media/image227.png"/></Relationships>
</file>

<file path=ppt/slides/_rels/slide154.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image" Target="../media/image228.emf"/><Relationship Id="rId1" Type="http://schemas.openxmlformats.org/officeDocument/2006/relationships/slideLayout" Target="../slideLayouts/slideLayout6.xml"/><Relationship Id="rId5" Type="http://schemas.openxmlformats.org/officeDocument/2006/relationships/image" Target="../media/image231.emf"/><Relationship Id="rId4" Type="http://schemas.openxmlformats.org/officeDocument/2006/relationships/image" Target="../media/image230.emf"/></Relationships>
</file>

<file path=ppt/slides/_rels/slide15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1.emf"/><Relationship Id="rId1" Type="http://schemas.openxmlformats.org/officeDocument/2006/relationships/slideLayout" Target="../slideLayouts/slideLayout6.xml"/><Relationship Id="rId4" Type="http://schemas.openxmlformats.org/officeDocument/2006/relationships/image" Target="../media/image233.png"/></Relationships>
</file>

<file path=ppt/slides/_rels/slide15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43.emf"/><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6.xml"/><Relationship Id="rId4" Type="http://schemas.openxmlformats.org/officeDocument/2006/relationships/image" Target="../media/image246.png"/></Relationships>
</file>

<file path=ppt/slides/_rels/slide16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8.bin"/></Relationships>
</file>

<file path=ppt/slides/_rels/slide17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6.xml"/><Relationship Id="rId5" Type="http://schemas.openxmlformats.org/officeDocument/2006/relationships/image" Target="../media/image251.png"/><Relationship Id="rId4" Type="http://schemas.openxmlformats.org/officeDocument/2006/relationships/image" Target="../media/image250.png"/></Relationships>
</file>

<file path=ppt/slides/_rels/slide17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44.png"/><Relationship Id="rId1" Type="http://schemas.openxmlformats.org/officeDocument/2006/relationships/slideLayout" Target="../slideLayouts/slideLayout6.xml"/><Relationship Id="rId4" Type="http://schemas.openxmlformats.org/officeDocument/2006/relationships/image" Target="../media/image255.emf"/></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6.xml"/><Relationship Id="rId1" Type="http://schemas.openxmlformats.org/officeDocument/2006/relationships/vmlDrawing" Target="../drawings/vmlDrawing27.vml"/><Relationship Id="rId4" Type="http://schemas.openxmlformats.org/officeDocument/2006/relationships/oleObject" Target="../embeddings/oleObject57.bin"/></Relationships>
</file>

<file path=ppt/slides/_rels/slide174.xml.rels><?xml version="1.0" encoding="UTF-8" standalone="yes"?>
<Relationships xmlns="http://schemas.openxmlformats.org/package/2006/relationships"><Relationship Id="rId3" Type="http://schemas.openxmlformats.org/officeDocument/2006/relationships/image" Target="../media/image259.emf"/><Relationship Id="rId2" Type="http://schemas.openxmlformats.org/officeDocument/2006/relationships/image" Target="../media/image258.emf"/><Relationship Id="rId1" Type="http://schemas.openxmlformats.org/officeDocument/2006/relationships/slideLayout" Target="../slideLayouts/slideLayout6.xml"/><Relationship Id="rId5" Type="http://schemas.openxmlformats.org/officeDocument/2006/relationships/image" Target="../media/image261.png"/><Relationship Id="rId4" Type="http://schemas.openxmlformats.org/officeDocument/2006/relationships/image" Target="../media/image260.emf"/></Relationships>
</file>

<file path=ppt/slides/_rels/slide17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emf"/><Relationship Id="rId1" Type="http://schemas.openxmlformats.org/officeDocument/2006/relationships/slideLayout" Target="../slideLayouts/slideLayout6.xml"/><Relationship Id="rId4" Type="http://schemas.openxmlformats.org/officeDocument/2006/relationships/image" Target="../media/image264.png"/></Relationships>
</file>

<file path=ppt/slides/_rels/slide176.xml.rels><?xml version="1.0" encoding="UTF-8" standalone="yes"?>
<Relationships xmlns="http://schemas.openxmlformats.org/package/2006/relationships"><Relationship Id="rId2" Type="http://schemas.openxmlformats.org/officeDocument/2006/relationships/image" Target="../media/image262.emf"/><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266.emf"/><Relationship Id="rId2" Type="http://schemas.openxmlformats.org/officeDocument/2006/relationships/image" Target="../media/image265.emf"/><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oleObject10.bin"/></Relationships>
</file>

<file path=ppt/slides/_rels/slide18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emf"/><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262.emf"/><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6.xml"/><Relationship Id="rId5" Type="http://schemas.openxmlformats.org/officeDocument/2006/relationships/image" Target="../media/image276.png"/><Relationship Id="rId4" Type="http://schemas.openxmlformats.org/officeDocument/2006/relationships/image" Target="../media/image275.png"/></Relationships>
</file>

<file path=ppt/slides/_rels/slide19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image" Target="../media/image281.png"/><Relationship Id="rId1" Type="http://schemas.openxmlformats.org/officeDocument/2006/relationships/slideLayout" Target="../slideLayouts/slideLayout6.xml"/><Relationship Id="rId4" Type="http://schemas.openxmlformats.org/officeDocument/2006/relationships/image" Target="../media/image283.emf"/></Relationships>
</file>

<file path=ppt/slides/_rels/slide195.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4.png"/><Relationship Id="rId7" Type="http://schemas.openxmlformats.org/officeDocument/2006/relationships/image" Target="../media/image28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86.png"/><Relationship Id="rId5" Type="http://schemas.openxmlformats.org/officeDocument/2006/relationships/image" Target="../media/image162.png"/><Relationship Id="rId4" Type="http://schemas.openxmlformats.org/officeDocument/2006/relationships/image" Target="../media/image285.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0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6.xml"/><Relationship Id="rId4" Type="http://schemas.openxmlformats.org/officeDocument/2006/relationships/image" Target="../media/image291.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12"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2.emf"/><Relationship Id="rId11" Type="http://schemas.openxmlformats.org/officeDocument/2006/relationships/oleObject" Target="../embeddings/oleObject12.bin"/><Relationship Id="rId5" Type="http://schemas.openxmlformats.org/officeDocument/2006/relationships/image" Target="../media/image51.emf"/><Relationship Id="rId10" Type="http://schemas.openxmlformats.org/officeDocument/2006/relationships/oleObject" Target="../embeddings/oleObject11.bin"/><Relationship Id="rId4" Type="http://schemas.openxmlformats.org/officeDocument/2006/relationships/image" Target="../media/image50.emf"/><Relationship Id="rId9" Type="http://schemas.openxmlformats.org/officeDocument/2006/relationships/image" Target="../media/image55.emf"/></Relationships>
</file>

<file path=ppt/slides/_rels/slide210.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6.xml"/><Relationship Id="rId5" Type="http://schemas.openxmlformats.org/officeDocument/2006/relationships/image" Target="../media/image303.png"/><Relationship Id="rId4" Type="http://schemas.openxmlformats.org/officeDocument/2006/relationships/image" Target="../media/image302.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emf"/><Relationship Id="rId1" Type="http://schemas.openxmlformats.org/officeDocument/2006/relationships/slideLayout" Target="../slideLayouts/slideLayout6.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20.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6.xml"/><Relationship Id="rId4" Type="http://schemas.openxmlformats.org/officeDocument/2006/relationships/image" Target="../media/image320.png"/></Relationships>
</file>

<file path=ppt/slides/_rels/slide22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slideLayout" Target="../slideLayouts/slideLayout6.xml"/><Relationship Id="rId1" Type="http://schemas.openxmlformats.org/officeDocument/2006/relationships/vmlDrawing" Target="../drawings/vmlDrawing28.vml"/><Relationship Id="rId4" Type="http://schemas.openxmlformats.org/officeDocument/2006/relationships/oleObject" Target="../embeddings/oleObject58.bin"/></Relationships>
</file>

<file path=ppt/slides/_rels/slide224.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6.xml"/><Relationship Id="rId4" Type="http://schemas.openxmlformats.org/officeDocument/2006/relationships/image" Target="../media/image325.jpeg"/></Relationships>
</file>

<file path=ppt/slides/_rels/slide22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327.emf"/><Relationship Id="rId2" Type="http://schemas.openxmlformats.org/officeDocument/2006/relationships/image" Target="../media/image326.emf"/><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hyperlink" Target="/tweedledee/Steven/Presentations/Borrowed/Surgery.wmv" TargetMode="External"/><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18.bin"/></Relationships>
</file>

<file path=ppt/slides/_rels/slide230.xml.rels><?xml version="1.0" encoding="UTF-8" standalone="yes"?>
<Relationships xmlns="http://schemas.openxmlformats.org/package/2006/relationships"><Relationship Id="rId3" Type="http://schemas.openxmlformats.org/officeDocument/2006/relationships/image" Target="../media/image332.emf"/><Relationship Id="rId2" Type="http://schemas.openxmlformats.org/officeDocument/2006/relationships/image" Target="../media/image331.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2" Type="http://schemas.openxmlformats.org/officeDocument/2006/relationships/image" Target="../media/image333.emf"/><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6.xml"/><Relationship Id="rId4" Type="http://schemas.openxmlformats.org/officeDocument/2006/relationships/image" Target="../media/image341.png"/></Relationships>
</file>

<file path=ppt/slides/_rels/slide236.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oleObject" Target="../embeddings/oleObject20.bin"/></Relationships>
</file>

<file path=ppt/slides/_rels/slide240.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oleObject" Target="../embeddings/oleObject59.bin"/><Relationship Id="rId7" Type="http://schemas.openxmlformats.org/officeDocument/2006/relationships/oleObject" Target="../embeddings/oleObject63.bin"/><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oleObject" Target="../embeddings/oleObject62.bin"/><Relationship Id="rId5" Type="http://schemas.openxmlformats.org/officeDocument/2006/relationships/oleObject" Target="../embeddings/oleObject61.bin"/><Relationship Id="rId10" Type="http://schemas.openxmlformats.org/officeDocument/2006/relationships/oleObject" Target="../embeddings/oleObject66.bin"/><Relationship Id="rId4" Type="http://schemas.openxmlformats.org/officeDocument/2006/relationships/oleObject" Target="../embeddings/oleObject60.bin"/><Relationship Id="rId9" Type="http://schemas.openxmlformats.org/officeDocument/2006/relationships/oleObject" Target="../embeddings/oleObject65.bin"/></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6.xml"/><Relationship Id="rId1" Type="http://schemas.openxmlformats.org/officeDocument/2006/relationships/vmlDrawing" Target="../drawings/vmlDrawing30.vml"/><Relationship Id="rId6" Type="http://schemas.openxmlformats.org/officeDocument/2006/relationships/oleObject" Target="../embeddings/oleObject70.bin"/><Relationship Id="rId5" Type="http://schemas.openxmlformats.org/officeDocument/2006/relationships/oleObject" Target="../embeddings/oleObject69.bin"/><Relationship Id="rId4" Type="http://schemas.openxmlformats.org/officeDocument/2006/relationships/oleObject" Target="../embeddings/oleObject68.bin"/></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slideLayout" Target="../slideLayouts/slideLayout6.xml"/><Relationship Id="rId1" Type="http://schemas.openxmlformats.org/officeDocument/2006/relationships/vmlDrawing" Target="../drawings/vmlDrawing31.vml"/><Relationship Id="rId4" Type="http://schemas.openxmlformats.org/officeDocument/2006/relationships/oleObject" Target="../embeddings/oleObject71.bin"/></Relationships>
</file>

<file path=ppt/slides/_rels/slide244.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6.xml"/><Relationship Id="rId1" Type="http://schemas.openxmlformats.org/officeDocument/2006/relationships/vmlDrawing" Target="../drawings/vmlDrawing32.v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9.vml"/></Relationships>
</file>

<file path=ppt/slides/_rels/slide25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60.png"/><Relationship Id="rId1" Type="http://schemas.openxmlformats.org/officeDocument/2006/relationships/slideLayout" Target="../slideLayouts/slideLayout6.xml"/><Relationship Id="rId5" Type="http://schemas.openxmlformats.org/officeDocument/2006/relationships/image" Target="../media/image363.png"/><Relationship Id="rId4" Type="http://schemas.openxmlformats.org/officeDocument/2006/relationships/image" Target="../media/image362.png"/></Relationships>
</file>

<file path=ppt/slides/_rels/slide251.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6.xml"/><Relationship Id="rId1" Type="http://schemas.openxmlformats.org/officeDocument/2006/relationships/vmlDrawing" Target="../drawings/vmlDrawing33.vml"/></Relationships>
</file>

<file path=ppt/slides/_rels/slide25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6.xml"/><Relationship Id="rId4" Type="http://schemas.openxmlformats.org/officeDocument/2006/relationships/hyperlink" Target="http://www.physik.uni-wuerzburg.de/TEP/Website/groups/opto/etching.htm" TargetMode="Externa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6.xml"/><Relationship Id="rId1" Type="http://schemas.openxmlformats.org/officeDocument/2006/relationships/vmlDrawing" Target="../drawings/vmlDrawing34.v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oleObject" Target="../embeddings/oleObject23.bin"/></Relationships>
</file>

<file path=ppt/slides/_rels/slide260.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6.xml"/><Relationship Id="rId1" Type="http://schemas.openxmlformats.org/officeDocument/2006/relationships/vmlDrawing" Target="../drawings/vmlDrawing35.vml"/></Relationships>
</file>

<file path=ppt/slides/_rels/slide261.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pn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6.xml"/><Relationship Id="rId1" Type="http://schemas.openxmlformats.org/officeDocument/2006/relationships/vmlDrawing" Target="../drawings/vmlDrawing36.v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6.xml"/><Relationship Id="rId1" Type="http://schemas.openxmlformats.org/officeDocument/2006/relationships/vmlDrawing" Target="../drawings/vmlDrawing37.v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389.emf"/><Relationship Id="rId2" Type="http://schemas.openxmlformats.org/officeDocument/2006/relationships/image" Target="../media/image388.png"/><Relationship Id="rId1" Type="http://schemas.openxmlformats.org/officeDocument/2006/relationships/slideLayout" Target="../slideLayouts/slideLayout6.xml"/><Relationship Id="rId4" Type="http://schemas.openxmlformats.org/officeDocument/2006/relationships/image" Target="../media/image390.emf"/></Relationships>
</file>

<file path=ppt/slides/_rels/slide276.xml.rels><?xml version="1.0" encoding="UTF-8" standalone="yes"?>
<Relationships xmlns="http://schemas.openxmlformats.org/package/2006/relationships"><Relationship Id="rId3" Type="http://schemas.openxmlformats.org/officeDocument/2006/relationships/image" Target="../media/image392.emf"/><Relationship Id="rId2" Type="http://schemas.openxmlformats.org/officeDocument/2006/relationships/image" Target="../media/image391.png"/><Relationship Id="rId1" Type="http://schemas.openxmlformats.org/officeDocument/2006/relationships/slideLayout" Target="../slideLayouts/slideLayout6.xml"/><Relationship Id="rId4" Type="http://schemas.openxmlformats.org/officeDocument/2006/relationships/image" Target="../media/image393.png"/></Relationships>
</file>

<file path=ppt/slides/_rels/slide277.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vmlDrawing" Target="../drawings/vmlDrawing11.vml"/></Relationships>
</file>

<file path=ppt/slides/_rels/slide280.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emf"/><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00.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402.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404.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05.emf"/></Relationships>
</file>

<file path=ppt/slides/_rels/slide289.xml.rels><?xml version="1.0" encoding="UTF-8" standalone="yes"?>
<Relationships xmlns="http://schemas.openxmlformats.org/package/2006/relationships"><Relationship Id="rId3" Type="http://schemas.openxmlformats.org/officeDocument/2006/relationships/image" Target="../media/image406.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07.emf"/></Relationships>
</file>

<file path=ppt/slides/_rels/slide2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3" Type="http://schemas.openxmlformats.org/officeDocument/2006/relationships/image" Target="../media/image408.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09.emf"/></Relationships>
</file>

<file path=ppt/slides/_rels/slide291.xml.rels><?xml version="1.0" encoding="UTF-8" standalone="yes"?>
<Relationships xmlns="http://schemas.openxmlformats.org/package/2006/relationships"><Relationship Id="rId3" Type="http://schemas.openxmlformats.org/officeDocument/2006/relationships/image" Target="../media/image410.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11.emf"/></Relationships>
</file>

<file path=ppt/slides/_rels/slide292.xml.rels><?xml version="1.0" encoding="UTF-8" standalone="yes"?>
<Relationships xmlns="http://schemas.openxmlformats.org/package/2006/relationships"><Relationship Id="rId3" Type="http://schemas.openxmlformats.org/officeDocument/2006/relationships/image" Target="../media/image412.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13.emf"/></Relationships>
</file>

<file path=ppt/slides/_rels/slide293.xml.rels><?xml version="1.0" encoding="UTF-8" standalone="yes"?>
<Relationships xmlns="http://schemas.openxmlformats.org/package/2006/relationships"><Relationship Id="rId3" Type="http://schemas.openxmlformats.org/officeDocument/2006/relationships/image" Target="../media/image414.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15.emf"/></Relationships>
</file>

<file path=ppt/slides/_rels/slide294.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16.emf"/><Relationship Id="rId1" Type="http://schemas.openxmlformats.org/officeDocument/2006/relationships/slideLayout" Target="../slideLayouts/slideLayout7.xml"/><Relationship Id="rId4" Type="http://schemas.openxmlformats.org/officeDocument/2006/relationships/image" Target="../media/image417.emf"/></Relationships>
</file>

<file path=ppt/slides/_rels/slide295.xml.rels><?xml version="1.0" encoding="UTF-8" standalone="yes"?>
<Relationships xmlns="http://schemas.openxmlformats.org/package/2006/relationships"><Relationship Id="rId3" Type="http://schemas.openxmlformats.org/officeDocument/2006/relationships/image" Target="../media/image418.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19.emf"/></Relationships>
</file>

<file path=ppt/slides/_rels/slide296.xml.rels><?xml version="1.0" encoding="UTF-8" standalone="yes"?>
<Relationships xmlns="http://schemas.openxmlformats.org/package/2006/relationships"><Relationship Id="rId3" Type="http://schemas.openxmlformats.org/officeDocument/2006/relationships/image" Target="../media/image420.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21.emf"/></Relationships>
</file>

<file path=ppt/slides/_rels/slide297.xml.rels><?xml version="1.0" encoding="UTF-8" standalone="yes"?>
<Relationships xmlns="http://schemas.openxmlformats.org/package/2006/relationships"><Relationship Id="rId3" Type="http://schemas.openxmlformats.org/officeDocument/2006/relationships/image" Target="../media/image422.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23.emf"/></Relationships>
</file>

<file path=ppt/slides/_rels/slide298.xml.rels><?xml version="1.0" encoding="UTF-8" standalone="yes"?>
<Relationships xmlns="http://schemas.openxmlformats.org/package/2006/relationships"><Relationship Id="rId3" Type="http://schemas.openxmlformats.org/officeDocument/2006/relationships/image" Target="../media/image424.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25.emf"/></Relationships>
</file>

<file path=ppt/slides/_rels/slide299.xml.rels><?xml version="1.0" encoding="UTF-8" standalone="yes"?>
<Relationships xmlns="http://schemas.openxmlformats.org/package/2006/relationships"><Relationship Id="rId3" Type="http://schemas.openxmlformats.org/officeDocument/2006/relationships/image" Target="../media/image426.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2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3" Type="http://schemas.openxmlformats.org/officeDocument/2006/relationships/image" Target="../media/image428.emf"/><Relationship Id="rId2" Type="http://schemas.openxmlformats.org/officeDocument/2006/relationships/image" Target="../media/image403.png"/><Relationship Id="rId1" Type="http://schemas.openxmlformats.org/officeDocument/2006/relationships/slideLayout" Target="../slideLayouts/slideLayout7.xml"/><Relationship Id="rId4" Type="http://schemas.openxmlformats.org/officeDocument/2006/relationships/image" Target="../media/image429.emf"/></Relationships>
</file>

<file path=ppt/slides/_rels/slide301.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12.v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oleObject" Target="../embeddings/oleObject26.bin"/><Relationship Id="rId7"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86.png"/><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6.xml"/><Relationship Id="rId1" Type="http://schemas.openxmlformats.org/officeDocument/2006/relationships/vmlDrawing" Target="../drawings/vmlDrawing15.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6.xml"/><Relationship Id="rId1" Type="http://schemas.openxmlformats.org/officeDocument/2006/relationships/vmlDrawing" Target="../drawings/vmlDrawing16.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oleObject" Target="../embeddings/oleObject38.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jpeg"/><Relationship Id="rId1" Type="http://schemas.openxmlformats.org/officeDocument/2006/relationships/slideLayout" Target="../slideLayouts/slideLayout6.xml"/><Relationship Id="rId4" Type="http://schemas.openxmlformats.org/officeDocument/2006/relationships/image" Target="../media/image10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emf"/><Relationship Id="rId11" Type="http://schemas.openxmlformats.org/officeDocument/2006/relationships/oleObject" Target="../embeddings/oleObject2.bin"/><Relationship Id="rId5" Type="http://schemas.openxmlformats.org/officeDocument/2006/relationships/image" Target="../media/image8.emf"/><Relationship Id="rId10" Type="http://schemas.openxmlformats.org/officeDocument/2006/relationships/oleObject" Target="../embeddings/oleObject1.bin"/><Relationship Id="rId4" Type="http://schemas.openxmlformats.org/officeDocument/2006/relationships/image" Target="../media/image7.emf"/><Relationship Id="rId9"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6.emf"/><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6.xml"/><Relationship Id="rId1" Type="http://schemas.openxmlformats.org/officeDocument/2006/relationships/video" Target="\Users\stevenj\Documents\Work\Presentations\Tutorial\wave.n=1.f=0.27.gif"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6.emf"/><Relationship Id="rId5" Type="http://schemas.openxmlformats.org/officeDocument/2006/relationships/image" Target="../media/image115.png"/><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Layout" Target="../slideLayouts/slideLayout6.xml"/><Relationship Id="rId1" Type="http://schemas.openxmlformats.org/officeDocument/2006/relationships/video" Target="\Users\stevenj\Documents\Work\Presentations\Tutorial\wave.n=3.f=0.27.gi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6.xml"/><Relationship Id="rId1" Type="http://schemas.openxmlformats.org/officeDocument/2006/relationships/vmlDrawing" Target="../drawings/vmlDrawing18.vml"/><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3.emf"/><Relationship Id="rId11" Type="http://schemas.openxmlformats.org/officeDocument/2006/relationships/oleObject" Target="../embeddings/oleObject5.bin"/><Relationship Id="rId5" Type="http://schemas.openxmlformats.org/officeDocument/2006/relationships/image" Target="../media/image22.emf"/><Relationship Id="rId10" Type="http://schemas.openxmlformats.org/officeDocument/2006/relationships/oleObject" Target="../embeddings/oleObject4.bin"/><Relationship Id="rId4" Type="http://schemas.openxmlformats.org/officeDocument/2006/relationships/image" Target="../media/image21.emf"/><Relationship Id="rId9" Type="http://schemas.openxmlformats.org/officeDocument/2006/relationships/image" Target="../media/image26.emf"/></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 Id="rId4" Type="http://schemas.openxmlformats.org/officeDocument/2006/relationships/image" Target="../media/image143.png"/></Relationships>
</file>

<file path=ppt/slides/_rels/slide8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png"/><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7.png"/><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em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15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micropolis-hires.jpg                                           0000A032Westernesse                    B6C46D1E:"/>
          <p:cNvPicPr>
            <a:picLocks noChangeAspect="1" noChangeArrowheads="1"/>
          </p:cNvPicPr>
          <p:nvPr/>
        </p:nvPicPr>
        <p:blipFill>
          <a:blip r:embed="rId2"/>
          <a:srcRect/>
          <a:stretch>
            <a:fillRect/>
          </a:stretch>
        </p:blipFill>
        <p:spPr bwMode="auto">
          <a:xfrm>
            <a:off x="-457200" y="0"/>
            <a:ext cx="9601200" cy="6884988"/>
          </a:xfrm>
          <a:prstGeom prst="rect">
            <a:avLst/>
          </a:prstGeom>
          <a:noFill/>
          <a:ln w="9525">
            <a:noFill/>
            <a:miter lim="800000"/>
            <a:headEnd/>
            <a:tailEnd/>
          </a:ln>
        </p:spPr>
      </p:pic>
      <p:sp>
        <p:nvSpPr>
          <p:cNvPr id="39939" name="Rectangle 2"/>
          <p:cNvSpPr>
            <a:spLocks noGrp="1" noChangeArrowheads="1"/>
          </p:cNvSpPr>
          <p:nvPr>
            <p:ph type="ctrTitle"/>
          </p:nvPr>
        </p:nvSpPr>
        <p:spPr>
          <a:xfrm>
            <a:off x="381000" y="0"/>
            <a:ext cx="8839200" cy="1143000"/>
          </a:xfrm>
        </p:spPr>
        <p:txBody>
          <a:bodyPr/>
          <a:lstStyle/>
          <a:p>
            <a:r>
              <a:rPr lang="en-US" smtClean="0">
                <a:solidFill>
                  <a:srgbClr val="FF0000"/>
                </a:solidFill>
                <a:ea typeface="ＭＳ Ｐゴシック" charset="-128"/>
              </a:rPr>
              <a:t>Photonic Crystals:</a:t>
            </a:r>
            <a:r>
              <a:rPr lang="en-US" smtClean="0">
                <a:ea typeface="ＭＳ Ｐゴシック" charset="-128"/>
              </a:rPr>
              <a:t/>
            </a:r>
            <a:br>
              <a:rPr lang="en-US" smtClean="0">
                <a:ea typeface="ＭＳ Ｐゴシック" charset="-128"/>
              </a:rPr>
            </a:br>
            <a:r>
              <a:rPr lang="en-US" sz="3600" smtClean="0">
                <a:solidFill>
                  <a:schemeClr val="bg1"/>
                </a:solidFill>
                <a:ea typeface="ＭＳ Ｐゴシック" charset="-128"/>
              </a:rPr>
              <a:t>A Crash Course in Designer Electromagnetism</a:t>
            </a:r>
            <a:endParaRPr lang="en-US" smtClean="0">
              <a:ea typeface="ＭＳ Ｐゴシック" charset="-128"/>
            </a:endParaRPr>
          </a:p>
        </p:txBody>
      </p:sp>
      <p:sp>
        <p:nvSpPr>
          <p:cNvPr id="39940" name="Rectangle 3"/>
          <p:cNvSpPr>
            <a:spLocks noGrp="1" noChangeArrowheads="1"/>
          </p:cNvSpPr>
          <p:nvPr>
            <p:ph type="subTitle" idx="1"/>
          </p:nvPr>
        </p:nvSpPr>
        <p:spPr>
          <a:xfrm>
            <a:off x="5715000" y="1143000"/>
            <a:ext cx="3581400" cy="1219200"/>
          </a:xfrm>
        </p:spPr>
        <p:txBody>
          <a:bodyPr/>
          <a:lstStyle/>
          <a:p>
            <a:r>
              <a:rPr lang="en-US" sz="2400" smtClean="0">
                <a:solidFill>
                  <a:schemeClr val="bg1"/>
                </a:solidFill>
                <a:ea typeface="ＭＳ Ｐゴシック" charset="-128"/>
              </a:rPr>
              <a:t>Steven G. Johnson</a:t>
            </a:r>
            <a:endParaRPr lang="en-US" sz="2400" smtClean="0">
              <a:ea typeface="ＭＳ Ｐゴシック" charset="-128"/>
            </a:endParaRPr>
          </a:p>
          <a:p>
            <a:r>
              <a:rPr lang="en-US" sz="2400" smtClean="0">
                <a:solidFill>
                  <a:schemeClr val="bg1"/>
                </a:solidFill>
                <a:ea typeface="ＭＳ Ｐゴシック" charset="-128"/>
              </a:rPr>
              <a:t>MIT Applied Mathematics</a:t>
            </a:r>
            <a:endParaRPr lang="en-US" sz="2400" smtClean="0">
              <a:ea typeface="ＭＳ Ｐゴシック" charset="-128"/>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wave.f=0.27.gif" descr="/Users/stevenj/Documents/Work/Presentations/Tutorial/wave.f=0.27.gif">
            <a:hlinkClick r:id="" action="ppaction://media"/>
          </p:cNvPr>
          <p:cNvPicPr>
            <a:picLocks noRot="1" noChangeAspect="1" noChangeArrowheads="1"/>
          </p:cNvPicPr>
          <p:nvPr>
            <a:quickTimeFile r:link="rId1"/>
          </p:nvPr>
        </p:nvPicPr>
        <p:blipFill>
          <a:blip r:embed="rId3"/>
          <a:srcRect/>
          <a:stretch>
            <a:fillRect/>
          </a:stretch>
        </p:blipFill>
        <p:spPr bwMode="auto">
          <a:xfrm>
            <a:off x="1438275" y="1471613"/>
            <a:ext cx="7645400" cy="3835400"/>
          </a:xfrm>
          <a:prstGeom prst="rect">
            <a:avLst/>
          </a:prstGeom>
          <a:noFill/>
          <a:ln w="9525">
            <a:noFill/>
            <a:miter lim="800000"/>
            <a:headEnd/>
            <a:tailEnd/>
          </a:ln>
        </p:spPr>
      </p:pic>
      <p:sp>
        <p:nvSpPr>
          <p:cNvPr id="48131" name="Rectangle 3"/>
          <p:cNvSpPr>
            <a:spLocks noGrp="1" noChangeArrowheads="1"/>
          </p:cNvSpPr>
          <p:nvPr>
            <p:ph type="title"/>
          </p:nvPr>
        </p:nvSpPr>
        <p:spPr>
          <a:xfrm>
            <a:off x="152400" y="76200"/>
            <a:ext cx="8839200" cy="1219200"/>
          </a:xfrm>
        </p:spPr>
        <p:txBody>
          <a:bodyPr/>
          <a:lstStyle/>
          <a:p>
            <a:r>
              <a:rPr lang="en-US" smtClean="0">
                <a:ea typeface="ＭＳ Ｐゴシック" charset="-128"/>
              </a:rPr>
              <a:t>Not so messy, not so boring…</a:t>
            </a:r>
          </a:p>
        </p:txBody>
      </p:sp>
      <p:grpSp>
        <p:nvGrpSpPr>
          <p:cNvPr id="48132" name="Group 4"/>
          <p:cNvGrpSpPr>
            <a:grpSpLocks/>
          </p:cNvGrpSpPr>
          <p:nvPr/>
        </p:nvGrpSpPr>
        <p:grpSpPr bwMode="auto">
          <a:xfrm>
            <a:off x="76200" y="3048000"/>
            <a:ext cx="1295400" cy="590550"/>
            <a:chOff x="96" y="1920"/>
            <a:chExt cx="816" cy="372"/>
          </a:xfrm>
        </p:grpSpPr>
        <p:sp>
          <p:nvSpPr>
            <p:cNvPr id="48134" name="Rectangle 5"/>
            <p:cNvSpPr>
              <a:spLocks noChangeArrowheads="1"/>
            </p:cNvSpPr>
            <p:nvPr/>
          </p:nvSpPr>
          <p:spPr bwMode="auto">
            <a:xfrm>
              <a:off x="96" y="2009"/>
              <a:ext cx="576"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48135" name="AutoShape 6"/>
            <p:cNvSpPr>
              <a:spLocks noChangeArrowheads="1"/>
            </p:cNvSpPr>
            <p:nvPr/>
          </p:nvSpPr>
          <p:spPr bwMode="auto">
            <a:xfrm rot="5400000">
              <a:off x="583" y="2009"/>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48136" name="Oval 7"/>
            <p:cNvSpPr>
              <a:spLocks noChangeArrowheads="1"/>
            </p:cNvSpPr>
            <p:nvPr/>
          </p:nvSpPr>
          <p:spPr bwMode="auto">
            <a:xfrm>
              <a:off x="818" y="1924"/>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48133" name="Text Box 8"/>
          <p:cNvSpPr txBox="1">
            <a:spLocks noChangeArrowheads="1"/>
          </p:cNvSpPr>
          <p:nvPr/>
        </p:nvSpPr>
        <p:spPr bwMode="auto">
          <a:xfrm>
            <a:off x="2101850" y="5518150"/>
            <a:ext cx="6661150" cy="1187450"/>
          </a:xfrm>
          <a:prstGeom prst="rect">
            <a:avLst/>
          </a:prstGeom>
          <a:noFill/>
          <a:ln w="9525">
            <a:noFill/>
            <a:miter lim="800000"/>
            <a:headEnd/>
            <a:tailEnd/>
          </a:ln>
        </p:spPr>
        <p:txBody>
          <a:bodyPr wrap="none">
            <a:spAutoFit/>
          </a:bodyPr>
          <a:lstStyle/>
          <a:p>
            <a:pPr algn="ctr" eaLnBrk="0" hangingPunct="0"/>
            <a:r>
              <a:rPr lang="en-US"/>
              <a:t>the light seems to form several </a:t>
            </a:r>
            <a:r>
              <a:rPr lang="en-US" i="1">
                <a:solidFill>
                  <a:srgbClr val="FF0000"/>
                </a:solidFill>
              </a:rPr>
              <a:t>coherent beams</a:t>
            </a:r>
            <a:endParaRPr lang="en-US"/>
          </a:p>
          <a:p>
            <a:pPr algn="ctr" eaLnBrk="0" hangingPunct="0"/>
            <a:r>
              <a:rPr lang="en-US"/>
              <a:t>that propagate </a:t>
            </a:r>
            <a:r>
              <a:rPr lang="en-US" i="1">
                <a:solidFill>
                  <a:srgbClr val="FF0000"/>
                </a:solidFill>
              </a:rPr>
              <a:t>without scattering</a:t>
            </a:r>
            <a:endParaRPr lang="en-US" i="1"/>
          </a:p>
          <a:p>
            <a:pPr algn="ctr" eaLnBrk="0" hangingPunct="0"/>
            <a:r>
              <a:rPr lang="en-US"/>
              <a:t>… and </a:t>
            </a:r>
            <a:r>
              <a:rPr lang="en-US">
                <a:solidFill>
                  <a:schemeClr val="accent2"/>
                </a:solidFill>
              </a:rPr>
              <a:t>almost</a:t>
            </a:r>
            <a:r>
              <a:rPr lang="en-US"/>
              <a:t> </a:t>
            </a:r>
            <a:r>
              <a:rPr lang="en-US" i="1">
                <a:solidFill>
                  <a:schemeClr val="accent2"/>
                </a:solidFill>
              </a:rPr>
              <a:t>without diffraction</a:t>
            </a:r>
            <a:r>
              <a:rPr lang="en-US" i="1"/>
              <a:t> </a:t>
            </a:r>
            <a:r>
              <a:rPr lang="en-US"/>
              <a:t>(</a:t>
            </a:r>
            <a:r>
              <a:rPr lang="en-US" i="1"/>
              <a:t>supercollimation</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25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2530"/>
                </p:tgtEl>
              </p:cMediaNode>
            </p:video>
            <p:seq concurrent="1" nextAc="seek">
              <p:cTn id="8" restart="whenNotActive" fill="hold" evtFilter="cancelBubble" nodeType="interactiveSeq">
                <p:stCondLst>
                  <p:cond evt="onClick" delay="0">
                    <p:tgtEl>
                      <p:spTgt spid="225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2530"/>
                                        </p:tgtEl>
                                      </p:cBhvr>
                                    </p:cmd>
                                  </p:childTnLst>
                                </p:cTn>
                              </p:par>
                            </p:childTnLst>
                          </p:cTn>
                        </p:par>
                      </p:childTnLst>
                    </p:cTn>
                  </p:par>
                </p:childTnLst>
              </p:cTn>
              <p:nextCondLst>
                <p:cond evt="onClick" delay="0">
                  <p:tgtEl>
                    <p:spTgt spid="22530"/>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a:xfrm>
            <a:off x="685800" y="2209800"/>
            <a:ext cx="7772400" cy="1143000"/>
          </a:xfrm>
        </p:spPr>
        <p:txBody>
          <a:bodyPr/>
          <a:lstStyle/>
          <a:p>
            <a:r>
              <a:rPr lang="en-US" smtClean="0">
                <a:ea typeface="ＭＳ Ｐゴシック" charset="-128"/>
              </a:rPr>
              <a:t>Why do defects in crystals</a:t>
            </a:r>
            <a:br>
              <a:rPr lang="en-US" smtClean="0">
                <a:ea typeface="ＭＳ Ｐゴシック" charset="-128"/>
              </a:rPr>
            </a:br>
            <a:r>
              <a:rPr lang="en-US" smtClean="0">
                <a:ea typeface="ＭＳ Ｐゴシック" charset="-128"/>
              </a:rPr>
              <a:t>trap resonant modes?</a:t>
            </a:r>
            <a:br>
              <a:rPr lang="en-US" smtClean="0">
                <a:ea typeface="ＭＳ Ｐゴシック" charset="-128"/>
              </a:rPr>
            </a:br>
            <a:r>
              <a:rPr lang="en-US" smtClean="0">
                <a:ea typeface="ＭＳ Ｐゴシック" charset="-128"/>
              </a:rPr>
              <a:t/>
            </a:r>
            <a:br>
              <a:rPr lang="en-US" smtClean="0">
                <a:ea typeface="ＭＳ Ｐゴシック" charset="-128"/>
              </a:rPr>
            </a:br>
            <a:r>
              <a:rPr lang="en-US" smtClean="0">
                <a:ea typeface="ＭＳ Ｐゴシック" charset="-128"/>
              </a:rPr>
              <a:t>What do the modes look like?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685800" y="0"/>
            <a:ext cx="7772400" cy="1143000"/>
          </a:xfrm>
        </p:spPr>
        <p:txBody>
          <a:bodyPr/>
          <a:lstStyle/>
          <a:p>
            <a:r>
              <a:rPr lang="en-US" smtClean="0">
                <a:ea typeface="ＭＳ Ｐゴシック" charset="-128"/>
              </a:rPr>
              <a:t>Cavity Modes</a:t>
            </a:r>
          </a:p>
        </p:txBody>
      </p:sp>
      <p:grpSp>
        <p:nvGrpSpPr>
          <p:cNvPr id="124931" name="Group 3"/>
          <p:cNvGrpSpPr>
            <a:grpSpLocks/>
          </p:cNvGrpSpPr>
          <p:nvPr/>
        </p:nvGrpSpPr>
        <p:grpSpPr bwMode="auto">
          <a:xfrm>
            <a:off x="1519238" y="1547813"/>
            <a:ext cx="6248400" cy="4419600"/>
            <a:chOff x="480" y="1104"/>
            <a:chExt cx="3936" cy="2784"/>
          </a:xfrm>
        </p:grpSpPr>
        <p:sp>
          <p:nvSpPr>
            <p:cNvPr id="125227" name="Oval 4"/>
            <p:cNvSpPr>
              <a:spLocks noChangeArrowheads="1"/>
            </p:cNvSpPr>
            <p:nvPr/>
          </p:nvSpPr>
          <p:spPr bwMode="auto">
            <a:xfrm>
              <a:off x="48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28" name="Oval 5"/>
            <p:cNvSpPr>
              <a:spLocks noChangeArrowheads="1"/>
            </p:cNvSpPr>
            <p:nvPr/>
          </p:nvSpPr>
          <p:spPr bwMode="auto">
            <a:xfrm>
              <a:off x="48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29" name="Oval 6"/>
            <p:cNvSpPr>
              <a:spLocks noChangeArrowheads="1"/>
            </p:cNvSpPr>
            <p:nvPr/>
          </p:nvSpPr>
          <p:spPr bwMode="auto">
            <a:xfrm>
              <a:off x="48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0" name="Oval 7"/>
            <p:cNvSpPr>
              <a:spLocks noChangeArrowheads="1"/>
            </p:cNvSpPr>
            <p:nvPr/>
          </p:nvSpPr>
          <p:spPr bwMode="auto">
            <a:xfrm>
              <a:off x="480"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1" name="Oval 8"/>
            <p:cNvSpPr>
              <a:spLocks noChangeArrowheads="1"/>
            </p:cNvSpPr>
            <p:nvPr/>
          </p:nvSpPr>
          <p:spPr bwMode="auto">
            <a:xfrm>
              <a:off x="480"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2" name="Oval 9"/>
            <p:cNvSpPr>
              <a:spLocks noChangeArrowheads="1"/>
            </p:cNvSpPr>
            <p:nvPr/>
          </p:nvSpPr>
          <p:spPr bwMode="auto">
            <a:xfrm>
              <a:off x="480"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3" name="Oval 10"/>
            <p:cNvSpPr>
              <a:spLocks noChangeArrowheads="1"/>
            </p:cNvSpPr>
            <p:nvPr/>
          </p:nvSpPr>
          <p:spPr bwMode="auto">
            <a:xfrm>
              <a:off x="480"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4" name="Oval 11"/>
            <p:cNvSpPr>
              <a:spLocks noChangeArrowheads="1"/>
            </p:cNvSpPr>
            <p:nvPr/>
          </p:nvSpPr>
          <p:spPr bwMode="auto">
            <a:xfrm>
              <a:off x="480"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5" name="Oval 12"/>
            <p:cNvSpPr>
              <a:spLocks noChangeArrowheads="1"/>
            </p:cNvSpPr>
            <p:nvPr/>
          </p:nvSpPr>
          <p:spPr bwMode="auto">
            <a:xfrm>
              <a:off x="480"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6" name="Oval 13"/>
            <p:cNvSpPr>
              <a:spLocks noChangeArrowheads="1"/>
            </p:cNvSpPr>
            <p:nvPr/>
          </p:nvSpPr>
          <p:spPr bwMode="auto">
            <a:xfrm>
              <a:off x="480"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7" name="Oval 14"/>
            <p:cNvSpPr>
              <a:spLocks noChangeArrowheads="1"/>
            </p:cNvSpPr>
            <p:nvPr/>
          </p:nvSpPr>
          <p:spPr bwMode="auto">
            <a:xfrm>
              <a:off x="480"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8" name="Oval 15"/>
            <p:cNvSpPr>
              <a:spLocks noChangeArrowheads="1"/>
            </p:cNvSpPr>
            <p:nvPr/>
          </p:nvSpPr>
          <p:spPr bwMode="auto">
            <a:xfrm>
              <a:off x="480"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39" name="Oval 16"/>
            <p:cNvSpPr>
              <a:spLocks noChangeArrowheads="1"/>
            </p:cNvSpPr>
            <p:nvPr/>
          </p:nvSpPr>
          <p:spPr bwMode="auto">
            <a:xfrm>
              <a:off x="67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0" name="Oval 17"/>
            <p:cNvSpPr>
              <a:spLocks noChangeArrowheads="1"/>
            </p:cNvSpPr>
            <p:nvPr/>
          </p:nvSpPr>
          <p:spPr bwMode="auto">
            <a:xfrm>
              <a:off x="67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1" name="Oval 18"/>
            <p:cNvSpPr>
              <a:spLocks noChangeArrowheads="1"/>
            </p:cNvSpPr>
            <p:nvPr/>
          </p:nvSpPr>
          <p:spPr bwMode="auto">
            <a:xfrm>
              <a:off x="67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2" name="Oval 19"/>
            <p:cNvSpPr>
              <a:spLocks noChangeArrowheads="1"/>
            </p:cNvSpPr>
            <p:nvPr/>
          </p:nvSpPr>
          <p:spPr bwMode="auto">
            <a:xfrm>
              <a:off x="672"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3" name="Oval 20"/>
            <p:cNvSpPr>
              <a:spLocks noChangeArrowheads="1"/>
            </p:cNvSpPr>
            <p:nvPr/>
          </p:nvSpPr>
          <p:spPr bwMode="auto">
            <a:xfrm>
              <a:off x="672"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4" name="Oval 21"/>
            <p:cNvSpPr>
              <a:spLocks noChangeArrowheads="1"/>
            </p:cNvSpPr>
            <p:nvPr/>
          </p:nvSpPr>
          <p:spPr bwMode="auto">
            <a:xfrm>
              <a:off x="672"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5" name="Oval 22"/>
            <p:cNvSpPr>
              <a:spLocks noChangeArrowheads="1"/>
            </p:cNvSpPr>
            <p:nvPr/>
          </p:nvSpPr>
          <p:spPr bwMode="auto">
            <a:xfrm>
              <a:off x="672"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6" name="Oval 23"/>
            <p:cNvSpPr>
              <a:spLocks noChangeArrowheads="1"/>
            </p:cNvSpPr>
            <p:nvPr/>
          </p:nvSpPr>
          <p:spPr bwMode="auto">
            <a:xfrm>
              <a:off x="672"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7" name="Oval 24"/>
            <p:cNvSpPr>
              <a:spLocks noChangeArrowheads="1"/>
            </p:cNvSpPr>
            <p:nvPr/>
          </p:nvSpPr>
          <p:spPr bwMode="auto">
            <a:xfrm>
              <a:off x="672"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8" name="Oval 25"/>
            <p:cNvSpPr>
              <a:spLocks noChangeArrowheads="1"/>
            </p:cNvSpPr>
            <p:nvPr/>
          </p:nvSpPr>
          <p:spPr bwMode="auto">
            <a:xfrm>
              <a:off x="672"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49" name="Oval 26"/>
            <p:cNvSpPr>
              <a:spLocks noChangeArrowheads="1"/>
            </p:cNvSpPr>
            <p:nvPr/>
          </p:nvSpPr>
          <p:spPr bwMode="auto">
            <a:xfrm>
              <a:off x="672"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0" name="Oval 27"/>
            <p:cNvSpPr>
              <a:spLocks noChangeArrowheads="1"/>
            </p:cNvSpPr>
            <p:nvPr/>
          </p:nvSpPr>
          <p:spPr bwMode="auto">
            <a:xfrm>
              <a:off x="672"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1" name="Oval 28"/>
            <p:cNvSpPr>
              <a:spLocks noChangeArrowheads="1"/>
            </p:cNvSpPr>
            <p:nvPr/>
          </p:nvSpPr>
          <p:spPr bwMode="auto">
            <a:xfrm>
              <a:off x="86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2" name="Oval 29"/>
            <p:cNvSpPr>
              <a:spLocks noChangeArrowheads="1"/>
            </p:cNvSpPr>
            <p:nvPr/>
          </p:nvSpPr>
          <p:spPr bwMode="auto">
            <a:xfrm>
              <a:off x="86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3" name="Oval 30"/>
            <p:cNvSpPr>
              <a:spLocks noChangeArrowheads="1"/>
            </p:cNvSpPr>
            <p:nvPr/>
          </p:nvSpPr>
          <p:spPr bwMode="auto">
            <a:xfrm>
              <a:off x="86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4" name="Oval 31"/>
            <p:cNvSpPr>
              <a:spLocks noChangeArrowheads="1"/>
            </p:cNvSpPr>
            <p:nvPr/>
          </p:nvSpPr>
          <p:spPr bwMode="auto">
            <a:xfrm>
              <a:off x="864"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5" name="Oval 32"/>
            <p:cNvSpPr>
              <a:spLocks noChangeArrowheads="1"/>
            </p:cNvSpPr>
            <p:nvPr/>
          </p:nvSpPr>
          <p:spPr bwMode="auto">
            <a:xfrm>
              <a:off x="864"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6" name="Oval 33"/>
            <p:cNvSpPr>
              <a:spLocks noChangeArrowheads="1"/>
            </p:cNvSpPr>
            <p:nvPr/>
          </p:nvSpPr>
          <p:spPr bwMode="auto">
            <a:xfrm>
              <a:off x="864"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7" name="Oval 34"/>
            <p:cNvSpPr>
              <a:spLocks noChangeArrowheads="1"/>
            </p:cNvSpPr>
            <p:nvPr/>
          </p:nvSpPr>
          <p:spPr bwMode="auto">
            <a:xfrm>
              <a:off x="864"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8" name="Oval 35"/>
            <p:cNvSpPr>
              <a:spLocks noChangeArrowheads="1"/>
            </p:cNvSpPr>
            <p:nvPr/>
          </p:nvSpPr>
          <p:spPr bwMode="auto">
            <a:xfrm>
              <a:off x="864"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59" name="Oval 36"/>
            <p:cNvSpPr>
              <a:spLocks noChangeArrowheads="1"/>
            </p:cNvSpPr>
            <p:nvPr/>
          </p:nvSpPr>
          <p:spPr bwMode="auto">
            <a:xfrm>
              <a:off x="864"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0" name="Oval 37"/>
            <p:cNvSpPr>
              <a:spLocks noChangeArrowheads="1"/>
            </p:cNvSpPr>
            <p:nvPr/>
          </p:nvSpPr>
          <p:spPr bwMode="auto">
            <a:xfrm>
              <a:off x="864"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1" name="Oval 38"/>
            <p:cNvSpPr>
              <a:spLocks noChangeArrowheads="1"/>
            </p:cNvSpPr>
            <p:nvPr/>
          </p:nvSpPr>
          <p:spPr bwMode="auto">
            <a:xfrm>
              <a:off x="864"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2" name="Oval 39"/>
            <p:cNvSpPr>
              <a:spLocks noChangeArrowheads="1"/>
            </p:cNvSpPr>
            <p:nvPr/>
          </p:nvSpPr>
          <p:spPr bwMode="auto">
            <a:xfrm>
              <a:off x="864"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3" name="Oval 40"/>
            <p:cNvSpPr>
              <a:spLocks noChangeArrowheads="1"/>
            </p:cNvSpPr>
            <p:nvPr/>
          </p:nvSpPr>
          <p:spPr bwMode="auto">
            <a:xfrm>
              <a:off x="105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4" name="Oval 41"/>
            <p:cNvSpPr>
              <a:spLocks noChangeArrowheads="1"/>
            </p:cNvSpPr>
            <p:nvPr/>
          </p:nvSpPr>
          <p:spPr bwMode="auto">
            <a:xfrm>
              <a:off x="105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5" name="Oval 42"/>
            <p:cNvSpPr>
              <a:spLocks noChangeArrowheads="1"/>
            </p:cNvSpPr>
            <p:nvPr/>
          </p:nvSpPr>
          <p:spPr bwMode="auto">
            <a:xfrm>
              <a:off x="105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6" name="Oval 43"/>
            <p:cNvSpPr>
              <a:spLocks noChangeArrowheads="1"/>
            </p:cNvSpPr>
            <p:nvPr/>
          </p:nvSpPr>
          <p:spPr bwMode="auto">
            <a:xfrm>
              <a:off x="124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7" name="Oval 44"/>
            <p:cNvSpPr>
              <a:spLocks noChangeArrowheads="1"/>
            </p:cNvSpPr>
            <p:nvPr/>
          </p:nvSpPr>
          <p:spPr bwMode="auto">
            <a:xfrm>
              <a:off x="124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8" name="Oval 45"/>
            <p:cNvSpPr>
              <a:spLocks noChangeArrowheads="1"/>
            </p:cNvSpPr>
            <p:nvPr/>
          </p:nvSpPr>
          <p:spPr bwMode="auto">
            <a:xfrm>
              <a:off x="124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69" name="Oval 46"/>
            <p:cNvSpPr>
              <a:spLocks noChangeArrowheads="1"/>
            </p:cNvSpPr>
            <p:nvPr/>
          </p:nvSpPr>
          <p:spPr bwMode="auto">
            <a:xfrm>
              <a:off x="144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0" name="Oval 47"/>
            <p:cNvSpPr>
              <a:spLocks noChangeArrowheads="1"/>
            </p:cNvSpPr>
            <p:nvPr/>
          </p:nvSpPr>
          <p:spPr bwMode="auto">
            <a:xfrm>
              <a:off x="144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1" name="Oval 48"/>
            <p:cNvSpPr>
              <a:spLocks noChangeArrowheads="1"/>
            </p:cNvSpPr>
            <p:nvPr/>
          </p:nvSpPr>
          <p:spPr bwMode="auto">
            <a:xfrm>
              <a:off x="144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2" name="Oval 49"/>
            <p:cNvSpPr>
              <a:spLocks noChangeArrowheads="1"/>
            </p:cNvSpPr>
            <p:nvPr/>
          </p:nvSpPr>
          <p:spPr bwMode="auto">
            <a:xfrm>
              <a:off x="163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3" name="Oval 50"/>
            <p:cNvSpPr>
              <a:spLocks noChangeArrowheads="1"/>
            </p:cNvSpPr>
            <p:nvPr/>
          </p:nvSpPr>
          <p:spPr bwMode="auto">
            <a:xfrm>
              <a:off x="163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4" name="Oval 51"/>
            <p:cNvSpPr>
              <a:spLocks noChangeArrowheads="1"/>
            </p:cNvSpPr>
            <p:nvPr/>
          </p:nvSpPr>
          <p:spPr bwMode="auto">
            <a:xfrm>
              <a:off x="163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5" name="Oval 52"/>
            <p:cNvSpPr>
              <a:spLocks noChangeArrowheads="1"/>
            </p:cNvSpPr>
            <p:nvPr/>
          </p:nvSpPr>
          <p:spPr bwMode="auto">
            <a:xfrm>
              <a:off x="182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6" name="Oval 53"/>
            <p:cNvSpPr>
              <a:spLocks noChangeArrowheads="1"/>
            </p:cNvSpPr>
            <p:nvPr/>
          </p:nvSpPr>
          <p:spPr bwMode="auto">
            <a:xfrm>
              <a:off x="182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7" name="Oval 54"/>
            <p:cNvSpPr>
              <a:spLocks noChangeArrowheads="1"/>
            </p:cNvSpPr>
            <p:nvPr/>
          </p:nvSpPr>
          <p:spPr bwMode="auto">
            <a:xfrm>
              <a:off x="182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8" name="Oval 55"/>
            <p:cNvSpPr>
              <a:spLocks noChangeArrowheads="1"/>
            </p:cNvSpPr>
            <p:nvPr/>
          </p:nvSpPr>
          <p:spPr bwMode="auto">
            <a:xfrm>
              <a:off x="201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79" name="Oval 56"/>
            <p:cNvSpPr>
              <a:spLocks noChangeArrowheads="1"/>
            </p:cNvSpPr>
            <p:nvPr/>
          </p:nvSpPr>
          <p:spPr bwMode="auto">
            <a:xfrm>
              <a:off x="201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0" name="Oval 57"/>
            <p:cNvSpPr>
              <a:spLocks noChangeArrowheads="1"/>
            </p:cNvSpPr>
            <p:nvPr/>
          </p:nvSpPr>
          <p:spPr bwMode="auto">
            <a:xfrm>
              <a:off x="201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1" name="Oval 58"/>
            <p:cNvSpPr>
              <a:spLocks noChangeArrowheads="1"/>
            </p:cNvSpPr>
            <p:nvPr/>
          </p:nvSpPr>
          <p:spPr bwMode="auto">
            <a:xfrm>
              <a:off x="220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2" name="Oval 59"/>
            <p:cNvSpPr>
              <a:spLocks noChangeArrowheads="1"/>
            </p:cNvSpPr>
            <p:nvPr/>
          </p:nvSpPr>
          <p:spPr bwMode="auto">
            <a:xfrm>
              <a:off x="220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3" name="Oval 60"/>
            <p:cNvSpPr>
              <a:spLocks noChangeArrowheads="1"/>
            </p:cNvSpPr>
            <p:nvPr/>
          </p:nvSpPr>
          <p:spPr bwMode="auto">
            <a:xfrm>
              <a:off x="220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4" name="Oval 61"/>
            <p:cNvSpPr>
              <a:spLocks noChangeArrowheads="1"/>
            </p:cNvSpPr>
            <p:nvPr/>
          </p:nvSpPr>
          <p:spPr bwMode="auto">
            <a:xfrm>
              <a:off x="240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5" name="Oval 62"/>
            <p:cNvSpPr>
              <a:spLocks noChangeArrowheads="1"/>
            </p:cNvSpPr>
            <p:nvPr/>
          </p:nvSpPr>
          <p:spPr bwMode="auto">
            <a:xfrm>
              <a:off x="240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6" name="Oval 63"/>
            <p:cNvSpPr>
              <a:spLocks noChangeArrowheads="1"/>
            </p:cNvSpPr>
            <p:nvPr/>
          </p:nvSpPr>
          <p:spPr bwMode="auto">
            <a:xfrm>
              <a:off x="240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7" name="Oval 64"/>
            <p:cNvSpPr>
              <a:spLocks noChangeArrowheads="1"/>
            </p:cNvSpPr>
            <p:nvPr/>
          </p:nvSpPr>
          <p:spPr bwMode="auto">
            <a:xfrm>
              <a:off x="259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8" name="Oval 65"/>
            <p:cNvSpPr>
              <a:spLocks noChangeArrowheads="1"/>
            </p:cNvSpPr>
            <p:nvPr/>
          </p:nvSpPr>
          <p:spPr bwMode="auto">
            <a:xfrm>
              <a:off x="259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89" name="Oval 66"/>
            <p:cNvSpPr>
              <a:spLocks noChangeArrowheads="1"/>
            </p:cNvSpPr>
            <p:nvPr/>
          </p:nvSpPr>
          <p:spPr bwMode="auto">
            <a:xfrm>
              <a:off x="259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0" name="Oval 67"/>
            <p:cNvSpPr>
              <a:spLocks noChangeArrowheads="1"/>
            </p:cNvSpPr>
            <p:nvPr/>
          </p:nvSpPr>
          <p:spPr bwMode="auto">
            <a:xfrm>
              <a:off x="278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1" name="Oval 68"/>
            <p:cNvSpPr>
              <a:spLocks noChangeArrowheads="1"/>
            </p:cNvSpPr>
            <p:nvPr/>
          </p:nvSpPr>
          <p:spPr bwMode="auto">
            <a:xfrm>
              <a:off x="278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2" name="Oval 69"/>
            <p:cNvSpPr>
              <a:spLocks noChangeArrowheads="1"/>
            </p:cNvSpPr>
            <p:nvPr/>
          </p:nvSpPr>
          <p:spPr bwMode="auto">
            <a:xfrm>
              <a:off x="278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3" name="Oval 70"/>
            <p:cNvSpPr>
              <a:spLocks noChangeArrowheads="1"/>
            </p:cNvSpPr>
            <p:nvPr/>
          </p:nvSpPr>
          <p:spPr bwMode="auto">
            <a:xfrm>
              <a:off x="297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4" name="Oval 71"/>
            <p:cNvSpPr>
              <a:spLocks noChangeArrowheads="1"/>
            </p:cNvSpPr>
            <p:nvPr/>
          </p:nvSpPr>
          <p:spPr bwMode="auto">
            <a:xfrm>
              <a:off x="297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5" name="Oval 72"/>
            <p:cNvSpPr>
              <a:spLocks noChangeArrowheads="1"/>
            </p:cNvSpPr>
            <p:nvPr/>
          </p:nvSpPr>
          <p:spPr bwMode="auto">
            <a:xfrm>
              <a:off x="297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6" name="Oval 73"/>
            <p:cNvSpPr>
              <a:spLocks noChangeArrowheads="1"/>
            </p:cNvSpPr>
            <p:nvPr/>
          </p:nvSpPr>
          <p:spPr bwMode="auto">
            <a:xfrm>
              <a:off x="316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7" name="Oval 74"/>
            <p:cNvSpPr>
              <a:spLocks noChangeArrowheads="1"/>
            </p:cNvSpPr>
            <p:nvPr/>
          </p:nvSpPr>
          <p:spPr bwMode="auto">
            <a:xfrm>
              <a:off x="316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8" name="Oval 75"/>
            <p:cNvSpPr>
              <a:spLocks noChangeArrowheads="1"/>
            </p:cNvSpPr>
            <p:nvPr/>
          </p:nvSpPr>
          <p:spPr bwMode="auto">
            <a:xfrm>
              <a:off x="316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299" name="Oval 76"/>
            <p:cNvSpPr>
              <a:spLocks noChangeArrowheads="1"/>
            </p:cNvSpPr>
            <p:nvPr/>
          </p:nvSpPr>
          <p:spPr bwMode="auto">
            <a:xfrm>
              <a:off x="336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0" name="Oval 77"/>
            <p:cNvSpPr>
              <a:spLocks noChangeArrowheads="1"/>
            </p:cNvSpPr>
            <p:nvPr/>
          </p:nvSpPr>
          <p:spPr bwMode="auto">
            <a:xfrm>
              <a:off x="336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1" name="Oval 78"/>
            <p:cNvSpPr>
              <a:spLocks noChangeArrowheads="1"/>
            </p:cNvSpPr>
            <p:nvPr/>
          </p:nvSpPr>
          <p:spPr bwMode="auto">
            <a:xfrm>
              <a:off x="336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2" name="Oval 79"/>
            <p:cNvSpPr>
              <a:spLocks noChangeArrowheads="1"/>
            </p:cNvSpPr>
            <p:nvPr/>
          </p:nvSpPr>
          <p:spPr bwMode="auto">
            <a:xfrm>
              <a:off x="355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3" name="Oval 80"/>
            <p:cNvSpPr>
              <a:spLocks noChangeArrowheads="1"/>
            </p:cNvSpPr>
            <p:nvPr/>
          </p:nvSpPr>
          <p:spPr bwMode="auto">
            <a:xfrm>
              <a:off x="355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4" name="Oval 81"/>
            <p:cNvSpPr>
              <a:spLocks noChangeArrowheads="1"/>
            </p:cNvSpPr>
            <p:nvPr/>
          </p:nvSpPr>
          <p:spPr bwMode="auto">
            <a:xfrm>
              <a:off x="355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5" name="Oval 82"/>
            <p:cNvSpPr>
              <a:spLocks noChangeArrowheads="1"/>
            </p:cNvSpPr>
            <p:nvPr/>
          </p:nvSpPr>
          <p:spPr bwMode="auto">
            <a:xfrm>
              <a:off x="374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6" name="Oval 83"/>
            <p:cNvSpPr>
              <a:spLocks noChangeArrowheads="1"/>
            </p:cNvSpPr>
            <p:nvPr/>
          </p:nvSpPr>
          <p:spPr bwMode="auto">
            <a:xfrm>
              <a:off x="374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7" name="Oval 84"/>
            <p:cNvSpPr>
              <a:spLocks noChangeArrowheads="1"/>
            </p:cNvSpPr>
            <p:nvPr/>
          </p:nvSpPr>
          <p:spPr bwMode="auto">
            <a:xfrm>
              <a:off x="374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8" name="Oval 85"/>
            <p:cNvSpPr>
              <a:spLocks noChangeArrowheads="1"/>
            </p:cNvSpPr>
            <p:nvPr/>
          </p:nvSpPr>
          <p:spPr bwMode="auto">
            <a:xfrm>
              <a:off x="393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09" name="Oval 86"/>
            <p:cNvSpPr>
              <a:spLocks noChangeArrowheads="1"/>
            </p:cNvSpPr>
            <p:nvPr/>
          </p:nvSpPr>
          <p:spPr bwMode="auto">
            <a:xfrm>
              <a:off x="393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0" name="Oval 87"/>
            <p:cNvSpPr>
              <a:spLocks noChangeArrowheads="1"/>
            </p:cNvSpPr>
            <p:nvPr/>
          </p:nvSpPr>
          <p:spPr bwMode="auto">
            <a:xfrm>
              <a:off x="393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1" name="Oval 88"/>
            <p:cNvSpPr>
              <a:spLocks noChangeArrowheads="1"/>
            </p:cNvSpPr>
            <p:nvPr/>
          </p:nvSpPr>
          <p:spPr bwMode="auto">
            <a:xfrm>
              <a:off x="412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2" name="Oval 89"/>
            <p:cNvSpPr>
              <a:spLocks noChangeArrowheads="1"/>
            </p:cNvSpPr>
            <p:nvPr/>
          </p:nvSpPr>
          <p:spPr bwMode="auto">
            <a:xfrm>
              <a:off x="412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3" name="Oval 90"/>
            <p:cNvSpPr>
              <a:spLocks noChangeArrowheads="1"/>
            </p:cNvSpPr>
            <p:nvPr/>
          </p:nvSpPr>
          <p:spPr bwMode="auto">
            <a:xfrm>
              <a:off x="412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4" name="Oval 91"/>
            <p:cNvSpPr>
              <a:spLocks noChangeArrowheads="1"/>
            </p:cNvSpPr>
            <p:nvPr/>
          </p:nvSpPr>
          <p:spPr bwMode="auto">
            <a:xfrm>
              <a:off x="432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5" name="Oval 92"/>
            <p:cNvSpPr>
              <a:spLocks noChangeArrowheads="1"/>
            </p:cNvSpPr>
            <p:nvPr/>
          </p:nvSpPr>
          <p:spPr bwMode="auto">
            <a:xfrm>
              <a:off x="432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6" name="Oval 93"/>
            <p:cNvSpPr>
              <a:spLocks noChangeArrowheads="1"/>
            </p:cNvSpPr>
            <p:nvPr/>
          </p:nvSpPr>
          <p:spPr bwMode="auto">
            <a:xfrm>
              <a:off x="432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7" name="Oval 94"/>
            <p:cNvSpPr>
              <a:spLocks noChangeArrowheads="1"/>
            </p:cNvSpPr>
            <p:nvPr/>
          </p:nvSpPr>
          <p:spPr bwMode="auto">
            <a:xfrm>
              <a:off x="3936"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8" name="Oval 95"/>
            <p:cNvSpPr>
              <a:spLocks noChangeArrowheads="1"/>
            </p:cNvSpPr>
            <p:nvPr/>
          </p:nvSpPr>
          <p:spPr bwMode="auto">
            <a:xfrm>
              <a:off x="3936"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19" name="Oval 96"/>
            <p:cNvSpPr>
              <a:spLocks noChangeArrowheads="1"/>
            </p:cNvSpPr>
            <p:nvPr/>
          </p:nvSpPr>
          <p:spPr bwMode="auto">
            <a:xfrm>
              <a:off x="3936"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0" name="Oval 97"/>
            <p:cNvSpPr>
              <a:spLocks noChangeArrowheads="1"/>
            </p:cNvSpPr>
            <p:nvPr/>
          </p:nvSpPr>
          <p:spPr bwMode="auto">
            <a:xfrm>
              <a:off x="4128"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1" name="Oval 98"/>
            <p:cNvSpPr>
              <a:spLocks noChangeArrowheads="1"/>
            </p:cNvSpPr>
            <p:nvPr/>
          </p:nvSpPr>
          <p:spPr bwMode="auto">
            <a:xfrm>
              <a:off x="4128"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2" name="Oval 99"/>
            <p:cNvSpPr>
              <a:spLocks noChangeArrowheads="1"/>
            </p:cNvSpPr>
            <p:nvPr/>
          </p:nvSpPr>
          <p:spPr bwMode="auto">
            <a:xfrm>
              <a:off x="4128"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3" name="Oval 100"/>
            <p:cNvSpPr>
              <a:spLocks noChangeArrowheads="1"/>
            </p:cNvSpPr>
            <p:nvPr/>
          </p:nvSpPr>
          <p:spPr bwMode="auto">
            <a:xfrm>
              <a:off x="4320"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4" name="Oval 101"/>
            <p:cNvSpPr>
              <a:spLocks noChangeArrowheads="1"/>
            </p:cNvSpPr>
            <p:nvPr/>
          </p:nvSpPr>
          <p:spPr bwMode="auto">
            <a:xfrm>
              <a:off x="4320"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5" name="Oval 102"/>
            <p:cNvSpPr>
              <a:spLocks noChangeArrowheads="1"/>
            </p:cNvSpPr>
            <p:nvPr/>
          </p:nvSpPr>
          <p:spPr bwMode="auto">
            <a:xfrm>
              <a:off x="4320"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6" name="Oval 103"/>
            <p:cNvSpPr>
              <a:spLocks noChangeArrowheads="1"/>
            </p:cNvSpPr>
            <p:nvPr/>
          </p:nvSpPr>
          <p:spPr bwMode="auto">
            <a:xfrm>
              <a:off x="3936"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7" name="Oval 104"/>
            <p:cNvSpPr>
              <a:spLocks noChangeArrowheads="1"/>
            </p:cNvSpPr>
            <p:nvPr/>
          </p:nvSpPr>
          <p:spPr bwMode="auto">
            <a:xfrm>
              <a:off x="3936"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8" name="Oval 105"/>
            <p:cNvSpPr>
              <a:spLocks noChangeArrowheads="1"/>
            </p:cNvSpPr>
            <p:nvPr/>
          </p:nvSpPr>
          <p:spPr bwMode="auto">
            <a:xfrm>
              <a:off x="3936"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29" name="Oval 106"/>
            <p:cNvSpPr>
              <a:spLocks noChangeArrowheads="1"/>
            </p:cNvSpPr>
            <p:nvPr/>
          </p:nvSpPr>
          <p:spPr bwMode="auto">
            <a:xfrm>
              <a:off x="4128"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0" name="Oval 107"/>
            <p:cNvSpPr>
              <a:spLocks noChangeArrowheads="1"/>
            </p:cNvSpPr>
            <p:nvPr/>
          </p:nvSpPr>
          <p:spPr bwMode="auto">
            <a:xfrm>
              <a:off x="4128"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1" name="Oval 108"/>
            <p:cNvSpPr>
              <a:spLocks noChangeArrowheads="1"/>
            </p:cNvSpPr>
            <p:nvPr/>
          </p:nvSpPr>
          <p:spPr bwMode="auto">
            <a:xfrm>
              <a:off x="4128"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2" name="Oval 109"/>
            <p:cNvSpPr>
              <a:spLocks noChangeArrowheads="1"/>
            </p:cNvSpPr>
            <p:nvPr/>
          </p:nvSpPr>
          <p:spPr bwMode="auto">
            <a:xfrm>
              <a:off x="4320"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3" name="Oval 110"/>
            <p:cNvSpPr>
              <a:spLocks noChangeArrowheads="1"/>
            </p:cNvSpPr>
            <p:nvPr/>
          </p:nvSpPr>
          <p:spPr bwMode="auto">
            <a:xfrm>
              <a:off x="4320"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4" name="Oval 111"/>
            <p:cNvSpPr>
              <a:spLocks noChangeArrowheads="1"/>
            </p:cNvSpPr>
            <p:nvPr/>
          </p:nvSpPr>
          <p:spPr bwMode="auto">
            <a:xfrm>
              <a:off x="4320"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5" name="Oval 112"/>
            <p:cNvSpPr>
              <a:spLocks noChangeArrowheads="1"/>
            </p:cNvSpPr>
            <p:nvPr/>
          </p:nvSpPr>
          <p:spPr bwMode="auto">
            <a:xfrm>
              <a:off x="3936"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6" name="Oval 113"/>
            <p:cNvSpPr>
              <a:spLocks noChangeArrowheads="1"/>
            </p:cNvSpPr>
            <p:nvPr/>
          </p:nvSpPr>
          <p:spPr bwMode="auto">
            <a:xfrm>
              <a:off x="3936"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7" name="Oval 114"/>
            <p:cNvSpPr>
              <a:spLocks noChangeArrowheads="1"/>
            </p:cNvSpPr>
            <p:nvPr/>
          </p:nvSpPr>
          <p:spPr bwMode="auto">
            <a:xfrm>
              <a:off x="3936"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8" name="Oval 115"/>
            <p:cNvSpPr>
              <a:spLocks noChangeArrowheads="1"/>
            </p:cNvSpPr>
            <p:nvPr/>
          </p:nvSpPr>
          <p:spPr bwMode="auto">
            <a:xfrm>
              <a:off x="4128"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39" name="Oval 116"/>
            <p:cNvSpPr>
              <a:spLocks noChangeArrowheads="1"/>
            </p:cNvSpPr>
            <p:nvPr/>
          </p:nvSpPr>
          <p:spPr bwMode="auto">
            <a:xfrm>
              <a:off x="4128"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0" name="Oval 117"/>
            <p:cNvSpPr>
              <a:spLocks noChangeArrowheads="1"/>
            </p:cNvSpPr>
            <p:nvPr/>
          </p:nvSpPr>
          <p:spPr bwMode="auto">
            <a:xfrm>
              <a:off x="4128"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1" name="Oval 118"/>
            <p:cNvSpPr>
              <a:spLocks noChangeArrowheads="1"/>
            </p:cNvSpPr>
            <p:nvPr/>
          </p:nvSpPr>
          <p:spPr bwMode="auto">
            <a:xfrm>
              <a:off x="4320"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2" name="Oval 119"/>
            <p:cNvSpPr>
              <a:spLocks noChangeArrowheads="1"/>
            </p:cNvSpPr>
            <p:nvPr/>
          </p:nvSpPr>
          <p:spPr bwMode="auto">
            <a:xfrm>
              <a:off x="4320"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3" name="Oval 120"/>
            <p:cNvSpPr>
              <a:spLocks noChangeArrowheads="1"/>
            </p:cNvSpPr>
            <p:nvPr/>
          </p:nvSpPr>
          <p:spPr bwMode="auto">
            <a:xfrm>
              <a:off x="4320"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4" name="Oval 121"/>
            <p:cNvSpPr>
              <a:spLocks noChangeArrowheads="1"/>
            </p:cNvSpPr>
            <p:nvPr/>
          </p:nvSpPr>
          <p:spPr bwMode="auto">
            <a:xfrm>
              <a:off x="393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5" name="Oval 122"/>
            <p:cNvSpPr>
              <a:spLocks noChangeArrowheads="1"/>
            </p:cNvSpPr>
            <p:nvPr/>
          </p:nvSpPr>
          <p:spPr bwMode="auto">
            <a:xfrm>
              <a:off x="393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6" name="Oval 123"/>
            <p:cNvSpPr>
              <a:spLocks noChangeArrowheads="1"/>
            </p:cNvSpPr>
            <p:nvPr/>
          </p:nvSpPr>
          <p:spPr bwMode="auto">
            <a:xfrm>
              <a:off x="393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7" name="Oval 124"/>
            <p:cNvSpPr>
              <a:spLocks noChangeArrowheads="1"/>
            </p:cNvSpPr>
            <p:nvPr/>
          </p:nvSpPr>
          <p:spPr bwMode="auto">
            <a:xfrm>
              <a:off x="412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8" name="Oval 125"/>
            <p:cNvSpPr>
              <a:spLocks noChangeArrowheads="1"/>
            </p:cNvSpPr>
            <p:nvPr/>
          </p:nvSpPr>
          <p:spPr bwMode="auto">
            <a:xfrm>
              <a:off x="412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49" name="Oval 126"/>
            <p:cNvSpPr>
              <a:spLocks noChangeArrowheads="1"/>
            </p:cNvSpPr>
            <p:nvPr/>
          </p:nvSpPr>
          <p:spPr bwMode="auto">
            <a:xfrm>
              <a:off x="412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0" name="Oval 127"/>
            <p:cNvSpPr>
              <a:spLocks noChangeArrowheads="1"/>
            </p:cNvSpPr>
            <p:nvPr/>
          </p:nvSpPr>
          <p:spPr bwMode="auto">
            <a:xfrm>
              <a:off x="432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1" name="Oval 128"/>
            <p:cNvSpPr>
              <a:spLocks noChangeArrowheads="1"/>
            </p:cNvSpPr>
            <p:nvPr/>
          </p:nvSpPr>
          <p:spPr bwMode="auto">
            <a:xfrm>
              <a:off x="432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2" name="Oval 129"/>
            <p:cNvSpPr>
              <a:spLocks noChangeArrowheads="1"/>
            </p:cNvSpPr>
            <p:nvPr/>
          </p:nvSpPr>
          <p:spPr bwMode="auto">
            <a:xfrm>
              <a:off x="432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3" name="Oval 130"/>
            <p:cNvSpPr>
              <a:spLocks noChangeArrowheads="1"/>
            </p:cNvSpPr>
            <p:nvPr/>
          </p:nvSpPr>
          <p:spPr bwMode="auto">
            <a:xfrm>
              <a:off x="336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4" name="Oval 131"/>
            <p:cNvSpPr>
              <a:spLocks noChangeArrowheads="1"/>
            </p:cNvSpPr>
            <p:nvPr/>
          </p:nvSpPr>
          <p:spPr bwMode="auto">
            <a:xfrm>
              <a:off x="336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5" name="Oval 132"/>
            <p:cNvSpPr>
              <a:spLocks noChangeArrowheads="1"/>
            </p:cNvSpPr>
            <p:nvPr/>
          </p:nvSpPr>
          <p:spPr bwMode="auto">
            <a:xfrm>
              <a:off x="336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6" name="Oval 133"/>
            <p:cNvSpPr>
              <a:spLocks noChangeArrowheads="1"/>
            </p:cNvSpPr>
            <p:nvPr/>
          </p:nvSpPr>
          <p:spPr bwMode="auto">
            <a:xfrm>
              <a:off x="355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7" name="Oval 134"/>
            <p:cNvSpPr>
              <a:spLocks noChangeArrowheads="1"/>
            </p:cNvSpPr>
            <p:nvPr/>
          </p:nvSpPr>
          <p:spPr bwMode="auto">
            <a:xfrm>
              <a:off x="355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8" name="Oval 135"/>
            <p:cNvSpPr>
              <a:spLocks noChangeArrowheads="1"/>
            </p:cNvSpPr>
            <p:nvPr/>
          </p:nvSpPr>
          <p:spPr bwMode="auto">
            <a:xfrm>
              <a:off x="355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59" name="Oval 136"/>
            <p:cNvSpPr>
              <a:spLocks noChangeArrowheads="1"/>
            </p:cNvSpPr>
            <p:nvPr/>
          </p:nvSpPr>
          <p:spPr bwMode="auto">
            <a:xfrm>
              <a:off x="374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0" name="Oval 137"/>
            <p:cNvSpPr>
              <a:spLocks noChangeArrowheads="1"/>
            </p:cNvSpPr>
            <p:nvPr/>
          </p:nvSpPr>
          <p:spPr bwMode="auto">
            <a:xfrm>
              <a:off x="374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1" name="Oval 138"/>
            <p:cNvSpPr>
              <a:spLocks noChangeArrowheads="1"/>
            </p:cNvSpPr>
            <p:nvPr/>
          </p:nvSpPr>
          <p:spPr bwMode="auto">
            <a:xfrm>
              <a:off x="374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2" name="Oval 139"/>
            <p:cNvSpPr>
              <a:spLocks noChangeArrowheads="1"/>
            </p:cNvSpPr>
            <p:nvPr/>
          </p:nvSpPr>
          <p:spPr bwMode="auto">
            <a:xfrm>
              <a:off x="278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3" name="Oval 140"/>
            <p:cNvSpPr>
              <a:spLocks noChangeArrowheads="1"/>
            </p:cNvSpPr>
            <p:nvPr/>
          </p:nvSpPr>
          <p:spPr bwMode="auto">
            <a:xfrm>
              <a:off x="278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4" name="Oval 141"/>
            <p:cNvSpPr>
              <a:spLocks noChangeArrowheads="1"/>
            </p:cNvSpPr>
            <p:nvPr/>
          </p:nvSpPr>
          <p:spPr bwMode="auto">
            <a:xfrm>
              <a:off x="278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5" name="Oval 142"/>
            <p:cNvSpPr>
              <a:spLocks noChangeArrowheads="1"/>
            </p:cNvSpPr>
            <p:nvPr/>
          </p:nvSpPr>
          <p:spPr bwMode="auto">
            <a:xfrm>
              <a:off x="297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6" name="Oval 143"/>
            <p:cNvSpPr>
              <a:spLocks noChangeArrowheads="1"/>
            </p:cNvSpPr>
            <p:nvPr/>
          </p:nvSpPr>
          <p:spPr bwMode="auto">
            <a:xfrm>
              <a:off x="297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7" name="Oval 144"/>
            <p:cNvSpPr>
              <a:spLocks noChangeArrowheads="1"/>
            </p:cNvSpPr>
            <p:nvPr/>
          </p:nvSpPr>
          <p:spPr bwMode="auto">
            <a:xfrm>
              <a:off x="297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8" name="Oval 145"/>
            <p:cNvSpPr>
              <a:spLocks noChangeArrowheads="1"/>
            </p:cNvSpPr>
            <p:nvPr/>
          </p:nvSpPr>
          <p:spPr bwMode="auto">
            <a:xfrm>
              <a:off x="316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69" name="Oval 146"/>
            <p:cNvSpPr>
              <a:spLocks noChangeArrowheads="1"/>
            </p:cNvSpPr>
            <p:nvPr/>
          </p:nvSpPr>
          <p:spPr bwMode="auto">
            <a:xfrm>
              <a:off x="316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0" name="Oval 147"/>
            <p:cNvSpPr>
              <a:spLocks noChangeArrowheads="1"/>
            </p:cNvSpPr>
            <p:nvPr/>
          </p:nvSpPr>
          <p:spPr bwMode="auto">
            <a:xfrm>
              <a:off x="316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1" name="Oval 148"/>
            <p:cNvSpPr>
              <a:spLocks noChangeArrowheads="1"/>
            </p:cNvSpPr>
            <p:nvPr/>
          </p:nvSpPr>
          <p:spPr bwMode="auto">
            <a:xfrm>
              <a:off x="220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2" name="Oval 149"/>
            <p:cNvSpPr>
              <a:spLocks noChangeArrowheads="1"/>
            </p:cNvSpPr>
            <p:nvPr/>
          </p:nvSpPr>
          <p:spPr bwMode="auto">
            <a:xfrm>
              <a:off x="220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3" name="Oval 150"/>
            <p:cNvSpPr>
              <a:spLocks noChangeArrowheads="1"/>
            </p:cNvSpPr>
            <p:nvPr/>
          </p:nvSpPr>
          <p:spPr bwMode="auto">
            <a:xfrm>
              <a:off x="220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4" name="Oval 151"/>
            <p:cNvSpPr>
              <a:spLocks noChangeArrowheads="1"/>
            </p:cNvSpPr>
            <p:nvPr/>
          </p:nvSpPr>
          <p:spPr bwMode="auto">
            <a:xfrm>
              <a:off x="240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5" name="Oval 152"/>
            <p:cNvSpPr>
              <a:spLocks noChangeArrowheads="1"/>
            </p:cNvSpPr>
            <p:nvPr/>
          </p:nvSpPr>
          <p:spPr bwMode="auto">
            <a:xfrm>
              <a:off x="240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6" name="Oval 153"/>
            <p:cNvSpPr>
              <a:spLocks noChangeArrowheads="1"/>
            </p:cNvSpPr>
            <p:nvPr/>
          </p:nvSpPr>
          <p:spPr bwMode="auto">
            <a:xfrm>
              <a:off x="240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7" name="Oval 154"/>
            <p:cNvSpPr>
              <a:spLocks noChangeArrowheads="1"/>
            </p:cNvSpPr>
            <p:nvPr/>
          </p:nvSpPr>
          <p:spPr bwMode="auto">
            <a:xfrm>
              <a:off x="259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8" name="Oval 155"/>
            <p:cNvSpPr>
              <a:spLocks noChangeArrowheads="1"/>
            </p:cNvSpPr>
            <p:nvPr/>
          </p:nvSpPr>
          <p:spPr bwMode="auto">
            <a:xfrm>
              <a:off x="259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79" name="Oval 156"/>
            <p:cNvSpPr>
              <a:spLocks noChangeArrowheads="1"/>
            </p:cNvSpPr>
            <p:nvPr/>
          </p:nvSpPr>
          <p:spPr bwMode="auto">
            <a:xfrm>
              <a:off x="259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0" name="Oval 157"/>
            <p:cNvSpPr>
              <a:spLocks noChangeArrowheads="1"/>
            </p:cNvSpPr>
            <p:nvPr/>
          </p:nvSpPr>
          <p:spPr bwMode="auto">
            <a:xfrm>
              <a:off x="163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1" name="Oval 158"/>
            <p:cNvSpPr>
              <a:spLocks noChangeArrowheads="1"/>
            </p:cNvSpPr>
            <p:nvPr/>
          </p:nvSpPr>
          <p:spPr bwMode="auto">
            <a:xfrm>
              <a:off x="163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2" name="Oval 159"/>
            <p:cNvSpPr>
              <a:spLocks noChangeArrowheads="1"/>
            </p:cNvSpPr>
            <p:nvPr/>
          </p:nvSpPr>
          <p:spPr bwMode="auto">
            <a:xfrm>
              <a:off x="163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3" name="Oval 160"/>
            <p:cNvSpPr>
              <a:spLocks noChangeArrowheads="1"/>
            </p:cNvSpPr>
            <p:nvPr/>
          </p:nvSpPr>
          <p:spPr bwMode="auto">
            <a:xfrm>
              <a:off x="182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4" name="Oval 161"/>
            <p:cNvSpPr>
              <a:spLocks noChangeArrowheads="1"/>
            </p:cNvSpPr>
            <p:nvPr/>
          </p:nvSpPr>
          <p:spPr bwMode="auto">
            <a:xfrm>
              <a:off x="182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5" name="Oval 162"/>
            <p:cNvSpPr>
              <a:spLocks noChangeArrowheads="1"/>
            </p:cNvSpPr>
            <p:nvPr/>
          </p:nvSpPr>
          <p:spPr bwMode="auto">
            <a:xfrm>
              <a:off x="182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6" name="Oval 163"/>
            <p:cNvSpPr>
              <a:spLocks noChangeArrowheads="1"/>
            </p:cNvSpPr>
            <p:nvPr/>
          </p:nvSpPr>
          <p:spPr bwMode="auto">
            <a:xfrm>
              <a:off x="201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7" name="Oval 164"/>
            <p:cNvSpPr>
              <a:spLocks noChangeArrowheads="1"/>
            </p:cNvSpPr>
            <p:nvPr/>
          </p:nvSpPr>
          <p:spPr bwMode="auto">
            <a:xfrm>
              <a:off x="201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8" name="Oval 165"/>
            <p:cNvSpPr>
              <a:spLocks noChangeArrowheads="1"/>
            </p:cNvSpPr>
            <p:nvPr/>
          </p:nvSpPr>
          <p:spPr bwMode="auto">
            <a:xfrm>
              <a:off x="201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89" name="Oval 166"/>
            <p:cNvSpPr>
              <a:spLocks noChangeArrowheads="1"/>
            </p:cNvSpPr>
            <p:nvPr/>
          </p:nvSpPr>
          <p:spPr bwMode="auto">
            <a:xfrm>
              <a:off x="105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0" name="Oval 167"/>
            <p:cNvSpPr>
              <a:spLocks noChangeArrowheads="1"/>
            </p:cNvSpPr>
            <p:nvPr/>
          </p:nvSpPr>
          <p:spPr bwMode="auto">
            <a:xfrm>
              <a:off x="105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1" name="Oval 168"/>
            <p:cNvSpPr>
              <a:spLocks noChangeArrowheads="1"/>
            </p:cNvSpPr>
            <p:nvPr/>
          </p:nvSpPr>
          <p:spPr bwMode="auto">
            <a:xfrm>
              <a:off x="105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2" name="Oval 169"/>
            <p:cNvSpPr>
              <a:spLocks noChangeArrowheads="1"/>
            </p:cNvSpPr>
            <p:nvPr/>
          </p:nvSpPr>
          <p:spPr bwMode="auto">
            <a:xfrm>
              <a:off x="124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3" name="Oval 170"/>
            <p:cNvSpPr>
              <a:spLocks noChangeArrowheads="1"/>
            </p:cNvSpPr>
            <p:nvPr/>
          </p:nvSpPr>
          <p:spPr bwMode="auto">
            <a:xfrm>
              <a:off x="124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4" name="Oval 171"/>
            <p:cNvSpPr>
              <a:spLocks noChangeArrowheads="1"/>
            </p:cNvSpPr>
            <p:nvPr/>
          </p:nvSpPr>
          <p:spPr bwMode="auto">
            <a:xfrm>
              <a:off x="124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5" name="Oval 172"/>
            <p:cNvSpPr>
              <a:spLocks noChangeArrowheads="1"/>
            </p:cNvSpPr>
            <p:nvPr/>
          </p:nvSpPr>
          <p:spPr bwMode="auto">
            <a:xfrm>
              <a:off x="144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6" name="Oval 173"/>
            <p:cNvSpPr>
              <a:spLocks noChangeArrowheads="1"/>
            </p:cNvSpPr>
            <p:nvPr/>
          </p:nvSpPr>
          <p:spPr bwMode="auto">
            <a:xfrm>
              <a:off x="144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7" name="Oval 174"/>
            <p:cNvSpPr>
              <a:spLocks noChangeArrowheads="1"/>
            </p:cNvSpPr>
            <p:nvPr/>
          </p:nvSpPr>
          <p:spPr bwMode="auto">
            <a:xfrm>
              <a:off x="144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8" name="Oval 175"/>
            <p:cNvSpPr>
              <a:spLocks noChangeArrowheads="1"/>
            </p:cNvSpPr>
            <p:nvPr/>
          </p:nvSpPr>
          <p:spPr bwMode="auto">
            <a:xfrm>
              <a:off x="48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399" name="Oval 176"/>
            <p:cNvSpPr>
              <a:spLocks noChangeArrowheads="1"/>
            </p:cNvSpPr>
            <p:nvPr/>
          </p:nvSpPr>
          <p:spPr bwMode="auto">
            <a:xfrm>
              <a:off x="48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400" name="Oval 177"/>
            <p:cNvSpPr>
              <a:spLocks noChangeArrowheads="1"/>
            </p:cNvSpPr>
            <p:nvPr/>
          </p:nvSpPr>
          <p:spPr bwMode="auto">
            <a:xfrm>
              <a:off x="48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401" name="Oval 178"/>
            <p:cNvSpPr>
              <a:spLocks noChangeArrowheads="1"/>
            </p:cNvSpPr>
            <p:nvPr/>
          </p:nvSpPr>
          <p:spPr bwMode="auto">
            <a:xfrm>
              <a:off x="67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402" name="Oval 179"/>
            <p:cNvSpPr>
              <a:spLocks noChangeArrowheads="1"/>
            </p:cNvSpPr>
            <p:nvPr/>
          </p:nvSpPr>
          <p:spPr bwMode="auto">
            <a:xfrm>
              <a:off x="67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403" name="Oval 180"/>
            <p:cNvSpPr>
              <a:spLocks noChangeArrowheads="1"/>
            </p:cNvSpPr>
            <p:nvPr/>
          </p:nvSpPr>
          <p:spPr bwMode="auto">
            <a:xfrm>
              <a:off x="67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404" name="Oval 181"/>
            <p:cNvSpPr>
              <a:spLocks noChangeArrowheads="1"/>
            </p:cNvSpPr>
            <p:nvPr/>
          </p:nvSpPr>
          <p:spPr bwMode="auto">
            <a:xfrm>
              <a:off x="86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405" name="Oval 182"/>
            <p:cNvSpPr>
              <a:spLocks noChangeArrowheads="1"/>
            </p:cNvSpPr>
            <p:nvPr/>
          </p:nvSpPr>
          <p:spPr bwMode="auto">
            <a:xfrm>
              <a:off x="86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5406" name="Oval 183"/>
            <p:cNvSpPr>
              <a:spLocks noChangeArrowheads="1"/>
            </p:cNvSpPr>
            <p:nvPr/>
          </p:nvSpPr>
          <p:spPr bwMode="auto">
            <a:xfrm>
              <a:off x="86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grpSp>
      <p:grpSp>
        <p:nvGrpSpPr>
          <p:cNvPr id="124932" name="Group 184"/>
          <p:cNvGrpSpPr>
            <a:grpSpLocks/>
          </p:cNvGrpSpPr>
          <p:nvPr/>
        </p:nvGrpSpPr>
        <p:grpSpPr bwMode="auto">
          <a:xfrm>
            <a:off x="7767638" y="1471613"/>
            <a:ext cx="538162" cy="304800"/>
            <a:chOff x="5075" y="844"/>
            <a:chExt cx="339" cy="192"/>
          </a:xfrm>
        </p:grpSpPr>
        <p:sp>
          <p:nvSpPr>
            <p:cNvPr id="125224" name="Text Box 18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25" name="Text Box 18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26" name="Text Box 18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33" name="Group 188"/>
          <p:cNvGrpSpPr>
            <a:grpSpLocks/>
          </p:cNvGrpSpPr>
          <p:nvPr/>
        </p:nvGrpSpPr>
        <p:grpSpPr bwMode="auto">
          <a:xfrm>
            <a:off x="7767638" y="1776413"/>
            <a:ext cx="538162" cy="304800"/>
            <a:chOff x="5075" y="844"/>
            <a:chExt cx="339" cy="192"/>
          </a:xfrm>
        </p:grpSpPr>
        <p:sp>
          <p:nvSpPr>
            <p:cNvPr id="125221" name="Text Box 18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22" name="Text Box 19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23" name="Text Box 19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34" name="Group 192"/>
          <p:cNvGrpSpPr>
            <a:grpSpLocks/>
          </p:cNvGrpSpPr>
          <p:nvPr/>
        </p:nvGrpSpPr>
        <p:grpSpPr bwMode="auto">
          <a:xfrm>
            <a:off x="7767638" y="2081213"/>
            <a:ext cx="538162" cy="304800"/>
            <a:chOff x="5075" y="844"/>
            <a:chExt cx="339" cy="192"/>
          </a:xfrm>
        </p:grpSpPr>
        <p:sp>
          <p:nvSpPr>
            <p:cNvPr id="125218" name="Text Box 19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19" name="Text Box 19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20" name="Text Box 19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35" name="Group 196"/>
          <p:cNvGrpSpPr>
            <a:grpSpLocks/>
          </p:cNvGrpSpPr>
          <p:nvPr/>
        </p:nvGrpSpPr>
        <p:grpSpPr bwMode="auto">
          <a:xfrm>
            <a:off x="7767638" y="2386013"/>
            <a:ext cx="538162" cy="304800"/>
            <a:chOff x="5075" y="844"/>
            <a:chExt cx="339" cy="192"/>
          </a:xfrm>
        </p:grpSpPr>
        <p:sp>
          <p:nvSpPr>
            <p:cNvPr id="125215" name="Text Box 19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16" name="Text Box 19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17" name="Text Box 19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36" name="Group 200"/>
          <p:cNvGrpSpPr>
            <a:grpSpLocks/>
          </p:cNvGrpSpPr>
          <p:nvPr/>
        </p:nvGrpSpPr>
        <p:grpSpPr bwMode="auto">
          <a:xfrm>
            <a:off x="7767638" y="2690813"/>
            <a:ext cx="538162" cy="304800"/>
            <a:chOff x="5075" y="844"/>
            <a:chExt cx="339" cy="192"/>
          </a:xfrm>
        </p:grpSpPr>
        <p:sp>
          <p:nvSpPr>
            <p:cNvPr id="125212" name="Text Box 20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13" name="Text Box 20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14" name="Text Box 20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37" name="Group 204"/>
          <p:cNvGrpSpPr>
            <a:grpSpLocks/>
          </p:cNvGrpSpPr>
          <p:nvPr/>
        </p:nvGrpSpPr>
        <p:grpSpPr bwMode="auto">
          <a:xfrm>
            <a:off x="7767638" y="2995613"/>
            <a:ext cx="538162" cy="304800"/>
            <a:chOff x="5075" y="844"/>
            <a:chExt cx="339" cy="192"/>
          </a:xfrm>
        </p:grpSpPr>
        <p:sp>
          <p:nvSpPr>
            <p:cNvPr id="125209" name="Text Box 20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10" name="Text Box 20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11" name="Text Box 20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38" name="Group 208"/>
          <p:cNvGrpSpPr>
            <a:grpSpLocks/>
          </p:cNvGrpSpPr>
          <p:nvPr/>
        </p:nvGrpSpPr>
        <p:grpSpPr bwMode="auto">
          <a:xfrm>
            <a:off x="7767638" y="3300413"/>
            <a:ext cx="538162" cy="304800"/>
            <a:chOff x="5075" y="844"/>
            <a:chExt cx="339" cy="192"/>
          </a:xfrm>
        </p:grpSpPr>
        <p:sp>
          <p:nvSpPr>
            <p:cNvPr id="125206" name="Text Box 20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07" name="Text Box 21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08" name="Text Box 21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39" name="Group 212"/>
          <p:cNvGrpSpPr>
            <a:grpSpLocks/>
          </p:cNvGrpSpPr>
          <p:nvPr/>
        </p:nvGrpSpPr>
        <p:grpSpPr bwMode="auto">
          <a:xfrm>
            <a:off x="7767638" y="3605213"/>
            <a:ext cx="538162" cy="304800"/>
            <a:chOff x="5075" y="844"/>
            <a:chExt cx="339" cy="192"/>
          </a:xfrm>
        </p:grpSpPr>
        <p:sp>
          <p:nvSpPr>
            <p:cNvPr id="125203" name="Text Box 21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04" name="Text Box 21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05" name="Text Box 21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0" name="Group 216"/>
          <p:cNvGrpSpPr>
            <a:grpSpLocks/>
          </p:cNvGrpSpPr>
          <p:nvPr/>
        </p:nvGrpSpPr>
        <p:grpSpPr bwMode="auto">
          <a:xfrm>
            <a:off x="7767638" y="3910013"/>
            <a:ext cx="538162" cy="304800"/>
            <a:chOff x="5075" y="844"/>
            <a:chExt cx="339" cy="192"/>
          </a:xfrm>
        </p:grpSpPr>
        <p:sp>
          <p:nvSpPr>
            <p:cNvPr id="125200" name="Text Box 21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01" name="Text Box 21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202" name="Text Box 21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1" name="Group 220"/>
          <p:cNvGrpSpPr>
            <a:grpSpLocks/>
          </p:cNvGrpSpPr>
          <p:nvPr/>
        </p:nvGrpSpPr>
        <p:grpSpPr bwMode="auto">
          <a:xfrm>
            <a:off x="7767638" y="4214813"/>
            <a:ext cx="538162" cy="304800"/>
            <a:chOff x="5075" y="844"/>
            <a:chExt cx="339" cy="192"/>
          </a:xfrm>
        </p:grpSpPr>
        <p:sp>
          <p:nvSpPr>
            <p:cNvPr id="125197" name="Text Box 22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98" name="Text Box 22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99" name="Text Box 22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2" name="Group 224"/>
          <p:cNvGrpSpPr>
            <a:grpSpLocks/>
          </p:cNvGrpSpPr>
          <p:nvPr/>
        </p:nvGrpSpPr>
        <p:grpSpPr bwMode="auto">
          <a:xfrm>
            <a:off x="7767638" y="4519613"/>
            <a:ext cx="538162" cy="304800"/>
            <a:chOff x="5075" y="844"/>
            <a:chExt cx="339" cy="192"/>
          </a:xfrm>
        </p:grpSpPr>
        <p:sp>
          <p:nvSpPr>
            <p:cNvPr id="125194" name="Text Box 22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95" name="Text Box 22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96" name="Text Box 22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3" name="Group 228"/>
          <p:cNvGrpSpPr>
            <a:grpSpLocks/>
          </p:cNvGrpSpPr>
          <p:nvPr/>
        </p:nvGrpSpPr>
        <p:grpSpPr bwMode="auto">
          <a:xfrm>
            <a:off x="7767638" y="4824413"/>
            <a:ext cx="538162" cy="304800"/>
            <a:chOff x="5075" y="844"/>
            <a:chExt cx="339" cy="192"/>
          </a:xfrm>
        </p:grpSpPr>
        <p:sp>
          <p:nvSpPr>
            <p:cNvPr id="125191" name="Text Box 22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92" name="Text Box 23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93" name="Text Box 23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4" name="Group 232"/>
          <p:cNvGrpSpPr>
            <a:grpSpLocks/>
          </p:cNvGrpSpPr>
          <p:nvPr/>
        </p:nvGrpSpPr>
        <p:grpSpPr bwMode="auto">
          <a:xfrm>
            <a:off x="7767638" y="5129213"/>
            <a:ext cx="538162" cy="304800"/>
            <a:chOff x="5075" y="844"/>
            <a:chExt cx="339" cy="192"/>
          </a:xfrm>
        </p:grpSpPr>
        <p:sp>
          <p:nvSpPr>
            <p:cNvPr id="125188" name="Text Box 23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89" name="Text Box 23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90" name="Text Box 23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5" name="Group 236"/>
          <p:cNvGrpSpPr>
            <a:grpSpLocks/>
          </p:cNvGrpSpPr>
          <p:nvPr/>
        </p:nvGrpSpPr>
        <p:grpSpPr bwMode="auto">
          <a:xfrm>
            <a:off x="7767638" y="5434013"/>
            <a:ext cx="538162" cy="304800"/>
            <a:chOff x="5075" y="844"/>
            <a:chExt cx="339" cy="192"/>
          </a:xfrm>
        </p:grpSpPr>
        <p:sp>
          <p:nvSpPr>
            <p:cNvPr id="125185" name="Text Box 23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86" name="Text Box 23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87" name="Text Box 23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6" name="Group 240"/>
          <p:cNvGrpSpPr>
            <a:grpSpLocks/>
          </p:cNvGrpSpPr>
          <p:nvPr/>
        </p:nvGrpSpPr>
        <p:grpSpPr bwMode="auto">
          <a:xfrm>
            <a:off x="7767638" y="5738813"/>
            <a:ext cx="538162" cy="304800"/>
            <a:chOff x="5075" y="844"/>
            <a:chExt cx="339" cy="192"/>
          </a:xfrm>
        </p:grpSpPr>
        <p:sp>
          <p:nvSpPr>
            <p:cNvPr id="125182" name="Text Box 24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83" name="Text Box 24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84" name="Text Box 24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7" name="Group 244"/>
          <p:cNvGrpSpPr>
            <a:grpSpLocks/>
          </p:cNvGrpSpPr>
          <p:nvPr/>
        </p:nvGrpSpPr>
        <p:grpSpPr bwMode="auto">
          <a:xfrm>
            <a:off x="969963" y="1471613"/>
            <a:ext cx="538162" cy="304800"/>
            <a:chOff x="5075" y="844"/>
            <a:chExt cx="339" cy="192"/>
          </a:xfrm>
        </p:grpSpPr>
        <p:sp>
          <p:nvSpPr>
            <p:cNvPr id="125179" name="Text Box 24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80" name="Text Box 24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81" name="Text Box 24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8" name="Group 248"/>
          <p:cNvGrpSpPr>
            <a:grpSpLocks/>
          </p:cNvGrpSpPr>
          <p:nvPr/>
        </p:nvGrpSpPr>
        <p:grpSpPr bwMode="auto">
          <a:xfrm>
            <a:off x="969963" y="1776413"/>
            <a:ext cx="538162" cy="304800"/>
            <a:chOff x="5075" y="844"/>
            <a:chExt cx="339" cy="192"/>
          </a:xfrm>
        </p:grpSpPr>
        <p:sp>
          <p:nvSpPr>
            <p:cNvPr id="125176" name="Text Box 24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77" name="Text Box 25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78" name="Text Box 25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49" name="Group 252"/>
          <p:cNvGrpSpPr>
            <a:grpSpLocks/>
          </p:cNvGrpSpPr>
          <p:nvPr/>
        </p:nvGrpSpPr>
        <p:grpSpPr bwMode="auto">
          <a:xfrm>
            <a:off x="969963" y="2081213"/>
            <a:ext cx="538162" cy="304800"/>
            <a:chOff x="5075" y="844"/>
            <a:chExt cx="339" cy="192"/>
          </a:xfrm>
        </p:grpSpPr>
        <p:sp>
          <p:nvSpPr>
            <p:cNvPr id="125173" name="Text Box 25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74" name="Text Box 25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75" name="Text Box 25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0" name="Group 256"/>
          <p:cNvGrpSpPr>
            <a:grpSpLocks/>
          </p:cNvGrpSpPr>
          <p:nvPr/>
        </p:nvGrpSpPr>
        <p:grpSpPr bwMode="auto">
          <a:xfrm>
            <a:off x="969963" y="2386013"/>
            <a:ext cx="538162" cy="304800"/>
            <a:chOff x="5075" y="844"/>
            <a:chExt cx="339" cy="192"/>
          </a:xfrm>
        </p:grpSpPr>
        <p:sp>
          <p:nvSpPr>
            <p:cNvPr id="125170" name="Text Box 25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71" name="Text Box 25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72" name="Text Box 25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1" name="Group 260"/>
          <p:cNvGrpSpPr>
            <a:grpSpLocks/>
          </p:cNvGrpSpPr>
          <p:nvPr/>
        </p:nvGrpSpPr>
        <p:grpSpPr bwMode="auto">
          <a:xfrm>
            <a:off x="969963" y="2690813"/>
            <a:ext cx="538162" cy="304800"/>
            <a:chOff x="5075" y="844"/>
            <a:chExt cx="339" cy="192"/>
          </a:xfrm>
        </p:grpSpPr>
        <p:sp>
          <p:nvSpPr>
            <p:cNvPr id="125167" name="Text Box 26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68" name="Text Box 26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69" name="Text Box 26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2" name="Group 264"/>
          <p:cNvGrpSpPr>
            <a:grpSpLocks/>
          </p:cNvGrpSpPr>
          <p:nvPr/>
        </p:nvGrpSpPr>
        <p:grpSpPr bwMode="auto">
          <a:xfrm>
            <a:off x="969963" y="2995613"/>
            <a:ext cx="538162" cy="304800"/>
            <a:chOff x="5075" y="844"/>
            <a:chExt cx="339" cy="192"/>
          </a:xfrm>
        </p:grpSpPr>
        <p:sp>
          <p:nvSpPr>
            <p:cNvPr id="125164" name="Text Box 26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65" name="Text Box 26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66" name="Text Box 26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3" name="Group 268"/>
          <p:cNvGrpSpPr>
            <a:grpSpLocks/>
          </p:cNvGrpSpPr>
          <p:nvPr/>
        </p:nvGrpSpPr>
        <p:grpSpPr bwMode="auto">
          <a:xfrm>
            <a:off x="969963" y="3300413"/>
            <a:ext cx="538162" cy="304800"/>
            <a:chOff x="5075" y="844"/>
            <a:chExt cx="339" cy="192"/>
          </a:xfrm>
        </p:grpSpPr>
        <p:sp>
          <p:nvSpPr>
            <p:cNvPr id="125161" name="Text Box 26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62" name="Text Box 27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63" name="Text Box 27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4" name="Group 272"/>
          <p:cNvGrpSpPr>
            <a:grpSpLocks/>
          </p:cNvGrpSpPr>
          <p:nvPr/>
        </p:nvGrpSpPr>
        <p:grpSpPr bwMode="auto">
          <a:xfrm>
            <a:off x="969963" y="3605213"/>
            <a:ext cx="538162" cy="304800"/>
            <a:chOff x="5075" y="844"/>
            <a:chExt cx="339" cy="192"/>
          </a:xfrm>
        </p:grpSpPr>
        <p:sp>
          <p:nvSpPr>
            <p:cNvPr id="125158" name="Text Box 27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59" name="Text Box 27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60" name="Text Box 27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5" name="Group 276"/>
          <p:cNvGrpSpPr>
            <a:grpSpLocks/>
          </p:cNvGrpSpPr>
          <p:nvPr/>
        </p:nvGrpSpPr>
        <p:grpSpPr bwMode="auto">
          <a:xfrm>
            <a:off x="969963" y="3910013"/>
            <a:ext cx="538162" cy="304800"/>
            <a:chOff x="5075" y="844"/>
            <a:chExt cx="339" cy="192"/>
          </a:xfrm>
        </p:grpSpPr>
        <p:sp>
          <p:nvSpPr>
            <p:cNvPr id="125155" name="Text Box 27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56" name="Text Box 27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57" name="Text Box 27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6" name="Group 280"/>
          <p:cNvGrpSpPr>
            <a:grpSpLocks/>
          </p:cNvGrpSpPr>
          <p:nvPr/>
        </p:nvGrpSpPr>
        <p:grpSpPr bwMode="auto">
          <a:xfrm>
            <a:off x="969963" y="4214813"/>
            <a:ext cx="538162" cy="304800"/>
            <a:chOff x="5075" y="844"/>
            <a:chExt cx="339" cy="192"/>
          </a:xfrm>
        </p:grpSpPr>
        <p:sp>
          <p:nvSpPr>
            <p:cNvPr id="125152" name="Text Box 28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53" name="Text Box 28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54" name="Text Box 28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7" name="Group 284"/>
          <p:cNvGrpSpPr>
            <a:grpSpLocks/>
          </p:cNvGrpSpPr>
          <p:nvPr/>
        </p:nvGrpSpPr>
        <p:grpSpPr bwMode="auto">
          <a:xfrm>
            <a:off x="969963" y="4519613"/>
            <a:ext cx="538162" cy="304800"/>
            <a:chOff x="5075" y="844"/>
            <a:chExt cx="339" cy="192"/>
          </a:xfrm>
        </p:grpSpPr>
        <p:sp>
          <p:nvSpPr>
            <p:cNvPr id="125149" name="Text Box 28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50" name="Text Box 28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51" name="Text Box 28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8" name="Group 288"/>
          <p:cNvGrpSpPr>
            <a:grpSpLocks/>
          </p:cNvGrpSpPr>
          <p:nvPr/>
        </p:nvGrpSpPr>
        <p:grpSpPr bwMode="auto">
          <a:xfrm>
            <a:off x="969963" y="4824413"/>
            <a:ext cx="538162" cy="304800"/>
            <a:chOff x="5075" y="844"/>
            <a:chExt cx="339" cy="192"/>
          </a:xfrm>
        </p:grpSpPr>
        <p:sp>
          <p:nvSpPr>
            <p:cNvPr id="125146" name="Text Box 28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47" name="Text Box 29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48" name="Text Box 29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59" name="Group 292"/>
          <p:cNvGrpSpPr>
            <a:grpSpLocks/>
          </p:cNvGrpSpPr>
          <p:nvPr/>
        </p:nvGrpSpPr>
        <p:grpSpPr bwMode="auto">
          <a:xfrm>
            <a:off x="969963" y="5129213"/>
            <a:ext cx="538162" cy="304800"/>
            <a:chOff x="5075" y="844"/>
            <a:chExt cx="339" cy="192"/>
          </a:xfrm>
        </p:grpSpPr>
        <p:sp>
          <p:nvSpPr>
            <p:cNvPr id="125143" name="Text Box 29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44" name="Text Box 29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45" name="Text Box 29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60" name="Group 296"/>
          <p:cNvGrpSpPr>
            <a:grpSpLocks/>
          </p:cNvGrpSpPr>
          <p:nvPr/>
        </p:nvGrpSpPr>
        <p:grpSpPr bwMode="auto">
          <a:xfrm>
            <a:off x="969963" y="5434013"/>
            <a:ext cx="538162" cy="304800"/>
            <a:chOff x="5075" y="844"/>
            <a:chExt cx="339" cy="192"/>
          </a:xfrm>
        </p:grpSpPr>
        <p:sp>
          <p:nvSpPr>
            <p:cNvPr id="125140" name="Text Box 29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41" name="Text Box 29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42" name="Text Box 29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61" name="Group 300"/>
          <p:cNvGrpSpPr>
            <a:grpSpLocks/>
          </p:cNvGrpSpPr>
          <p:nvPr/>
        </p:nvGrpSpPr>
        <p:grpSpPr bwMode="auto">
          <a:xfrm>
            <a:off x="969963" y="5738813"/>
            <a:ext cx="538162" cy="304800"/>
            <a:chOff x="5075" y="844"/>
            <a:chExt cx="339" cy="192"/>
          </a:xfrm>
        </p:grpSpPr>
        <p:sp>
          <p:nvSpPr>
            <p:cNvPr id="125137" name="Text Box 30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38" name="Text Box 30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39" name="Text Box 30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62" name="Group 304"/>
          <p:cNvGrpSpPr>
            <a:grpSpLocks/>
          </p:cNvGrpSpPr>
          <p:nvPr/>
        </p:nvGrpSpPr>
        <p:grpSpPr bwMode="auto">
          <a:xfrm>
            <a:off x="1450975" y="1019175"/>
            <a:ext cx="6400800" cy="541338"/>
            <a:chOff x="912" y="766"/>
            <a:chExt cx="4032" cy="341"/>
          </a:xfrm>
        </p:grpSpPr>
        <p:grpSp>
          <p:nvGrpSpPr>
            <p:cNvPr id="125053" name="Group 305"/>
            <p:cNvGrpSpPr>
              <a:grpSpLocks/>
            </p:cNvGrpSpPr>
            <p:nvPr/>
          </p:nvGrpSpPr>
          <p:grpSpPr bwMode="auto">
            <a:xfrm rot="-5400000">
              <a:off x="4678" y="842"/>
              <a:ext cx="339" cy="192"/>
              <a:chOff x="5075" y="844"/>
              <a:chExt cx="339" cy="192"/>
            </a:xfrm>
          </p:grpSpPr>
          <p:sp>
            <p:nvSpPr>
              <p:cNvPr id="125134" name="Text Box 30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35" name="Text Box 30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36" name="Text Box 30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54" name="Group 309"/>
            <p:cNvGrpSpPr>
              <a:grpSpLocks/>
            </p:cNvGrpSpPr>
            <p:nvPr/>
          </p:nvGrpSpPr>
          <p:grpSpPr bwMode="auto">
            <a:xfrm rot="-5400000">
              <a:off x="4486" y="842"/>
              <a:ext cx="339" cy="192"/>
              <a:chOff x="5075" y="844"/>
              <a:chExt cx="339" cy="192"/>
            </a:xfrm>
          </p:grpSpPr>
          <p:sp>
            <p:nvSpPr>
              <p:cNvPr id="125131" name="Text Box 31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32" name="Text Box 31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33" name="Text Box 31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55" name="Group 313"/>
            <p:cNvGrpSpPr>
              <a:grpSpLocks/>
            </p:cNvGrpSpPr>
            <p:nvPr/>
          </p:nvGrpSpPr>
          <p:grpSpPr bwMode="auto">
            <a:xfrm rot="-5400000">
              <a:off x="4294" y="842"/>
              <a:ext cx="339" cy="192"/>
              <a:chOff x="5075" y="844"/>
              <a:chExt cx="339" cy="192"/>
            </a:xfrm>
          </p:grpSpPr>
          <p:sp>
            <p:nvSpPr>
              <p:cNvPr id="125128" name="Text Box 31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29" name="Text Box 31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30" name="Text Box 31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56" name="Group 317"/>
            <p:cNvGrpSpPr>
              <a:grpSpLocks/>
            </p:cNvGrpSpPr>
            <p:nvPr/>
          </p:nvGrpSpPr>
          <p:grpSpPr bwMode="auto">
            <a:xfrm rot="-5400000">
              <a:off x="4102" y="842"/>
              <a:ext cx="339" cy="192"/>
              <a:chOff x="5075" y="844"/>
              <a:chExt cx="339" cy="192"/>
            </a:xfrm>
          </p:grpSpPr>
          <p:sp>
            <p:nvSpPr>
              <p:cNvPr id="125125" name="Text Box 31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26" name="Text Box 31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27" name="Text Box 32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57" name="Group 321"/>
            <p:cNvGrpSpPr>
              <a:grpSpLocks/>
            </p:cNvGrpSpPr>
            <p:nvPr/>
          </p:nvGrpSpPr>
          <p:grpSpPr bwMode="auto">
            <a:xfrm rot="-5400000">
              <a:off x="3910" y="842"/>
              <a:ext cx="339" cy="192"/>
              <a:chOff x="5075" y="844"/>
              <a:chExt cx="339" cy="192"/>
            </a:xfrm>
          </p:grpSpPr>
          <p:sp>
            <p:nvSpPr>
              <p:cNvPr id="125122" name="Text Box 32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23" name="Text Box 32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24" name="Text Box 32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58" name="Group 325"/>
            <p:cNvGrpSpPr>
              <a:grpSpLocks/>
            </p:cNvGrpSpPr>
            <p:nvPr/>
          </p:nvGrpSpPr>
          <p:grpSpPr bwMode="auto">
            <a:xfrm rot="-5400000">
              <a:off x="3718" y="842"/>
              <a:ext cx="339" cy="192"/>
              <a:chOff x="5075" y="844"/>
              <a:chExt cx="339" cy="192"/>
            </a:xfrm>
          </p:grpSpPr>
          <p:sp>
            <p:nvSpPr>
              <p:cNvPr id="125119" name="Text Box 32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20" name="Text Box 32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21" name="Text Box 32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59" name="Group 329"/>
            <p:cNvGrpSpPr>
              <a:grpSpLocks/>
            </p:cNvGrpSpPr>
            <p:nvPr/>
          </p:nvGrpSpPr>
          <p:grpSpPr bwMode="auto">
            <a:xfrm rot="-5400000">
              <a:off x="3526" y="842"/>
              <a:ext cx="339" cy="192"/>
              <a:chOff x="5075" y="844"/>
              <a:chExt cx="339" cy="192"/>
            </a:xfrm>
          </p:grpSpPr>
          <p:sp>
            <p:nvSpPr>
              <p:cNvPr id="125116" name="Text Box 33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17" name="Text Box 33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18" name="Text Box 33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0" name="Group 333"/>
            <p:cNvGrpSpPr>
              <a:grpSpLocks/>
            </p:cNvGrpSpPr>
            <p:nvPr/>
          </p:nvGrpSpPr>
          <p:grpSpPr bwMode="auto">
            <a:xfrm rot="-5400000">
              <a:off x="3334" y="842"/>
              <a:ext cx="339" cy="192"/>
              <a:chOff x="5075" y="844"/>
              <a:chExt cx="339" cy="192"/>
            </a:xfrm>
          </p:grpSpPr>
          <p:sp>
            <p:nvSpPr>
              <p:cNvPr id="125113" name="Text Box 33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14" name="Text Box 33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15" name="Text Box 33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1" name="Group 337"/>
            <p:cNvGrpSpPr>
              <a:grpSpLocks/>
            </p:cNvGrpSpPr>
            <p:nvPr/>
          </p:nvGrpSpPr>
          <p:grpSpPr bwMode="auto">
            <a:xfrm rot="-5400000">
              <a:off x="3142" y="842"/>
              <a:ext cx="339" cy="192"/>
              <a:chOff x="5075" y="844"/>
              <a:chExt cx="339" cy="192"/>
            </a:xfrm>
          </p:grpSpPr>
          <p:sp>
            <p:nvSpPr>
              <p:cNvPr id="125110" name="Text Box 33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11" name="Text Box 33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12" name="Text Box 34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2" name="Group 341"/>
            <p:cNvGrpSpPr>
              <a:grpSpLocks/>
            </p:cNvGrpSpPr>
            <p:nvPr/>
          </p:nvGrpSpPr>
          <p:grpSpPr bwMode="auto">
            <a:xfrm rot="-5400000">
              <a:off x="2950" y="842"/>
              <a:ext cx="339" cy="192"/>
              <a:chOff x="5075" y="844"/>
              <a:chExt cx="339" cy="192"/>
            </a:xfrm>
          </p:grpSpPr>
          <p:sp>
            <p:nvSpPr>
              <p:cNvPr id="125107" name="Text Box 34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08" name="Text Box 34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09" name="Text Box 34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3" name="Group 345"/>
            <p:cNvGrpSpPr>
              <a:grpSpLocks/>
            </p:cNvGrpSpPr>
            <p:nvPr/>
          </p:nvGrpSpPr>
          <p:grpSpPr bwMode="auto">
            <a:xfrm rot="-5400000">
              <a:off x="2758" y="842"/>
              <a:ext cx="339" cy="192"/>
              <a:chOff x="5075" y="844"/>
              <a:chExt cx="339" cy="192"/>
            </a:xfrm>
          </p:grpSpPr>
          <p:sp>
            <p:nvSpPr>
              <p:cNvPr id="125104" name="Text Box 34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05" name="Text Box 34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06" name="Text Box 34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4" name="Group 349"/>
            <p:cNvGrpSpPr>
              <a:grpSpLocks/>
            </p:cNvGrpSpPr>
            <p:nvPr/>
          </p:nvGrpSpPr>
          <p:grpSpPr bwMode="auto">
            <a:xfrm rot="-5400000">
              <a:off x="2566" y="842"/>
              <a:ext cx="339" cy="192"/>
              <a:chOff x="5075" y="844"/>
              <a:chExt cx="339" cy="192"/>
            </a:xfrm>
          </p:grpSpPr>
          <p:sp>
            <p:nvSpPr>
              <p:cNvPr id="125101" name="Text Box 35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02" name="Text Box 35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03" name="Text Box 35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5" name="Group 353"/>
            <p:cNvGrpSpPr>
              <a:grpSpLocks/>
            </p:cNvGrpSpPr>
            <p:nvPr/>
          </p:nvGrpSpPr>
          <p:grpSpPr bwMode="auto">
            <a:xfrm rot="-5400000">
              <a:off x="2374" y="842"/>
              <a:ext cx="339" cy="192"/>
              <a:chOff x="5075" y="844"/>
              <a:chExt cx="339" cy="192"/>
            </a:xfrm>
          </p:grpSpPr>
          <p:sp>
            <p:nvSpPr>
              <p:cNvPr id="125098" name="Text Box 35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99" name="Text Box 35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100" name="Text Box 35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6" name="Group 357"/>
            <p:cNvGrpSpPr>
              <a:grpSpLocks/>
            </p:cNvGrpSpPr>
            <p:nvPr/>
          </p:nvGrpSpPr>
          <p:grpSpPr bwMode="auto">
            <a:xfrm rot="-5400000">
              <a:off x="2182" y="842"/>
              <a:ext cx="339" cy="192"/>
              <a:chOff x="5075" y="844"/>
              <a:chExt cx="339" cy="192"/>
            </a:xfrm>
          </p:grpSpPr>
          <p:sp>
            <p:nvSpPr>
              <p:cNvPr id="125095" name="Text Box 35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96" name="Text Box 35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97" name="Text Box 36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7" name="Group 361"/>
            <p:cNvGrpSpPr>
              <a:grpSpLocks/>
            </p:cNvGrpSpPr>
            <p:nvPr/>
          </p:nvGrpSpPr>
          <p:grpSpPr bwMode="auto">
            <a:xfrm rot="-5400000">
              <a:off x="1990" y="842"/>
              <a:ext cx="339" cy="192"/>
              <a:chOff x="5075" y="844"/>
              <a:chExt cx="339" cy="192"/>
            </a:xfrm>
          </p:grpSpPr>
          <p:sp>
            <p:nvSpPr>
              <p:cNvPr id="125092" name="Text Box 36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93" name="Text Box 36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94" name="Text Box 36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8" name="Group 365"/>
            <p:cNvGrpSpPr>
              <a:grpSpLocks/>
            </p:cNvGrpSpPr>
            <p:nvPr/>
          </p:nvGrpSpPr>
          <p:grpSpPr bwMode="auto">
            <a:xfrm rot="-5400000">
              <a:off x="1799" y="840"/>
              <a:ext cx="337" cy="193"/>
              <a:chOff x="5076" y="842"/>
              <a:chExt cx="337" cy="193"/>
            </a:xfrm>
          </p:grpSpPr>
          <p:sp>
            <p:nvSpPr>
              <p:cNvPr id="125089" name="Text Box 366"/>
              <p:cNvSpPr txBox="1">
                <a:spLocks noChangeArrowheads="1"/>
              </p:cNvSpPr>
              <p:nvPr/>
            </p:nvSpPr>
            <p:spPr bwMode="auto">
              <a:xfrm>
                <a:off x="5076"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5090" name="Text Box 367"/>
              <p:cNvSpPr txBox="1">
                <a:spLocks noChangeArrowheads="1"/>
              </p:cNvSpPr>
              <p:nvPr/>
            </p:nvSpPr>
            <p:spPr bwMode="auto">
              <a:xfrm>
                <a:off x="5165" y="843"/>
                <a:ext cx="159" cy="192"/>
              </a:xfrm>
              <a:prstGeom prst="rect">
                <a:avLst/>
              </a:prstGeom>
              <a:noFill/>
              <a:ln w="9525">
                <a:noFill/>
                <a:miter lim="800000"/>
                <a:headEnd/>
                <a:tailEnd/>
              </a:ln>
            </p:spPr>
            <p:txBody>
              <a:bodyPr>
                <a:spAutoFit/>
              </a:bodyPr>
              <a:lstStyle/>
              <a:p>
                <a:pPr eaLnBrk="0" hangingPunct="0"/>
                <a:r>
                  <a:rPr lang="en-US" sz="1400"/>
                  <a:t>•</a:t>
                </a:r>
              </a:p>
            </p:txBody>
          </p:sp>
          <p:sp>
            <p:nvSpPr>
              <p:cNvPr id="125091" name="Text Box 368"/>
              <p:cNvSpPr txBox="1">
                <a:spLocks noChangeArrowheads="1"/>
              </p:cNvSpPr>
              <p:nvPr/>
            </p:nvSpPr>
            <p:spPr bwMode="auto">
              <a:xfrm>
                <a:off x="5254" y="843"/>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69" name="Group 369"/>
            <p:cNvGrpSpPr>
              <a:grpSpLocks/>
            </p:cNvGrpSpPr>
            <p:nvPr/>
          </p:nvGrpSpPr>
          <p:grpSpPr bwMode="auto">
            <a:xfrm rot="-5400000">
              <a:off x="1606" y="842"/>
              <a:ext cx="339" cy="192"/>
              <a:chOff x="5075" y="844"/>
              <a:chExt cx="339" cy="192"/>
            </a:xfrm>
          </p:grpSpPr>
          <p:sp>
            <p:nvSpPr>
              <p:cNvPr id="125086" name="Text Box 37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87" name="Text Box 37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88" name="Text Box 37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70" name="Group 373"/>
            <p:cNvGrpSpPr>
              <a:grpSpLocks/>
            </p:cNvGrpSpPr>
            <p:nvPr/>
          </p:nvGrpSpPr>
          <p:grpSpPr bwMode="auto">
            <a:xfrm rot="-5400000">
              <a:off x="1414" y="842"/>
              <a:ext cx="339" cy="192"/>
              <a:chOff x="5075" y="844"/>
              <a:chExt cx="339" cy="192"/>
            </a:xfrm>
          </p:grpSpPr>
          <p:sp>
            <p:nvSpPr>
              <p:cNvPr id="125083" name="Text Box 37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84" name="Text Box 37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85" name="Text Box 37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71" name="Group 377"/>
            <p:cNvGrpSpPr>
              <a:grpSpLocks/>
            </p:cNvGrpSpPr>
            <p:nvPr/>
          </p:nvGrpSpPr>
          <p:grpSpPr bwMode="auto">
            <a:xfrm rot="-5400000">
              <a:off x="1222" y="839"/>
              <a:ext cx="339" cy="193"/>
              <a:chOff x="5075" y="841"/>
              <a:chExt cx="339" cy="193"/>
            </a:xfrm>
          </p:grpSpPr>
          <p:sp>
            <p:nvSpPr>
              <p:cNvPr id="125080" name="Text Box 378"/>
              <p:cNvSpPr txBox="1">
                <a:spLocks noChangeArrowheads="1"/>
              </p:cNvSpPr>
              <p:nvPr/>
            </p:nvSpPr>
            <p:spPr bwMode="auto">
              <a:xfrm>
                <a:off x="5075" y="841"/>
                <a:ext cx="159" cy="192"/>
              </a:xfrm>
              <a:prstGeom prst="rect">
                <a:avLst/>
              </a:prstGeom>
              <a:noFill/>
              <a:ln w="9525">
                <a:noFill/>
                <a:miter lim="800000"/>
                <a:headEnd/>
                <a:tailEnd/>
              </a:ln>
            </p:spPr>
            <p:txBody>
              <a:bodyPr>
                <a:spAutoFit/>
              </a:bodyPr>
              <a:lstStyle/>
              <a:p>
                <a:pPr eaLnBrk="0" hangingPunct="0"/>
                <a:r>
                  <a:rPr lang="en-US" sz="1400"/>
                  <a:t>•</a:t>
                </a:r>
              </a:p>
            </p:txBody>
          </p:sp>
          <p:sp>
            <p:nvSpPr>
              <p:cNvPr id="125081" name="Text Box 379"/>
              <p:cNvSpPr txBox="1">
                <a:spLocks noChangeArrowheads="1"/>
              </p:cNvSpPr>
              <p:nvPr/>
            </p:nvSpPr>
            <p:spPr bwMode="auto">
              <a:xfrm>
                <a:off x="5164"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5082" name="Text Box 380"/>
              <p:cNvSpPr txBox="1">
                <a:spLocks noChangeArrowheads="1"/>
              </p:cNvSpPr>
              <p:nvPr/>
            </p:nvSpPr>
            <p:spPr bwMode="auto">
              <a:xfrm>
                <a:off x="5255" y="841"/>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72" name="Group 381"/>
            <p:cNvGrpSpPr>
              <a:grpSpLocks/>
            </p:cNvGrpSpPr>
            <p:nvPr/>
          </p:nvGrpSpPr>
          <p:grpSpPr bwMode="auto">
            <a:xfrm rot="-5400000">
              <a:off x="1030" y="842"/>
              <a:ext cx="339" cy="192"/>
              <a:chOff x="5075" y="844"/>
              <a:chExt cx="339" cy="192"/>
            </a:xfrm>
          </p:grpSpPr>
          <p:sp>
            <p:nvSpPr>
              <p:cNvPr id="125077" name="Text Box 38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78" name="Text Box 38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79" name="Text Box 38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073" name="Group 385"/>
            <p:cNvGrpSpPr>
              <a:grpSpLocks/>
            </p:cNvGrpSpPr>
            <p:nvPr/>
          </p:nvGrpSpPr>
          <p:grpSpPr bwMode="auto">
            <a:xfrm rot="-5400000">
              <a:off x="838" y="842"/>
              <a:ext cx="339" cy="192"/>
              <a:chOff x="5075" y="844"/>
              <a:chExt cx="339" cy="192"/>
            </a:xfrm>
          </p:grpSpPr>
          <p:sp>
            <p:nvSpPr>
              <p:cNvPr id="125074" name="Text Box 38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75" name="Text Box 38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76" name="Text Box 38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124963" name="Group 389"/>
          <p:cNvGrpSpPr>
            <a:grpSpLocks/>
          </p:cNvGrpSpPr>
          <p:nvPr/>
        </p:nvGrpSpPr>
        <p:grpSpPr bwMode="auto">
          <a:xfrm>
            <a:off x="1450975" y="5935663"/>
            <a:ext cx="6400800" cy="541337"/>
            <a:chOff x="912" y="766"/>
            <a:chExt cx="4032" cy="341"/>
          </a:xfrm>
        </p:grpSpPr>
        <p:grpSp>
          <p:nvGrpSpPr>
            <p:cNvPr id="124969" name="Group 390"/>
            <p:cNvGrpSpPr>
              <a:grpSpLocks/>
            </p:cNvGrpSpPr>
            <p:nvPr/>
          </p:nvGrpSpPr>
          <p:grpSpPr bwMode="auto">
            <a:xfrm rot="-5400000">
              <a:off x="4678" y="842"/>
              <a:ext cx="339" cy="192"/>
              <a:chOff x="5075" y="844"/>
              <a:chExt cx="339" cy="192"/>
            </a:xfrm>
          </p:grpSpPr>
          <p:sp>
            <p:nvSpPr>
              <p:cNvPr id="125050" name="Text Box 39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51" name="Text Box 39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52" name="Text Box 39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0" name="Group 394"/>
            <p:cNvGrpSpPr>
              <a:grpSpLocks/>
            </p:cNvGrpSpPr>
            <p:nvPr/>
          </p:nvGrpSpPr>
          <p:grpSpPr bwMode="auto">
            <a:xfrm rot="-5400000">
              <a:off x="4486" y="842"/>
              <a:ext cx="339" cy="192"/>
              <a:chOff x="5075" y="844"/>
              <a:chExt cx="339" cy="192"/>
            </a:xfrm>
          </p:grpSpPr>
          <p:sp>
            <p:nvSpPr>
              <p:cNvPr id="125047" name="Text Box 39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48" name="Text Box 39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49" name="Text Box 39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1" name="Group 398"/>
            <p:cNvGrpSpPr>
              <a:grpSpLocks/>
            </p:cNvGrpSpPr>
            <p:nvPr/>
          </p:nvGrpSpPr>
          <p:grpSpPr bwMode="auto">
            <a:xfrm rot="-5400000">
              <a:off x="4294" y="842"/>
              <a:ext cx="339" cy="192"/>
              <a:chOff x="5075" y="844"/>
              <a:chExt cx="339" cy="192"/>
            </a:xfrm>
          </p:grpSpPr>
          <p:sp>
            <p:nvSpPr>
              <p:cNvPr id="125044" name="Text Box 39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45" name="Text Box 40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46" name="Text Box 40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2" name="Group 402"/>
            <p:cNvGrpSpPr>
              <a:grpSpLocks/>
            </p:cNvGrpSpPr>
            <p:nvPr/>
          </p:nvGrpSpPr>
          <p:grpSpPr bwMode="auto">
            <a:xfrm rot="-5400000">
              <a:off x="4102" y="842"/>
              <a:ext cx="339" cy="192"/>
              <a:chOff x="5075" y="844"/>
              <a:chExt cx="339" cy="192"/>
            </a:xfrm>
          </p:grpSpPr>
          <p:sp>
            <p:nvSpPr>
              <p:cNvPr id="125041" name="Text Box 40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42" name="Text Box 40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43" name="Text Box 40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3" name="Group 406"/>
            <p:cNvGrpSpPr>
              <a:grpSpLocks/>
            </p:cNvGrpSpPr>
            <p:nvPr/>
          </p:nvGrpSpPr>
          <p:grpSpPr bwMode="auto">
            <a:xfrm rot="-5400000">
              <a:off x="3910" y="842"/>
              <a:ext cx="339" cy="192"/>
              <a:chOff x="5075" y="844"/>
              <a:chExt cx="339" cy="192"/>
            </a:xfrm>
          </p:grpSpPr>
          <p:sp>
            <p:nvSpPr>
              <p:cNvPr id="125038" name="Text Box 40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39" name="Text Box 40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40" name="Text Box 40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4" name="Group 410"/>
            <p:cNvGrpSpPr>
              <a:grpSpLocks/>
            </p:cNvGrpSpPr>
            <p:nvPr/>
          </p:nvGrpSpPr>
          <p:grpSpPr bwMode="auto">
            <a:xfrm rot="-5400000">
              <a:off x="3718" y="842"/>
              <a:ext cx="339" cy="192"/>
              <a:chOff x="5075" y="844"/>
              <a:chExt cx="339" cy="192"/>
            </a:xfrm>
          </p:grpSpPr>
          <p:sp>
            <p:nvSpPr>
              <p:cNvPr id="125035" name="Text Box 41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36" name="Text Box 41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37" name="Text Box 41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5" name="Group 414"/>
            <p:cNvGrpSpPr>
              <a:grpSpLocks/>
            </p:cNvGrpSpPr>
            <p:nvPr/>
          </p:nvGrpSpPr>
          <p:grpSpPr bwMode="auto">
            <a:xfrm rot="-5400000">
              <a:off x="3526" y="842"/>
              <a:ext cx="339" cy="192"/>
              <a:chOff x="5075" y="844"/>
              <a:chExt cx="339" cy="192"/>
            </a:xfrm>
          </p:grpSpPr>
          <p:sp>
            <p:nvSpPr>
              <p:cNvPr id="125032" name="Text Box 41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33" name="Text Box 41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34" name="Text Box 41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6" name="Group 418"/>
            <p:cNvGrpSpPr>
              <a:grpSpLocks/>
            </p:cNvGrpSpPr>
            <p:nvPr/>
          </p:nvGrpSpPr>
          <p:grpSpPr bwMode="auto">
            <a:xfrm rot="-5400000">
              <a:off x="3334" y="842"/>
              <a:ext cx="339" cy="192"/>
              <a:chOff x="5075" y="844"/>
              <a:chExt cx="339" cy="192"/>
            </a:xfrm>
          </p:grpSpPr>
          <p:sp>
            <p:nvSpPr>
              <p:cNvPr id="125029" name="Text Box 41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30" name="Text Box 42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31" name="Text Box 42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7" name="Group 422"/>
            <p:cNvGrpSpPr>
              <a:grpSpLocks/>
            </p:cNvGrpSpPr>
            <p:nvPr/>
          </p:nvGrpSpPr>
          <p:grpSpPr bwMode="auto">
            <a:xfrm rot="-5400000">
              <a:off x="3142" y="842"/>
              <a:ext cx="339" cy="192"/>
              <a:chOff x="5075" y="844"/>
              <a:chExt cx="339" cy="192"/>
            </a:xfrm>
          </p:grpSpPr>
          <p:sp>
            <p:nvSpPr>
              <p:cNvPr id="125026" name="Text Box 42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27" name="Text Box 42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28" name="Text Box 42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8" name="Group 426"/>
            <p:cNvGrpSpPr>
              <a:grpSpLocks/>
            </p:cNvGrpSpPr>
            <p:nvPr/>
          </p:nvGrpSpPr>
          <p:grpSpPr bwMode="auto">
            <a:xfrm rot="-5400000">
              <a:off x="2950" y="842"/>
              <a:ext cx="339" cy="192"/>
              <a:chOff x="5075" y="844"/>
              <a:chExt cx="339" cy="192"/>
            </a:xfrm>
          </p:grpSpPr>
          <p:sp>
            <p:nvSpPr>
              <p:cNvPr id="125023" name="Text Box 42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24" name="Text Box 42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25" name="Text Box 42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79" name="Group 430"/>
            <p:cNvGrpSpPr>
              <a:grpSpLocks/>
            </p:cNvGrpSpPr>
            <p:nvPr/>
          </p:nvGrpSpPr>
          <p:grpSpPr bwMode="auto">
            <a:xfrm rot="-5400000">
              <a:off x="2758" y="842"/>
              <a:ext cx="339" cy="192"/>
              <a:chOff x="5075" y="844"/>
              <a:chExt cx="339" cy="192"/>
            </a:xfrm>
          </p:grpSpPr>
          <p:sp>
            <p:nvSpPr>
              <p:cNvPr id="125020" name="Text Box 43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21" name="Text Box 43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22" name="Text Box 43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0" name="Group 434"/>
            <p:cNvGrpSpPr>
              <a:grpSpLocks/>
            </p:cNvGrpSpPr>
            <p:nvPr/>
          </p:nvGrpSpPr>
          <p:grpSpPr bwMode="auto">
            <a:xfrm rot="-5400000">
              <a:off x="2566" y="842"/>
              <a:ext cx="339" cy="192"/>
              <a:chOff x="5075" y="844"/>
              <a:chExt cx="339" cy="192"/>
            </a:xfrm>
          </p:grpSpPr>
          <p:sp>
            <p:nvSpPr>
              <p:cNvPr id="125017" name="Text Box 43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18" name="Text Box 43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19" name="Text Box 43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1" name="Group 438"/>
            <p:cNvGrpSpPr>
              <a:grpSpLocks/>
            </p:cNvGrpSpPr>
            <p:nvPr/>
          </p:nvGrpSpPr>
          <p:grpSpPr bwMode="auto">
            <a:xfrm rot="-5400000">
              <a:off x="2374" y="842"/>
              <a:ext cx="339" cy="192"/>
              <a:chOff x="5075" y="844"/>
              <a:chExt cx="339" cy="192"/>
            </a:xfrm>
          </p:grpSpPr>
          <p:sp>
            <p:nvSpPr>
              <p:cNvPr id="125014" name="Text Box 43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15" name="Text Box 44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16" name="Text Box 44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2" name="Group 442"/>
            <p:cNvGrpSpPr>
              <a:grpSpLocks/>
            </p:cNvGrpSpPr>
            <p:nvPr/>
          </p:nvGrpSpPr>
          <p:grpSpPr bwMode="auto">
            <a:xfrm rot="-5400000">
              <a:off x="2182" y="842"/>
              <a:ext cx="339" cy="192"/>
              <a:chOff x="5075" y="844"/>
              <a:chExt cx="339" cy="192"/>
            </a:xfrm>
          </p:grpSpPr>
          <p:sp>
            <p:nvSpPr>
              <p:cNvPr id="125011" name="Text Box 44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12" name="Text Box 44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13" name="Text Box 44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3" name="Group 446"/>
            <p:cNvGrpSpPr>
              <a:grpSpLocks/>
            </p:cNvGrpSpPr>
            <p:nvPr/>
          </p:nvGrpSpPr>
          <p:grpSpPr bwMode="auto">
            <a:xfrm rot="-5400000">
              <a:off x="1990" y="842"/>
              <a:ext cx="339" cy="192"/>
              <a:chOff x="5075" y="844"/>
              <a:chExt cx="339" cy="192"/>
            </a:xfrm>
          </p:grpSpPr>
          <p:sp>
            <p:nvSpPr>
              <p:cNvPr id="125008" name="Text Box 44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09" name="Text Box 44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10" name="Text Box 44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4" name="Group 450"/>
            <p:cNvGrpSpPr>
              <a:grpSpLocks/>
            </p:cNvGrpSpPr>
            <p:nvPr/>
          </p:nvGrpSpPr>
          <p:grpSpPr bwMode="auto">
            <a:xfrm rot="-5400000">
              <a:off x="1798" y="842"/>
              <a:ext cx="339" cy="192"/>
              <a:chOff x="5075" y="844"/>
              <a:chExt cx="339" cy="192"/>
            </a:xfrm>
          </p:grpSpPr>
          <p:sp>
            <p:nvSpPr>
              <p:cNvPr id="125005" name="Text Box 45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06" name="Text Box 45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07" name="Text Box 45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5" name="Group 454"/>
            <p:cNvGrpSpPr>
              <a:grpSpLocks/>
            </p:cNvGrpSpPr>
            <p:nvPr/>
          </p:nvGrpSpPr>
          <p:grpSpPr bwMode="auto">
            <a:xfrm rot="-5400000">
              <a:off x="1606" y="842"/>
              <a:ext cx="339" cy="192"/>
              <a:chOff x="5075" y="844"/>
              <a:chExt cx="339" cy="192"/>
            </a:xfrm>
          </p:grpSpPr>
          <p:sp>
            <p:nvSpPr>
              <p:cNvPr id="125002" name="Text Box 45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03" name="Text Box 45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04" name="Text Box 45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6" name="Group 458"/>
            <p:cNvGrpSpPr>
              <a:grpSpLocks/>
            </p:cNvGrpSpPr>
            <p:nvPr/>
          </p:nvGrpSpPr>
          <p:grpSpPr bwMode="auto">
            <a:xfrm rot="-5400000">
              <a:off x="1414" y="842"/>
              <a:ext cx="339" cy="192"/>
              <a:chOff x="5075" y="844"/>
              <a:chExt cx="339" cy="192"/>
            </a:xfrm>
          </p:grpSpPr>
          <p:sp>
            <p:nvSpPr>
              <p:cNvPr id="124999" name="Text Box 45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00" name="Text Box 46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5001" name="Text Box 46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7" name="Group 462"/>
            <p:cNvGrpSpPr>
              <a:grpSpLocks/>
            </p:cNvGrpSpPr>
            <p:nvPr/>
          </p:nvGrpSpPr>
          <p:grpSpPr bwMode="auto">
            <a:xfrm rot="-5400000">
              <a:off x="1222" y="842"/>
              <a:ext cx="339" cy="192"/>
              <a:chOff x="5075" y="844"/>
              <a:chExt cx="339" cy="192"/>
            </a:xfrm>
          </p:grpSpPr>
          <p:sp>
            <p:nvSpPr>
              <p:cNvPr id="124996" name="Text Box 46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4997" name="Text Box 46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4998" name="Text Box 46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8" name="Group 466"/>
            <p:cNvGrpSpPr>
              <a:grpSpLocks/>
            </p:cNvGrpSpPr>
            <p:nvPr/>
          </p:nvGrpSpPr>
          <p:grpSpPr bwMode="auto">
            <a:xfrm rot="-5400000">
              <a:off x="1030" y="839"/>
              <a:ext cx="339" cy="193"/>
              <a:chOff x="5075" y="841"/>
              <a:chExt cx="339" cy="193"/>
            </a:xfrm>
          </p:grpSpPr>
          <p:sp>
            <p:nvSpPr>
              <p:cNvPr id="124993" name="Text Box 467"/>
              <p:cNvSpPr txBox="1">
                <a:spLocks noChangeArrowheads="1"/>
              </p:cNvSpPr>
              <p:nvPr/>
            </p:nvSpPr>
            <p:spPr bwMode="auto">
              <a:xfrm>
                <a:off x="5075" y="841"/>
                <a:ext cx="159" cy="192"/>
              </a:xfrm>
              <a:prstGeom prst="rect">
                <a:avLst/>
              </a:prstGeom>
              <a:noFill/>
              <a:ln w="9525">
                <a:noFill/>
                <a:miter lim="800000"/>
                <a:headEnd/>
                <a:tailEnd/>
              </a:ln>
            </p:spPr>
            <p:txBody>
              <a:bodyPr>
                <a:spAutoFit/>
              </a:bodyPr>
              <a:lstStyle/>
              <a:p>
                <a:pPr eaLnBrk="0" hangingPunct="0"/>
                <a:r>
                  <a:rPr lang="en-US" sz="1400"/>
                  <a:t>•</a:t>
                </a:r>
              </a:p>
            </p:txBody>
          </p:sp>
          <p:sp>
            <p:nvSpPr>
              <p:cNvPr id="124994" name="Text Box 468"/>
              <p:cNvSpPr txBox="1">
                <a:spLocks noChangeArrowheads="1"/>
              </p:cNvSpPr>
              <p:nvPr/>
            </p:nvSpPr>
            <p:spPr bwMode="auto">
              <a:xfrm>
                <a:off x="5164"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4995" name="Text Box 469"/>
              <p:cNvSpPr txBox="1">
                <a:spLocks noChangeArrowheads="1"/>
              </p:cNvSpPr>
              <p:nvPr/>
            </p:nvSpPr>
            <p:spPr bwMode="auto">
              <a:xfrm>
                <a:off x="5255" y="841"/>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4989" name="Group 470"/>
            <p:cNvGrpSpPr>
              <a:grpSpLocks/>
            </p:cNvGrpSpPr>
            <p:nvPr/>
          </p:nvGrpSpPr>
          <p:grpSpPr bwMode="auto">
            <a:xfrm rot="-5400000">
              <a:off x="838" y="842"/>
              <a:ext cx="339" cy="192"/>
              <a:chOff x="5075" y="844"/>
              <a:chExt cx="339" cy="192"/>
            </a:xfrm>
          </p:grpSpPr>
          <p:sp>
            <p:nvSpPr>
              <p:cNvPr id="124990" name="Text Box 47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4991" name="Text Box 47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4992" name="Text Box 47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sp>
        <p:nvSpPr>
          <p:cNvPr id="25050" name="Line 474"/>
          <p:cNvSpPr>
            <a:spLocks noChangeShapeType="1"/>
          </p:cNvSpPr>
          <p:nvPr/>
        </p:nvSpPr>
        <p:spPr bwMode="auto">
          <a:xfrm flipV="1">
            <a:off x="2357438" y="2386013"/>
            <a:ext cx="1600200" cy="1600200"/>
          </a:xfrm>
          <a:prstGeom prst="line">
            <a:avLst/>
          </a:prstGeom>
          <a:noFill/>
          <a:ln w="9525">
            <a:solidFill>
              <a:srgbClr val="FF0000"/>
            </a:solidFill>
            <a:round/>
            <a:headEnd/>
            <a:tailEnd type="triangle" w="med" len="med"/>
          </a:ln>
        </p:spPr>
        <p:txBody>
          <a:bodyPr wrap="none" anchor="ctr"/>
          <a:lstStyle/>
          <a:p>
            <a:endParaRPr lang="cs-CZ"/>
          </a:p>
        </p:txBody>
      </p:sp>
      <p:sp>
        <p:nvSpPr>
          <p:cNvPr id="25051" name="Line 475"/>
          <p:cNvSpPr>
            <a:spLocks noChangeShapeType="1"/>
          </p:cNvSpPr>
          <p:nvPr/>
        </p:nvSpPr>
        <p:spPr bwMode="auto">
          <a:xfrm>
            <a:off x="4033838" y="2386013"/>
            <a:ext cx="2895600" cy="1981200"/>
          </a:xfrm>
          <a:prstGeom prst="line">
            <a:avLst/>
          </a:prstGeom>
          <a:noFill/>
          <a:ln w="9525">
            <a:solidFill>
              <a:srgbClr val="FF0000"/>
            </a:solidFill>
            <a:round/>
            <a:headEnd/>
            <a:tailEnd type="triangle" w="med" len="med"/>
          </a:ln>
        </p:spPr>
        <p:txBody>
          <a:bodyPr wrap="none" anchor="ctr"/>
          <a:lstStyle/>
          <a:p>
            <a:endParaRPr lang="cs-CZ"/>
          </a:p>
        </p:txBody>
      </p:sp>
      <p:sp>
        <p:nvSpPr>
          <p:cNvPr id="25052" name="Line 476"/>
          <p:cNvSpPr>
            <a:spLocks noChangeShapeType="1"/>
          </p:cNvSpPr>
          <p:nvPr/>
        </p:nvSpPr>
        <p:spPr bwMode="auto">
          <a:xfrm flipH="1">
            <a:off x="6319838" y="4443413"/>
            <a:ext cx="609600" cy="685800"/>
          </a:xfrm>
          <a:prstGeom prst="line">
            <a:avLst/>
          </a:prstGeom>
          <a:noFill/>
          <a:ln w="9525">
            <a:solidFill>
              <a:srgbClr val="FF0000"/>
            </a:solidFill>
            <a:round/>
            <a:headEnd/>
            <a:tailEnd type="triangle" w="med" len="med"/>
          </a:ln>
        </p:spPr>
        <p:txBody>
          <a:bodyPr wrap="none" anchor="ctr"/>
          <a:lstStyle/>
          <a:p>
            <a:endParaRPr lang="cs-CZ"/>
          </a:p>
        </p:txBody>
      </p:sp>
      <p:sp>
        <p:nvSpPr>
          <p:cNvPr id="25053" name="Line 477"/>
          <p:cNvSpPr>
            <a:spLocks noChangeShapeType="1"/>
          </p:cNvSpPr>
          <p:nvPr/>
        </p:nvSpPr>
        <p:spPr bwMode="auto">
          <a:xfrm flipH="1" flipV="1">
            <a:off x="4414838" y="3833813"/>
            <a:ext cx="1828800" cy="1295400"/>
          </a:xfrm>
          <a:prstGeom prst="line">
            <a:avLst/>
          </a:prstGeom>
          <a:noFill/>
          <a:ln w="9525">
            <a:solidFill>
              <a:srgbClr val="FF0000"/>
            </a:solidFill>
            <a:round/>
            <a:headEnd/>
            <a:tailEnd type="triangle" w="med" len="med"/>
          </a:ln>
        </p:spPr>
        <p:txBody>
          <a:bodyPr wrap="none" anchor="ctr"/>
          <a:lstStyle/>
          <a:p>
            <a:endParaRPr lang="cs-CZ"/>
          </a:p>
        </p:txBody>
      </p:sp>
      <p:sp>
        <p:nvSpPr>
          <p:cNvPr id="25054" name="Text Box 478"/>
          <p:cNvSpPr txBox="1">
            <a:spLocks noChangeArrowheads="1"/>
          </p:cNvSpPr>
          <p:nvPr/>
        </p:nvSpPr>
        <p:spPr bwMode="auto">
          <a:xfrm>
            <a:off x="3789363" y="3376613"/>
            <a:ext cx="877887" cy="457200"/>
          </a:xfrm>
          <a:prstGeom prst="rect">
            <a:avLst/>
          </a:prstGeom>
          <a:noFill/>
          <a:ln w="9525">
            <a:noFill/>
            <a:miter lim="800000"/>
            <a:headEnd/>
            <a:tailEnd/>
          </a:ln>
        </p:spPr>
        <p:txBody>
          <a:bodyPr wrap="none">
            <a:spAutoFit/>
          </a:bodyPr>
          <a:lstStyle/>
          <a:p>
            <a:pPr eaLnBrk="0" hangingPunct="0"/>
            <a:r>
              <a:rPr lang="en-US" i="1">
                <a:solidFill>
                  <a:srgbClr val="FF0000"/>
                </a:solidFill>
              </a:rPr>
              <a:t>Help!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0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0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0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0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0" grpId="0" animBg="1"/>
      <p:bldP spid="25051" grpId="0" animBg="1"/>
      <p:bldP spid="25052" grpId="0" animBg="1"/>
      <p:bldP spid="25053" grpId="0" animBg="1"/>
      <p:bldP spid="25054"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685800" y="0"/>
            <a:ext cx="7772400" cy="1143000"/>
          </a:xfrm>
        </p:spPr>
        <p:txBody>
          <a:bodyPr/>
          <a:lstStyle/>
          <a:p>
            <a:r>
              <a:rPr lang="en-US" smtClean="0">
                <a:ea typeface="ＭＳ Ｐゴシック" charset="-128"/>
              </a:rPr>
              <a:t>Cavity Modes</a:t>
            </a:r>
          </a:p>
        </p:txBody>
      </p:sp>
      <p:grpSp>
        <p:nvGrpSpPr>
          <p:cNvPr id="125955" name="Group 3"/>
          <p:cNvGrpSpPr>
            <a:grpSpLocks/>
          </p:cNvGrpSpPr>
          <p:nvPr/>
        </p:nvGrpSpPr>
        <p:grpSpPr bwMode="auto">
          <a:xfrm>
            <a:off x="1519238" y="1547813"/>
            <a:ext cx="6248400" cy="4419600"/>
            <a:chOff x="480" y="1104"/>
            <a:chExt cx="3936" cy="2784"/>
          </a:xfrm>
        </p:grpSpPr>
        <p:sp>
          <p:nvSpPr>
            <p:cNvPr id="126250" name="Oval 4"/>
            <p:cNvSpPr>
              <a:spLocks noChangeArrowheads="1"/>
            </p:cNvSpPr>
            <p:nvPr/>
          </p:nvSpPr>
          <p:spPr bwMode="auto">
            <a:xfrm>
              <a:off x="48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1" name="Oval 5"/>
            <p:cNvSpPr>
              <a:spLocks noChangeArrowheads="1"/>
            </p:cNvSpPr>
            <p:nvPr/>
          </p:nvSpPr>
          <p:spPr bwMode="auto">
            <a:xfrm>
              <a:off x="48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2" name="Oval 6"/>
            <p:cNvSpPr>
              <a:spLocks noChangeArrowheads="1"/>
            </p:cNvSpPr>
            <p:nvPr/>
          </p:nvSpPr>
          <p:spPr bwMode="auto">
            <a:xfrm>
              <a:off x="48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3" name="Oval 7"/>
            <p:cNvSpPr>
              <a:spLocks noChangeArrowheads="1"/>
            </p:cNvSpPr>
            <p:nvPr/>
          </p:nvSpPr>
          <p:spPr bwMode="auto">
            <a:xfrm>
              <a:off x="480"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4" name="Oval 8"/>
            <p:cNvSpPr>
              <a:spLocks noChangeArrowheads="1"/>
            </p:cNvSpPr>
            <p:nvPr/>
          </p:nvSpPr>
          <p:spPr bwMode="auto">
            <a:xfrm>
              <a:off x="480"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5" name="Oval 9"/>
            <p:cNvSpPr>
              <a:spLocks noChangeArrowheads="1"/>
            </p:cNvSpPr>
            <p:nvPr/>
          </p:nvSpPr>
          <p:spPr bwMode="auto">
            <a:xfrm>
              <a:off x="480"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6" name="Oval 10"/>
            <p:cNvSpPr>
              <a:spLocks noChangeArrowheads="1"/>
            </p:cNvSpPr>
            <p:nvPr/>
          </p:nvSpPr>
          <p:spPr bwMode="auto">
            <a:xfrm>
              <a:off x="480"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7" name="Oval 11"/>
            <p:cNvSpPr>
              <a:spLocks noChangeArrowheads="1"/>
            </p:cNvSpPr>
            <p:nvPr/>
          </p:nvSpPr>
          <p:spPr bwMode="auto">
            <a:xfrm>
              <a:off x="480"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8" name="Oval 12"/>
            <p:cNvSpPr>
              <a:spLocks noChangeArrowheads="1"/>
            </p:cNvSpPr>
            <p:nvPr/>
          </p:nvSpPr>
          <p:spPr bwMode="auto">
            <a:xfrm>
              <a:off x="480"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59" name="Oval 13"/>
            <p:cNvSpPr>
              <a:spLocks noChangeArrowheads="1"/>
            </p:cNvSpPr>
            <p:nvPr/>
          </p:nvSpPr>
          <p:spPr bwMode="auto">
            <a:xfrm>
              <a:off x="480"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0" name="Oval 14"/>
            <p:cNvSpPr>
              <a:spLocks noChangeArrowheads="1"/>
            </p:cNvSpPr>
            <p:nvPr/>
          </p:nvSpPr>
          <p:spPr bwMode="auto">
            <a:xfrm>
              <a:off x="480"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1" name="Oval 15"/>
            <p:cNvSpPr>
              <a:spLocks noChangeArrowheads="1"/>
            </p:cNvSpPr>
            <p:nvPr/>
          </p:nvSpPr>
          <p:spPr bwMode="auto">
            <a:xfrm>
              <a:off x="480"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2" name="Oval 16"/>
            <p:cNvSpPr>
              <a:spLocks noChangeArrowheads="1"/>
            </p:cNvSpPr>
            <p:nvPr/>
          </p:nvSpPr>
          <p:spPr bwMode="auto">
            <a:xfrm>
              <a:off x="67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3" name="Oval 17"/>
            <p:cNvSpPr>
              <a:spLocks noChangeArrowheads="1"/>
            </p:cNvSpPr>
            <p:nvPr/>
          </p:nvSpPr>
          <p:spPr bwMode="auto">
            <a:xfrm>
              <a:off x="67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4" name="Oval 18"/>
            <p:cNvSpPr>
              <a:spLocks noChangeArrowheads="1"/>
            </p:cNvSpPr>
            <p:nvPr/>
          </p:nvSpPr>
          <p:spPr bwMode="auto">
            <a:xfrm>
              <a:off x="67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5" name="Oval 19"/>
            <p:cNvSpPr>
              <a:spLocks noChangeArrowheads="1"/>
            </p:cNvSpPr>
            <p:nvPr/>
          </p:nvSpPr>
          <p:spPr bwMode="auto">
            <a:xfrm>
              <a:off x="672"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6" name="Oval 20"/>
            <p:cNvSpPr>
              <a:spLocks noChangeArrowheads="1"/>
            </p:cNvSpPr>
            <p:nvPr/>
          </p:nvSpPr>
          <p:spPr bwMode="auto">
            <a:xfrm>
              <a:off x="672"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7" name="Oval 21"/>
            <p:cNvSpPr>
              <a:spLocks noChangeArrowheads="1"/>
            </p:cNvSpPr>
            <p:nvPr/>
          </p:nvSpPr>
          <p:spPr bwMode="auto">
            <a:xfrm>
              <a:off x="672"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8" name="Oval 22"/>
            <p:cNvSpPr>
              <a:spLocks noChangeArrowheads="1"/>
            </p:cNvSpPr>
            <p:nvPr/>
          </p:nvSpPr>
          <p:spPr bwMode="auto">
            <a:xfrm>
              <a:off x="672"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69" name="Oval 23"/>
            <p:cNvSpPr>
              <a:spLocks noChangeArrowheads="1"/>
            </p:cNvSpPr>
            <p:nvPr/>
          </p:nvSpPr>
          <p:spPr bwMode="auto">
            <a:xfrm>
              <a:off x="672"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0" name="Oval 24"/>
            <p:cNvSpPr>
              <a:spLocks noChangeArrowheads="1"/>
            </p:cNvSpPr>
            <p:nvPr/>
          </p:nvSpPr>
          <p:spPr bwMode="auto">
            <a:xfrm>
              <a:off x="672"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1" name="Oval 25"/>
            <p:cNvSpPr>
              <a:spLocks noChangeArrowheads="1"/>
            </p:cNvSpPr>
            <p:nvPr/>
          </p:nvSpPr>
          <p:spPr bwMode="auto">
            <a:xfrm>
              <a:off x="672"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2" name="Oval 26"/>
            <p:cNvSpPr>
              <a:spLocks noChangeArrowheads="1"/>
            </p:cNvSpPr>
            <p:nvPr/>
          </p:nvSpPr>
          <p:spPr bwMode="auto">
            <a:xfrm>
              <a:off x="672"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3" name="Oval 27"/>
            <p:cNvSpPr>
              <a:spLocks noChangeArrowheads="1"/>
            </p:cNvSpPr>
            <p:nvPr/>
          </p:nvSpPr>
          <p:spPr bwMode="auto">
            <a:xfrm>
              <a:off x="672"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4" name="Oval 28"/>
            <p:cNvSpPr>
              <a:spLocks noChangeArrowheads="1"/>
            </p:cNvSpPr>
            <p:nvPr/>
          </p:nvSpPr>
          <p:spPr bwMode="auto">
            <a:xfrm>
              <a:off x="86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5" name="Oval 29"/>
            <p:cNvSpPr>
              <a:spLocks noChangeArrowheads="1"/>
            </p:cNvSpPr>
            <p:nvPr/>
          </p:nvSpPr>
          <p:spPr bwMode="auto">
            <a:xfrm>
              <a:off x="86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6" name="Oval 30"/>
            <p:cNvSpPr>
              <a:spLocks noChangeArrowheads="1"/>
            </p:cNvSpPr>
            <p:nvPr/>
          </p:nvSpPr>
          <p:spPr bwMode="auto">
            <a:xfrm>
              <a:off x="86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7" name="Oval 31"/>
            <p:cNvSpPr>
              <a:spLocks noChangeArrowheads="1"/>
            </p:cNvSpPr>
            <p:nvPr/>
          </p:nvSpPr>
          <p:spPr bwMode="auto">
            <a:xfrm>
              <a:off x="864"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8" name="Oval 32"/>
            <p:cNvSpPr>
              <a:spLocks noChangeArrowheads="1"/>
            </p:cNvSpPr>
            <p:nvPr/>
          </p:nvSpPr>
          <p:spPr bwMode="auto">
            <a:xfrm>
              <a:off x="864"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79" name="Oval 33"/>
            <p:cNvSpPr>
              <a:spLocks noChangeArrowheads="1"/>
            </p:cNvSpPr>
            <p:nvPr/>
          </p:nvSpPr>
          <p:spPr bwMode="auto">
            <a:xfrm>
              <a:off x="864"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0" name="Oval 34"/>
            <p:cNvSpPr>
              <a:spLocks noChangeArrowheads="1"/>
            </p:cNvSpPr>
            <p:nvPr/>
          </p:nvSpPr>
          <p:spPr bwMode="auto">
            <a:xfrm>
              <a:off x="864"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1" name="Oval 35"/>
            <p:cNvSpPr>
              <a:spLocks noChangeArrowheads="1"/>
            </p:cNvSpPr>
            <p:nvPr/>
          </p:nvSpPr>
          <p:spPr bwMode="auto">
            <a:xfrm>
              <a:off x="864"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2" name="Oval 36"/>
            <p:cNvSpPr>
              <a:spLocks noChangeArrowheads="1"/>
            </p:cNvSpPr>
            <p:nvPr/>
          </p:nvSpPr>
          <p:spPr bwMode="auto">
            <a:xfrm>
              <a:off x="864"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3" name="Oval 37"/>
            <p:cNvSpPr>
              <a:spLocks noChangeArrowheads="1"/>
            </p:cNvSpPr>
            <p:nvPr/>
          </p:nvSpPr>
          <p:spPr bwMode="auto">
            <a:xfrm>
              <a:off x="864"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4" name="Oval 38"/>
            <p:cNvSpPr>
              <a:spLocks noChangeArrowheads="1"/>
            </p:cNvSpPr>
            <p:nvPr/>
          </p:nvSpPr>
          <p:spPr bwMode="auto">
            <a:xfrm>
              <a:off x="864"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5" name="Oval 39"/>
            <p:cNvSpPr>
              <a:spLocks noChangeArrowheads="1"/>
            </p:cNvSpPr>
            <p:nvPr/>
          </p:nvSpPr>
          <p:spPr bwMode="auto">
            <a:xfrm>
              <a:off x="864"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6" name="Oval 40"/>
            <p:cNvSpPr>
              <a:spLocks noChangeArrowheads="1"/>
            </p:cNvSpPr>
            <p:nvPr/>
          </p:nvSpPr>
          <p:spPr bwMode="auto">
            <a:xfrm>
              <a:off x="105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7" name="Oval 41"/>
            <p:cNvSpPr>
              <a:spLocks noChangeArrowheads="1"/>
            </p:cNvSpPr>
            <p:nvPr/>
          </p:nvSpPr>
          <p:spPr bwMode="auto">
            <a:xfrm>
              <a:off x="105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8" name="Oval 42"/>
            <p:cNvSpPr>
              <a:spLocks noChangeArrowheads="1"/>
            </p:cNvSpPr>
            <p:nvPr/>
          </p:nvSpPr>
          <p:spPr bwMode="auto">
            <a:xfrm>
              <a:off x="105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89" name="Oval 43"/>
            <p:cNvSpPr>
              <a:spLocks noChangeArrowheads="1"/>
            </p:cNvSpPr>
            <p:nvPr/>
          </p:nvSpPr>
          <p:spPr bwMode="auto">
            <a:xfrm>
              <a:off x="124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0" name="Oval 44"/>
            <p:cNvSpPr>
              <a:spLocks noChangeArrowheads="1"/>
            </p:cNvSpPr>
            <p:nvPr/>
          </p:nvSpPr>
          <p:spPr bwMode="auto">
            <a:xfrm>
              <a:off x="124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1" name="Oval 45"/>
            <p:cNvSpPr>
              <a:spLocks noChangeArrowheads="1"/>
            </p:cNvSpPr>
            <p:nvPr/>
          </p:nvSpPr>
          <p:spPr bwMode="auto">
            <a:xfrm>
              <a:off x="124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2" name="Oval 46"/>
            <p:cNvSpPr>
              <a:spLocks noChangeArrowheads="1"/>
            </p:cNvSpPr>
            <p:nvPr/>
          </p:nvSpPr>
          <p:spPr bwMode="auto">
            <a:xfrm>
              <a:off x="144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3" name="Oval 47"/>
            <p:cNvSpPr>
              <a:spLocks noChangeArrowheads="1"/>
            </p:cNvSpPr>
            <p:nvPr/>
          </p:nvSpPr>
          <p:spPr bwMode="auto">
            <a:xfrm>
              <a:off x="144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4" name="Oval 48"/>
            <p:cNvSpPr>
              <a:spLocks noChangeArrowheads="1"/>
            </p:cNvSpPr>
            <p:nvPr/>
          </p:nvSpPr>
          <p:spPr bwMode="auto">
            <a:xfrm>
              <a:off x="144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5" name="Oval 49"/>
            <p:cNvSpPr>
              <a:spLocks noChangeArrowheads="1"/>
            </p:cNvSpPr>
            <p:nvPr/>
          </p:nvSpPr>
          <p:spPr bwMode="auto">
            <a:xfrm>
              <a:off x="163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6" name="Oval 50"/>
            <p:cNvSpPr>
              <a:spLocks noChangeArrowheads="1"/>
            </p:cNvSpPr>
            <p:nvPr/>
          </p:nvSpPr>
          <p:spPr bwMode="auto">
            <a:xfrm>
              <a:off x="163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7" name="Oval 51"/>
            <p:cNvSpPr>
              <a:spLocks noChangeArrowheads="1"/>
            </p:cNvSpPr>
            <p:nvPr/>
          </p:nvSpPr>
          <p:spPr bwMode="auto">
            <a:xfrm>
              <a:off x="163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8" name="Oval 52"/>
            <p:cNvSpPr>
              <a:spLocks noChangeArrowheads="1"/>
            </p:cNvSpPr>
            <p:nvPr/>
          </p:nvSpPr>
          <p:spPr bwMode="auto">
            <a:xfrm>
              <a:off x="182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299" name="Oval 53"/>
            <p:cNvSpPr>
              <a:spLocks noChangeArrowheads="1"/>
            </p:cNvSpPr>
            <p:nvPr/>
          </p:nvSpPr>
          <p:spPr bwMode="auto">
            <a:xfrm>
              <a:off x="182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0" name="Oval 54"/>
            <p:cNvSpPr>
              <a:spLocks noChangeArrowheads="1"/>
            </p:cNvSpPr>
            <p:nvPr/>
          </p:nvSpPr>
          <p:spPr bwMode="auto">
            <a:xfrm>
              <a:off x="182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1" name="Oval 55"/>
            <p:cNvSpPr>
              <a:spLocks noChangeArrowheads="1"/>
            </p:cNvSpPr>
            <p:nvPr/>
          </p:nvSpPr>
          <p:spPr bwMode="auto">
            <a:xfrm>
              <a:off x="201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2" name="Oval 56"/>
            <p:cNvSpPr>
              <a:spLocks noChangeArrowheads="1"/>
            </p:cNvSpPr>
            <p:nvPr/>
          </p:nvSpPr>
          <p:spPr bwMode="auto">
            <a:xfrm>
              <a:off x="201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3" name="Oval 57"/>
            <p:cNvSpPr>
              <a:spLocks noChangeArrowheads="1"/>
            </p:cNvSpPr>
            <p:nvPr/>
          </p:nvSpPr>
          <p:spPr bwMode="auto">
            <a:xfrm>
              <a:off x="201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4" name="Oval 58"/>
            <p:cNvSpPr>
              <a:spLocks noChangeArrowheads="1"/>
            </p:cNvSpPr>
            <p:nvPr/>
          </p:nvSpPr>
          <p:spPr bwMode="auto">
            <a:xfrm>
              <a:off x="220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5" name="Oval 59"/>
            <p:cNvSpPr>
              <a:spLocks noChangeArrowheads="1"/>
            </p:cNvSpPr>
            <p:nvPr/>
          </p:nvSpPr>
          <p:spPr bwMode="auto">
            <a:xfrm>
              <a:off x="220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6" name="Oval 60"/>
            <p:cNvSpPr>
              <a:spLocks noChangeArrowheads="1"/>
            </p:cNvSpPr>
            <p:nvPr/>
          </p:nvSpPr>
          <p:spPr bwMode="auto">
            <a:xfrm>
              <a:off x="220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7" name="Oval 61"/>
            <p:cNvSpPr>
              <a:spLocks noChangeArrowheads="1"/>
            </p:cNvSpPr>
            <p:nvPr/>
          </p:nvSpPr>
          <p:spPr bwMode="auto">
            <a:xfrm>
              <a:off x="240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8" name="Oval 62"/>
            <p:cNvSpPr>
              <a:spLocks noChangeArrowheads="1"/>
            </p:cNvSpPr>
            <p:nvPr/>
          </p:nvSpPr>
          <p:spPr bwMode="auto">
            <a:xfrm>
              <a:off x="240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09" name="Oval 63"/>
            <p:cNvSpPr>
              <a:spLocks noChangeArrowheads="1"/>
            </p:cNvSpPr>
            <p:nvPr/>
          </p:nvSpPr>
          <p:spPr bwMode="auto">
            <a:xfrm>
              <a:off x="240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0" name="Oval 64"/>
            <p:cNvSpPr>
              <a:spLocks noChangeArrowheads="1"/>
            </p:cNvSpPr>
            <p:nvPr/>
          </p:nvSpPr>
          <p:spPr bwMode="auto">
            <a:xfrm>
              <a:off x="259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1" name="Oval 65"/>
            <p:cNvSpPr>
              <a:spLocks noChangeArrowheads="1"/>
            </p:cNvSpPr>
            <p:nvPr/>
          </p:nvSpPr>
          <p:spPr bwMode="auto">
            <a:xfrm>
              <a:off x="259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2" name="Oval 66"/>
            <p:cNvSpPr>
              <a:spLocks noChangeArrowheads="1"/>
            </p:cNvSpPr>
            <p:nvPr/>
          </p:nvSpPr>
          <p:spPr bwMode="auto">
            <a:xfrm>
              <a:off x="259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3" name="Oval 67"/>
            <p:cNvSpPr>
              <a:spLocks noChangeArrowheads="1"/>
            </p:cNvSpPr>
            <p:nvPr/>
          </p:nvSpPr>
          <p:spPr bwMode="auto">
            <a:xfrm>
              <a:off x="278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4" name="Oval 68"/>
            <p:cNvSpPr>
              <a:spLocks noChangeArrowheads="1"/>
            </p:cNvSpPr>
            <p:nvPr/>
          </p:nvSpPr>
          <p:spPr bwMode="auto">
            <a:xfrm>
              <a:off x="278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5" name="Oval 69"/>
            <p:cNvSpPr>
              <a:spLocks noChangeArrowheads="1"/>
            </p:cNvSpPr>
            <p:nvPr/>
          </p:nvSpPr>
          <p:spPr bwMode="auto">
            <a:xfrm>
              <a:off x="278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6" name="Oval 70"/>
            <p:cNvSpPr>
              <a:spLocks noChangeArrowheads="1"/>
            </p:cNvSpPr>
            <p:nvPr/>
          </p:nvSpPr>
          <p:spPr bwMode="auto">
            <a:xfrm>
              <a:off x="297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7" name="Oval 71"/>
            <p:cNvSpPr>
              <a:spLocks noChangeArrowheads="1"/>
            </p:cNvSpPr>
            <p:nvPr/>
          </p:nvSpPr>
          <p:spPr bwMode="auto">
            <a:xfrm>
              <a:off x="297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8" name="Oval 72"/>
            <p:cNvSpPr>
              <a:spLocks noChangeArrowheads="1"/>
            </p:cNvSpPr>
            <p:nvPr/>
          </p:nvSpPr>
          <p:spPr bwMode="auto">
            <a:xfrm>
              <a:off x="297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19" name="Oval 73"/>
            <p:cNvSpPr>
              <a:spLocks noChangeArrowheads="1"/>
            </p:cNvSpPr>
            <p:nvPr/>
          </p:nvSpPr>
          <p:spPr bwMode="auto">
            <a:xfrm>
              <a:off x="316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0" name="Oval 74"/>
            <p:cNvSpPr>
              <a:spLocks noChangeArrowheads="1"/>
            </p:cNvSpPr>
            <p:nvPr/>
          </p:nvSpPr>
          <p:spPr bwMode="auto">
            <a:xfrm>
              <a:off x="316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1" name="Oval 75"/>
            <p:cNvSpPr>
              <a:spLocks noChangeArrowheads="1"/>
            </p:cNvSpPr>
            <p:nvPr/>
          </p:nvSpPr>
          <p:spPr bwMode="auto">
            <a:xfrm>
              <a:off x="316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2" name="Oval 76"/>
            <p:cNvSpPr>
              <a:spLocks noChangeArrowheads="1"/>
            </p:cNvSpPr>
            <p:nvPr/>
          </p:nvSpPr>
          <p:spPr bwMode="auto">
            <a:xfrm>
              <a:off x="336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3" name="Oval 77"/>
            <p:cNvSpPr>
              <a:spLocks noChangeArrowheads="1"/>
            </p:cNvSpPr>
            <p:nvPr/>
          </p:nvSpPr>
          <p:spPr bwMode="auto">
            <a:xfrm>
              <a:off x="336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4" name="Oval 78"/>
            <p:cNvSpPr>
              <a:spLocks noChangeArrowheads="1"/>
            </p:cNvSpPr>
            <p:nvPr/>
          </p:nvSpPr>
          <p:spPr bwMode="auto">
            <a:xfrm>
              <a:off x="336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5" name="Oval 79"/>
            <p:cNvSpPr>
              <a:spLocks noChangeArrowheads="1"/>
            </p:cNvSpPr>
            <p:nvPr/>
          </p:nvSpPr>
          <p:spPr bwMode="auto">
            <a:xfrm>
              <a:off x="3552"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6" name="Oval 80"/>
            <p:cNvSpPr>
              <a:spLocks noChangeArrowheads="1"/>
            </p:cNvSpPr>
            <p:nvPr/>
          </p:nvSpPr>
          <p:spPr bwMode="auto">
            <a:xfrm>
              <a:off x="3552"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7" name="Oval 81"/>
            <p:cNvSpPr>
              <a:spLocks noChangeArrowheads="1"/>
            </p:cNvSpPr>
            <p:nvPr/>
          </p:nvSpPr>
          <p:spPr bwMode="auto">
            <a:xfrm>
              <a:off x="3552"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8" name="Oval 82"/>
            <p:cNvSpPr>
              <a:spLocks noChangeArrowheads="1"/>
            </p:cNvSpPr>
            <p:nvPr/>
          </p:nvSpPr>
          <p:spPr bwMode="auto">
            <a:xfrm>
              <a:off x="3744"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29" name="Oval 83"/>
            <p:cNvSpPr>
              <a:spLocks noChangeArrowheads="1"/>
            </p:cNvSpPr>
            <p:nvPr/>
          </p:nvSpPr>
          <p:spPr bwMode="auto">
            <a:xfrm>
              <a:off x="3744"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0" name="Oval 84"/>
            <p:cNvSpPr>
              <a:spLocks noChangeArrowheads="1"/>
            </p:cNvSpPr>
            <p:nvPr/>
          </p:nvSpPr>
          <p:spPr bwMode="auto">
            <a:xfrm>
              <a:off x="3744"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1" name="Oval 85"/>
            <p:cNvSpPr>
              <a:spLocks noChangeArrowheads="1"/>
            </p:cNvSpPr>
            <p:nvPr/>
          </p:nvSpPr>
          <p:spPr bwMode="auto">
            <a:xfrm>
              <a:off x="3936"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2" name="Oval 86"/>
            <p:cNvSpPr>
              <a:spLocks noChangeArrowheads="1"/>
            </p:cNvSpPr>
            <p:nvPr/>
          </p:nvSpPr>
          <p:spPr bwMode="auto">
            <a:xfrm>
              <a:off x="3936"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3" name="Oval 87"/>
            <p:cNvSpPr>
              <a:spLocks noChangeArrowheads="1"/>
            </p:cNvSpPr>
            <p:nvPr/>
          </p:nvSpPr>
          <p:spPr bwMode="auto">
            <a:xfrm>
              <a:off x="3936"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4" name="Oval 88"/>
            <p:cNvSpPr>
              <a:spLocks noChangeArrowheads="1"/>
            </p:cNvSpPr>
            <p:nvPr/>
          </p:nvSpPr>
          <p:spPr bwMode="auto">
            <a:xfrm>
              <a:off x="4128"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5" name="Oval 89"/>
            <p:cNvSpPr>
              <a:spLocks noChangeArrowheads="1"/>
            </p:cNvSpPr>
            <p:nvPr/>
          </p:nvSpPr>
          <p:spPr bwMode="auto">
            <a:xfrm>
              <a:off x="4128"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6" name="Oval 90"/>
            <p:cNvSpPr>
              <a:spLocks noChangeArrowheads="1"/>
            </p:cNvSpPr>
            <p:nvPr/>
          </p:nvSpPr>
          <p:spPr bwMode="auto">
            <a:xfrm>
              <a:off x="4128"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7" name="Oval 91"/>
            <p:cNvSpPr>
              <a:spLocks noChangeArrowheads="1"/>
            </p:cNvSpPr>
            <p:nvPr/>
          </p:nvSpPr>
          <p:spPr bwMode="auto">
            <a:xfrm>
              <a:off x="4320" y="110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8" name="Oval 92"/>
            <p:cNvSpPr>
              <a:spLocks noChangeArrowheads="1"/>
            </p:cNvSpPr>
            <p:nvPr/>
          </p:nvSpPr>
          <p:spPr bwMode="auto">
            <a:xfrm>
              <a:off x="4320" y="129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39" name="Oval 93"/>
            <p:cNvSpPr>
              <a:spLocks noChangeArrowheads="1"/>
            </p:cNvSpPr>
            <p:nvPr/>
          </p:nvSpPr>
          <p:spPr bwMode="auto">
            <a:xfrm>
              <a:off x="4320" y="148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0" name="Oval 94"/>
            <p:cNvSpPr>
              <a:spLocks noChangeArrowheads="1"/>
            </p:cNvSpPr>
            <p:nvPr/>
          </p:nvSpPr>
          <p:spPr bwMode="auto">
            <a:xfrm>
              <a:off x="3936"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1" name="Oval 95"/>
            <p:cNvSpPr>
              <a:spLocks noChangeArrowheads="1"/>
            </p:cNvSpPr>
            <p:nvPr/>
          </p:nvSpPr>
          <p:spPr bwMode="auto">
            <a:xfrm>
              <a:off x="3936"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2" name="Oval 96"/>
            <p:cNvSpPr>
              <a:spLocks noChangeArrowheads="1"/>
            </p:cNvSpPr>
            <p:nvPr/>
          </p:nvSpPr>
          <p:spPr bwMode="auto">
            <a:xfrm>
              <a:off x="3936"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3" name="Oval 97"/>
            <p:cNvSpPr>
              <a:spLocks noChangeArrowheads="1"/>
            </p:cNvSpPr>
            <p:nvPr/>
          </p:nvSpPr>
          <p:spPr bwMode="auto">
            <a:xfrm>
              <a:off x="4128"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4" name="Oval 98"/>
            <p:cNvSpPr>
              <a:spLocks noChangeArrowheads="1"/>
            </p:cNvSpPr>
            <p:nvPr/>
          </p:nvSpPr>
          <p:spPr bwMode="auto">
            <a:xfrm>
              <a:off x="4128"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5" name="Oval 99"/>
            <p:cNvSpPr>
              <a:spLocks noChangeArrowheads="1"/>
            </p:cNvSpPr>
            <p:nvPr/>
          </p:nvSpPr>
          <p:spPr bwMode="auto">
            <a:xfrm>
              <a:off x="4128"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6" name="Oval 100"/>
            <p:cNvSpPr>
              <a:spLocks noChangeArrowheads="1"/>
            </p:cNvSpPr>
            <p:nvPr/>
          </p:nvSpPr>
          <p:spPr bwMode="auto">
            <a:xfrm>
              <a:off x="4320" y="168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7" name="Oval 101"/>
            <p:cNvSpPr>
              <a:spLocks noChangeArrowheads="1"/>
            </p:cNvSpPr>
            <p:nvPr/>
          </p:nvSpPr>
          <p:spPr bwMode="auto">
            <a:xfrm>
              <a:off x="4320" y="187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8" name="Oval 102"/>
            <p:cNvSpPr>
              <a:spLocks noChangeArrowheads="1"/>
            </p:cNvSpPr>
            <p:nvPr/>
          </p:nvSpPr>
          <p:spPr bwMode="auto">
            <a:xfrm>
              <a:off x="4320" y="206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49" name="Oval 103"/>
            <p:cNvSpPr>
              <a:spLocks noChangeArrowheads="1"/>
            </p:cNvSpPr>
            <p:nvPr/>
          </p:nvSpPr>
          <p:spPr bwMode="auto">
            <a:xfrm>
              <a:off x="3936"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0" name="Oval 104"/>
            <p:cNvSpPr>
              <a:spLocks noChangeArrowheads="1"/>
            </p:cNvSpPr>
            <p:nvPr/>
          </p:nvSpPr>
          <p:spPr bwMode="auto">
            <a:xfrm>
              <a:off x="3936"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1" name="Oval 105"/>
            <p:cNvSpPr>
              <a:spLocks noChangeArrowheads="1"/>
            </p:cNvSpPr>
            <p:nvPr/>
          </p:nvSpPr>
          <p:spPr bwMode="auto">
            <a:xfrm>
              <a:off x="3936"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2" name="Oval 106"/>
            <p:cNvSpPr>
              <a:spLocks noChangeArrowheads="1"/>
            </p:cNvSpPr>
            <p:nvPr/>
          </p:nvSpPr>
          <p:spPr bwMode="auto">
            <a:xfrm>
              <a:off x="4128"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3" name="Oval 107"/>
            <p:cNvSpPr>
              <a:spLocks noChangeArrowheads="1"/>
            </p:cNvSpPr>
            <p:nvPr/>
          </p:nvSpPr>
          <p:spPr bwMode="auto">
            <a:xfrm>
              <a:off x="4128"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4" name="Oval 108"/>
            <p:cNvSpPr>
              <a:spLocks noChangeArrowheads="1"/>
            </p:cNvSpPr>
            <p:nvPr/>
          </p:nvSpPr>
          <p:spPr bwMode="auto">
            <a:xfrm>
              <a:off x="4128"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5" name="Oval 109"/>
            <p:cNvSpPr>
              <a:spLocks noChangeArrowheads="1"/>
            </p:cNvSpPr>
            <p:nvPr/>
          </p:nvSpPr>
          <p:spPr bwMode="auto">
            <a:xfrm>
              <a:off x="4320" y="225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6" name="Oval 110"/>
            <p:cNvSpPr>
              <a:spLocks noChangeArrowheads="1"/>
            </p:cNvSpPr>
            <p:nvPr/>
          </p:nvSpPr>
          <p:spPr bwMode="auto">
            <a:xfrm>
              <a:off x="4320" y="244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7" name="Oval 111"/>
            <p:cNvSpPr>
              <a:spLocks noChangeArrowheads="1"/>
            </p:cNvSpPr>
            <p:nvPr/>
          </p:nvSpPr>
          <p:spPr bwMode="auto">
            <a:xfrm>
              <a:off x="4320" y="264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8" name="Oval 112"/>
            <p:cNvSpPr>
              <a:spLocks noChangeArrowheads="1"/>
            </p:cNvSpPr>
            <p:nvPr/>
          </p:nvSpPr>
          <p:spPr bwMode="auto">
            <a:xfrm>
              <a:off x="3936"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59" name="Oval 113"/>
            <p:cNvSpPr>
              <a:spLocks noChangeArrowheads="1"/>
            </p:cNvSpPr>
            <p:nvPr/>
          </p:nvSpPr>
          <p:spPr bwMode="auto">
            <a:xfrm>
              <a:off x="3936"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0" name="Oval 114"/>
            <p:cNvSpPr>
              <a:spLocks noChangeArrowheads="1"/>
            </p:cNvSpPr>
            <p:nvPr/>
          </p:nvSpPr>
          <p:spPr bwMode="auto">
            <a:xfrm>
              <a:off x="3936"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1" name="Oval 115"/>
            <p:cNvSpPr>
              <a:spLocks noChangeArrowheads="1"/>
            </p:cNvSpPr>
            <p:nvPr/>
          </p:nvSpPr>
          <p:spPr bwMode="auto">
            <a:xfrm>
              <a:off x="4128"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2" name="Oval 116"/>
            <p:cNvSpPr>
              <a:spLocks noChangeArrowheads="1"/>
            </p:cNvSpPr>
            <p:nvPr/>
          </p:nvSpPr>
          <p:spPr bwMode="auto">
            <a:xfrm>
              <a:off x="4128"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3" name="Oval 117"/>
            <p:cNvSpPr>
              <a:spLocks noChangeArrowheads="1"/>
            </p:cNvSpPr>
            <p:nvPr/>
          </p:nvSpPr>
          <p:spPr bwMode="auto">
            <a:xfrm>
              <a:off x="4128"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4" name="Oval 118"/>
            <p:cNvSpPr>
              <a:spLocks noChangeArrowheads="1"/>
            </p:cNvSpPr>
            <p:nvPr/>
          </p:nvSpPr>
          <p:spPr bwMode="auto">
            <a:xfrm>
              <a:off x="4320" y="283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5" name="Oval 119"/>
            <p:cNvSpPr>
              <a:spLocks noChangeArrowheads="1"/>
            </p:cNvSpPr>
            <p:nvPr/>
          </p:nvSpPr>
          <p:spPr bwMode="auto">
            <a:xfrm>
              <a:off x="4320" y="302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6" name="Oval 120"/>
            <p:cNvSpPr>
              <a:spLocks noChangeArrowheads="1"/>
            </p:cNvSpPr>
            <p:nvPr/>
          </p:nvSpPr>
          <p:spPr bwMode="auto">
            <a:xfrm>
              <a:off x="4320" y="321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7" name="Oval 121"/>
            <p:cNvSpPr>
              <a:spLocks noChangeArrowheads="1"/>
            </p:cNvSpPr>
            <p:nvPr/>
          </p:nvSpPr>
          <p:spPr bwMode="auto">
            <a:xfrm>
              <a:off x="393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8" name="Oval 122"/>
            <p:cNvSpPr>
              <a:spLocks noChangeArrowheads="1"/>
            </p:cNvSpPr>
            <p:nvPr/>
          </p:nvSpPr>
          <p:spPr bwMode="auto">
            <a:xfrm>
              <a:off x="393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69" name="Oval 123"/>
            <p:cNvSpPr>
              <a:spLocks noChangeArrowheads="1"/>
            </p:cNvSpPr>
            <p:nvPr/>
          </p:nvSpPr>
          <p:spPr bwMode="auto">
            <a:xfrm>
              <a:off x="393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0" name="Oval 124"/>
            <p:cNvSpPr>
              <a:spLocks noChangeArrowheads="1"/>
            </p:cNvSpPr>
            <p:nvPr/>
          </p:nvSpPr>
          <p:spPr bwMode="auto">
            <a:xfrm>
              <a:off x="412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1" name="Oval 125"/>
            <p:cNvSpPr>
              <a:spLocks noChangeArrowheads="1"/>
            </p:cNvSpPr>
            <p:nvPr/>
          </p:nvSpPr>
          <p:spPr bwMode="auto">
            <a:xfrm>
              <a:off x="412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2" name="Oval 126"/>
            <p:cNvSpPr>
              <a:spLocks noChangeArrowheads="1"/>
            </p:cNvSpPr>
            <p:nvPr/>
          </p:nvSpPr>
          <p:spPr bwMode="auto">
            <a:xfrm>
              <a:off x="412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3" name="Oval 127"/>
            <p:cNvSpPr>
              <a:spLocks noChangeArrowheads="1"/>
            </p:cNvSpPr>
            <p:nvPr/>
          </p:nvSpPr>
          <p:spPr bwMode="auto">
            <a:xfrm>
              <a:off x="432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4" name="Oval 128"/>
            <p:cNvSpPr>
              <a:spLocks noChangeArrowheads="1"/>
            </p:cNvSpPr>
            <p:nvPr/>
          </p:nvSpPr>
          <p:spPr bwMode="auto">
            <a:xfrm>
              <a:off x="432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5" name="Oval 129"/>
            <p:cNvSpPr>
              <a:spLocks noChangeArrowheads="1"/>
            </p:cNvSpPr>
            <p:nvPr/>
          </p:nvSpPr>
          <p:spPr bwMode="auto">
            <a:xfrm>
              <a:off x="432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6" name="Oval 130"/>
            <p:cNvSpPr>
              <a:spLocks noChangeArrowheads="1"/>
            </p:cNvSpPr>
            <p:nvPr/>
          </p:nvSpPr>
          <p:spPr bwMode="auto">
            <a:xfrm>
              <a:off x="336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7" name="Oval 131"/>
            <p:cNvSpPr>
              <a:spLocks noChangeArrowheads="1"/>
            </p:cNvSpPr>
            <p:nvPr/>
          </p:nvSpPr>
          <p:spPr bwMode="auto">
            <a:xfrm>
              <a:off x="336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8" name="Oval 132"/>
            <p:cNvSpPr>
              <a:spLocks noChangeArrowheads="1"/>
            </p:cNvSpPr>
            <p:nvPr/>
          </p:nvSpPr>
          <p:spPr bwMode="auto">
            <a:xfrm>
              <a:off x="336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79" name="Oval 133"/>
            <p:cNvSpPr>
              <a:spLocks noChangeArrowheads="1"/>
            </p:cNvSpPr>
            <p:nvPr/>
          </p:nvSpPr>
          <p:spPr bwMode="auto">
            <a:xfrm>
              <a:off x="355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0" name="Oval 134"/>
            <p:cNvSpPr>
              <a:spLocks noChangeArrowheads="1"/>
            </p:cNvSpPr>
            <p:nvPr/>
          </p:nvSpPr>
          <p:spPr bwMode="auto">
            <a:xfrm>
              <a:off x="355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1" name="Oval 135"/>
            <p:cNvSpPr>
              <a:spLocks noChangeArrowheads="1"/>
            </p:cNvSpPr>
            <p:nvPr/>
          </p:nvSpPr>
          <p:spPr bwMode="auto">
            <a:xfrm>
              <a:off x="355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2" name="Oval 136"/>
            <p:cNvSpPr>
              <a:spLocks noChangeArrowheads="1"/>
            </p:cNvSpPr>
            <p:nvPr/>
          </p:nvSpPr>
          <p:spPr bwMode="auto">
            <a:xfrm>
              <a:off x="374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3" name="Oval 137"/>
            <p:cNvSpPr>
              <a:spLocks noChangeArrowheads="1"/>
            </p:cNvSpPr>
            <p:nvPr/>
          </p:nvSpPr>
          <p:spPr bwMode="auto">
            <a:xfrm>
              <a:off x="374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4" name="Oval 138"/>
            <p:cNvSpPr>
              <a:spLocks noChangeArrowheads="1"/>
            </p:cNvSpPr>
            <p:nvPr/>
          </p:nvSpPr>
          <p:spPr bwMode="auto">
            <a:xfrm>
              <a:off x="374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5" name="Oval 139"/>
            <p:cNvSpPr>
              <a:spLocks noChangeArrowheads="1"/>
            </p:cNvSpPr>
            <p:nvPr/>
          </p:nvSpPr>
          <p:spPr bwMode="auto">
            <a:xfrm>
              <a:off x="278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6" name="Oval 140"/>
            <p:cNvSpPr>
              <a:spLocks noChangeArrowheads="1"/>
            </p:cNvSpPr>
            <p:nvPr/>
          </p:nvSpPr>
          <p:spPr bwMode="auto">
            <a:xfrm>
              <a:off x="278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7" name="Oval 141"/>
            <p:cNvSpPr>
              <a:spLocks noChangeArrowheads="1"/>
            </p:cNvSpPr>
            <p:nvPr/>
          </p:nvSpPr>
          <p:spPr bwMode="auto">
            <a:xfrm>
              <a:off x="278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8" name="Oval 142"/>
            <p:cNvSpPr>
              <a:spLocks noChangeArrowheads="1"/>
            </p:cNvSpPr>
            <p:nvPr/>
          </p:nvSpPr>
          <p:spPr bwMode="auto">
            <a:xfrm>
              <a:off x="297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89" name="Oval 143"/>
            <p:cNvSpPr>
              <a:spLocks noChangeArrowheads="1"/>
            </p:cNvSpPr>
            <p:nvPr/>
          </p:nvSpPr>
          <p:spPr bwMode="auto">
            <a:xfrm>
              <a:off x="297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0" name="Oval 144"/>
            <p:cNvSpPr>
              <a:spLocks noChangeArrowheads="1"/>
            </p:cNvSpPr>
            <p:nvPr/>
          </p:nvSpPr>
          <p:spPr bwMode="auto">
            <a:xfrm>
              <a:off x="297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1" name="Oval 145"/>
            <p:cNvSpPr>
              <a:spLocks noChangeArrowheads="1"/>
            </p:cNvSpPr>
            <p:nvPr/>
          </p:nvSpPr>
          <p:spPr bwMode="auto">
            <a:xfrm>
              <a:off x="316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2" name="Oval 146"/>
            <p:cNvSpPr>
              <a:spLocks noChangeArrowheads="1"/>
            </p:cNvSpPr>
            <p:nvPr/>
          </p:nvSpPr>
          <p:spPr bwMode="auto">
            <a:xfrm>
              <a:off x="316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3" name="Oval 147"/>
            <p:cNvSpPr>
              <a:spLocks noChangeArrowheads="1"/>
            </p:cNvSpPr>
            <p:nvPr/>
          </p:nvSpPr>
          <p:spPr bwMode="auto">
            <a:xfrm>
              <a:off x="316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4" name="Oval 148"/>
            <p:cNvSpPr>
              <a:spLocks noChangeArrowheads="1"/>
            </p:cNvSpPr>
            <p:nvPr/>
          </p:nvSpPr>
          <p:spPr bwMode="auto">
            <a:xfrm>
              <a:off x="220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5" name="Oval 149"/>
            <p:cNvSpPr>
              <a:spLocks noChangeArrowheads="1"/>
            </p:cNvSpPr>
            <p:nvPr/>
          </p:nvSpPr>
          <p:spPr bwMode="auto">
            <a:xfrm>
              <a:off x="220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6" name="Oval 150"/>
            <p:cNvSpPr>
              <a:spLocks noChangeArrowheads="1"/>
            </p:cNvSpPr>
            <p:nvPr/>
          </p:nvSpPr>
          <p:spPr bwMode="auto">
            <a:xfrm>
              <a:off x="220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7" name="Oval 151"/>
            <p:cNvSpPr>
              <a:spLocks noChangeArrowheads="1"/>
            </p:cNvSpPr>
            <p:nvPr/>
          </p:nvSpPr>
          <p:spPr bwMode="auto">
            <a:xfrm>
              <a:off x="240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8" name="Oval 152"/>
            <p:cNvSpPr>
              <a:spLocks noChangeArrowheads="1"/>
            </p:cNvSpPr>
            <p:nvPr/>
          </p:nvSpPr>
          <p:spPr bwMode="auto">
            <a:xfrm>
              <a:off x="240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399" name="Oval 153"/>
            <p:cNvSpPr>
              <a:spLocks noChangeArrowheads="1"/>
            </p:cNvSpPr>
            <p:nvPr/>
          </p:nvSpPr>
          <p:spPr bwMode="auto">
            <a:xfrm>
              <a:off x="240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0" name="Oval 154"/>
            <p:cNvSpPr>
              <a:spLocks noChangeArrowheads="1"/>
            </p:cNvSpPr>
            <p:nvPr/>
          </p:nvSpPr>
          <p:spPr bwMode="auto">
            <a:xfrm>
              <a:off x="259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1" name="Oval 155"/>
            <p:cNvSpPr>
              <a:spLocks noChangeArrowheads="1"/>
            </p:cNvSpPr>
            <p:nvPr/>
          </p:nvSpPr>
          <p:spPr bwMode="auto">
            <a:xfrm>
              <a:off x="259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2" name="Oval 156"/>
            <p:cNvSpPr>
              <a:spLocks noChangeArrowheads="1"/>
            </p:cNvSpPr>
            <p:nvPr/>
          </p:nvSpPr>
          <p:spPr bwMode="auto">
            <a:xfrm>
              <a:off x="259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3" name="Oval 157"/>
            <p:cNvSpPr>
              <a:spLocks noChangeArrowheads="1"/>
            </p:cNvSpPr>
            <p:nvPr/>
          </p:nvSpPr>
          <p:spPr bwMode="auto">
            <a:xfrm>
              <a:off x="163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4" name="Oval 158"/>
            <p:cNvSpPr>
              <a:spLocks noChangeArrowheads="1"/>
            </p:cNvSpPr>
            <p:nvPr/>
          </p:nvSpPr>
          <p:spPr bwMode="auto">
            <a:xfrm>
              <a:off x="163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5" name="Oval 159"/>
            <p:cNvSpPr>
              <a:spLocks noChangeArrowheads="1"/>
            </p:cNvSpPr>
            <p:nvPr/>
          </p:nvSpPr>
          <p:spPr bwMode="auto">
            <a:xfrm>
              <a:off x="163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6" name="Oval 160"/>
            <p:cNvSpPr>
              <a:spLocks noChangeArrowheads="1"/>
            </p:cNvSpPr>
            <p:nvPr/>
          </p:nvSpPr>
          <p:spPr bwMode="auto">
            <a:xfrm>
              <a:off x="182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7" name="Oval 161"/>
            <p:cNvSpPr>
              <a:spLocks noChangeArrowheads="1"/>
            </p:cNvSpPr>
            <p:nvPr/>
          </p:nvSpPr>
          <p:spPr bwMode="auto">
            <a:xfrm>
              <a:off x="182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8" name="Oval 162"/>
            <p:cNvSpPr>
              <a:spLocks noChangeArrowheads="1"/>
            </p:cNvSpPr>
            <p:nvPr/>
          </p:nvSpPr>
          <p:spPr bwMode="auto">
            <a:xfrm>
              <a:off x="182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09" name="Oval 163"/>
            <p:cNvSpPr>
              <a:spLocks noChangeArrowheads="1"/>
            </p:cNvSpPr>
            <p:nvPr/>
          </p:nvSpPr>
          <p:spPr bwMode="auto">
            <a:xfrm>
              <a:off x="201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0" name="Oval 164"/>
            <p:cNvSpPr>
              <a:spLocks noChangeArrowheads="1"/>
            </p:cNvSpPr>
            <p:nvPr/>
          </p:nvSpPr>
          <p:spPr bwMode="auto">
            <a:xfrm>
              <a:off x="201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1" name="Oval 165"/>
            <p:cNvSpPr>
              <a:spLocks noChangeArrowheads="1"/>
            </p:cNvSpPr>
            <p:nvPr/>
          </p:nvSpPr>
          <p:spPr bwMode="auto">
            <a:xfrm>
              <a:off x="201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2" name="Oval 166"/>
            <p:cNvSpPr>
              <a:spLocks noChangeArrowheads="1"/>
            </p:cNvSpPr>
            <p:nvPr/>
          </p:nvSpPr>
          <p:spPr bwMode="auto">
            <a:xfrm>
              <a:off x="1056"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3" name="Oval 167"/>
            <p:cNvSpPr>
              <a:spLocks noChangeArrowheads="1"/>
            </p:cNvSpPr>
            <p:nvPr/>
          </p:nvSpPr>
          <p:spPr bwMode="auto">
            <a:xfrm>
              <a:off x="1056"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4" name="Oval 168"/>
            <p:cNvSpPr>
              <a:spLocks noChangeArrowheads="1"/>
            </p:cNvSpPr>
            <p:nvPr/>
          </p:nvSpPr>
          <p:spPr bwMode="auto">
            <a:xfrm>
              <a:off x="1056"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5" name="Oval 169"/>
            <p:cNvSpPr>
              <a:spLocks noChangeArrowheads="1"/>
            </p:cNvSpPr>
            <p:nvPr/>
          </p:nvSpPr>
          <p:spPr bwMode="auto">
            <a:xfrm>
              <a:off x="1248"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6" name="Oval 170"/>
            <p:cNvSpPr>
              <a:spLocks noChangeArrowheads="1"/>
            </p:cNvSpPr>
            <p:nvPr/>
          </p:nvSpPr>
          <p:spPr bwMode="auto">
            <a:xfrm>
              <a:off x="1248"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7" name="Oval 171"/>
            <p:cNvSpPr>
              <a:spLocks noChangeArrowheads="1"/>
            </p:cNvSpPr>
            <p:nvPr/>
          </p:nvSpPr>
          <p:spPr bwMode="auto">
            <a:xfrm>
              <a:off x="1248"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8" name="Oval 172"/>
            <p:cNvSpPr>
              <a:spLocks noChangeArrowheads="1"/>
            </p:cNvSpPr>
            <p:nvPr/>
          </p:nvSpPr>
          <p:spPr bwMode="auto">
            <a:xfrm>
              <a:off x="144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19" name="Oval 173"/>
            <p:cNvSpPr>
              <a:spLocks noChangeArrowheads="1"/>
            </p:cNvSpPr>
            <p:nvPr/>
          </p:nvSpPr>
          <p:spPr bwMode="auto">
            <a:xfrm>
              <a:off x="144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0" name="Oval 174"/>
            <p:cNvSpPr>
              <a:spLocks noChangeArrowheads="1"/>
            </p:cNvSpPr>
            <p:nvPr/>
          </p:nvSpPr>
          <p:spPr bwMode="auto">
            <a:xfrm>
              <a:off x="144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1" name="Oval 175"/>
            <p:cNvSpPr>
              <a:spLocks noChangeArrowheads="1"/>
            </p:cNvSpPr>
            <p:nvPr/>
          </p:nvSpPr>
          <p:spPr bwMode="auto">
            <a:xfrm>
              <a:off x="480"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2" name="Oval 176"/>
            <p:cNvSpPr>
              <a:spLocks noChangeArrowheads="1"/>
            </p:cNvSpPr>
            <p:nvPr/>
          </p:nvSpPr>
          <p:spPr bwMode="auto">
            <a:xfrm>
              <a:off x="480"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3" name="Oval 177"/>
            <p:cNvSpPr>
              <a:spLocks noChangeArrowheads="1"/>
            </p:cNvSpPr>
            <p:nvPr/>
          </p:nvSpPr>
          <p:spPr bwMode="auto">
            <a:xfrm>
              <a:off x="480"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4" name="Oval 178"/>
            <p:cNvSpPr>
              <a:spLocks noChangeArrowheads="1"/>
            </p:cNvSpPr>
            <p:nvPr/>
          </p:nvSpPr>
          <p:spPr bwMode="auto">
            <a:xfrm>
              <a:off x="672"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5" name="Oval 179"/>
            <p:cNvSpPr>
              <a:spLocks noChangeArrowheads="1"/>
            </p:cNvSpPr>
            <p:nvPr/>
          </p:nvSpPr>
          <p:spPr bwMode="auto">
            <a:xfrm>
              <a:off x="672"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6" name="Oval 180"/>
            <p:cNvSpPr>
              <a:spLocks noChangeArrowheads="1"/>
            </p:cNvSpPr>
            <p:nvPr/>
          </p:nvSpPr>
          <p:spPr bwMode="auto">
            <a:xfrm>
              <a:off x="672"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7" name="Oval 181"/>
            <p:cNvSpPr>
              <a:spLocks noChangeArrowheads="1"/>
            </p:cNvSpPr>
            <p:nvPr/>
          </p:nvSpPr>
          <p:spPr bwMode="auto">
            <a:xfrm>
              <a:off x="864" y="340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8" name="Oval 182"/>
            <p:cNvSpPr>
              <a:spLocks noChangeArrowheads="1"/>
            </p:cNvSpPr>
            <p:nvPr/>
          </p:nvSpPr>
          <p:spPr bwMode="auto">
            <a:xfrm>
              <a:off x="864" y="360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429" name="Oval 183"/>
            <p:cNvSpPr>
              <a:spLocks noChangeArrowheads="1"/>
            </p:cNvSpPr>
            <p:nvPr/>
          </p:nvSpPr>
          <p:spPr bwMode="auto">
            <a:xfrm>
              <a:off x="864" y="379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grpSp>
      <p:grpSp>
        <p:nvGrpSpPr>
          <p:cNvPr id="125956" name="Group 184"/>
          <p:cNvGrpSpPr>
            <a:grpSpLocks/>
          </p:cNvGrpSpPr>
          <p:nvPr/>
        </p:nvGrpSpPr>
        <p:grpSpPr bwMode="auto">
          <a:xfrm>
            <a:off x="7767638" y="1471613"/>
            <a:ext cx="538162" cy="304800"/>
            <a:chOff x="5075" y="844"/>
            <a:chExt cx="339" cy="192"/>
          </a:xfrm>
        </p:grpSpPr>
        <p:sp>
          <p:nvSpPr>
            <p:cNvPr id="126247" name="Text Box 18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48" name="Text Box 18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49" name="Text Box 18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57" name="Group 188"/>
          <p:cNvGrpSpPr>
            <a:grpSpLocks/>
          </p:cNvGrpSpPr>
          <p:nvPr/>
        </p:nvGrpSpPr>
        <p:grpSpPr bwMode="auto">
          <a:xfrm>
            <a:off x="7767638" y="1776413"/>
            <a:ext cx="538162" cy="304800"/>
            <a:chOff x="5075" y="844"/>
            <a:chExt cx="339" cy="192"/>
          </a:xfrm>
        </p:grpSpPr>
        <p:sp>
          <p:nvSpPr>
            <p:cNvPr id="126244" name="Text Box 18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45" name="Text Box 19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46" name="Text Box 19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58" name="Group 192"/>
          <p:cNvGrpSpPr>
            <a:grpSpLocks/>
          </p:cNvGrpSpPr>
          <p:nvPr/>
        </p:nvGrpSpPr>
        <p:grpSpPr bwMode="auto">
          <a:xfrm>
            <a:off x="7767638" y="2081213"/>
            <a:ext cx="538162" cy="304800"/>
            <a:chOff x="5075" y="844"/>
            <a:chExt cx="339" cy="192"/>
          </a:xfrm>
        </p:grpSpPr>
        <p:sp>
          <p:nvSpPr>
            <p:cNvPr id="126241" name="Text Box 19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42" name="Text Box 19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43" name="Text Box 19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59" name="Group 196"/>
          <p:cNvGrpSpPr>
            <a:grpSpLocks/>
          </p:cNvGrpSpPr>
          <p:nvPr/>
        </p:nvGrpSpPr>
        <p:grpSpPr bwMode="auto">
          <a:xfrm>
            <a:off x="7767638" y="2386013"/>
            <a:ext cx="538162" cy="304800"/>
            <a:chOff x="5075" y="844"/>
            <a:chExt cx="339" cy="192"/>
          </a:xfrm>
        </p:grpSpPr>
        <p:sp>
          <p:nvSpPr>
            <p:cNvPr id="126238" name="Text Box 19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39" name="Text Box 19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40" name="Text Box 19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0" name="Group 200"/>
          <p:cNvGrpSpPr>
            <a:grpSpLocks/>
          </p:cNvGrpSpPr>
          <p:nvPr/>
        </p:nvGrpSpPr>
        <p:grpSpPr bwMode="auto">
          <a:xfrm>
            <a:off x="7767638" y="2690813"/>
            <a:ext cx="538162" cy="304800"/>
            <a:chOff x="5075" y="844"/>
            <a:chExt cx="339" cy="192"/>
          </a:xfrm>
        </p:grpSpPr>
        <p:sp>
          <p:nvSpPr>
            <p:cNvPr id="126235" name="Text Box 20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36" name="Text Box 20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37" name="Text Box 20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1" name="Group 204"/>
          <p:cNvGrpSpPr>
            <a:grpSpLocks/>
          </p:cNvGrpSpPr>
          <p:nvPr/>
        </p:nvGrpSpPr>
        <p:grpSpPr bwMode="auto">
          <a:xfrm>
            <a:off x="7767638" y="2995613"/>
            <a:ext cx="538162" cy="304800"/>
            <a:chOff x="5075" y="844"/>
            <a:chExt cx="339" cy="192"/>
          </a:xfrm>
        </p:grpSpPr>
        <p:sp>
          <p:nvSpPr>
            <p:cNvPr id="126232" name="Text Box 20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33" name="Text Box 20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34" name="Text Box 20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2" name="Group 208"/>
          <p:cNvGrpSpPr>
            <a:grpSpLocks/>
          </p:cNvGrpSpPr>
          <p:nvPr/>
        </p:nvGrpSpPr>
        <p:grpSpPr bwMode="auto">
          <a:xfrm>
            <a:off x="7767638" y="3300413"/>
            <a:ext cx="538162" cy="304800"/>
            <a:chOff x="5075" y="844"/>
            <a:chExt cx="339" cy="192"/>
          </a:xfrm>
        </p:grpSpPr>
        <p:sp>
          <p:nvSpPr>
            <p:cNvPr id="126229" name="Text Box 20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30" name="Text Box 21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31" name="Text Box 21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3" name="Group 212"/>
          <p:cNvGrpSpPr>
            <a:grpSpLocks/>
          </p:cNvGrpSpPr>
          <p:nvPr/>
        </p:nvGrpSpPr>
        <p:grpSpPr bwMode="auto">
          <a:xfrm>
            <a:off x="7767638" y="3605213"/>
            <a:ext cx="538162" cy="304800"/>
            <a:chOff x="5075" y="844"/>
            <a:chExt cx="339" cy="192"/>
          </a:xfrm>
        </p:grpSpPr>
        <p:sp>
          <p:nvSpPr>
            <p:cNvPr id="126226" name="Text Box 21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27" name="Text Box 21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28" name="Text Box 21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4" name="Group 216"/>
          <p:cNvGrpSpPr>
            <a:grpSpLocks/>
          </p:cNvGrpSpPr>
          <p:nvPr/>
        </p:nvGrpSpPr>
        <p:grpSpPr bwMode="auto">
          <a:xfrm>
            <a:off x="7767638" y="3910013"/>
            <a:ext cx="538162" cy="304800"/>
            <a:chOff x="5075" y="844"/>
            <a:chExt cx="339" cy="192"/>
          </a:xfrm>
        </p:grpSpPr>
        <p:sp>
          <p:nvSpPr>
            <p:cNvPr id="126223" name="Text Box 21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24" name="Text Box 21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25" name="Text Box 21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5" name="Group 220"/>
          <p:cNvGrpSpPr>
            <a:grpSpLocks/>
          </p:cNvGrpSpPr>
          <p:nvPr/>
        </p:nvGrpSpPr>
        <p:grpSpPr bwMode="auto">
          <a:xfrm>
            <a:off x="7767638" y="4214813"/>
            <a:ext cx="538162" cy="304800"/>
            <a:chOff x="5075" y="844"/>
            <a:chExt cx="339" cy="192"/>
          </a:xfrm>
        </p:grpSpPr>
        <p:sp>
          <p:nvSpPr>
            <p:cNvPr id="126220" name="Text Box 22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21" name="Text Box 22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22" name="Text Box 22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6" name="Group 224"/>
          <p:cNvGrpSpPr>
            <a:grpSpLocks/>
          </p:cNvGrpSpPr>
          <p:nvPr/>
        </p:nvGrpSpPr>
        <p:grpSpPr bwMode="auto">
          <a:xfrm>
            <a:off x="7767638" y="4519613"/>
            <a:ext cx="538162" cy="304800"/>
            <a:chOff x="5075" y="844"/>
            <a:chExt cx="339" cy="192"/>
          </a:xfrm>
        </p:grpSpPr>
        <p:sp>
          <p:nvSpPr>
            <p:cNvPr id="126217" name="Text Box 22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18" name="Text Box 22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19" name="Text Box 22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7" name="Group 228"/>
          <p:cNvGrpSpPr>
            <a:grpSpLocks/>
          </p:cNvGrpSpPr>
          <p:nvPr/>
        </p:nvGrpSpPr>
        <p:grpSpPr bwMode="auto">
          <a:xfrm>
            <a:off x="7767638" y="4824413"/>
            <a:ext cx="538162" cy="304800"/>
            <a:chOff x="5075" y="844"/>
            <a:chExt cx="339" cy="192"/>
          </a:xfrm>
        </p:grpSpPr>
        <p:sp>
          <p:nvSpPr>
            <p:cNvPr id="126214" name="Text Box 22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15" name="Text Box 23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16" name="Text Box 23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8" name="Group 232"/>
          <p:cNvGrpSpPr>
            <a:grpSpLocks/>
          </p:cNvGrpSpPr>
          <p:nvPr/>
        </p:nvGrpSpPr>
        <p:grpSpPr bwMode="auto">
          <a:xfrm>
            <a:off x="7767638" y="5129213"/>
            <a:ext cx="538162" cy="304800"/>
            <a:chOff x="5075" y="844"/>
            <a:chExt cx="339" cy="192"/>
          </a:xfrm>
        </p:grpSpPr>
        <p:sp>
          <p:nvSpPr>
            <p:cNvPr id="126211" name="Text Box 23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12" name="Text Box 23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13" name="Text Box 23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69" name="Group 236"/>
          <p:cNvGrpSpPr>
            <a:grpSpLocks/>
          </p:cNvGrpSpPr>
          <p:nvPr/>
        </p:nvGrpSpPr>
        <p:grpSpPr bwMode="auto">
          <a:xfrm>
            <a:off x="7767638" y="5434013"/>
            <a:ext cx="538162" cy="304800"/>
            <a:chOff x="5075" y="844"/>
            <a:chExt cx="339" cy="192"/>
          </a:xfrm>
        </p:grpSpPr>
        <p:sp>
          <p:nvSpPr>
            <p:cNvPr id="126208" name="Text Box 23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09" name="Text Box 23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10" name="Text Box 23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0" name="Group 240"/>
          <p:cNvGrpSpPr>
            <a:grpSpLocks/>
          </p:cNvGrpSpPr>
          <p:nvPr/>
        </p:nvGrpSpPr>
        <p:grpSpPr bwMode="auto">
          <a:xfrm>
            <a:off x="7767638" y="5738813"/>
            <a:ext cx="538162" cy="304800"/>
            <a:chOff x="5075" y="844"/>
            <a:chExt cx="339" cy="192"/>
          </a:xfrm>
        </p:grpSpPr>
        <p:sp>
          <p:nvSpPr>
            <p:cNvPr id="126205" name="Text Box 24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06" name="Text Box 24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07" name="Text Box 24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1" name="Group 244"/>
          <p:cNvGrpSpPr>
            <a:grpSpLocks/>
          </p:cNvGrpSpPr>
          <p:nvPr/>
        </p:nvGrpSpPr>
        <p:grpSpPr bwMode="auto">
          <a:xfrm>
            <a:off x="969963" y="1471613"/>
            <a:ext cx="538162" cy="304800"/>
            <a:chOff x="5075" y="844"/>
            <a:chExt cx="339" cy="192"/>
          </a:xfrm>
        </p:grpSpPr>
        <p:sp>
          <p:nvSpPr>
            <p:cNvPr id="126202" name="Text Box 24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03" name="Text Box 24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04" name="Text Box 24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2" name="Group 248"/>
          <p:cNvGrpSpPr>
            <a:grpSpLocks/>
          </p:cNvGrpSpPr>
          <p:nvPr/>
        </p:nvGrpSpPr>
        <p:grpSpPr bwMode="auto">
          <a:xfrm>
            <a:off x="969963" y="1776413"/>
            <a:ext cx="538162" cy="304800"/>
            <a:chOff x="5075" y="844"/>
            <a:chExt cx="339" cy="192"/>
          </a:xfrm>
        </p:grpSpPr>
        <p:sp>
          <p:nvSpPr>
            <p:cNvPr id="126199" name="Text Box 24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00" name="Text Box 25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201" name="Text Box 25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3" name="Group 252"/>
          <p:cNvGrpSpPr>
            <a:grpSpLocks/>
          </p:cNvGrpSpPr>
          <p:nvPr/>
        </p:nvGrpSpPr>
        <p:grpSpPr bwMode="auto">
          <a:xfrm>
            <a:off x="969963" y="2081213"/>
            <a:ext cx="538162" cy="304800"/>
            <a:chOff x="5075" y="844"/>
            <a:chExt cx="339" cy="192"/>
          </a:xfrm>
        </p:grpSpPr>
        <p:sp>
          <p:nvSpPr>
            <p:cNvPr id="126196" name="Text Box 25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97" name="Text Box 25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98" name="Text Box 25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4" name="Group 256"/>
          <p:cNvGrpSpPr>
            <a:grpSpLocks/>
          </p:cNvGrpSpPr>
          <p:nvPr/>
        </p:nvGrpSpPr>
        <p:grpSpPr bwMode="auto">
          <a:xfrm>
            <a:off x="969963" y="2386013"/>
            <a:ext cx="538162" cy="304800"/>
            <a:chOff x="5075" y="844"/>
            <a:chExt cx="339" cy="192"/>
          </a:xfrm>
        </p:grpSpPr>
        <p:sp>
          <p:nvSpPr>
            <p:cNvPr id="126193" name="Text Box 25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94" name="Text Box 25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95" name="Text Box 25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5" name="Group 260"/>
          <p:cNvGrpSpPr>
            <a:grpSpLocks/>
          </p:cNvGrpSpPr>
          <p:nvPr/>
        </p:nvGrpSpPr>
        <p:grpSpPr bwMode="auto">
          <a:xfrm>
            <a:off x="969963" y="2690813"/>
            <a:ext cx="538162" cy="304800"/>
            <a:chOff x="5075" y="844"/>
            <a:chExt cx="339" cy="192"/>
          </a:xfrm>
        </p:grpSpPr>
        <p:sp>
          <p:nvSpPr>
            <p:cNvPr id="126190" name="Text Box 26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91" name="Text Box 26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92" name="Text Box 26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6" name="Group 264"/>
          <p:cNvGrpSpPr>
            <a:grpSpLocks/>
          </p:cNvGrpSpPr>
          <p:nvPr/>
        </p:nvGrpSpPr>
        <p:grpSpPr bwMode="auto">
          <a:xfrm>
            <a:off x="969963" y="2995613"/>
            <a:ext cx="538162" cy="304800"/>
            <a:chOff x="5075" y="844"/>
            <a:chExt cx="339" cy="192"/>
          </a:xfrm>
        </p:grpSpPr>
        <p:sp>
          <p:nvSpPr>
            <p:cNvPr id="126187" name="Text Box 26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88" name="Text Box 26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89" name="Text Box 26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7" name="Group 268"/>
          <p:cNvGrpSpPr>
            <a:grpSpLocks/>
          </p:cNvGrpSpPr>
          <p:nvPr/>
        </p:nvGrpSpPr>
        <p:grpSpPr bwMode="auto">
          <a:xfrm>
            <a:off x="969963" y="3300413"/>
            <a:ext cx="538162" cy="304800"/>
            <a:chOff x="5075" y="844"/>
            <a:chExt cx="339" cy="192"/>
          </a:xfrm>
        </p:grpSpPr>
        <p:sp>
          <p:nvSpPr>
            <p:cNvPr id="126184" name="Text Box 26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85" name="Text Box 27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86" name="Text Box 27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8" name="Group 272"/>
          <p:cNvGrpSpPr>
            <a:grpSpLocks/>
          </p:cNvGrpSpPr>
          <p:nvPr/>
        </p:nvGrpSpPr>
        <p:grpSpPr bwMode="auto">
          <a:xfrm>
            <a:off x="969963" y="3605213"/>
            <a:ext cx="538162" cy="304800"/>
            <a:chOff x="5075" y="844"/>
            <a:chExt cx="339" cy="192"/>
          </a:xfrm>
        </p:grpSpPr>
        <p:sp>
          <p:nvSpPr>
            <p:cNvPr id="126181" name="Text Box 27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82" name="Text Box 27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83" name="Text Box 27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79" name="Group 276"/>
          <p:cNvGrpSpPr>
            <a:grpSpLocks/>
          </p:cNvGrpSpPr>
          <p:nvPr/>
        </p:nvGrpSpPr>
        <p:grpSpPr bwMode="auto">
          <a:xfrm>
            <a:off x="969963" y="3910013"/>
            <a:ext cx="538162" cy="304800"/>
            <a:chOff x="5075" y="844"/>
            <a:chExt cx="339" cy="192"/>
          </a:xfrm>
        </p:grpSpPr>
        <p:sp>
          <p:nvSpPr>
            <p:cNvPr id="126178" name="Text Box 27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79" name="Text Box 27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80" name="Text Box 27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80" name="Group 280"/>
          <p:cNvGrpSpPr>
            <a:grpSpLocks/>
          </p:cNvGrpSpPr>
          <p:nvPr/>
        </p:nvGrpSpPr>
        <p:grpSpPr bwMode="auto">
          <a:xfrm>
            <a:off x="969963" y="4214813"/>
            <a:ext cx="538162" cy="304800"/>
            <a:chOff x="5075" y="844"/>
            <a:chExt cx="339" cy="192"/>
          </a:xfrm>
        </p:grpSpPr>
        <p:sp>
          <p:nvSpPr>
            <p:cNvPr id="126175" name="Text Box 28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76" name="Text Box 28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77" name="Text Box 28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81" name="Group 284"/>
          <p:cNvGrpSpPr>
            <a:grpSpLocks/>
          </p:cNvGrpSpPr>
          <p:nvPr/>
        </p:nvGrpSpPr>
        <p:grpSpPr bwMode="auto">
          <a:xfrm>
            <a:off x="969963" y="4519613"/>
            <a:ext cx="538162" cy="304800"/>
            <a:chOff x="5075" y="844"/>
            <a:chExt cx="339" cy="192"/>
          </a:xfrm>
        </p:grpSpPr>
        <p:sp>
          <p:nvSpPr>
            <p:cNvPr id="126172" name="Text Box 28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73" name="Text Box 28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74" name="Text Box 28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82" name="Group 288"/>
          <p:cNvGrpSpPr>
            <a:grpSpLocks/>
          </p:cNvGrpSpPr>
          <p:nvPr/>
        </p:nvGrpSpPr>
        <p:grpSpPr bwMode="auto">
          <a:xfrm>
            <a:off x="969963" y="4824413"/>
            <a:ext cx="538162" cy="304800"/>
            <a:chOff x="5075" y="844"/>
            <a:chExt cx="339" cy="192"/>
          </a:xfrm>
        </p:grpSpPr>
        <p:sp>
          <p:nvSpPr>
            <p:cNvPr id="126169" name="Text Box 28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70" name="Text Box 29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71" name="Text Box 29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83" name="Group 292"/>
          <p:cNvGrpSpPr>
            <a:grpSpLocks/>
          </p:cNvGrpSpPr>
          <p:nvPr/>
        </p:nvGrpSpPr>
        <p:grpSpPr bwMode="auto">
          <a:xfrm>
            <a:off x="969963" y="5129213"/>
            <a:ext cx="538162" cy="304800"/>
            <a:chOff x="5075" y="844"/>
            <a:chExt cx="339" cy="192"/>
          </a:xfrm>
        </p:grpSpPr>
        <p:sp>
          <p:nvSpPr>
            <p:cNvPr id="126166" name="Text Box 29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67" name="Text Box 29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68" name="Text Box 29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84" name="Group 296"/>
          <p:cNvGrpSpPr>
            <a:grpSpLocks/>
          </p:cNvGrpSpPr>
          <p:nvPr/>
        </p:nvGrpSpPr>
        <p:grpSpPr bwMode="auto">
          <a:xfrm>
            <a:off x="969963" y="5434013"/>
            <a:ext cx="538162" cy="304800"/>
            <a:chOff x="5075" y="844"/>
            <a:chExt cx="339" cy="192"/>
          </a:xfrm>
        </p:grpSpPr>
        <p:sp>
          <p:nvSpPr>
            <p:cNvPr id="126163" name="Text Box 29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64" name="Text Box 29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65" name="Text Box 29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85" name="Group 300"/>
          <p:cNvGrpSpPr>
            <a:grpSpLocks/>
          </p:cNvGrpSpPr>
          <p:nvPr/>
        </p:nvGrpSpPr>
        <p:grpSpPr bwMode="auto">
          <a:xfrm>
            <a:off x="969963" y="5738813"/>
            <a:ext cx="538162" cy="304800"/>
            <a:chOff x="5075" y="844"/>
            <a:chExt cx="339" cy="192"/>
          </a:xfrm>
        </p:grpSpPr>
        <p:sp>
          <p:nvSpPr>
            <p:cNvPr id="126160" name="Text Box 30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61" name="Text Box 30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62" name="Text Box 30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86" name="Group 304"/>
          <p:cNvGrpSpPr>
            <a:grpSpLocks/>
          </p:cNvGrpSpPr>
          <p:nvPr/>
        </p:nvGrpSpPr>
        <p:grpSpPr bwMode="auto">
          <a:xfrm>
            <a:off x="1450975" y="1019175"/>
            <a:ext cx="6400800" cy="541338"/>
            <a:chOff x="912" y="766"/>
            <a:chExt cx="4032" cy="341"/>
          </a:xfrm>
        </p:grpSpPr>
        <p:grpSp>
          <p:nvGrpSpPr>
            <p:cNvPr id="126076" name="Group 305"/>
            <p:cNvGrpSpPr>
              <a:grpSpLocks/>
            </p:cNvGrpSpPr>
            <p:nvPr/>
          </p:nvGrpSpPr>
          <p:grpSpPr bwMode="auto">
            <a:xfrm rot="-5400000">
              <a:off x="4678" y="842"/>
              <a:ext cx="339" cy="192"/>
              <a:chOff x="5075" y="844"/>
              <a:chExt cx="339" cy="192"/>
            </a:xfrm>
          </p:grpSpPr>
          <p:sp>
            <p:nvSpPr>
              <p:cNvPr id="126157" name="Text Box 30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58" name="Text Box 30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59" name="Text Box 30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77" name="Group 309"/>
            <p:cNvGrpSpPr>
              <a:grpSpLocks/>
            </p:cNvGrpSpPr>
            <p:nvPr/>
          </p:nvGrpSpPr>
          <p:grpSpPr bwMode="auto">
            <a:xfrm rot="-5400000">
              <a:off x="4486" y="842"/>
              <a:ext cx="339" cy="192"/>
              <a:chOff x="5075" y="844"/>
              <a:chExt cx="339" cy="192"/>
            </a:xfrm>
          </p:grpSpPr>
          <p:sp>
            <p:nvSpPr>
              <p:cNvPr id="126154" name="Text Box 31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55" name="Text Box 31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56" name="Text Box 31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78" name="Group 313"/>
            <p:cNvGrpSpPr>
              <a:grpSpLocks/>
            </p:cNvGrpSpPr>
            <p:nvPr/>
          </p:nvGrpSpPr>
          <p:grpSpPr bwMode="auto">
            <a:xfrm rot="-5400000">
              <a:off x="4294" y="842"/>
              <a:ext cx="339" cy="192"/>
              <a:chOff x="5075" y="844"/>
              <a:chExt cx="339" cy="192"/>
            </a:xfrm>
          </p:grpSpPr>
          <p:sp>
            <p:nvSpPr>
              <p:cNvPr id="126151" name="Text Box 31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52" name="Text Box 31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53" name="Text Box 31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79" name="Group 317"/>
            <p:cNvGrpSpPr>
              <a:grpSpLocks/>
            </p:cNvGrpSpPr>
            <p:nvPr/>
          </p:nvGrpSpPr>
          <p:grpSpPr bwMode="auto">
            <a:xfrm rot="-5400000">
              <a:off x="4102" y="842"/>
              <a:ext cx="339" cy="192"/>
              <a:chOff x="5075" y="844"/>
              <a:chExt cx="339" cy="192"/>
            </a:xfrm>
          </p:grpSpPr>
          <p:sp>
            <p:nvSpPr>
              <p:cNvPr id="126148" name="Text Box 31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49" name="Text Box 31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50" name="Text Box 32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0" name="Group 321"/>
            <p:cNvGrpSpPr>
              <a:grpSpLocks/>
            </p:cNvGrpSpPr>
            <p:nvPr/>
          </p:nvGrpSpPr>
          <p:grpSpPr bwMode="auto">
            <a:xfrm rot="-5400000">
              <a:off x="3910" y="842"/>
              <a:ext cx="339" cy="192"/>
              <a:chOff x="5075" y="844"/>
              <a:chExt cx="339" cy="192"/>
            </a:xfrm>
          </p:grpSpPr>
          <p:sp>
            <p:nvSpPr>
              <p:cNvPr id="126145" name="Text Box 32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46" name="Text Box 32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47" name="Text Box 32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1" name="Group 325"/>
            <p:cNvGrpSpPr>
              <a:grpSpLocks/>
            </p:cNvGrpSpPr>
            <p:nvPr/>
          </p:nvGrpSpPr>
          <p:grpSpPr bwMode="auto">
            <a:xfrm rot="-5400000">
              <a:off x="3718" y="842"/>
              <a:ext cx="339" cy="192"/>
              <a:chOff x="5075" y="844"/>
              <a:chExt cx="339" cy="192"/>
            </a:xfrm>
          </p:grpSpPr>
          <p:sp>
            <p:nvSpPr>
              <p:cNvPr id="126142" name="Text Box 32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43" name="Text Box 32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44" name="Text Box 32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2" name="Group 329"/>
            <p:cNvGrpSpPr>
              <a:grpSpLocks/>
            </p:cNvGrpSpPr>
            <p:nvPr/>
          </p:nvGrpSpPr>
          <p:grpSpPr bwMode="auto">
            <a:xfrm rot="-5400000">
              <a:off x="3526" y="842"/>
              <a:ext cx="339" cy="192"/>
              <a:chOff x="5075" y="844"/>
              <a:chExt cx="339" cy="192"/>
            </a:xfrm>
          </p:grpSpPr>
          <p:sp>
            <p:nvSpPr>
              <p:cNvPr id="126139" name="Text Box 33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40" name="Text Box 33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41" name="Text Box 33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3" name="Group 333"/>
            <p:cNvGrpSpPr>
              <a:grpSpLocks/>
            </p:cNvGrpSpPr>
            <p:nvPr/>
          </p:nvGrpSpPr>
          <p:grpSpPr bwMode="auto">
            <a:xfrm rot="-5400000">
              <a:off x="3334" y="842"/>
              <a:ext cx="339" cy="192"/>
              <a:chOff x="5075" y="844"/>
              <a:chExt cx="339" cy="192"/>
            </a:xfrm>
          </p:grpSpPr>
          <p:sp>
            <p:nvSpPr>
              <p:cNvPr id="126136" name="Text Box 33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37" name="Text Box 33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38" name="Text Box 33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4" name="Group 337"/>
            <p:cNvGrpSpPr>
              <a:grpSpLocks/>
            </p:cNvGrpSpPr>
            <p:nvPr/>
          </p:nvGrpSpPr>
          <p:grpSpPr bwMode="auto">
            <a:xfrm rot="-5400000">
              <a:off x="3142" y="842"/>
              <a:ext cx="339" cy="192"/>
              <a:chOff x="5075" y="844"/>
              <a:chExt cx="339" cy="192"/>
            </a:xfrm>
          </p:grpSpPr>
          <p:sp>
            <p:nvSpPr>
              <p:cNvPr id="126133" name="Text Box 33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34" name="Text Box 33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35" name="Text Box 34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5" name="Group 341"/>
            <p:cNvGrpSpPr>
              <a:grpSpLocks/>
            </p:cNvGrpSpPr>
            <p:nvPr/>
          </p:nvGrpSpPr>
          <p:grpSpPr bwMode="auto">
            <a:xfrm rot="-5400000">
              <a:off x="2950" y="842"/>
              <a:ext cx="339" cy="192"/>
              <a:chOff x="5075" y="844"/>
              <a:chExt cx="339" cy="192"/>
            </a:xfrm>
          </p:grpSpPr>
          <p:sp>
            <p:nvSpPr>
              <p:cNvPr id="126130" name="Text Box 34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31" name="Text Box 34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32" name="Text Box 34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6" name="Group 345"/>
            <p:cNvGrpSpPr>
              <a:grpSpLocks/>
            </p:cNvGrpSpPr>
            <p:nvPr/>
          </p:nvGrpSpPr>
          <p:grpSpPr bwMode="auto">
            <a:xfrm rot="-5400000">
              <a:off x="2758" y="842"/>
              <a:ext cx="339" cy="192"/>
              <a:chOff x="5075" y="844"/>
              <a:chExt cx="339" cy="192"/>
            </a:xfrm>
          </p:grpSpPr>
          <p:sp>
            <p:nvSpPr>
              <p:cNvPr id="126127" name="Text Box 34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28" name="Text Box 34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29" name="Text Box 34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7" name="Group 349"/>
            <p:cNvGrpSpPr>
              <a:grpSpLocks/>
            </p:cNvGrpSpPr>
            <p:nvPr/>
          </p:nvGrpSpPr>
          <p:grpSpPr bwMode="auto">
            <a:xfrm rot="-5400000">
              <a:off x="2566" y="842"/>
              <a:ext cx="339" cy="192"/>
              <a:chOff x="5075" y="844"/>
              <a:chExt cx="339" cy="192"/>
            </a:xfrm>
          </p:grpSpPr>
          <p:sp>
            <p:nvSpPr>
              <p:cNvPr id="126124" name="Text Box 35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25" name="Text Box 35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26" name="Text Box 35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8" name="Group 353"/>
            <p:cNvGrpSpPr>
              <a:grpSpLocks/>
            </p:cNvGrpSpPr>
            <p:nvPr/>
          </p:nvGrpSpPr>
          <p:grpSpPr bwMode="auto">
            <a:xfrm rot="-5400000">
              <a:off x="2374" y="842"/>
              <a:ext cx="339" cy="192"/>
              <a:chOff x="5075" y="844"/>
              <a:chExt cx="339" cy="192"/>
            </a:xfrm>
          </p:grpSpPr>
          <p:sp>
            <p:nvSpPr>
              <p:cNvPr id="126121" name="Text Box 35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22" name="Text Box 35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23" name="Text Box 35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89" name="Group 357"/>
            <p:cNvGrpSpPr>
              <a:grpSpLocks/>
            </p:cNvGrpSpPr>
            <p:nvPr/>
          </p:nvGrpSpPr>
          <p:grpSpPr bwMode="auto">
            <a:xfrm rot="-5400000">
              <a:off x="2182" y="842"/>
              <a:ext cx="339" cy="192"/>
              <a:chOff x="5075" y="844"/>
              <a:chExt cx="339" cy="192"/>
            </a:xfrm>
          </p:grpSpPr>
          <p:sp>
            <p:nvSpPr>
              <p:cNvPr id="126118" name="Text Box 35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19" name="Text Box 35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20" name="Text Box 36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90" name="Group 361"/>
            <p:cNvGrpSpPr>
              <a:grpSpLocks/>
            </p:cNvGrpSpPr>
            <p:nvPr/>
          </p:nvGrpSpPr>
          <p:grpSpPr bwMode="auto">
            <a:xfrm rot="-5400000">
              <a:off x="1990" y="842"/>
              <a:ext cx="339" cy="192"/>
              <a:chOff x="5075" y="844"/>
              <a:chExt cx="339" cy="192"/>
            </a:xfrm>
          </p:grpSpPr>
          <p:sp>
            <p:nvSpPr>
              <p:cNvPr id="126115" name="Text Box 36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16" name="Text Box 36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17" name="Text Box 36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91" name="Group 365"/>
            <p:cNvGrpSpPr>
              <a:grpSpLocks/>
            </p:cNvGrpSpPr>
            <p:nvPr/>
          </p:nvGrpSpPr>
          <p:grpSpPr bwMode="auto">
            <a:xfrm rot="-5400000">
              <a:off x="1799" y="840"/>
              <a:ext cx="337" cy="193"/>
              <a:chOff x="5076" y="842"/>
              <a:chExt cx="337" cy="193"/>
            </a:xfrm>
          </p:grpSpPr>
          <p:sp>
            <p:nvSpPr>
              <p:cNvPr id="126112" name="Text Box 366"/>
              <p:cNvSpPr txBox="1">
                <a:spLocks noChangeArrowheads="1"/>
              </p:cNvSpPr>
              <p:nvPr/>
            </p:nvSpPr>
            <p:spPr bwMode="auto">
              <a:xfrm>
                <a:off x="5076"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6113" name="Text Box 367"/>
              <p:cNvSpPr txBox="1">
                <a:spLocks noChangeArrowheads="1"/>
              </p:cNvSpPr>
              <p:nvPr/>
            </p:nvSpPr>
            <p:spPr bwMode="auto">
              <a:xfrm>
                <a:off x="5165" y="843"/>
                <a:ext cx="159" cy="192"/>
              </a:xfrm>
              <a:prstGeom prst="rect">
                <a:avLst/>
              </a:prstGeom>
              <a:noFill/>
              <a:ln w="9525">
                <a:noFill/>
                <a:miter lim="800000"/>
                <a:headEnd/>
                <a:tailEnd/>
              </a:ln>
            </p:spPr>
            <p:txBody>
              <a:bodyPr>
                <a:spAutoFit/>
              </a:bodyPr>
              <a:lstStyle/>
              <a:p>
                <a:pPr eaLnBrk="0" hangingPunct="0"/>
                <a:r>
                  <a:rPr lang="en-US" sz="1400"/>
                  <a:t>•</a:t>
                </a:r>
              </a:p>
            </p:txBody>
          </p:sp>
          <p:sp>
            <p:nvSpPr>
              <p:cNvPr id="126114" name="Text Box 368"/>
              <p:cNvSpPr txBox="1">
                <a:spLocks noChangeArrowheads="1"/>
              </p:cNvSpPr>
              <p:nvPr/>
            </p:nvSpPr>
            <p:spPr bwMode="auto">
              <a:xfrm>
                <a:off x="5254" y="843"/>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92" name="Group 369"/>
            <p:cNvGrpSpPr>
              <a:grpSpLocks/>
            </p:cNvGrpSpPr>
            <p:nvPr/>
          </p:nvGrpSpPr>
          <p:grpSpPr bwMode="auto">
            <a:xfrm rot="-5400000">
              <a:off x="1606" y="842"/>
              <a:ext cx="339" cy="192"/>
              <a:chOff x="5075" y="844"/>
              <a:chExt cx="339" cy="192"/>
            </a:xfrm>
          </p:grpSpPr>
          <p:sp>
            <p:nvSpPr>
              <p:cNvPr id="126109" name="Text Box 37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10" name="Text Box 37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11" name="Text Box 37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93" name="Group 373"/>
            <p:cNvGrpSpPr>
              <a:grpSpLocks/>
            </p:cNvGrpSpPr>
            <p:nvPr/>
          </p:nvGrpSpPr>
          <p:grpSpPr bwMode="auto">
            <a:xfrm rot="-5400000">
              <a:off x="1414" y="842"/>
              <a:ext cx="339" cy="192"/>
              <a:chOff x="5075" y="844"/>
              <a:chExt cx="339" cy="192"/>
            </a:xfrm>
          </p:grpSpPr>
          <p:sp>
            <p:nvSpPr>
              <p:cNvPr id="126106" name="Text Box 37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07" name="Text Box 37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08" name="Text Box 37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94" name="Group 377"/>
            <p:cNvGrpSpPr>
              <a:grpSpLocks/>
            </p:cNvGrpSpPr>
            <p:nvPr/>
          </p:nvGrpSpPr>
          <p:grpSpPr bwMode="auto">
            <a:xfrm rot="-5400000">
              <a:off x="1222" y="839"/>
              <a:ext cx="339" cy="193"/>
              <a:chOff x="5075" y="841"/>
              <a:chExt cx="339" cy="193"/>
            </a:xfrm>
          </p:grpSpPr>
          <p:sp>
            <p:nvSpPr>
              <p:cNvPr id="126103" name="Text Box 378"/>
              <p:cNvSpPr txBox="1">
                <a:spLocks noChangeArrowheads="1"/>
              </p:cNvSpPr>
              <p:nvPr/>
            </p:nvSpPr>
            <p:spPr bwMode="auto">
              <a:xfrm>
                <a:off x="5075" y="841"/>
                <a:ext cx="159" cy="192"/>
              </a:xfrm>
              <a:prstGeom prst="rect">
                <a:avLst/>
              </a:prstGeom>
              <a:noFill/>
              <a:ln w="9525">
                <a:noFill/>
                <a:miter lim="800000"/>
                <a:headEnd/>
                <a:tailEnd/>
              </a:ln>
            </p:spPr>
            <p:txBody>
              <a:bodyPr>
                <a:spAutoFit/>
              </a:bodyPr>
              <a:lstStyle/>
              <a:p>
                <a:pPr eaLnBrk="0" hangingPunct="0"/>
                <a:r>
                  <a:rPr lang="en-US" sz="1400"/>
                  <a:t>•</a:t>
                </a:r>
              </a:p>
            </p:txBody>
          </p:sp>
          <p:sp>
            <p:nvSpPr>
              <p:cNvPr id="126104" name="Text Box 379"/>
              <p:cNvSpPr txBox="1">
                <a:spLocks noChangeArrowheads="1"/>
              </p:cNvSpPr>
              <p:nvPr/>
            </p:nvSpPr>
            <p:spPr bwMode="auto">
              <a:xfrm>
                <a:off x="5164"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6105" name="Text Box 380"/>
              <p:cNvSpPr txBox="1">
                <a:spLocks noChangeArrowheads="1"/>
              </p:cNvSpPr>
              <p:nvPr/>
            </p:nvSpPr>
            <p:spPr bwMode="auto">
              <a:xfrm>
                <a:off x="5255" y="841"/>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95" name="Group 381"/>
            <p:cNvGrpSpPr>
              <a:grpSpLocks/>
            </p:cNvGrpSpPr>
            <p:nvPr/>
          </p:nvGrpSpPr>
          <p:grpSpPr bwMode="auto">
            <a:xfrm rot="-5400000">
              <a:off x="1030" y="842"/>
              <a:ext cx="339" cy="192"/>
              <a:chOff x="5075" y="844"/>
              <a:chExt cx="339" cy="192"/>
            </a:xfrm>
          </p:grpSpPr>
          <p:sp>
            <p:nvSpPr>
              <p:cNvPr id="126100" name="Text Box 38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01" name="Text Box 38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102" name="Text Box 38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96" name="Group 385"/>
            <p:cNvGrpSpPr>
              <a:grpSpLocks/>
            </p:cNvGrpSpPr>
            <p:nvPr/>
          </p:nvGrpSpPr>
          <p:grpSpPr bwMode="auto">
            <a:xfrm rot="-5400000">
              <a:off x="838" y="842"/>
              <a:ext cx="339" cy="192"/>
              <a:chOff x="5075" y="844"/>
              <a:chExt cx="339" cy="192"/>
            </a:xfrm>
          </p:grpSpPr>
          <p:sp>
            <p:nvSpPr>
              <p:cNvPr id="126097" name="Text Box 38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98" name="Text Box 38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99" name="Text Box 38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125987" name="Group 389"/>
          <p:cNvGrpSpPr>
            <a:grpSpLocks/>
          </p:cNvGrpSpPr>
          <p:nvPr/>
        </p:nvGrpSpPr>
        <p:grpSpPr bwMode="auto">
          <a:xfrm>
            <a:off x="1450975" y="5935663"/>
            <a:ext cx="6400800" cy="541337"/>
            <a:chOff x="912" y="766"/>
            <a:chExt cx="4032" cy="341"/>
          </a:xfrm>
        </p:grpSpPr>
        <p:grpSp>
          <p:nvGrpSpPr>
            <p:cNvPr id="125992" name="Group 390"/>
            <p:cNvGrpSpPr>
              <a:grpSpLocks/>
            </p:cNvGrpSpPr>
            <p:nvPr/>
          </p:nvGrpSpPr>
          <p:grpSpPr bwMode="auto">
            <a:xfrm rot="-5400000">
              <a:off x="4678" y="842"/>
              <a:ext cx="339" cy="192"/>
              <a:chOff x="5075" y="844"/>
              <a:chExt cx="339" cy="192"/>
            </a:xfrm>
          </p:grpSpPr>
          <p:sp>
            <p:nvSpPr>
              <p:cNvPr id="126073" name="Text Box 39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74" name="Text Box 39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75" name="Text Box 39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93" name="Group 394"/>
            <p:cNvGrpSpPr>
              <a:grpSpLocks/>
            </p:cNvGrpSpPr>
            <p:nvPr/>
          </p:nvGrpSpPr>
          <p:grpSpPr bwMode="auto">
            <a:xfrm rot="-5400000">
              <a:off x="4486" y="842"/>
              <a:ext cx="339" cy="192"/>
              <a:chOff x="5075" y="844"/>
              <a:chExt cx="339" cy="192"/>
            </a:xfrm>
          </p:grpSpPr>
          <p:sp>
            <p:nvSpPr>
              <p:cNvPr id="126070" name="Text Box 39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71" name="Text Box 39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72" name="Text Box 39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94" name="Group 398"/>
            <p:cNvGrpSpPr>
              <a:grpSpLocks/>
            </p:cNvGrpSpPr>
            <p:nvPr/>
          </p:nvGrpSpPr>
          <p:grpSpPr bwMode="auto">
            <a:xfrm rot="-5400000">
              <a:off x="4294" y="842"/>
              <a:ext cx="339" cy="192"/>
              <a:chOff x="5075" y="844"/>
              <a:chExt cx="339" cy="192"/>
            </a:xfrm>
          </p:grpSpPr>
          <p:sp>
            <p:nvSpPr>
              <p:cNvPr id="126067" name="Text Box 39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68" name="Text Box 40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69" name="Text Box 40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95" name="Group 402"/>
            <p:cNvGrpSpPr>
              <a:grpSpLocks/>
            </p:cNvGrpSpPr>
            <p:nvPr/>
          </p:nvGrpSpPr>
          <p:grpSpPr bwMode="auto">
            <a:xfrm rot="-5400000">
              <a:off x="4102" y="842"/>
              <a:ext cx="339" cy="192"/>
              <a:chOff x="5075" y="844"/>
              <a:chExt cx="339" cy="192"/>
            </a:xfrm>
          </p:grpSpPr>
          <p:sp>
            <p:nvSpPr>
              <p:cNvPr id="126064" name="Text Box 40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65" name="Text Box 40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66" name="Text Box 40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96" name="Group 406"/>
            <p:cNvGrpSpPr>
              <a:grpSpLocks/>
            </p:cNvGrpSpPr>
            <p:nvPr/>
          </p:nvGrpSpPr>
          <p:grpSpPr bwMode="auto">
            <a:xfrm rot="-5400000">
              <a:off x="3910" y="842"/>
              <a:ext cx="339" cy="192"/>
              <a:chOff x="5075" y="844"/>
              <a:chExt cx="339" cy="192"/>
            </a:xfrm>
          </p:grpSpPr>
          <p:sp>
            <p:nvSpPr>
              <p:cNvPr id="126061" name="Text Box 40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62" name="Text Box 40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63" name="Text Box 40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97" name="Group 410"/>
            <p:cNvGrpSpPr>
              <a:grpSpLocks/>
            </p:cNvGrpSpPr>
            <p:nvPr/>
          </p:nvGrpSpPr>
          <p:grpSpPr bwMode="auto">
            <a:xfrm rot="-5400000">
              <a:off x="3718" y="842"/>
              <a:ext cx="339" cy="192"/>
              <a:chOff x="5075" y="844"/>
              <a:chExt cx="339" cy="192"/>
            </a:xfrm>
          </p:grpSpPr>
          <p:sp>
            <p:nvSpPr>
              <p:cNvPr id="126058" name="Text Box 41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59" name="Text Box 41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60" name="Text Box 41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98" name="Group 414"/>
            <p:cNvGrpSpPr>
              <a:grpSpLocks/>
            </p:cNvGrpSpPr>
            <p:nvPr/>
          </p:nvGrpSpPr>
          <p:grpSpPr bwMode="auto">
            <a:xfrm rot="-5400000">
              <a:off x="3526" y="842"/>
              <a:ext cx="339" cy="192"/>
              <a:chOff x="5075" y="844"/>
              <a:chExt cx="339" cy="192"/>
            </a:xfrm>
          </p:grpSpPr>
          <p:sp>
            <p:nvSpPr>
              <p:cNvPr id="126055" name="Text Box 41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56" name="Text Box 41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57" name="Text Box 41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5999" name="Group 418"/>
            <p:cNvGrpSpPr>
              <a:grpSpLocks/>
            </p:cNvGrpSpPr>
            <p:nvPr/>
          </p:nvGrpSpPr>
          <p:grpSpPr bwMode="auto">
            <a:xfrm rot="-5400000">
              <a:off x="3334" y="842"/>
              <a:ext cx="339" cy="192"/>
              <a:chOff x="5075" y="844"/>
              <a:chExt cx="339" cy="192"/>
            </a:xfrm>
          </p:grpSpPr>
          <p:sp>
            <p:nvSpPr>
              <p:cNvPr id="126052" name="Text Box 41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53" name="Text Box 42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54" name="Text Box 42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0" name="Group 422"/>
            <p:cNvGrpSpPr>
              <a:grpSpLocks/>
            </p:cNvGrpSpPr>
            <p:nvPr/>
          </p:nvGrpSpPr>
          <p:grpSpPr bwMode="auto">
            <a:xfrm rot="-5400000">
              <a:off x="3142" y="842"/>
              <a:ext cx="339" cy="192"/>
              <a:chOff x="5075" y="844"/>
              <a:chExt cx="339" cy="192"/>
            </a:xfrm>
          </p:grpSpPr>
          <p:sp>
            <p:nvSpPr>
              <p:cNvPr id="126049" name="Text Box 42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50" name="Text Box 42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51" name="Text Box 42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1" name="Group 426"/>
            <p:cNvGrpSpPr>
              <a:grpSpLocks/>
            </p:cNvGrpSpPr>
            <p:nvPr/>
          </p:nvGrpSpPr>
          <p:grpSpPr bwMode="auto">
            <a:xfrm rot="-5400000">
              <a:off x="2950" y="842"/>
              <a:ext cx="339" cy="192"/>
              <a:chOff x="5075" y="844"/>
              <a:chExt cx="339" cy="192"/>
            </a:xfrm>
          </p:grpSpPr>
          <p:sp>
            <p:nvSpPr>
              <p:cNvPr id="126046" name="Text Box 42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47" name="Text Box 42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48" name="Text Box 42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2" name="Group 430"/>
            <p:cNvGrpSpPr>
              <a:grpSpLocks/>
            </p:cNvGrpSpPr>
            <p:nvPr/>
          </p:nvGrpSpPr>
          <p:grpSpPr bwMode="auto">
            <a:xfrm rot="-5400000">
              <a:off x="2758" y="842"/>
              <a:ext cx="339" cy="192"/>
              <a:chOff x="5075" y="844"/>
              <a:chExt cx="339" cy="192"/>
            </a:xfrm>
          </p:grpSpPr>
          <p:sp>
            <p:nvSpPr>
              <p:cNvPr id="126043" name="Text Box 43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44" name="Text Box 43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45" name="Text Box 43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3" name="Group 434"/>
            <p:cNvGrpSpPr>
              <a:grpSpLocks/>
            </p:cNvGrpSpPr>
            <p:nvPr/>
          </p:nvGrpSpPr>
          <p:grpSpPr bwMode="auto">
            <a:xfrm rot="-5400000">
              <a:off x="2566" y="842"/>
              <a:ext cx="339" cy="192"/>
              <a:chOff x="5075" y="844"/>
              <a:chExt cx="339" cy="192"/>
            </a:xfrm>
          </p:grpSpPr>
          <p:sp>
            <p:nvSpPr>
              <p:cNvPr id="126040" name="Text Box 43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41" name="Text Box 43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42" name="Text Box 43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4" name="Group 438"/>
            <p:cNvGrpSpPr>
              <a:grpSpLocks/>
            </p:cNvGrpSpPr>
            <p:nvPr/>
          </p:nvGrpSpPr>
          <p:grpSpPr bwMode="auto">
            <a:xfrm rot="-5400000">
              <a:off x="2374" y="842"/>
              <a:ext cx="339" cy="192"/>
              <a:chOff x="5075" y="844"/>
              <a:chExt cx="339" cy="192"/>
            </a:xfrm>
          </p:grpSpPr>
          <p:sp>
            <p:nvSpPr>
              <p:cNvPr id="126037" name="Text Box 43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38" name="Text Box 44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39" name="Text Box 44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5" name="Group 442"/>
            <p:cNvGrpSpPr>
              <a:grpSpLocks/>
            </p:cNvGrpSpPr>
            <p:nvPr/>
          </p:nvGrpSpPr>
          <p:grpSpPr bwMode="auto">
            <a:xfrm rot="-5400000">
              <a:off x="2182" y="842"/>
              <a:ext cx="339" cy="192"/>
              <a:chOff x="5075" y="844"/>
              <a:chExt cx="339" cy="192"/>
            </a:xfrm>
          </p:grpSpPr>
          <p:sp>
            <p:nvSpPr>
              <p:cNvPr id="126034" name="Text Box 44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35" name="Text Box 44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36" name="Text Box 44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6" name="Group 446"/>
            <p:cNvGrpSpPr>
              <a:grpSpLocks/>
            </p:cNvGrpSpPr>
            <p:nvPr/>
          </p:nvGrpSpPr>
          <p:grpSpPr bwMode="auto">
            <a:xfrm rot="-5400000">
              <a:off x="1990" y="842"/>
              <a:ext cx="339" cy="192"/>
              <a:chOff x="5075" y="844"/>
              <a:chExt cx="339" cy="192"/>
            </a:xfrm>
          </p:grpSpPr>
          <p:sp>
            <p:nvSpPr>
              <p:cNvPr id="126031" name="Text Box 44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32" name="Text Box 44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33" name="Text Box 44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7" name="Group 450"/>
            <p:cNvGrpSpPr>
              <a:grpSpLocks/>
            </p:cNvGrpSpPr>
            <p:nvPr/>
          </p:nvGrpSpPr>
          <p:grpSpPr bwMode="auto">
            <a:xfrm rot="-5400000">
              <a:off x="1798" y="842"/>
              <a:ext cx="339" cy="192"/>
              <a:chOff x="5075" y="844"/>
              <a:chExt cx="339" cy="192"/>
            </a:xfrm>
          </p:grpSpPr>
          <p:sp>
            <p:nvSpPr>
              <p:cNvPr id="126028" name="Text Box 45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29" name="Text Box 45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30" name="Text Box 45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8" name="Group 454"/>
            <p:cNvGrpSpPr>
              <a:grpSpLocks/>
            </p:cNvGrpSpPr>
            <p:nvPr/>
          </p:nvGrpSpPr>
          <p:grpSpPr bwMode="auto">
            <a:xfrm rot="-5400000">
              <a:off x="1606" y="842"/>
              <a:ext cx="339" cy="192"/>
              <a:chOff x="5075" y="844"/>
              <a:chExt cx="339" cy="192"/>
            </a:xfrm>
          </p:grpSpPr>
          <p:sp>
            <p:nvSpPr>
              <p:cNvPr id="126025" name="Text Box 45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26" name="Text Box 45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27" name="Text Box 45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09" name="Group 458"/>
            <p:cNvGrpSpPr>
              <a:grpSpLocks/>
            </p:cNvGrpSpPr>
            <p:nvPr/>
          </p:nvGrpSpPr>
          <p:grpSpPr bwMode="auto">
            <a:xfrm rot="-5400000">
              <a:off x="1414" y="842"/>
              <a:ext cx="339" cy="192"/>
              <a:chOff x="5075" y="844"/>
              <a:chExt cx="339" cy="192"/>
            </a:xfrm>
          </p:grpSpPr>
          <p:sp>
            <p:nvSpPr>
              <p:cNvPr id="126022" name="Text Box 45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23" name="Text Box 46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24" name="Text Box 46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10" name="Group 462"/>
            <p:cNvGrpSpPr>
              <a:grpSpLocks/>
            </p:cNvGrpSpPr>
            <p:nvPr/>
          </p:nvGrpSpPr>
          <p:grpSpPr bwMode="auto">
            <a:xfrm rot="-5400000">
              <a:off x="1222" y="842"/>
              <a:ext cx="339" cy="192"/>
              <a:chOff x="5075" y="844"/>
              <a:chExt cx="339" cy="192"/>
            </a:xfrm>
          </p:grpSpPr>
          <p:sp>
            <p:nvSpPr>
              <p:cNvPr id="126019" name="Text Box 46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20" name="Text Box 46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21" name="Text Box 46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11" name="Group 466"/>
            <p:cNvGrpSpPr>
              <a:grpSpLocks/>
            </p:cNvGrpSpPr>
            <p:nvPr/>
          </p:nvGrpSpPr>
          <p:grpSpPr bwMode="auto">
            <a:xfrm rot="-5400000">
              <a:off x="1030" y="839"/>
              <a:ext cx="339" cy="193"/>
              <a:chOff x="5075" y="841"/>
              <a:chExt cx="339" cy="193"/>
            </a:xfrm>
          </p:grpSpPr>
          <p:sp>
            <p:nvSpPr>
              <p:cNvPr id="126016" name="Text Box 467"/>
              <p:cNvSpPr txBox="1">
                <a:spLocks noChangeArrowheads="1"/>
              </p:cNvSpPr>
              <p:nvPr/>
            </p:nvSpPr>
            <p:spPr bwMode="auto">
              <a:xfrm>
                <a:off x="5075" y="841"/>
                <a:ext cx="159" cy="192"/>
              </a:xfrm>
              <a:prstGeom prst="rect">
                <a:avLst/>
              </a:prstGeom>
              <a:noFill/>
              <a:ln w="9525">
                <a:noFill/>
                <a:miter lim="800000"/>
                <a:headEnd/>
                <a:tailEnd/>
              </a:ln>
            </p:spPr>
            <p:txBody>
              <a:bodyPr>
                <a:spAutoFit/>
              </a:bodyPr>
              <a:lstStyle/>
              <a:p>
                <a:pPr eaLnBrk="0" hangingPunct="0"/>
                <a:r>
                  <a:rPr lang="en-US" sz="1400"/>
                  <a:t>•</a:t>
                </a:r>
              </a:p>
            </p:txBody>
          </p:sp>
          <p:sp>
            <p:nvSpPr>
              <p:cNvPr id="126017" name="Text Box 468"/>
              <p:cNvSpPr txBox="1">
                <a:spLocks noChangeArrowheads="1"/>
              </p:cNvSpPr>
              <p:nvPr/>
            </p:nvSpPr>
            <p:spPr bwMode="auto">
              <a:xfrm>
                <a:off x="5164"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6018" name="Text Box 469"/>
              <p:cNvSpPr txBox="1">
                <a:spLocks noChangeArrowheads="1"/>
              </p:cNvSpPr>
              <p:nvPr/>
            </p:nvSpPr>
            <p:spPr bwMode="auto">
              <a:xfrm>
                <a:off x="5255" y="841"/>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6012" name="Group 470"/>
            <p:cNvGrpSpPr>
              <a:grpSpLocks/>
            </p:cNvGrpSpPr>
            <p:nvPr/>
          </p:nvGrpSpPr>
          <p:grpSpPr bwMode="auto">
            <a:xfrm rot="-5400000">
              <a:off x="838" y="842"/>
              <a:ext cx="339" cy="192"/>
              <a:chOff x="5075" y="844"/>
              <a:chExt cx="339" cy="192"/>
            </a:xfrm>
          </p:grpSpPr>
          <p:sp>
            <p:nvSpPr>
              <p:cNvPr id="126013" name="Text Box 47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14" name="Text Box 47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6015" name="Text Box 47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sp>
        <p:nvSpPr>
          <p:cNvPr id="125988" name="Freeform 474"/>
          <p:cNvSpPr>
            <a:spLocks/>
          </p:cNvSpPr>
          <p:nvPr/>
        </p:nvSpPr>
        <p:spPr bwMode="auto">
          <a:xfrm>
            <a:off x="2362200" y="4648200"/>
            <a:ext cx="4648200" cy="457200"/>
          </a:xfrm>
          <a:custGeom>
            <a:avLst/>
            <a:gdLst>
              <a:gd name="T0" fmla="*/ 0 w 2928"/>
              <a:gd name="T1" fmla="*/ 2147483647 h 384"/>
              <a:gd name="T2" fmla="*/ 2147483647 w 2928"/>
              <a:gd name="T3" fmla="*/ 0 h 384"/>
              <a:gd name="T4" fmla="*/ 2147483647 w 2928"/>
              <a:gd name="T5" fmla="*/ 2147483647 h 384"/>
              <a:gd name="T6" fmla="*/ 0 60000 65536"/>
              <a:gd name="T7" fmla="*/ 0 60000 65536"/>
              <a:gd name="T8" fmla="*/ 0 60000 65536"/>
              <a:gd name="T9" fmla="*/ 0 w 2928"/>
              <a:gd name="T10" fmla="*/ 0 h 384"/>
              <a:gd name="T11" fmla="*/ 2928 w 2928"/>
              <a:gd name="T12" fmla="*/ 384 h 384"/>
            </a:gdLst>
            <a:ahLst/>
            <a:cxnLst>
              <a:cxn ang="T6">
                <a:pos x="T0" y="T1"/>
              </a:cxn>
              <a:cxn ang="T7">
                <a:pos x="T2" y="T3"/>
              </a:cxn>
              <a:cxn ang="T8">
                <a:pos x="T4" y="T5"/>
              </a:cxn>
            </a:cxnLst>
            <a:rect l="T9" t="T10" r="T11" b="T12"/>
            <a:pathLst>
              <a:path w="2928" h="384">
                <a:moveTo>
                  <a:pt x="0" y="384"/>
                </a:moveTo>
                <a:cubicBezTo>
                  <a:pt x="548" y="192"/>
                  <a:pt x="1096" y="0"/>
                  <a:pt x="1584" y="0"/>
                </a:cubicBezTo>
                <a:cubicBezTo>
                  <a:pt x="2072" y="0"/>
                  <a:pt x="2704" y="320"/>
                  <a:pt x="2928" y="384"/>
                </a:cubicBezTo>
              </a:path>
            </a:pathLst>
          </a:custGeom>
          <a:noFill/>
          <a:ln w="9525">
            <a:solidFill>
              <a:srgbClr val="FF0000"/>
            </a:solidFill>
            <a:round/>
            <a:headEnd/>
            <a:tailEnd/>
          </a:ln>
        </p:spPr>
        <p:txBody>
          <a:bodyPr wrap="none" anchor="ctr"/>
          <a:lstStyle/>
          <a:p>
            <a:endParaRPr lang="cs-CZ"/>
          </a:p>
        </p:txBody>
      </p:sp>
      <p:sp>
        <p:nvSpPr>
          <p:cNvPr id="125989" name="Freeform 475"/>
          <p:cNvSpPr>
            <a:spLocks/>
          </p:cNvSpPr>
          <p:nvPr/>
        </p:nvSpPr>
        <p:spPr bwMode="auto">
          <a:xfrm>
            <a:off x="2286000" y="2971800"/>
            <a:ext cx="4648200" cy="787400"/>
          </a:xfrm>
          <a:custGeom>
            <a:avLst/>
            <a:gdLst>
              <a:gd name="T0" fmla="*/ 0 w 2928"/>
              <a:gd name="T1" fmla="*/ 2147483647 h 784"/>
              <a:gd name="T2" fmla="*/ 2147483647 w 2928"/>
              <a:gd name="T3" fmla="*/ 2147483647 h 784"/>
              <a:gd name="T4" fmla="*/ 2147483647 w 2928"/>
              <a:gd name="T5" fmla="*/ 2147483647 h 784"/>
              <a:gd name="T6" fmla="*/ 2147483647 w 2928"/>
              <a:gd name="T7" fmla="*/ 2147483647 h 784"/>
              <a:gd name="T8" fmla="*/ 2147483647 w 2928"/>
              <a:gd name="T9" fmla="*/ 2147483647 h 784"/>
              <a:gd name="T10" fmla="*/ 0 60000 65536"/>
              <a:gd name="T11" fmla="*/ 0 60000 65536"/>
              <a:gd name="T12" fmla="*/ 0 60000 65536"/>
              <a:gd name="T13" fmla="*/ 0 60000 65536"/>
              <a:gd name="T14" fmla="*/ 0 60000 65536"/>
              <a:gd name="T15" fmla="*/ 0 w 2928"/>
              <a:gd name="T16" fmla="*/ 0 h 784"/>
              <a:gd name="T17" fmla="*/ 2928 w 2928"/>
              <a:gd name="T18" fmla="*/ 784 h 784"/>
            </a:gdLst>
            <a:ahLst/>
            <a:cxnLst>
              <a:cxn ang="T10">
                <a:pos x="T0" y="T1"/>
              </a:cxn>
              <a:cxn ang="T11">
                <a:pos x="T2" y="T3"/>
              </a:cxn>
              <a:cxn ang="T12">
                <a:pos x="T4" y="T5"/>
              </a:cxn>
              <a:cxn ang="T13">
                <a:pos x="T6" y="T7"/>
              </a:cxn>
              <a:cxn ang="T14">
                <a:pos x="T8" y="T9"/>
              </a:cxn>
            </a:cxnLst>
            <a:rect l="T15" t="T16" r="T17" b="T18"/>
            <a:pathLst>
              <a:path w="2928" h="784">
                <a:moveTo>
                  <a:pt x="0" y="400"/>
                </a:moveTo>
                <a:cubicBezTo>
                  <a:pt x="140" y="200"/>
                  <a:pt x="280" y="0"/>
                  <a:pt x="528" y="64"/>
                </a:cubicBezTo>
                <a:cubicBezTo>
                  <a:pt x="775" y="127"/>
                  <a:pt x="1184" y="784"/>
                  <a:pt x="1488" y="784"/>
                </a:cubicBezTo>
                <a:cubicBezTo>
                  <a:pt x="1792" y="784"/>
                  <a:pt x="2112" y="127"/>
                  <a:pt x="2352" y="64"/>
                </a:cubicBezTo>
                <a:cubicBezTo>
                  <a:pt x="2591" y="0"/>
                  <a:pt x="2759" y="200"/>
                  <a:pt x="2928" y="400"/>
                </a:cubicBezTo>
              </a:path>
            </a:pathLst>
          </a:custGeom>
          <a:noFill/>
          <a:ln w="9525">
            <a:solidFill>
              <a:srgbClr val="FF0000"/>
            </a:solidFill>
            <a:round/>
            <a:headEnd/>
            <a:tailEnd/>
          </a:ln>
        </p:spPr>
        <p:txBody>
          <a:bodyPr wrap="none" anchor="ctr"/>
          <a:lstStyle/>
          <a:p>
            <a:endParaRPr lang="cs-CZ"/>
          </a:p>
        </p:txBody>
      </p:sp>
      <p:sp>
        <p:nvSpPr>
          <p:cNvPr id="125990" name="Freeform 476"/>
          <p:cNvSpPr>
            <a:spLocks/>
          </p:cNvSpPr>
          <p:nvPr/>
        </p:nvSpPr>
        <p:spPr bwMode="auto">
          <a:xfrm>
            <a:off x="2286000" y="3657600"/>
            <a:ext cx="4724400" cy="914400"/>
          </a:xfrm>
          <a:custGeom>
            <a:avLst/>
            <a:gdLst>
              <a:gd name="T0" fmla="*/ 0 w 2976"/>
              <a:gd name="T1" fmla="*/ 2147483647 h 896"/>
              <a:gd name="T2" fmla="*/ 2147483647 w 2976"/>
              <a:gd name="T3" fmla="*/ 2147483647 h 896"/>
              <a:gd name="T4" fmla="*/ 2147483647 w 2976"/>
              <a:gd name="T5" fmla="*/ 2147483647 h 896"/>
              <a:gd name="T6" fmla="*/ 2147483647 w 2976"/>
              <a:gd name="T7" fmla="*/ 2147483647 h 896"/>
              <a:gd name="T8" fmla="*/ 0 60000 65536"/>
              <a:gd name="T9" fmla="*/ 0 60000 65536"/>
              <a:gd name="T10" fmla="*/ 0 60000 65536"/>
              <a:gd name="T11" fmla="*/ 0 60000 65536"/>
              <a:gd name="T12" fmla="*/ 0 w 2976"/>
              <a:gd name="T13" fmla="*/ 0 h 896"/>
              <a:gd name="T14" fmla="*/ 2976 w 2976"/>
              <a:gd name="T15" fmla="*/ 896 h 896"/>
            </a:gdLst>
            <a:ahLst/>
            <a:cxnLst>
              <a:cxn ang="T8">
                <a:pos x="T0" y="T1"/>
              </a:cxn>
              <a:cxn ang="T9">
                <a:pos x="T2" y="T3"/>
              </a:cxn>
              <a:cxn ang="T10">
                <a:pos x="T4" y="T5"/>
              </a:cxn>
              <a:cxn ang="T11">
                <a:pos x="T6" y="T7"/>
              </a:cxn>
            </a:cxnLst>
            <a:rect l="T12" t="T13" r="T14" b="T15"/>
            <a:pathLst>
              <a:path w="2976" h="896">
                <a:moveTo>
                  <a:pt x="0" y="448"/>
                </a:moveTo>
                <a:cubicBezTo>
                  <a:pt x="200" y="224"/>
                  <a:pt x="400" y="0"/>
                  <a:pt x="720" y="64"/>
                </a:cubicBezTo>
                <a:cubicBezTo>
                  <a:pt x="1039" y="127"/>
                  <a:pt x="1544" y="768"/>
                  <a:pt x="1920" y="832"/>
                </a:cubicBezTo>
                <a:cubicBezTo>
                  <a:pt x="2296" y="896"/>
                  <a:pt x="2636" y="672"/>
                  <a:pt x="2976" y="448"/>
                </a:cubicBezTo>
              </a:path>
            </a:pathLst>
          </a:custGeom>
          <a:noFill/>
          <a:ln w="9525">
            <a:solidFill>
              <a:srgbClr val="FF0000"/>
            </a:solidFill>
            <a:round/>
            <a:headEnd/>
            <a:tailEnd/>
          </a:ln>
        </p:spPr>
        <p:txBody>
          <a:bodyPr wrap="none" anchor="ctr"/>
          <a:lstStyle/>
          <a:p>
            <a:endParaRPr lang="cs-CZ"/>
          </a:p>
        </p:txBody>
      </p:sp>
      <p:sp>
        <p:nvSpPr>
          <p:cNvPr id="125991" name="Text Box 477"/>
          <p:cNvSpPr txBox="1">
            <a:spLocks noChangeArrowheads="1"/>
          </p:cNvSpPr>
          <p:nvPr/>
        </p:nvSpPr>
        <p:spPr bwMode="auto">
          <a:xfrm>
            <a:off x="2803525" y="2438400"/>
            <a:ext cx="3413125" cy="461963"/>
          </a:xfrm>
          <a:prstGeom prst="rect">
            <a:avLst/>
          </a:prstGeom>
          <a:noFill/>
          <a:ln w="9525">
            <a:noFill/>
            <a:miter lim="800000"/>
            <a:headEnd/>
            <a:tailEnd/>
          </a:ln>
        </p:spPr>
        <p:txBody>
          <a:bodyPr wrap="none">
            <a:spAutoFit/>
          </a:bodyPr>
          <a:lstStyle/>
          <a:p>
            <a:pPr eaLnBrk="0" hangingPunct="0"/>
            <a:r>
              <a:rPr lang="en-US"/>
              <a:t>finite region –&gt; </a:t>
            </a:r>
            <a:r>
              <a:rPr lang="en-US" i="1"/>
              <a:t>discrete</a:t>
            </a:r>
            <a:r>
              <a:rPr lang="en-US"/>
              <a:t> </a:t>
            </a:r>
            <a:r>
              <a:rPr lang="en-US">
                <a:latin typeface="Symbol" pitchFamily="18" charset="2"/>
              </a:rPr>
              <a:t>ω</a:t>
            </a:r>
            <a:endParaRPr lang="en-US"/>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685800" y="0"/>
            <a:ext cx="7772400" cy="1143000"/>
          </a:xfrm>
        </p:spPr>
        <p:txBody>
          <a:bodyPr/>
          <a:lstStyle/>
          <a:p>
            <a:r>
              <a:rPr lang="en-US" smtClean="0">
                <a:ea typeface="ＭＳ Ｐゴシック" charset="-128"/>
              </a:rPr>
              <a:t>Cavity Modes: Smaller Change</a:t>
            </a:r>
          </a:p>
        </p:txBody>
      </p:sp>
      <p:sp>
        <p:nvSpPr>
          <p:cNvPr id="126979" name="Oval 3"/>
          <p:cNvSpPr>
            <a:spLocks noChangeArrowheads="1"/>
          </p:cNvSpPr>
          <p:nvPr/>
        </p:nvSpPr>
        <p:spPr bwMode="auto">
          <a:xfrm>
            <a:off x="15192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0" name="Oval 4"/>
          <p:cNvSpPr>
            <a:spLocks noChangeArrowheads="1"/>
          </p:cNvSpPr>
          <p:nvPr/>
        </p:nvSpPr>
        <p:spPr bwMode="auto">
          <a:xfrm>
            <a:off x="15192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1" name="Oval 5"/>
          <p:cNvSpPr>
            <a:spLocks noChangeArrowheads="1"/>
          </p:cNvSpPr>
          <p:nvPr/>
        </p:nvSpPr>
        <p:spPr bwMode="auto">
          <a:xfrm>
            <a:off x="15192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2" name="Oval 6"/>
          <p:cNvSpPr>
            <a:spLocks noChangeArrowheads="1"/>
          </p:cNvSpPr>
          <p:nvPr/>
        </p:nvSpPr>
        <p:spPr bwMode="auto">
          <a:xfrm>
            <a:off x="1519238" y="2462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3" name="Oval 7"/>
          <p:cNvSpPr>
            <a:spLocks noChangeArrowheads="1"/>
          </p:cNvSpPr>
          <p:nvPr/>
        </p:nvSpPr>
        <p:spPr bwMode="auto">
          <a:xfrm>
            <a:off x="1519238" y="2767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4" name="Oval 8"/>
          <p:cNvSpPr>
            <a:spLocks noChangeArrowheads="1"/>
          </p:cNvSpPr>
          <p:nvPr/>
        </p:nvSpPr>
        <p:spPr bwMode="auto">
          <a:xfrm>
            <a:off x="1519238" y="3071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5" name="Oval 9"/>
          <p:cNvSpPr>
            <a:spLocks noChangeArrowheads="1"/>
          </p:cNvSpPr>
          <p:nvPr/>
        </p:nvSpPr>
        <p:spPr bwMode="auto">
          <a:xfrm>
            <a:off x="1519238" y="3376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6" name="Oval 10"/>
          <p:cNvSpPr>
            <a:spLocks noChangeArrowheads="1"/>
          </p:cNvSpPr>
          <p:nvPr/>
        </p:nvSpPr>
        <p:spPr bwMode="auto">
          <a:xfrm>
            <a:off x="1519238" y="3681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7" name="Oval 11"/>
          <p:cNvSpPr>
            <a:spLocks noChangeArrowheads="1"/>
          </p:cNvSpPr>
          <p:nvPr/>
        </p:nvSpPr>
        <p:spPr bwMode="auto">
          <a:xfrm>
            <a:off x="1519238" y="3986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8" name="Oval 12"/>
          <p:cNvSpPr>
            <a:spLocks noChangeArrowheads="1"/>
          </p:cNvSpPr>
          <p:nvPr/>
        </p:nvSpPr>
        <p:spPr bwMode="auto">
          <a:xfrm>
            <a:off x="1519238" y="4291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89" name="Oval 13"/>
          <p:cNvSpPr>
            <a:spLocks noChangeArrowheads="1"/>
          </p:cNvSpPr>
          <p:nvPr/>
        </p:nvSpPr>
        <p:spPr bwMode="auto">
          <a:xfrm>
            <a:off x="1519238" y="4595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0" name="Oval 14"/>
          <p:cNvSpPr>
            <a:spLocks noChangeArrowheads="1"/>
          </p:cNvSpPr>
          <p:nvPr/>
        </p:nvSpPr>
        <p:spPr bwMode="auto">
          <a:xfrm>
            <a:off x="1519238" y="4900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1" name="Oval 15"/>
          <p:cNvSpPr>
            <a:spLocks noChangeArrowheads="1"/>
          </p:cNvSpPr>
          <p:nvPr/>
        </p:nvSpPr>
        <p:spPr bwMode="auto">
          <a:xfrm>
            <a:off x="18240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2" name="Oval 16"/>
          <p:cNvSpPr>
            <a:spLocks noChangeArrowheads="1"/>
          </p:cNvSpPr>
          <p:nvPr/>
        </p:nvSpPr>
        <p:spPr bwMode="auto">
          <a:xfrm>
            <a:off x="18240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3" name="Oval 17"/>
          <p:cNvSpPr>
            <a:spLocks noChangeArrowheads="1"/>
          </p:cNvSpPr>
          <p:nvPr/>
        </p:nvSpPr>
        <p:spPr bwMode="auto">
          <a:xfrm>
            <a:off x="18240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4" name="Oval 18"/>
          <p:cNvSpPr>
            <a:spLocks noChangeArrowheads="1"/>
          </p:cNvSpPr>
          <p:nvPr/>
        </p:nvSpPr>
        <p:spPr bwMode="auto">
          <a:xfrm>
            <a:off x="1824038" y="2462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5" name="Oval 19"/>
          <p:cNvSpPr>
            <a:spLocks noChangeArrowheads="1"/>
          </p:cNvSpPr>
          <p:nvPr/>
        </p:nvSpPr>
        <p:spPr bwMode="auto">
          <a:xfrm>
            <a:off x="1824038" y="2767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6" name="Oval 20"/>
          <p:cNvSpPr>
            <a:spLocks noChangeArrowheads="1"/>
          </p:cNvSpPr>
          <p:nvPr/>
        </p:nvSpPr>
        <p:spPr bwMode="auto">
          <a:xfrm>
            <a:off x="1824038" y="3071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7" name="Oval 21"/>
          <p:cNvSpPr>
            <a:spLocks noChangeArrowheads="1"/>
          </p:cNvSpPr>
          <p:nvPr/>
        </p:nvSpPr>
        <p:spPr bwMode="auto">
          <a:xfrm>
            <a:off x="1824038" y="3376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8" name="Oval 22"/>
          <p:cNvSpPr>
            <a:spLocks noChangeArrowheads="1"/>
          </p:cNvSpPr>
          <p:nvPr/>
        </p:nvSpPr>
        <p:spPr bwMode="auto">
          <a:xfrm>
            <a:off x="1824038" y="3681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6999" name="Oval 23"/>
          <p:cNvSpPr>
            <a:spLocks noChangeArrowheads="1"/>
          </p:cNvSpPr>
          <p:nvPr/>
        </p:nvSpPr>
        <p:spPr bwMode="auto">
          <a:xfrm>
            <a:off x="1824038" y="3986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0" name="Oval 24"/>
          <p:cNvSpPr>
            <a:spLocks noChangeArrowheads="1"/>
          </p:cNvSpPr>
          <p:nvPr/>
        </p:nvSpPr>
        <p:spPr bwMode="auto">
          <a:xfrm>
            <a:off x="1824038" y="4291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1" name="Oval 25"/>
          <p:cNvSpPr>
            <a:spLocks noChangeArrowheads="1"/>
          </p:cNvSpPr>
          <p:nvPr/>
        </p:nvSpPr>
        <p:spPr bwMode="auto">
          <a:xfrm>
            <a:off x="1824038" y="4595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2" name="Oval 26"/>
          <p:cNvSpPr>
            <a:spLocks noChangeArrowheads="1"/>
          </p:cNvSpPr>
          <p:nvPr/>
        </p:nvSpPr>
        <p:spPr bwMode="auto">
          <a:xfrm>
            <a:off x="1824038" y="4900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3" name="Oval 27"/>
          <p:cNvSpPr>
            <a:spLocks noChangeArrowheads="1"/>
          </p:cNvSpPr>
          <p:nvPr/>
        </p:nvSpPr>
        <p:spPr bwMode="auto">
          <a:xfrm>
            <a:off x="21288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4" name="Oval 28"/>
          <p:cNvSpPr>
            <a:spLocks noChangeArrowheads="1"/>
          </p:cNvSpPr>
          <p:nvPr/>
        </p:nvSpPr>
        <p:spPr bwMode="auto">
          <a:xfrm>
            <a:off x="21288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5" name="Oval 29"/>
          <p:cNvSpPr>
            <a:spLocks noChangeArrowheads="1"/>
          </p:cNvSpPr>
          <p:nvPr/>
        </p:nvSpPr>
        <p:spPr bwMode="auto">
          <a:xfrm>
            <a:off x="21288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6" name="Oval 30"/>
          <p:cNvSpPr>
            <a:spLocks noChangeArrowheads="1"/>
          </p:cNvSpPr>
          <p:nvPr/>
        </p:nvSpPr>
        <p:spPr bwMode="auto">
          <a:xfrm>
            <a:off x="2128838" y="2462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7" name="Oval 31"/>
          <p:cNvSpPr>
            <a:spLocks noChangeArrowheads="1"/>
          </p:cNvSpPr>
          <p:nvPr/>
        </p:nvSpPr>
        <p:spPr bwMode="auto">
          <a:xfrm>
            <a:off x="2128838" y="2767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8" name="Oval 32"/>
          <p:cNvSpPr>
            <a:spLocks noChangeArrowheads="1"/>
          </p:cNvSpPr>
          <p:nvPr/>
        </p:nvSpPr>
        <p:spPr bwMode="auto">
          <a:xfrm>
            <a:off x="2128838" y="3071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09" name="Oval 33"/>
          <p:cNvSpPr>
            <a:spLocks noChangeArrowheads="1"/>
          </p:cNvSpPr>
          <p:nvPr/>
        </p:nvSpPr>
        <p:spPr bwMode="auto">
          <a:xfrm>
            <a:off x="2128838" y="3376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0" name="Oval 34"/>
          <p:cNvSpPr>
            <a:spLocks noChangeArrowheads="1"/>
          </p:cNvSpPr>
          <p:nvPr/>
        </p:nvSpPr>
        <p:spPr bwMode="auto">
          <a:xfrm>
            <a:off x="2128838" y="3681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1" name="Oval 35"/>
          <p:cNvSpPr>
            <a:spLocks noChangeArrowheads="1"/>
          </p:cNvSpPr>
          <p:nvPr/>
        </p:nvSpPr>
        <p:spPr bwMode="auto">
          <a:xfrm>
            <a:off x="2128838" y="3986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2" name="Oval 36"/>
          <p:cNvSpPr>
            <a:spLocks noChangeArrowheads="1"/>
          </p:cNvSpPr>
          <p:nvPr/>
        </p:nvSpPr>
        <p:spPr bwMode="auto">
          <a:xfrm>
            <a:off x="2128838" y="4291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3" name="Oval 37"/>
          <p:cNvSpPr>
            <a:spLocks noChangeArrowheads="1"/>
          </p:cNvSpPr>
          <p:nvPr/>
        </p:nvSpPr>
        <p:spPr bwMode="auto">
          <a:xfrm>
            <a:off x="2128838" y="4595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4" name="Oval 38"/>
          <p:cNvSpPr>
            <a:spLocks noChangeArrowheads="1"/>
          </p:cNvSpPr>
          <p:nvPr/>
        </p:nvSpPr>
        <p:spPr bwMode="auto">
          <a:xfrm>
            <a:off x="2128838" y="4900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5" name="Oval 39"/>
          <p:cNvSpPr>
            <a:spLocks noChangeArrowheads="1"/>
          </p:cNvSpPr>
          <p:nvPr/>
        </p:nvSpPr>
        <p:spPr bwMode="auto">
          <a:xfrm>
            <a:off x="24336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6" name="Oval 40"/>
          <p:cNvSpPr>
            <a:spLocks noChangeArrowheads="1"/>
          </p:cNvSpPr>
          <p:nvPr/>
        </p:nvSpPr>
        <p:spPr bwMode="auto">
          <a:xfrm>
            <a:off x="24336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7" name="Oval 41"/>
          <p:cNvSpPr>
            <a:spLocks noChangeArrowheads="1"/>
          </p:cNvSpPr>
          <p:nvPr/>
        </p:nvSpPr>
        <p:spPr bwMode="auto">
          <a:xfrm>
            <a:off x="24336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8" name="Oval 42"/>
          <p:cNvSpPr>
            <a:spLocks noChangeArrowheads="1"/>
          </p:cNvSpPr>
          <p:nvPr/>
        </p:nvSpPr>
        <p:spPr bwMode="auto">
          <a:xfrm>
            <a:off x="27384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19" name="Oval 43"/>
          <p:cNvSpPr>
            <a:spLocks noChangeArrowheads="1"/>
          </p:cNvSpPr>
          <p:nvPr/>
        </p:nvSpPr>
        <p:spPr bwMode="auto">
          <a:xfrm>
            <a:off x="27384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0" name="Oval 44"/>
          <p:cNvSpPr>
            <a:spLocks noChangeArrowheads="1"/>
          </p:cNvSpPr>
          <p:nvPr/>
        </p:nvSpPr>
        <p:spPr bwMode="auto">
          <a:xfrm>
            <a:off x="27384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1" name="Oval 45"/>
          <p:cNvSpPr>
            <a:spLocks noChangeArrowheads="1"/>
          </p:cNvSpPr>
          <p:nvPr/>
        </p:nvSpPr>
        <p:spPr bwMode="auto">
          <a:xfrm>
            <a:off x="30432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2" name="Oval 46"/>
          <p:cNvSpPr>
            <a:spLocks noChangeArrowheads="1"/>
          </p:cNvSpPr>
          <p:nvPr/>
        </p:nvSpPr>
        <p:spPr bwMode="auto">
          <a:xfrm>
            <a:off x="30432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3" name="Oval 47"/>
          <p:cNvSpPr>
            <a:spLocks noChangeArrowheads="1"/>
          </p:cNvSpPr>
          <p:nvPr/>
        </p:nvSpPr>
        <p:spPr bwMode="auto">
          <a:xfrm>
            <a:off x="30432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4" name="Oval 48"/>
          <p:cNvSpPr>
            <a:spLocks noChangeArrowheads="1"/>
          </p:cNvSpPr>
          <p:nvPr/>
        </p:nvSpPr>
        <p:spPr bwMode="auto">
          <a:xfrm>
            <a:off x="33480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5" name="Oval 49"/>
          <p:cNvSpPr>
            <a:spLocks noChangeArrowheads="1"/>
          </p:cNvSpPr>
          <p:nvPr/>
        </p:nvSpPr>
        <p:spPr bwMode="auto">
          <a:xfrm>
            <a:off x="33480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6" name="Oval 50"/>
          <p:cNvSpPr>
            <a:spLocks noChangeArrowheads="1"/>
          </p:cNvSpPr>
          <p:nvPr/>
        </p:nvSpPr>
        <p:spPr bwMode="auto">
          <a:xfrm>
            <a:off x="33480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7" name="Oval 51"/>
          <p:cNvSpPr>
            <a:spLocks noChangeArrowheads="1"/>
          </p:cNvSpPr>
          <p:nvPr/>
        </p:nvSpPr>
        <p:spPr bwMode="auto">
          <a:xfrm>
            <a:off x="36528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8" name="Oval 52"/>
          <p:cNvSpPr>
            <a:spLocks noChangeArrowheads="1"/>
          </p:cNvSpPr>
          <p:nvPr/>
        </p:nvSpPr>
        <p:spPr bwMode="auto">
          <a:xfrm>
            <a:off x="36528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29" name="Oval 53"/>
          <p:cNvSpPr>
            <a:spLocks noChangeArrowheads="1"/>
          </p:cNvSpPr>
          <p:nvPr/>
        </p:nvSpPr>
        <p:spPr bwMode="auto">
          <a:xfrm>
            <a:off x="36528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0" name="Oval 54"/>
          <p:cNvSpPr>
            <a:spLocks noChangeArrowheads="1"/>
          </p:cNvSpPr>
          <p:nvPr/>
        </p:nvSpPr>
        <p:spPr bwMode="auto">
          <a:xfrm>
            <a:off x="39576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1" name="Oval 55"/>
          <p:cNvSpPr>
            <a:spLocks noChangeArrowheads="1"/>
          </p:cNvSpPr>
          <p:nvPr/>
        </p:nvSpPr>
        <p:spPr bwMode="auto">
          <a:xfrm>
            <a:off x="39576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2" name="Oval 56"/>
          <p:cNvSpPr>
            <a:spLocks noChangeArrowheads="1"/>
          </p:cNvSpPr>
          <p:nvPr/>
        </p:nvSpPr>
        <p:spPr bwMode="auto">
          <a:xfrm>
            <a:off x="39576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3" name="Oval 57"/>
          <p:cNvSpPr>
            <a:spLocks noChangeArrowheads="1"/>
          </p:cNvSpPr>
          <p:nvPr/>
        </p:nvSpPr>
        <p:spPr bwMode="auto">
          <a:xfrm>
            <a:off x="42624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4" name="Oval 58"/>
          <p:cNvSpPr>
            <a:spLocks noChangeArrowheads="1"/>
          </p:cNvSpPr>
          <p:nvPr/>
        </p:nvSpPr>
        <p:spPr bwMode="auto">
          <a:xfrm>
            <a:off x="42624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5" name="Oval 59"/>
          <p:cNvSpPr>
            <a:spLocks noChangeArrowheads="1"/>
          </p:cNvSpPr>
          <p:nvPr/>
        </p:nvSpPr>
        <p:spPr bwMode="auto">
          <a:xfrm>
            <a:off x="42624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6" name="Oval 60"/>
          <p:cNvSpPr>
            <a:spLocks noChangeArrowheads="1"/>
          </p:cNvSpPr>
          <p:nvPr/>
        </p:nvSpPr>
        <p:spPr bwMode="auto">
          <a:xfrm>
            <a:off x="45672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7" name="Oval 61"/>
          <p:cNvSpPr>
            <a:spLocks noChangeArrowheads="1"/>
          </p:cNvSpPr>
          <p:nvPr/>
        </p:nvSpPr>
        <p:spPr bwMode="auto">
          <a:xfrm>
            <a:off x="45672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8" name="Oval 62"/>
          <p:cNvSpPr>
            <a:spLocks noChangeArrowheads="1"/>
          </p:cNvSpPr>
          <p:nvPr/>
        </p:nvSpPr>
        <p:spPr bwMode="auto">
          <a:xfrm>
            <a:off x="45672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39" name="Oval 63"/>
          <p:cNvSpPr>
            <a:spLocks noChangeArrowheads="1"/>
          </p:cNvSpPr>
          <p:nvPr/>
        </p:nvSpPr>
        <p:spPr bwMode="auto">
          <a:xfrm>
            <a:off x="48720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0" name="Oval 64"/>
          <p:cNvSpPr>
            <a:spLocks noChangeArrowheads="1"/>
          </p:cNvSpPr>
          <p:nvPr/>
        </p:nvSpPr>
        <p:spPr bwMode="auto">
          <a:xfrm>
            <a:off x="48720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1" name="Oval 65"/>
          <p:cNvSpPr>
            <a:spLocks noChangeArrowheads="1"/>
          </p:cNvSpPr>
          <p:nvPr/>
        </p:nvSpPr>
        <p:spPr bwMode="auto">
          <a:xfrm>
            <a:off x="48720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2" name="Oval 66"/>
          <p:cNvSpPr>
            <a:spLocks noChangeArrowheads="1"/>
          </p:cNvSpPr>
          <p:nvPr/>
        </p:nvSpPr>
        <p:spPr bwMode="auto">
          <a:xfrm>
            <a:off x="51768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3" name="Oval 67"/>
          <p:cNvSpPr>
            <a:spLocks noChangeArrowheads="1"/>
          </p:cNvSpPr>
          <p:nvPr/>
        </p:nvSpPr>
        <p:spPr bwMode="auto">
          <a:xfrm>
            <a:off x="51768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4" name="Oval 68"/>
          <p:cNvSpPr>
            <a:spLocks noChangeArrowheads="1"/>
          </p:cNvSpPr>
          <p:nvPr/>
        </p:nvSpPr>
        <p:spPr bwMode="auto">
          <a:xfrm>
            <a:off x="51768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5" name="Oval 69"/>
          <p:cNvSpPr>
            <a:spLocks noChangeArrowheads="1"/>
          </p:cNvSpPr>
          <p:nvPr/>
        </p:nvSpPr>
        <p:spPr bwMode="auto">
          <a:xfrm>
            <a:off x="54816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6" name="Oval 70"/>
          <p:cNvSpPr>
            <a:spLocks noChangeArrowheads="1"/>
          </p:cNvSpPr>
          <p:nvPr/>
        </p:nvSpPr>
        <p:spPr bwMode="auto">
          <a:xfrm>
            <a:off x="54816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7" name="Oval 71"/>
          <p:cNvSpPr>
            <a:spLocks noChangeArrowheads="1"/>
          </p:cNvSpPr>
          <p:nvPr/>
        </p:nvSpPr>
        <p:spPr bwMode="auto">
          <a:xfrm>
            <a:off x="54816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8" name="Oval 72"/>
          <p:cNvSpPr>
            <a:spLocks noChangeArrowheads="1"/>
          </p:cNvSpPr>
          <p:nvPr/>
        </p:nvSpPr>
        <p:spPr bwMode="auto">
          <a:xfrm>
            <a:off x="57864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49" name="Oval 73"/>
          <p:cNvSpPr>
            <a:spLocks noChangeArrowheads="1"/>
          </p:cNvSpPr>
          <p:nvPr/>
        </p:nvSpPr>
        <p:spPr bwMode="auto">
          <a:xfrm>
            <a:off x="57864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0" name="Oval 74"/>
          <p:cNvSpPr>
            <a:spLocks noChangeArrowheads="1"/>
          </p:cNvSpPr>
          <p:nvPr/>
        </p:nvSpPr>
        <p:spPr bwMode="auto">
          <a:xfrm>
            <a:off x="57864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1" name="Oval 75"/>
          <p:cNvSpPr>
            <a:spLocks noChangeArrowheads="1"/>
          </p:cNvSpPr>
          <p:nvPr/>
        </p:nvSpPr>
        <p:spPr bwMode="auto">
          <a:xfrm>
            <a:off x="60912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2" name="Oval 76"/>
          <p:cNvSpPr>
            <a:spLocks noChangeArrowheads="1"/>
          </p:cNvSpPr>
          <p:nvPr/>
        </p:nvSpPr>
        <p:spPr bwMode="auto">
          <a:xfrm>
            <a:off x="60912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3" name="Oval 77"/>
          <p:cNvSpPr>
            <a:spLocks noChangeArrowheads="1"/>
          </p:cNvSpPr>
          <p:nvPr/>
        </p:nvSpPr>
        <p:spPr bwMode="auto">
          <a:xfrm>
            <a:off x="60912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4" name="Oval 78"/>
          <p:cNvSpPr>
            <a:spLocks noChangeArrowheads="1"/>
          </p:cNvSpPr>
          <p:nvPr/>
        </p:nvSpPr>
        <p:spPr bwMode="auto">
          <a:xfrm>
            <a:off x="63960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5" name="Oval 79"/>
          <p:cNvSpPr>
            <a:spLocks noChangeArrowheads="1"/>
          </p:cNvSpPr>
          <p:nvPr/>
        </p:nvSpPr>
        <p:spPr bwMode="auto">
          <a:xfrm>
            <a:off x="63960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6" name="Oval 80"/>
          <p:cNvSpPr>
            <a:spLocks noChangeArrowheads="1"/>
          </p:cNvSpPr>
          <p:nvPr/>
        </p:nvSpPr>
        <p:spPr bwMode="auto">
          <a:xfrm>
            <a:off x="63960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7" name="Oval 81"/>
          <p:cNvSpPr>
            <a:spLocks noChangeArrowheads="1"/>
          </p:cNvSpPr>
          <p:nvPr/>
        </p:nvSpPr>
        <p:spPr bwMode="auto">
          <a:xfrm>
            <a:off x="67008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8" name="Oval 82"/>
          <p:cNvSpPr>
            <a:spLocks noChangeArrowheads="1"/>
          </p:cNvSpPr>
          <p:nvPr/>
        </p:nvSpPr>
        <p:spPr bwMode="auto">
          <a:xfrm>
            <a:off x="67008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59" name="Oval 83"/>
          <p:cNvSpPr>
            <a:spLocks noChangeArrowheads="1"/>
          </p:cNvSpPr>
          <p:nvPr/>
        </p:nvSpPr>
        <p:spPr bwMode="auto">
          <a:xfrm>
            <a:off x="67008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0" name="Oval 84"/>
          <p:cNvSpPr>
            <a:spLocks noChangeArrowheads="1"/>
          </p:cNvSpPr>
          <p:nvPr/>
        </p:nvSpPr>
        <p:spPr bwMode="auto">
          <a:xfrm>
            <a:off x="70056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1" name="Oval 85"/>
          <p:cNvSpPr>
            <a:spLocks noChangeArrowheads="1"/>
          </p:cNvSpPr>
          <p:nvPr/>
        </p:nvSpPr>
        <p:spPr bwMode="auto">
          <a:xfrm>
            <a:off x="70056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2" name="Oval 86"/>
          <p:cNvSpPr>
            <a:spLocks noChangeArrowheads="1"/>
          </p:cNvSpPr>
          <p:nvPr/>
        </p:nvSpPr>
        <p:spPr bwMode="auto">
          <a:xfrm>
            <a:off x="70056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3" name="Oval 87"/>
          <p:cNvSpPr>
            <a:spLocks noChangeArrowheads="1"/>
          </p:cNvSpPr>
          <p:nvPr/>
        </p:nvSpPr>
        <p:spPr bwMode="auto">
          <a:xfrm>
            <a:off x="73104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4" name="Oval 88"/>
          <p:cNvSpPr>
            <a:spLocks noChangeArrowheads="1"/>
          </p:cNvSpPr>
          <p:nvPr/>
        </p:nvSpPr>
        <p:spPr bwMode="auto">
          <a:xfrm>
            <a:off x="73104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5" name="Oval 89"/>
          <p:cNvSpPr>
            <a:spLocks noChangeArrowheads="1"/>
          </p:cNvSpPr>
          <p:nvPr/>
        </p:nvSpPr>
        <p:spPr bwMode="auto">
          <a:xfrm>
            <a:off x="73104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6" name="Oval 90"/>
          <p:cNvSpPr>
            <a:spLocks noChangeArrowheads="1"/>
          </p:cNvSpPr>
          <p:nvPr/>
        </p:nvSpPr>
        <p:spPr bwMode="auto">
          <a:xfrm>
            <a:off x="7615238" y="1547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7" name="Oval 91"/>
          <p:cNvSpPr>
            <a:spLocks noChangeArrowheads="1"/>
          </p:cNvSpPr>
          <p:nvPr/>
        </p:nvSpPr>
        <p:spPr bwMode="auto">
          <a:xfrm>
            <a:off x="7615238" y="1852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8" name="Oval 92"/>
          <p:cNvSpPr>
            <a:spLocks noChangeArrowheads="1"/>
          </p:cNvSpPr>
          <p:nvPr/>
        </p:nvSpPr>
        <p:spPr bwMode="auto">
          <a:xfrm>
            <a:off x="7615238" y="2157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69" name="Oval 93"/>
          <p:cNvSpPr>
            <a:spLocks noChangeArrowheads="1"/>
          </p:cNvSpPr>
          <p:nvPr/>
        </p:nvSpPr>
        <p:spPr bwMode="auto">
          <a:xfrm>
            <a:off x="7005638" y="2462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0" name="Oval 94"/>
          <p:cNvSpPr>
            <a:spLocks noChangeArrowheads="1"/>
          </p:cNvSpPr>
          <p:nvPr/>
        </p:nvSpPr>
        <p:spPr bwMode="auto">
          <a:xfrm>
            <a:off x="7005638" y="2767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1" name="Oval 95"/>
          <p:cNvSpPr>
            <a:spLocks noChangeArrowheads="1"/>
          </p:cNvSpPr>
          <p:nvPr/>
        </p:nvSpPr>
        <p:spPr bwMode="auto">
          <a:xfrm>
            <a:off x="7005638" y="3071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2" name="Oval 96"/>
          <p:cNvSpPr>
            <a:spLocks noChangeArrowheads="1"/>
          </p:cNvSpPr>
          <p:nvPr/>
        </p:nvSpPr>
        <p:spPr bwMode="auto">
          <a:xfrm>
            <a:off x="7310438" y="2462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3" name="Oval 97"/>
          <p:cNvSpPr>
            <a:spLocks noChangeArrowheads="1"/>
          </p:cNvSpPr>
          <p:nvPr/>
        </p:nvSpPr>
        <p:spPr bwMode="auto">
          <a:xfrm>
            <a:off x="7310438" y="2767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4" name="Oval 98"/>
          <p:cNvSpPr>
            <a:spLocks noChangeArrowheads="1"/>
          </p:cNvSpPr>
          <p:nvPr/>
        </p:nvSpPr>
        <p:spPr bwMode="auto">
          <a:xfrm>
            <a:off x="7310438" y="3071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5" name="Oval 99"/>
          <p:cNvSpPr>
            <a:spLocks noChangeArrowheads="1"/>
          </p:cNvSpPr>
          <p:nvPr/>
        </p:nvSpPr>
        <p:spPr bwMode="auto">
          <a:xfrm>
            <a:off x="7615238" y="2462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6" name="Oval 100"/>
          <p:cNvSpPr>
            <a:spLocks noChangeArrowheads="1"/>
          </p:cNvSpPr>
          <p:nvPr/>
        </p:nvSpPr>
        <p:spPr bwMode="auto">
          <a:xfrm>
            <a:off x="7615238" y="2767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7" name="Oval 101"/>
          <p:cNvSpPr>
            <a:spLocks noChangeArrowheads="1"/>
          </p:cNvSpPr>
          <p:nvPr/>
        </p:nvSpPr>
        <p:spPr bwMode="auto">
          <a:xfrm>
            <a:off x="7615238" y="3071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8" name="Oval 102"/>
          <p:cNvSpPr>
            <a:spLocks noChangeArrowheads="1"/>
          </p:cNvSpPr>
          <p:nvPr/>
        </p:nvSpPr>
        <p:spPr bwMode="auto">
          <a:xfrm>
            <a:off x="7005638" y="3376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79" name="Oval 103"/>
          <p:cNvSpPr>
            <a:spLocks noChangeArrowheads="1"/>
          </p:cNvSpPr>
          <p:nvPr/>
        </p:nvSpPr>
        <p:spPr bwMode="auto">
          <a:xfrm>
            <a:off x="7005638" y="3681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0" name="Oval 104"/>
          <p:cNvSpPr>
            <a:spLocks noChangeArrowheads="1"/>
          </p:cNvSpPr>
          <p:nvPr/>
        </p:nvSpPr>
        <p:spPr bwMode="auto">
          <a:xfrm>
            <a:off x="7005638" y="3986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1" name="Oval 105"/>
          <p:cNvSpPr>
            <a:spLocks noChangeArrowheads="1"/>
          </p:cNvSpPr>
          <p:nvPr/>
        </p:nvSpPr>
        <p:spPr bwMode="auto">
          <a:xfrm>
            <a:off x="7310438" y="3376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2" name="Oval 106"/>
          <p:cNvSpPr>
            <a:spLocks noChangeArrowheads="1"/>
          </p:cNvSpPr>
          <p:nvPr/>
        </p:nvSpPr>
        <p:spPr bwMode="auto">
          <a:xfrm>
            <a:off x="7310438" y="3681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3" name="Oval 107"/>
          <p:cNvSpPr>
            <a:spLocks noChangeArrowheads="1"/>
          </p:cNvSpPr>
          <p:nvPr/>
        </p:nvSpPr>
        <p:spPr bwMode="auto">
          <a:xfrm>
            <a:off x="7310438" y="3986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4" name="Oval 108"/>
          <p:cNvSpPr>
            <a:spLocks noChangeArrowheads="1"/>
          </p:cNvSpPr>
          <p:nvPr/>
        </p:nvSpPr>
        <p:spPr bwMode="auto">
          <a:xfrm>
            <a:off x="7615238" y="3376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5" name="Oval 109"/>
          <p:cNvSpPr>
            <a:spLocks noChangeArrowheads="1"/>
          </p:cNvSpPr>
          <p:nvPr/>
        </p:nvSpPr>
        <p:spPr bwMode="auto">
          <a:xfrm>
            <a:off x="7615238" y="3681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6" name="Oval 110"/>
          <p:cNvSpPr>
            <a:spLocks noChangeArrowheads="1"/>
          </p:cNvSpPr>
          <p:nvPr/>
        </p:nvSpPr>
        <p:spPr bwMode="auto">
          <a:xfrm>
            <a:off x="7615238" y="3986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7" name="Oval 111"/>
          <p:cNvSpPr>
            <a:spLocks noChangeArrowheads="1"/>
          </p:cNvSpPr>
          <p:nvPr/>
        </p:nvSpPr>
        <p:spPr bwMode="auto">
          <a:xfrm>
            <a:off x="7005638" y="4291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8" name="Oval 112"/>
          <p:cNvSpPr>
            <a:spLocks noChangeArrowheads="1"/>
          </p:cNvSpPr>
          <p:nvPr/>
        </p:nvSpPr>
        <p:spPr bwMode="auto">
          <a:xfrm>
            <a:off x="7005638" y="4595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89" name="Oval 113"/>
          <p:cNvSpPr>
            <a:spLocks noChangeArrowheads="1"/>
          </p:cNvSpPr>
          <p:nvPr/>
        </p:nvSpPr>
        <p:spPr bwMode="auto">
          <a:xfrm>
            <a:off x="7005638" y="4900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0" name="Oval 114"/>
          <p:cNvSpPr>
            <a:spLocks noChangeArrowheads="1"/>
          </p:cNvSpPr>
          <p:nvPr/>
        </p:nvSpPr>
        <p:spPr bwMode="auto">
          <a:xfrm>
            <a:off x="7310438" y="4291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1" name="Oval 115"/>
          <p:cNvSpPr>
            <a:spLocks noChangeArrowheads="1"/>
          </p:cNvSpPr>
          <p:nvPr/>
        </p:nvSpPr>
        <p:spPr bwMode="auto">
          <a:xfrm>
            <a:off x="7310438" y="4595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2" name="Oval 116"/>
          <p:cNvSpPr>
            <a:spLocks noChangeArrowheads="1"/>
          </p:cNvSpPr>
          <p:nvPr/>
        </p:nvSpPr>
        <p:spPr bwMode="auto">
          <a:xfrm>
            <a:off x="7310438" y="4900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3" name="Oval 117"/>
          <p:cNvSpPr>
            <a:spLocks noChangeArrowheads="1"/>
          </p:cNvSpPr>
          <p:nvPr/>
        </p:nvSpPr>
        <p:spPr bwMode="auto">
          <a:xfrm>
            <a:off x="7615238" y="4291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4" name="Oval 118"/>
          <p:cNvSpPr>
            <a:spLocks noChangeArrowheads="1"/>
          </p:cNvSpPr>
          <p:nvPr/>
        </p:nvSpPr>
        <p:spPr bwMode="auto">
          <a:xfrm>
            <a:off x="7615238" y="45958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5" name="Oval 119"/>
          <p:cNvSpPr>
            <a:spLocks noChangeArrowheads="1"/>
          </p:cNvSpPr>
          <p:nvPr/>
        </p:nvSpPr>
        <p:spPr bwMode="auto">
          <a:xfrm>
            <a:off x="7615238" y="49006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6" name="Oval 120"/>
          <p:cNvSpPr>
            <a:spLocks noChangeArrowheads="1"/>
          </p:cNvSpPr>
          <p:nvPr/>
        </p:nvSpPr>
        <p:spPr bwMode="auto">
          <a:xfrm>
            <a:off x="70056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7" name="Oval 121"/>
          <p:cNvSpPr>
            <a:spLocks noChangeArrowheads="1"/>
          </p:cNvSpPr>
          <p:nvPr/>
        </p:nvSpPr>
        <p:spPr bwMode="auto">
          <a:xfrm>
            <a:off x="70056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8" name="Oval 122"/>
          <p:cNvSpPr>
            <a:spLocks noChangeArrowheads="1"/>
          </p:cNvSpPr>
          <p:nvPr/>
        </p:nvSpPr>
        <p:spPr bwMode="auto">
          <a:xfrm>
            <a:off x="70056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099" name="Oval 123"/>
          <p:cNvSpPr>
            <a:spLocks noChangeArrowheads="1"/>
          </p:cNvSpPr>
          <p:nvPr/>
        </p:nvSpPr>
        <p:spPr bwMode="auto">
          <a:xfrm>
            <a:off x="73104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0" name="Oval 124"/>
          <p:cNvSpPr>
            <a:spLocks noChangeArrowheads="1"/>
          </p:cNvSpPr>
          <p:nvPr/>
        </p:nvSpPr>
        <p:spPr bwMode="auto">
          <a:xfrm>
            <a:off x="73104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1" name="Oval 125"/>
          <p:cNvSpPr>
            <a:spLocks noChangeArrowheads="1"/>
          </p:cNvSpPr>
          <p:nvPr/>
        </p:nvSpPr>
        <p:spPr bwMode="auto">
          <a:xfrm>
            <a:off x="73104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2" name="Oval 126"/>
          <p:cNvSpPr>
            <a:spLocks noChangeArrowheads="1"/>
          </p:cNvSpPr>
          <p:nvPr/>
        </p:nvSpPr>
        <p:spPr bwMode="auto">
          <a:xfrm>
            <a:off x="76152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3" name="Oval 127"/>
          <p:cNvSpPr>
            <a:spLocks noChangeArrowheads="1"/>
          </p:cNvSpPr>
          <p:nvPr/>
        </p:nvSpPr>
        <p:spPr bwMode="auto">
          <a:xfrm>
            <a:off x="76152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4" name="Oval 128"/>
          <p:cNvSpPr>
            <a:spLocks noChangeArrowheads="1"/>
          </p:cNvSpPr>
          <p:nvPr/>
        </p:nvSpPr>
        <p:spPr bwMode="auto">
          <a:xfrm>
            <a:off x="76152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5" name="Oval 129"/>
          <p:cNvSpPr>
            <a:spLocks noChangeArrowheads="1"/>
          </p:cNvSpPr>
          <p:nvPr/>
        </p:nvSpPr>
        <p:spPr bwMode="auto">
          <a:xfrm>
            <a:off x="60912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6" name="Oval 130"/>
          <p:cNvSpPr>
            <a:spLocks noChangeArrowheads="1"/>
          </p:cNvSpPr>
          <p:nvPr/>
        </p:nvSpPr>
        <p:spPr bwMode="auto">
          <a:xfrm>
            <a:off x="60912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7" name="Oval 131"/>
          <p:cNvSpPr>
            <a:spLocks noChangeArrowheads="1"/>
          </p:cNvSpPr>
          <p:nvPr/>
        </p:nvSpPr>
        <p:spPr bwMode="auto">
          <a:xfrm>
            <a:off x="60912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8" name="Oval 132"/>
          <p:cNvSpPr>
            <a:spLocks noChangeArrowheads="1"/>
          </p:cNvSpPr>
          <p:nvPr/>
        </p:nvSpPr>
        <p:spPr bwMode="auto">
          <a:xfrm>
            <a:off x="63960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09" name="Oval 133"/>
          <p:cNvSpPr>
            <a:spLocks noChangeArrowheads="1"/>
          </p:cNvSpPr>
          <p:nvPr/>
        </p:nvSpPr>
        <p:spPr bwMode="auto">
          <a:xfrm>
            <a:off x="63960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0" name="Oval 134"/>
          <p:cNvSpPr>
            <a:spLocks noChangeArrowheads="1"/>
          </p:cNvSpPr>
          <p:nvPr/>
        </p:nvSpPr>
        <p:spPr bwMode="auto">
          <a:xfrm>
            <a:off x="63960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1" name="Oval 135"/>
          <p:cNvSpPr>
            <a:spLocks noChangeArrowheads="1"/>
          </p:cNvSpPr>
          <p:nvPr/>
        </p:nvSpPr>
        <p:spPr bwMode="auto">
          <a:xfrm>
            <a:off x="67008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2" name="Oval 136"/>
          <p:cNvSpPr>
            <a:spLocks noChangeArrowheads="1"/>
          </p:cNvSpPr>
          <p:nvPr/>
        </p:nvSpPr>
        <p:spPr bwMode="auto">
          <a:xfrm>
            <a:off x="67008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3" name="Oval 137"/>
          <p:cNvSpPr>
            <a:spLocks noChangeArrowheads="1"/>
          </p:cNvSpPr>
          <p:nvPr/>
        </p:nvSpPr>
        <p:spPr bwMode="auto">
          <a:xfrm>
            <a:off x="67008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4" name="Oval 138"/>
          <p:cNvSpPr>
            <a:spLocks noChangeArrowheads="1"/>
          </p:cNvSpPr>
          <p:nvPr/>
        </p:nvSpPr>
        <p:spPr bwMode="auto">
          <a:xfrm>
            <a:off x="51768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5" name="Oval 139"/>
          <p:cNvSpPr>
            <a:spLocks noChangeArrowheads="1"/>
          </p:cNvSpPr>
          <p:nvPr/>
        </p:nvSpPr>
        <p:spPr bwMode="auto">
          <a:xfrm>
            <a:off x="51768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6" name="Oval 140"/>
          <p:cNvSpPr>
            <a:spLocks noChangeArrowheads="1"/>
          </p:cNvSpPr>
          <p:nvPr/>
        </p:nvSpPr>
        <p:spPr bwMode="auto">
          <a:xfrm>
            <a:off x="51768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7" name="Oval 141"/>
          <p:cNvSpPr>
            <a:spLocks noChangeArrowheads="1"/>
          </p:cNvSpPr>
          <p:nvPr/>
        </p:nvSpPr>
        <p:spPr bwMode="auto">
          <a:xfrm>
            <a:off x="54816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8" name="Oval 142"/>
          <p:cNvSpPr>
            <a:spLocks noChangeArrowheads="1"/>
          </p:cNvSpPr>
          <p:nvPr/>
        </p:nvSpPr>
        <p:spPr bwMode="auto">
          <a:xfrm>
            <a:off x="54816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19" name="Oval 143"/>
          <p:cNvSpPr>
            <a:spLocks noChangeArrowheads="1"/>
          </p:cNvSpPr>
          <p:nvPr/>
        </p:nvSpPr>
        <p:spPr bwMode="auto">
          <a:xfrm>
            <a:off x="54816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0" name="Oval 144"/>
          <p:cNvSpPr>
            <a:spLocks noChangeArrowheads="1"/>
          </p:cNvSpPr>
          <p:nvPr/>
        </p:nvSpPr>
        <p:spPr bwMode="auto">
          <a:xfrm>
            <a:off x="57864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1" name="Oval 145"/>
          <p:cNvSpPr>
            <a:spLocks noChangeArrowheads="1"/>
          </p:cNvSpPr>
          <p:nvPr/>
        </p:nvSpPr>
        <p:spPr bwMode="auto">
          <a:xfrm>
            <a:off x="57864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2" name="Oval 146"/>
          <p:cNvSpPr>
            <a:spLocks noChangeArrowheads="1"/>
          </p:cNvSpPr>
          <p:nvPr/>
        </p:nvSpPr>
        <p:spPr bwMode="auto">
          <a:xfrm>
            <a:off x="57864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3" name="Oval 147"/>
          <p:cNvSpPr>
            <a:spLocks noChangeArrowheads="1"/>
          </p:cNvSpPr>
          <p:nvPr/>
        </p:nvSpPr>
        <p:spPr bwMode="auto">
          <a:xfrm>
            <a:off x="42624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4" name="Oval 148"/>
          <p:cNvSpPr>
            <a:spLocks noChangeArrowheads="1"/>
          </p:cNvSpPr>
          <p:nvPr/>
        </p:nvSpPr>
        <p:spPr bwMode="auto">
          <a:xfrm>
            <a:off x="42624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5" name="Oval 149"/>
          <p:cNvSpPr>
            <a:spLocks noChangeArrowheads="1"/>
          </p:cNvSpPr>
          <p:nvPr/>
        </p:nvSpPr>
        <p:spPr bwMode="auto">
          <a:xfrm>
            <a:off x="42624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6" name="Oval 150"/>
          <p:cNvSpPr>
            <a:spLocks noChangeArrowheads="1"/>
          </p:cNvSpPr>
          <p:nvPr/>
        </p:nvSpPr>
        <p:spPr bwMode="auto">
          <a:xfrm>
            <a:off x="45672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7" name="Oval 151"/>
          <p:cNvSpPr>
            <a:spLocks noChangeArrowheads="1"/>
          </p:cNvSpPr>
          <p:nvPr/>
        </p:nvSpPr>
        <p:spPr bwMode="auto">
          <a:xfrm>
            <a:off x="45672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8" name="Oval 152"/>
          <p:cNvSpPr>
            <a:spLocks noChangeArrowheads="1"/>
          </p:cNvSpPr>
          <p:nvPr/>
        </p:nvSpPr>
        <p:spPr bwMode="auto">
          <a:xfrm>
            <a:off x="45672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29" name="Oval 153"/>
          <p:cNvSpPr>
            <a:spLocks noChangeArrowheads="1"/>
          </p:cNvSpPr>
          <p:nvPr/>
        </p:nvSpPr>
        <p:spPr bwMode="auto">
          <a:xfrm>
            <a:off x="48720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0" name="Oval 154"/>
          <p:cNvSpPr>
            <a:spLocks noChangeArrowheads="1"/>
          </p:cNvSpPr>
          <p:nvPr/>
        </p:nvSpPr>
        <p:spPr bwMode="auto">
          <a:xfrm>
            <a:off x="48720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1" name="Oval 155"/>
          <p:cNvSpPr>
            <a:spLocks noChangeArrowheads="1"/>
          </p:cNvSpPr>
          <p:nvPr/>
        </p:nvSpPr>
        <p:spPr bwMode="auto">
          <a:xfrm>
            <a:off x="48720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2" name="Oval 156"/>
          <p:cNvSpPr>
            <a:spLocks noChangeArrowheads="1"/>
          </p:cNvSpPr>
          <p:nvPr/>
        </p:nvSpPr>
        <p:spPr bwMode="auto">
          <a:xfrm>
            <a:off x="33480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3" name="Oval 157"/>
          <p:cNvSpPr>
            <a:spLocks noChangeArrowheads="1"/>
          </p:cNvSpPr>
          <p:nvPr/>
        </p:nvSpPr>
        <p:spPr bwMode="auto">
          <a:xfrm>
            <a:off x="33480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4" name="Oval 158"/>
          <p:cNvSpPr>
            <a:spLocks noChangeArrowheads="1"/>
          </p:cNvSpPr>
          <p:nvPr/>
        </p:nvSpPr>
        <p:spPr bwMode="auto">
          <a:xfrm>
            <a:off x="33480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5" name="Oval 159"/>
          <p:cNvSpPr>
            <a:spLocks noChangeArrowheads="1"/>
          </p:cNvSpPr>
          <p:nvPr/>
        </p:nvSpPr>
        <p:spPr bwMode="auto">
          <a:xfrm>
            <a:off x="36528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6" name="Oval 160"/>
          <p:cNvSpPr>
            <a:spLocks noChangeArrowheads="1"/>
          </p:cNvSpPr>
          <p:nvPr/>
        </p:nvSpPr>
        <p:spPr bwMode="auto">
          <a:xfrm>
            <a:off x="36528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7" name="Oval 161"/>
          <p:cNvSpPr>
            <a:spLocks noChangeArrowheads="1"/>
          </p:cNvSpPr>
          <p:nvPr/>
        </p:nvSpPr>
        <p:spPr bwMode="auto">
          <a:xfrm>
            <a:off x="36528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8" name="Oval 162"/>
          <p:cNvSpPr>
            <a:spLocks noChangeArrowheads="1"/>
          </p:cNvSpPr>
          <p:nvPr/>
        </p:nvSpPr>
        <p:spPr bwMode="auto">
          <a:xfrm>
            <a:off x="39576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39" name="Oval 163"/>
          <p:cNvSpPr>
            <a:spLocks noChangeArrowheads="1"/>
          </p:cNvSpPr>
          <p:nvPr/>
        </p:nvSpPr>
        <p:spPr bwMode="auto">
          <a:xfrm>
            <a:off x="39576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0" name="Oval 164"/>
          <p:cNvSpPr>
            <a:spLocks noChangeArrowheads="1"/>
          </p:cNvSpPr>
          <p:nvPr/>
        </p:nvSpPr>
        <p:spPr bwMode="auto">
          <a:xfrm>
            <a:off x="39576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1" name="Oval 165"/>
          <p:cNvSpPr>
            <a:spLocks noChangeArrowheads="1"/>
          </p:cNvSpPr>
          <p:nvPr/>
        </p:nvSpPr>
        <p:spPr bwMode="auto">
          <a:xfrm>
            <a:off x="24336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2" name="Oval 166"/>
          <p:cNvSpPr>
            <a:spLocks noChangeArrowheads="1"/>
          </p:cNvSpPr>
          <p:nvPr/>
        </p:nvSpPr>
        <p:spPr bwMode="auto">
          <a:xfrm>
            <a:off x="24336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3" name="Oval 167"/>
          <p:cNvSpPr>
            <a:spLocks noChangeArrowheads="1"/>
          </p:cNvSpPr>
          <p:nvPr/>
        </p:nvSpPr>
        <p:spPr bwMode="auto">
          <a:xfrm>
            <a:off x="24336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4" name="Oval 168"/>
          <p:cNvSpPr>
            <a:spLocks noChangeArrowheads="1"/>
          </p:cNvSpPr>
          <p:nvPr/>
        </p:nvSpPr>
        <p:spPr bwMode="auto">
          <a:xfrm>
            <a:off x="27384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5" name="Oval 169"/>
          <p:cNvSpPr>
            <a:spLocks noChangeArrowheads="1"/>
          </p:cNvSpPr>
          <p:nvPr/>
        </p:nvSpPr>
        <p:spPr bwMode="auto">
          <a:xfrm>
            <a:off x="27384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6" name="Oval 170"/>
          <p:cNvSpPr>
            <a:spLocks noChangeArrowheads="1"/>
          </p:cNvSpPr>
          <p:nvPr/>
        </p:nvSpPr>
        <p:spPr bwMode="auto">
          <a:xfrm>
            <a:off x="27384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7" name="Oval 171"/>
          <p:cNvSpPr>
            <a:spLocks noChangeArrowheads="1"/>
          </p:cNvSpPr>
          <p:nvPr/>
        </p:nvSpPr>
        <p:spPr bwMode="auto">
          <a:xfrm>
            <a:off x="30432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8" name="Oval 172"/>
          <p:cNvSpPr>
            <a:spLocks noChangeArrowheads="1"/>
          </p:cNvSpPr>
          <p:nvPr/>
        </p:nvSpPr>
        <p:spPr bwMode="auto">
          <a:xfrm>
            <a:off x="30432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49" name="Oval 173"/>
          <p:cNvSpPr>
            <a:spLocks noChangeArrowheads="1"/>
          </p:cNvSpPr>
          <p:nvPr/>
        </p:nvSpPr>
        <p:spPr bwMode="auto">
          <a:xfrm>
            <a:off x="30432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0" name="Oval 174"/>
          <p:cNvSpPr>
            <a:spLocks noChangeArrowheads="1"/>
          </p:cNvSpPr>
          <p:nvPr/>
        </p:nvSpPr>
        <p:spPr bwMode="auto">
          <a:xfrm>
            <a:off x="15192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1" name="Oval 175"/>
          <p:cNvSpPr>
            <a:spLocks noChangeArrowheads="1"/>
          </p:cNvSpPr>
          <p:nvPr/>
        </p:nvSpPr>
        <p:spPr bwMode="auto">
          <a:xfrm>
            <a:off x="15192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2" name="Oval 176"/>
          <p:cNvSpPr>
            <a:spLocks noChangeArrowheads="1"/>
          </p:cNvSpPr>
          <p:nvPr/>
        </p:nvSpPr>
        <p:spPr bwMode="auto">
          <a:xfrm>
            <a:off x="15192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3" name="Oval 177"/>
          <p:cNvSpPr>
            <a:spLocks noChangeArrowheads="1"/>
          </p:cNvSpPr>
          <p:nvPr/>
        </p:nvSpPr>
        <p:spPr bwMode="auto">
          <a:xfrm>
            <a:off x="18240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4" name="Oval 178"/>
          <p:cNvSpPr>
            <a:spLocks noChangeArrowheads="1"/>
          </p:cNvSpPr>
          <p:nvPr/>
        </p:nvSpPr>
        <p:spPr bwMode="auto">
          <a:xfrm>
            <a:off x="18240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5" name="Oval 179"/>
          <p:cNvSpPr>
            <a:spLocks noChangeArrowheads="1"/>
          </p:cNvSpPr>
          <p:nvPr/>
        </p:nvSpPr>
        <p:spPr bwMode="auto">
          <a:xfrm>
            <a:off x="18240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6" name="Oval 180"/>
          <p:cNvSpPr>
            <a:spLocks noChangeArrowheads="1"/>
          </p:cNvSpPr>
          <p:nvPr/>
        </p:nvSpPr>
        <p:spPr bwMode="auto">
          <a:xfrm>
            <a:off x="2128838" y="52054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7" name="Oval 181"/>
          <p:cNvSpPr>
            <a:spLocks noChangeArrowheads="1"/>
          </p:cNvSpPr>
          <p:nvPr/>
        </p:nvSpPr>
        <p:spPr bwMode="auto">
          <a:xfrm>
            <a:off x="2128838" y="55102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7158" name="Oval 182"/>
          <p:cNvSpPr>
            <a:spLocks noChangeArrowheads="1"/>
          </p:cNvSpPr>
          <p:nvPr/>
        </p:nvSpPr>
        <p:spPr bwMode="auto">
          <a:xfrm>
            <a:off x="2128838" y="5815013"/>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grpSp>
        <p:nvGrpSpPr>
          <p:cNvPr id="127159" name="Group 183"/>
          <p:cNvGrpSpPr>
            <a:grpSpLocks/>
          </p:cNvGrpSpPr>
          <p:nvPr/>
        </p:nvGrpSpPr>
        <p:grpSpPr bwMode="auto">
          <a:xfrm>
            <a:off x="7767638" y="1471613"/>
            <a:ext cx="538162" cy="304800"/>
            <a:chOff x="5075" y="844"/>
            <a:chExt cx="339" cy="192"/>
          </a:xfrm>
        </p:grpSpPr>
        <p:sp>
          <p:nvSpPr>
            <p:cNvPr id="127581" name="Text Box 18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82" name="Text Box 18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83" name="Text Box 18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0" name="Group 187"/>
          <p:cNvGrpSpPr>
            <a:grpSpLocks/>
          </p:cNvGrpSpPr>
          <p:nvPr/>
        </p:nvGrpSpPr>
        <p:grpSpPr bwMode="auto">
          <a:xfrm>
            <a:off x="7767638" y="1776413"/>
            <a:ext cx="538162" cy="304800"/>
            <a:chOff x="5075" y="844"/>
            <a:chExt cx="339" cy="192"/>
          </a:xfrm>
        </p:grpSpPr>
        <p:sp>
          <p:nvSpPr>
            <p:cNvPr id="127578" name="Text Box 18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79" name="Text Box 18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80" name="Text Box 19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1" name="Group 191"/>
          <p:cNvGrpSpPr>
            <a:grpSpLocks/>
          </p:cNvGrpSpPr>
          <p:nvPr/>
        </p:nvGrpSpPr>
        <p:grpSpPr bwMode="auto">
          <a:xfrm>
            <a:off x="7767638" y="2081213"/>
            <a:ext cx="538162" cy="304800"/>
            <a:chOff x="5075" y="844"/>
            <a:chExt cx="339" cy="192"/>
          </a:xfrm>
        </p:grpSpPr>
        <p:sp>
          <p:nvSpPr>
            <p:cNvPr id="127575" name="Text Box 19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76" name="Text Box 19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77" name="Text Box 19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2" name="Group 195"/>
          <p:cNvGrpSpPr>
            <a:grpSpLocks/>
          </p:cNvGrpSpPr>
          <p:nvPr/>
        </p:nvGrpSpPr>
        <p:grpSpPr bwMode="auto">
          <a:xfrm>
            <a:off x="7767638" y="2386013"/>
            <a:ext cx="538162" cy="304800"/>
            <a:chOff x="5075" y="844"/>
            <a:chExt cx="339" cy="192"/>
          </a:xfrm>
        </p:grpSpPr>
        <p:sp>
          <p:nvSpPr>
            <p:cNvPr id="127572" name="Text Box 19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73" name="Text Box 19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74" name="Text Box 19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3" name="Group 199"/>
          <p:cNvGrpSpPr>
            <a:grpSpLocks/>
          </p:cNvGrpSpPr>
          <p:nvPr/>
        </p:nvGrpSpPr>
        <p:grpSpPr bwMode="auto">
          <a:xfrm>
            <a:off x="7767638" y="2690813"/>
            <a:ext cx="538162" cy="304800"/>
            <a:chOff x="5075" y="844"/>
            <a:chExt cx="339" cy="192"/>
          </a:xfrm>
        </p:grpSpPr>
        <p:sp>
          <p:nvSpPr>
            <p:cNvPr id="127569" name="Text Box 20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70" name="Text Box 20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71" name="Text Box 20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4" name="Group 203"/>
          <p:cNvGrpSpPr>
            <a:grpSpLocks/>
          </p:cNvGrpSpPr>
          <p:nvPr/>
        </p:nvGrpSpPr>
        <p:grpSpPr bwMode="auto">
          <a:xfrm>
            <a:off x="7767638" y="2995613"/>
            <a:ext cx="538162" cy="304800"/>
            <a:chOff x="5075" y="844"/>
            <a:chExt cx="339" cy="192"/>
          </a:xfrm>
        </p:grpSpPr>
        <p:sp>
          <p:nvSpPr>
            <p:cNvPr id="127566" name="Text Box 20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67" name="Text Box 20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68" name="Text Box 20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5" name="Group 207"/>
          <p:cNvGrpSpPr>
            <a:grpSpLocks/>
          </p:cNvGrpSpPr>
          <p:nvPr/>
        </p:nvGrpSpPr>
        <p:grpSpPr bwMode="auto">
          <a:xfrm>
            <a:off x="7767638" y="3300413"/>
            <a:ext cx="538162" cy="304800"/>
            <a:chOff x="5075" y="844"/>
            <a:chExt cx="339" cy="192"/>
          </a:xfrm>
        </p:grpSpPr>
        <p:sp>
          <p:nvSpPr>
            <p:cNvPr id="127563" name="Text Box 20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64" name="Text Box 20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65" name="Text Box 21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6" name="Group 211"/>
          <p:cNvGrpSpPr>
            <a:grpSpLocks/>
          </p:cNvGrpSpPr>
          <p:nvPr/>
        </p:nvGrpSpPr>
        <p:grpSpPr bwMode="auto">
          <a:xfrm>
            <a:off x="7767638" y="3605213"/>
            <a:ext cx="538162" cy="304800"/>
            <a:chOff x="5075" y="844"/>
            <a:chExt cx="339" cy="192"/>
          </a:xfrm>
        </p:grpSpPr>
        <p:sp>
          <p:nvSpPr>
            <p:cNvPr id="127560" name="Text Box 21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61" name="Text Box 21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62" name="Text Box 21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7" name="Group 215"/>
          <p:cNvGrpSpPr>
            <a:grpSpLocks/>
          </p:cNvGrpSpPr>
          <p:nvPr/>
        </p:nvGrpSpPr>
        <p:grpSpPr bwMode="auto">
          <a:xfrm>
            <a:off x="7767638" y="3910013"/>
            <a:ext cx="538162" cy="304800"/>
            <a:chOff x="5075" y="844"/>
            <a:chExt cx="339" cy="192"/>
          </a:xfrm>
        </p:grpSpPr>
        <p:sp>
          <p:nvSpPr>
            <p:cNvPr id="127557" name="Text Box 21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58" name="Text Box 21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59" name="Text Box 21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8" name="Group 219"/>
          <p:cNvGrpSpPr>
            <a:grpSpLocks/>
          </p:cNvGrpSpPr>
          <p:nvPr/>
        </p:nvGrpSpPr>
        <p:grpSpPr bwMode="auto">
          <a:xfrm>
            <a:off x="7767638" y="4214813"/>
            <a:ext cx="538162" cy="304800"/>
            <a:chOff x="5075" y="844"/>
            <a:chExt cx="339" cy="192"/>
          </a:xfrm>
        </p:grpSpPr>
        <p:sp>
          <p:nvSpPr>
            <p:cNvPr id="127554" name="Text Box 22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55" name="Text Box 22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56" name="Text Box 22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69" name="Group 223"/>
          <p:cNvGrpSpPr>
            <a:grpSpLocks/>
          </p:cNvGrpSpPr>
          <p:nvPr/>
        </p:nvGrpSpPr>
        <p:grpSpPr bwMode="auto">
          <a:xfrm>
            <a:off x="7767638" y="4519613"/>
            <a:ext cx="538162" cy="304800"/>
            <a:chOff x="5075" y="844"/>
            <a:chExt cx="339" cy="192"/>
          </a:xfrm>
        </p:grpSpPr>
        <p:sp>
          <p:nvSpPr>
            <p:cNvPr id="127551" name="Text Box 22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52" name="Text Box 22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53" name="Text Box 22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0" name="Group 227"/>
          <p:cNvGrpSpPr>
            <a:grpSpLocks/>
          </p:cNvGrpSpPr>
          <p:nvPr/>
        </p:nvGrpSpPr>
        <p:grpSpPr bwMode="auto">
          <a:xfrm>
            <a:off x="7767638" y="4824413"/>
            <a:ext cx="538162" cy="304800"/>
            <a:chOff x="5075" y="844"/>
            <a:chExt cx="339" cy="192"/>
          </a:xfrm>
        </p:grpSpPr>
        <p:sp>
          <p:nvSpPr>
            <p:cNvPr id="127548" name="Text Box 22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49" name="Text Box 22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50" name="Text Box 23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1" name="Group 231"/>
          <p:cNvGrpSpPr>
            <a:grpSpLocks/>
          </p:cNvGrpSpPr>
          <p:nvPr/>
        </p:nvGrpSpPr>
        <p:grpSpPr bwMode="auto">
          <a:xfrm>
            <a:off x="7767638" y="5129213"/>
            <a:ext cx="538162" cy="304800"/>
            <a:chOff x="5075" y="844"/>
            <a:chExt cx="339" cy="192"/>
          </a:xfrm>
        </p:grpSpPr>
        <p:sp>
          <p:nvSpPr>
            <p:cNvPr id="127545" name="Text Box 23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46" name="Text Box 23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47" name="Text Box 23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2" name="Group 235"/>
          <p:cNvGrpSpPr>
            <a:grpSpLocks/>
          </p:cNvGrpSpPr>
          <p:nvPr/>
        </p:nvGrpSpPr>
        <p:grpSpPr bwMode="auto">
          <a:xfrm>
            <a:off x="7767638" y="5434013"/>
            <a:ext cx="538162" cy="304800"/>
            <a:chOff x="5075" y="844"/>
            <a:chExt cx="339" cy="192"/>
          </a:xfrm>
        </p:grpSpPr>
        <p:sp>
          <p:nvSpPr>
            <p:cNvPr id="127542" name="Text Box 23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43" name="Text Box 23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44" name="Text Box 23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3" name="Group 239"/>
          <p:cNvGrpSpPr>
            <a:grpSpLocks/>
          </p:cNvGrpSpPr>
          <p:nvPr/>
        </p:nvGrpSpPr>
        <p:grpSpPr bwMode="auto">
          <a:xfrm>
            <a:off x="7767638" y="5738813"/>
            <a:ext cx="538162" cy="304800"/>
            <a:chOff x="5075" y="844"/>
            <a:chExt cx="339" cy="192"/>
          </a:xfrm>
        </p:grpSpPr>
        <p:sp>
          <p:nvSpPr>
            <p:cNvPr id="127539" name="Text Box 24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40" name="Text Box 24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41" name="Text Box 24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4" name="Group 243"/>
          <p:cNvGrpSpPr>
            <a:grpSpLocks/>
          </p:cNvGrpSpPr>
          <p:nvPr/>
        </p:nvGrpSpPr>
        <p:grpSpPr bwMode="auto">
          <a:xfrm>
            <a:off x="969963" y="1471613"/>
            <a:ext cx="538162" cy="304800"/>
            <a:chOff x="5075" y="844"/>
            <a:chExt cx="339" cy="192"/>
          </a:xfrm>
        </p:grpSpPr>
        <p:sp>
          <p:nvSpPr>
            <p:cNvPr id="127536" name="Text Box 24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37" name="Text Box 24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38" name="Text Box 24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5" name="Group 247"/>
          <p:cNvGrpSpPr>
            <a:grpSpLocks/>
          </p:cNvGrpSpPr>
          <p:nvPr/>
        </p:nvGrpSpPr>
        <p:grpSpPr bwMode="auto">
          <a:xfrm>
            <a:off x="969963" y="1776413"/>
            <a:ext cx="538162" cy="304800"/>
            <a:chOff x="5075" y="844"/>
            <a:chExt cx="339" cy="192"/>
          </a:xfrm>
        </p:grpSpPr>
        <p:sp>
          <p:nvSpPr>
            <p:cNvPr id="127533" name="Text Box 24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34" name="Text Box 24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35" name="Text Box 25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6" name="Group 251"/>
          <p:cNvGrpSpPr>
            <a:grpSpLocks/>
          </p:cNvGrpSpPr>
          <p:nvPr/>
        </p:nvGrpSpPr>
        <p:grpSpPr bwMode="auto">
          <a:xfrm>
            <a:off x="969963" y="2081213"/>
            <a:ext cx="538162" cy="304800"/>
            <a:chOff x="5075" y="844"/>
            <a:chExt cx="339" cy="192"/>
          </a:xfrm>
        </p:grpSpPr>
        <p:sp>
          <p:nvSpPr>
            <p:cNvPr id="127530" name="Text Box 25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31" name="Text Box 25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32" name="Text Box 25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7" name="Group 255"/>
          <p:cNvGrpSpPr>
            <a:grpSpLocks/>
          </p:cNvGrpSpPr>
          <p:nvPr/>
        </p:nvGrpSpPr>
        <p:grpSpPr bwMode="auto">
          <a:xfrm>
            <a:off x="969963" y="2386013"/>
            <a:ext cx="538162" cy="304800"/>
            <a:chOff x="5075" y="844"/>
            <a:chExt cx="339" cy="192"/>
          </a:xfrm>
        </p:grpSpPr>
        <p:sp>
          <p:nvSpPr>
            <p:cNvPr id="127527" name="Text Box 25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28" name="Text Box 25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29" name="Text Box 25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8" name="Group 259"/>
          <p:cNvGrpSpPr>
            <a:grpSpLocks/>
          </p:cNvGrpSpPr>
          <p:nvPr/>
        </p:nvGrpSpPr>
        <p:grpSpPr bwMode="auto">
          <a:xfrm>
            <a:off x="969963" y="2690813"/>
            <a:ext cx="538162" cy="304800"/>
            <a:chOff x="5075" y="844"/>
            <a:chExt cx="339" cy="192"/>
          </a:xfrm>
        </p:grpSpPr>
        <p:sp>
          <p:nvSpPr>
            <p:cNvPr id="127524" name="Text Box 26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25" name="Text Box 26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26" name="Text Box 26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79" name="Group 263"/>
          <p:cNvGrpSpPr>
            <a:grpSpLocks/>
          </p:cNvGrpSpPr>
          <p:nvPr/>
        </p:nvGrpSpPr>
        <p:grpSpPr bwMode="auto">
          <a:xfrm>
            <a:off x="969963" y="2995613"/>
            <a:ext cx="538162" cy="304800"/>
            <a:chOff x="5075" y="844"/>
            <a:chExt cx="339" cy="192"/>
          </a:xfrm>
        </p:grpSpPr>
        <p:sp>
          <p:nvSpPr>
            <p:cNvPr id="127521" name="Text Box 26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22" name="Text Box 26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23" name="Text Box 26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0" name="Group 267"/>
          <p:cNvGrpSpPr>
            <a:grpSpLocks/>
          </p:cNvGrpSpPr>
          <p:nvPr/>
        </p:nvGrpSpPr>
        <p:grpSpPr bwMode="auto">
          <a:xfrm>
            <a:off x="969963" y="3300413"/>
            <a:ext cx="538162" cy="304800"/>
            <a:chOff x="5075" y="844"/>
            <a:chExt cx="339" cy="192"/>
          </a:xfrm>
        </p:grpSpPr>
        <p:sp>
          <p:nvSpPr>
            <p:cNvPr id="127518" name="Text Box 26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19" name="Text Box 26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20" name="Text Box 27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1" name="Group 271"/>
          <p:cNvGrpSpPr>
            <a:grpSpLocks/>
          </p:cNvGrpSpPr>
          <p:nvPr/>
        </p:nvGrpSpPr>
        <p:grpSpPr bwMode="auto">
          <a:xfrm>
            <a:off x="969963" y="3605213"/>
            <a:ext cx="538162" cy="304800"/>
            <a:chOff x="5075" y="844"/>
            <a:chExt cx="339" cy="192"/>
          </a:xfrm>
        </p:grpSpPr>
        <p:sp>
          <p:nvSpPr>
            <p:cNvPr id="127515" name="Text Box 27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16" name="Text Box 27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17" name="Text Box 27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2" name="Group 275"/>
          <p:cNvGrpSpPr>
            <a:grpSpLocks/>
          </p:cNvGrpSpPr>
          <p:nvPr/>
        </p:nvGrpSpPr>
        <p:grpSpPr bwMode="auto">
          <a:xfrm>
            <a:off x="969963" y="3910013"/>
            <a:ext cx="538162" cy="304800"/>
            <a:chOff x="5075" y="844"/>
            <a:chExt cx="339" cy="192"/>
          </a:xfrm>
        </p:grpSpPr>
        <p:sp>
          <p:nvSpPr>
            <p:cNvPr id="127512" name="Text Box 27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13" name="Text Box 27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14" name="Text Box 27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3" name="Group 279"/>
          <p:cNvGrpSpPr>
            <a:grpSpLocks/>
          </p:cNvGrpSpPr>
          <p:nvPr/>
        </p:nvGrpSpPr>
        <p:grpSpPr bwMode="auto">
          <a:xfrm>
            <a:off x="969963" y="4214813"/>
            <a:ext cx="538162" cy="304800"/>
            <a:chOff x="5075" y="844"/>
            <a:chExt cx="339" cy="192"/>
          </a:xfrm>
        </p:grpSpPr>
        <p:sp>
          <p:nvSpPr>
            <p:cNvPr id="127509" name="Text Box 28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10" name="Text Box 28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11" name="Text Box 28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4" name="Group 283"/>
          <p:cNvGrpSpPr>
            <a:grpSpLocks/>
          </p:cNvGrpSpPr>
          <p:nvPr/>
        </p:nvGrpSpPr>
        <p:grpSpPr bwMode="auto">
          <a:xfrm>
            <a:off x="969963" y="4519613"/>
            <a:ext cx="538162" cy="304800"/>
            <a:chOff x="5075" y="844"/>
            <a:chExt cx="339" cy="192"/>
          </a:xfrm>
        </p:grpSpPr>
        <p:sp>
          <p:nvSpPr>
            <p:cNvPr id="127506" name="Text Box 28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07" name="Text Box 28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08" name="Text Box 28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5" name="Group 287"/>
          <p:cNvGrpSpPr>
            <a:grpSpLocks/>
          </p:cNvGrpSpPr>
          <p:nvPr/>
        </p:nvGrpSpPr>
        <p:grpSpPr bwMode="auto">
          <a:xfrm>
            <a:off x="969963" y="4824413"/>
            <a:ext cx="538162" cy="304800"/>
            <a:chOff x="5075" y="844"/>
            <a:chExt cx="339" cy="192"/>
          </a:xfrm>
        </p:grpSpPr>
        <p:sp>
          <p:nvSpPr>
            <p:cNvPr id="127503" name="Text Box 28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04" name="Text Box 28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05" name="Text Box 29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6" name="Group 291"/>
          <p:cNvGrpSpPr>
            <a:grpSpLocks/>
          </p:cNvGrpSpPr>
          <p:nvPr/>
        </p:nvGrpSpPr>
        <p:grpSpPr bwMode="auto">
          <a:xfrm>
            <a:off x="969963" y="5129213"/>
            <a:ext cx="538162" cy="304800"/>
            <a:chOff x="5075" y="844"/>
            <a:chExt cx="339" cy="192"/>
          </a:xfrm>
        </p:grpSpPr>
        <p:sp>
          <p:nvSpPr>
            <p:cNvPr id="127500" name="Text Box 29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01" name="Text Box 29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502" name="Text Box 29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7" name="Group 295"/>
          <p:cNvGrpSpPr>
            <a:grpSpLocks/>
          </p:cNvGrpSpPr>
          <p:nvPr/>
        </p:nvGrpSpPr>
        <p:grpSpPr bwMode="auto">
          <a:xfrm>
            <a:off x="969963" y="5434013"/>
            <a:ext cx="538162" cy="304800"/>
            <a:chOff x="5075" y="844"/>
            <a:chExt cx="339" cy="192"/>
          </a:xfrm>
        </p:grpSpPr>
        <p:sp>
          <p:nvSpPr>
            <p:cNvPr id="127497" name="Text Box 29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98" name="Text Box 29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99" name="Text Box 29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8" name="Group 299"/>
          <p:cNvGrpSpPr>
            <a:grpSpLocks/>
          </p:cNvGrpSpPr>
          <p:nvPr/>
        </p:nvGrpSpPr>
        <p:grpSpPr bwMode="auto">
          <a:xfrm>
            <a:off x="969963" y="5738813"/>
            <a:ext cx="538162" cy="304800"/>
            <a:chOff x="5075" y="844"/>
            <a:chExt cx="339" cy="192"/>
          </a:xfrm>
        </p:grpSpPr>
        <p:sp>
          <p:nvSpPr>
            <p:cNvPr id="127494" name="Text Box 30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95" name="Text Box 30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96" name="Text Box 30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189" name="Group 303"/>
          <p:cNvGrpSpPr>
            <a:grpSpLocks/>
          </p:cNvGrpSpPr>
          <p:nvPr/>
        </p:nvGrpSpPr>
        <p:grpSpPr bwMode="auto">
          <a:xfrm>
            <a:off x="1450975" y="1019175"/>
            <a:ext cx="6400800" cy="541338"/>
            <a:chOff x="912" y="766"/>
            <a:chExt cx="4032" cy="341"/>
          </a:xfrm>
        </p:grpSpPr>
        <p:grpSp>
          <p:nvGrpSpPr>
            <p:cNvPr id="127410" name="Group 304"/>
            <p:cNvGrpSpPr>
              <a:grpSpLocks/>
            </p:cNvGrpSpPr>
            <p:nvPr/>
          </p:nvGrpSpPr>
          <p:grpSpPr bwMode="auto">
            <a:xfrm rot="-5400000">
              <a:off x="4678" y="842"/>
              <a:ext cx="339" cy="192"/>
              <a:chOff x="5075" y="844"/>
              <a:chExt cx="339" cy="192"/>
            </a:xfrm>
          </p:grpSpPr>
          <p:sp>
            <p:nvSpPr>
              <p:cNvPr id="127491" name="Text Box 30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92" name="Text Box 30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93" name="Text Box 30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1" name="Group 308"/>
            <p:cNvGrpSpPr>
              <a:grpSpLocks/>
            </p:cNvGrpSpPr>
            <p:nvPr/>
          </p:nvGrpSpPr>
          <p:grpSpPr bwMode="auto">
            <a:xfrm rot="-5400000">
              <a:off x="4486" y="842"/>
              <a:ext cx="339" cy="192"/>
              <a:chOff x="5075" y="844"/>
              <a:chExt cx="339" cy="192"/>
            </a:xfrm>
          </p:grpSpPr>
          <p:sp>
            <p:nvSpPr>
              <p:cNvPr id="127488" name="Text Box 30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89" name="Text Box 31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90" name="Text Box 31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2" name="Group 312"/>
            <p:cNvGrpSpPr>
              <a:grpSpLocks/>
            </p:cNvGrpSpPr>
            <p:nvPr/>
          </p:nvGrpSpPr>
          <p:grpSpPr bwMode="auto">
            <a:xfrm rot="-5400000">
              <a:off x="4294" y="842"/>
              <a:ext cx="339" cy="192"/>
              <a:chOff x="5075" y="844"/>
              <a:chExt cx="339" cy="192"/>
            </a:xfrm>
          </p:grpSpPr>
          <p:sp>
            <p:nvSpPr>
              <p:cNvPr id="127485" name="Text Box 31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86" name="Text Box 31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87" name="Text Box 31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3" name="Group 316"/>
            <p:cNvGrpSpPr>
              <a:grpSpLocks/>
            </p:cNvGrpSpPr>
            <p:nvPr/>
          </p:nvGrpSpPr>
          <p:grpSpPr bwMode="auto">
            <a:xfrm rot="-5400000">
              <a:off x="4102" y="842"/>
              <a:ext cx="339" cy="192"/>
              <a:chOff x="5075" y="844"/>
              <a:chExt cx="339" cy="192"/>
            </a:xfrm>
          </p:grpSpPr>
          <p:sp>
            <p:nvSpPr>
              <p:cNvPr id="127482" name="Text Box 31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83" name="Text Box 31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84" name="Text Box 31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4" name="Group 320"/>
            <p:cNvGrpSpPr>
              <a:grpSpLocks/>
            </p:cNvGrpSpPr>
            <p:nvPr/>
          </p:nvGrpSpPr>
          <p:grpSpPr bwMode="auto">
            <a:xfrm rot="-5400000">
              <a:off x="3910" y="842"/>
              <a:ext cx="339" cy="192"/>
              <a:chOff x="5075" y="844"/>
              <a:chExt cx="339" cy="192"/>
            </a:xfrm>
          </p:grpSpPr>
          <p:sp>
            <p:nvSpPr>
              <p:cNvPr id="127479" name="Text Box 32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80" name="Text Box 32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81" name="Text Box 32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5" name="Group 324"/>
            <p:cNvGrpSpPr>
              <a:grpSpLocks/>
            </p:cNvGrpSpPr>
            <p:nvPr/>
          </p:nvGrpSpPr>
          <p:grpSpPr bwMode="auto">
            <a:xfrm rot="-5400000">
              <a:off x="3718" y="842"/>
              <a:ext cx="339" cy="192"/>
              <a:chOff x="5075" y="844"/>
              <a:chExt cx="339" cy="192"/>
            </a:xfrm>
          </p:grpSpPr>
          <p:sp>
            <p:nvSpPr>
              <p:cNvPr id="127476" name="Text Box 32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77" name="Text Box 32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78" name="Text Box 32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6" name="Group 328"/>
            <p:cNvGrpSpPr>
              <a:grpSpLocks/>
            </p:cNvGrpSpPr>
            <p:nvPr/>
          </p:nvGrpSpPr>
          <p:grpSpPr bwMode="auto">
            <a:xfrm rot="-5400000">
              <a:off x="3526" y="842"/>
              <a:ext cx="339" cy="192"/>
              <a:chOff x="5075" y="844"/>
              <a:chExt cx="339" cy="192"/>
            </a:xfrm>
          </p:grpSpPr>
          <p:sp>
            <p:nvSpPr>
              <p:cNvPr id="127473" name="Text Box 32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74" name="Text Box 33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75" name="Text Box 33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7" name="Group 332"/>
            <p:cNvGrpSpPr>
              <a:grpSpLocks/>
            </p:cNvGrpSpPr>
            <p:nvPr/>
          </p:nvGrpSpPr>
          <p:grpSpPr bwMode="auto">
            <a:xfrm rot="-5400000">
              <a:off x="3334" y="842"/>
              <a:ext cx="339" cy="192"/>
              <a:chOff x="5075" y="844"/>
              <a:chExt cx="339" cy="192"/>
            </a:xfrm>
          </p:grpSpPr>
          <p:sp>
            <p:nvSpPr>
              <p:cNvPr id="127470" name="Text Box 33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71" name="Text Box 33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72" name="Text Box 33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8" name="Group 336"/>
            <p:cNvGrpSpPr>
              <a:grpSpLocks/>
            </p:cNvGrpSpPr>
            <p:nvPr/>
          </p:nvGrpSpPr>
          <p:grpSpPr bwMode="auto">
            <a:xfrm rot="-5400000">
              <a:off x="3142" y="842"/>
              <a:ext cx="339" cy="192"/>
              <a:chOff x="5075" y="844"/>
              <a:chExt cx="339" cy="192"/>
            </a:xfrm>
          </p:grpSpPr>
          <p:sp>
            <p:nvSpPr>
              <p:cNvPr id="127467" name="Text Box 33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68" name="Text Box 33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69" name="Text Box 33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19" name="Group 340"/>
            <p:cNvGrpSpPr>
              <a:grpSpLocks/>
            </p:cNvGrpSpPr>
            <p:nvPr/>
          </p:nvGrpSpPr>
          <p:grpSpPr bwMode="auto">
            <a:xfrm rot="-5400000">
              <a:off x="2950" y="842"/>
              <a:ext cx="339" cy="192"/>
              <a:chOff x="5075" y="844"/>
              <a:chExt cx="339" cy="192"/>
            </a:xfrm>
          </p:grpSpPr>
          <p:sp>
            <p:nvSpPr>
              <p:cNvPr id="127464" name="Text Box 34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65" name="Text Box 34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66" name="Text Box 34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0" name="Group 344"/>
            <p:cNvGrpSpPr>
              <a:grpSpLocks/>
            </p:cNvGrpSpPr>
            <p:nvPr/>
          </p:nvGrpSpPr>
          <p:grpSpPr bwMode="auto">
            <a:xfrm rot="-5400000">
              <a:off x="2758" y="842"/>
              <a:ext cx="339" cy="192"/>
              <a:chOff x="5075" y="844"/>
              <a:chExt cx="339" cy="192"/>
            </a:xfrm>
          </p:grpSpPr>
          <p:sp>
            <p:nvSpPr>
              <p:cNvPr id="127461" name="Text Box 34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62" name="Text Box 34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63" name="Text Box 34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1" name="Group 348"/>
            <p:cNvGrpSpPr>
              <a:grpSpLocks/>
            </p:cNvGrpSpPr>
            <p:nvPr/>
          </p:nvGrpSpPr>
          <p:grpSpPr bwMode="auto">
            <a:xfrm rot="-5400000">
              <a:off x="2566" y="842"/>
              <a:ext cx="339" cy="192"/>
              <a:chOff x="5075" y="844"/>
              <a:chExt cx="339" cy="192"/>
            </a:xfrm>
          </p:grpSpPr>
          <p:sp>
            <p:nvSpPr>
              <p:cNvPr id="127458" name="Text Box 34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59" name="Text Box 35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60" name="Text Box 35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2" name="Group 352"/>
            <p:cNvGrpSpPr>
              <a:grpSpLocks/>
            </p:cNvGrpSpPr>
            <p:nvPr/>
          </p:nvGrpSpPr>
          <p:grpSpPr bwMode="auto">
            <a:xfrm rot="-5400000">
              <a:off x="2374" y="842"/>
              <a:ext cx="339" cy="192"/>
              <a:chOff x="5075" y="844"/>
              <a:chExt cx="339" cy="192"/>
            </a:xfrm>
          </p:grpSpPr>
          <p:sp>
            <p:nvSpPr>
              <p:cNvPr id="127455" name="Text Box 35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56" name="Text Box 35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57" name="Text Box 35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3" name="Group 356"/>
            <p:cNvGrpSpPr>
              <a:grpSpLocks/>
            </p:cNvGrpSpPr>
            <p:nvPr/>
          </p:nvGrpSpPr>
          <p:grpSpPr bwMode="auto">
            <a:xfrm rot="-5400000">
              <a:off x="2182" y="842"/>
              <a:ext cx="339" cy="192"/>
              <a:chOff x="5075" y="844"/>
              <a:chExt cx="339" cy="192"/>
            </a:xfrm>
          </p:grpSpPr>
          <p:sp>
            <p:nvSpPr>
              <p:cNvPr id="127452" name="Text Box 35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53" name="Text Box 35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54" name="Text Box 35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4" name="Group 360"/>
            <p:cNvGrpSpPr>
              <a:grpSpLocks/>
            </p:cNvGrpSpPr>
            <p:nvPr/>
          </p:nvGrpSpPr>
          <p:grpSpPr bwMode="auto">
            <a:xfrm rot="-5400000">
              <a:off x="1990" y="842"/>
              <a:ext cx="339" cy="192"/>
              <a:chOff x="5075" y="844"/>
              <a:chExt cx="339" cy="192"/>
            </a:xfrm>
          </p:grpSpPr>
          <p:sp>
            <p:nvSpPr>
              <p:cNvPr id="127449" name="Text Box 36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50" name="Text Box 36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51" name="Text Box 36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5" name="Group 364"/>
            <p:cNvGrpSpPr>
              <a:grpSpLocks/>
            </p:cNvGrpSpPr>
            <p:nvPr/>
          </p:nvGrpSpPr>
          <p:grpSpPr bwMode="auto">
            <a:xfrm rot="-5400000">
              <a:off x="1799" y="840"/>
              <a:ext cx="337" cy="193"/>
              <a:chOff x="5076" y="842"/>
              <a:chExt cx="337" cy="193"/>
            </a:xfrm>
          </p:grpSpPr>
          <p:sp>
            <p:nvSpPr>
              <p:cNvPr id="127446" name="Text Box 365"/>
              <p:cNvSpPr txBox="1">
                <a:spLocks noChangeArrowheads="1"/>
              </p:cNvSpPr>
              <p:nvPr/>
            </p:nvSpPr>
            <p:spPr bwMode="auto">
              <a:xfrm>
                <a:off x="5076"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7447" name="Text Box 366"/>
              <p:cNvSpPr txBox="1">
                <a:spLocks noChangeArrowheads="1"/>
              </p:cNvSpPr>
              <p:nvPr/>
            </p:nvSpPr>
            <p:spPr bwMode="auto">
              <a:xfrm>
                <a:off x="5165" y="843"/>
                <a:ext cx="159" cy="192"/>
              </a:xfrm>
              <a:prstGeom prst="rect">
                <a:avLst/>
              </a:prstGeom>
              <a:noFill/>
              <a:ln w="9525">
                <a:noFill/>
                <a:miter lim="800000"/>
                <a:headEnd/>
                <a:tailEnd/>
              </a:ln>
            </p:spPr>
            <p:txBody>
              <a:bodyPr>
                <a:spAutoFit/>
              </a:bodyPr>
              <a:lstStyle/>
              <a:p>
                <a:pPr eaLnBrk="0" hangingPunct="0"/>
                <a:r>
                  <a:rPr lang="en-US" sz="1400"/>
                  <a:t>•</a:t>
                </a:r>
              </a:p>
            </p:txBody>
          </p:sp>
          <p:sp>
            <p:nvSpPr>
              <p:cNvPr id="127448" name="Text Box 367"/>
              <p:cNvSpPr txBox="1">
                <a:spLocks noChangeArrowheads="1"/>
              </p:cNvSpPr>
              <p:nvPr/>
            </p:nvSpPr>
            <p:spPr bwMode="auto">
              <a:xfrm>
                <a:off x="5254" y="843"/>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6" name="Group 368"/>
            <p:cNvGrpSpPr>
              <a:grpSpLocks/>
            </p:cNvGrpSpPr>
            <p:nvPr/>
          </p:nvGrpSpPr>
          <p:grpSpPr bwMode="auto">
            <a:xfrm rot="-5400000">
              <a:off x="1606" y="842"/>
              <a:ext cx="339" cy="192"/>
              <a:chOff x="5075" y="844"/>
              <a:chExt cx="339" cy="192"/>
            </a:xfrm>
          </p:grpSpPr>
          <p:sp>
            <p:nvSpPr>
              <p:cNvPr id="127443" name="Text Box 36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44" name="Text Box 37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45" name="Text Box 37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7" name="Group 372"/>
            <p:cNvGrpSpPr>
              <a:grpSpLocks/>
            </p:cNvGrpSpPr>
            <p:nvPr/>
          </p:nvGrpSpPr>
          <p:grpSpPr bwMode="auto">
            <a:xfrm rot="-5400000">
              <a:off x="1414" y="842"/>
              <a:ext cx="339" cy="192"/>
              <a:chOff x="5075" y="844"/>
              <a:chExt cx="339" cy="192"/>
            </a:xfrm>
          </p:grpSpPr>
          <p:sp>
            <p:nvSpPr>
              <p:cNvPr id="127440" name="Text Box 37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41" name="Text Box 37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42" name="Text Box 37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8" name="Group 376"/>
            <p:cNvGrpSpPr>
              <a:grpSpLocks/>
            </p:cNvGrpSpPr>
            <p:nvPr/>
          </p:nvGrpSpPr>
          <p:grpSpPr bwMode="auto">
            <a:xfrm rot="-5400000">
              <a:off x="1222" y="839"/>
              <a:ext cx="339" cy="193"/>
              <a:chOff x="5075" y="841"/>
              <a:chExt cx="339" cy="193"/>
            </a:xfrm>
          </p:grpSpPr>
          <p:sp>
            <p:nvSpPr>
              <p:cNvPr id="127437" name="Text Box 377"/>
              <p:cNvSpPr txBox="1">
                <a:spLocks noChangeArrowheads="1"/>
              </p:cNvSpPr>
              <p:nvPr/>
            </p:nvSpPr>
            <p:spPr bwMode="auto">
              <a:xfrm>
                <a:off x="5075" y="841"/>
                <a:ext cx="159" cy="192"/>
              </a:xfrm>
              <a:prstGeom prst="rect">
                <a:avLst/>
              </a:prstGeom>
              <a:noFill/>
              <a:ln w="9525">
                <a:noFill/>
                <a:miter lim="800000"/>
                <a:headEnd/>
                <a:tailEnd/>
              </a:ln>
            </p:spPr>
            <p:txBody>
              <a:bodyPr>
                <a:spAutoFit/>
              </a:bodyPr>
              <a:lstStyle/>
              <a:p>
                <a:pPr eaLnBrk="0" hangingPunct="0"/>
                <a:r>
                  <a:rPr lang="en-US" sz="1400"/>
                  <a:t>•</a:t>
                </a:r>
              </a:p>
            </p:txBody>
          </p:sp>
          <p:sp>
            <p:nvSpPr>
              <p:cNvPr id="127438" name="Text Box 378"/>
              <p:cNvSpPr txBox="1">
                <a:spLocks noChangeArrowheads="1"/>
              </p:cNvSpPr>
              <p:nvPr/>
            </p:nvSpPr>
            <p:spPr bwMode="auto">
              <a:xfrm>
                <a:off x="5164"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7439" name="Text Box 379"/>
              <p:cNvSpPr txBox="1">
                <a:spLocks noChangeArrowheads="1"/>
              </p:cNvSpPr>
              <p:nvPr/>
            </p:nvSpPr>
            <p:spPr bwMode="auto">
              <a:xfrm>
                <a:off x="5255" y="841"/>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29" name="Group 380"/>
            <p:cNvGrpSpPr>
              <a:grpSpLocks/>
            </p:cNvGrpSpPr>
            <p:nvPr/>
          </p:nvGrpSpPr>
          <p:grpSpPr bwMode="auto">
            <a:xfrm rot="-5400000">
              <a:off x="1030" y="842"/>
              <a:ext cx="339" cy="192"/>
              <a:chOff x="5075" y="844"/>
              <a:chExt cx="339" cy="192"/>
            </a:xfrm>
          </p:grpSpPr>
          <p:sp>
            <p:nvSpPr>
              <p:cNvPr id="127434" name="Text Box 38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35" name="Text Box 38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36" name="Text Box 38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430" name="Group 384"/>
            <p:cNvGrpSpPr>
              <a:grpSpLocks/>
            </p:cNvGrpSpPr>
            <p:nvPr/>
          </p:nvGrpSpPr>
          <p:grpSpPr bwMode="auto">
            <a:xfrm rot="-5400000">
              <a:off x="838" y="842"/>
              <a:ext cx="339" cy="192"/>
              <a:chOff x="5075" y="844"/>
              <a:chExt cx="339" cy="192"/>
            </a:xfrm>
          </p:grpSpPr>
          <p:sp>
            <p:nvSpPr>
              <p:cNvPr id="127431" name="Text Box 38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32" name="Text Box 38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33" name="Text Box 38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127190" name="Group 388"/>
          <p:cNvGrpSpPr>
            <a:grpSpLocks/>
          </p:cNvGrpSpPr>
          <p:nvPr/>
        </p:nvGrpSpPr>
        <p:grpSpPr bwMode="auto">
          <a:xfrm>
            <a:off x="1450975" y="5935663"/>
            <a:ext cx="6400800" cy="541337"/>
            <a:chOff x="912" y="766"/>
            <a:chExt cx="4032" cy="341"/>
          </a:xfrm>
        </p:grpSpPr>
        <p:grpSp>
          <p:nvGrpSpPr>
            <p:cNvPr id="127326" name="Group 389"/>
            <p:cNvGrpSpPr>
              <a:grpSpLocks/>
            </p:cNvGrpSpPr>
            <p:nvPr/>
          </p:nvGrpSpPr>
          <p:grpSpPr bwMode="auto">
            <a:xfrm rot="-5400000">
              <a:off x="4678" y="842"/>
              <a:ext cx="339" cy="192"/>
              <a:chOff x="5075" y="844"/>
              <a:chExt cx="339" cy="192"/>
            </a:xfrm>
          </p:grpSpPr>
          <p:sp>
            <p:nvSpPr>
              <p:cNvPr id="127407" name="Text Box 39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08" name="Text Box 39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09" name="Text Box 39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27" name="Group 393"/>
            <p:cNvGrpSpPr>
              <a:grpSpLocks/>
            </p:cNvGrpSpPr>
            <p:nvPr/>
          </p:nvGrpSpPr>
          <p:grpSpPr bwMode="auto">
            <a:xfrm rot="-5400000">
              <a:off x="4486" y="842"/>
              <a:ext cx="339" cy="192"/>
              <a:chOff x="5075" y="844"/>
              <a:chExt cx="339" cy="192"/>
            </a:xfrm>
          </p:grpSpPr>
          <p:sp>
            <p:nvSpPr>
              <p:cNvPr id="127404" name="Text Box 39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05" name="Text Box 39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06" name="Text Box 39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28" name="Group 397"/>
            <p:cNvGrpSpPr>
              <a:grpSpLocks/>
            </p:cNvGrpSpPr>
            <p:nvPr/>
          </p:nvGrpSpPr>
          <p:grpSpPr bwMode="auto">
            <a:xfrm rot="-5400000">
              <a:off x="4294" y="842"/>
              <a:ext cx="339" cy="192"/>
              <a:chOff x="5075" y="844"/>
              <a:chExt cx="339" cy="192"/>
            </a:xfrm>
          </p:grpSpPr>
          <p:sp>
            <p:nvSpPr>
              <p:cNvPr id="127401" name="Text Box 39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02" name="Text Box 39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03" name="Text Box 40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29" name="Group 401"/>
            <p:cNvGrpSpPr>
              <a:grpSpLocks/>
            </p:cNvGrpSpPr>
            <p:nvPr/>
          </p:nvGrpSpPr>
          <p:grpSpPr bwMode="auto">
            <a:xfrm rot="-5400000">
              <a:off x="4102" y="842"/>
              <a:ext cx="339" cy="192"/>
              <a:chOff x="5075" y="844"/>
              <a:chExt cx="339" cy="192"/>
            </a:xfrm>
          </p:grpSpPr>
          <p:sp>
            <p:nvSpPr>
              <p:cNvPr id="127398" name="Text Box 40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99" name="Text Box 40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400" name="Text Box 40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0" name="Group 405"/>
            <p:cNvGrpSpPr>
              <a:grpSpLocks/>
            </p:cNvGrpSpPr>
            <p:nvPr/>
          </p:nvGrpSpPr>
          <p:grpSpPr bwMode="auto">
            <a:xfrm rot="-5400000">
              <a:off x="3910" y="842"/>
              <a:ext cx="339" cy="192"/>
              <a:chOff x="5075" y="844"/>
              <a:chExt cx="339" cy="192"/>
            </a:xfrm>
          </p:grpSpPr>
          <p:sp>
            <p:nvSpPr>
              <p:cNvPr id="127395" name="Text Box 40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96" name="Text Box 40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97" name="Text Box 40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1" name="Group 409"/>
            <p:cNvGrpSpPr>
              <a:grpSpLocks/>
            </p:cNvGrpSpPr>
            <p:nvPr/>
          </p:nvGrpSpPr>
          <p:grpSpPr bwMode="auto">
            <a:xfrm rot="-5400000">
              <a:off x="3718" y="842"/>
              <a:ext cx="339" cy="192"/>
              <a:chOff x="5075" y="844"/>
              <a:chExt cx="339" cy="192"/>
            </a:xfrm>
          </p:grpSpPr>
          <p:sp>
            <p:nvSpPr>
              <p:cNvPr id="127392" name="Text Box 41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93" name="Text Box 41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94" name="Text Box 41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2" name="Group 413"/>
            <p:cNvGrpSpPr>
              <a:grpSpLocks/>
            </p:cNvGrpSpPr>
            <p:nvPr/>
          </p:nvGrpSpPr>
          <p:grpSpPr bwMode="auto">
            <a:xfrm rot="-5400000">
              <a:off x="3526" y="842"/>
              <a:ext cx="339" cy="192"/>
              <a:chOff x="5075" y="844"/>
              <a:chExt cx="339" cy="192"/>
            </a:xfrm>
          </p:grpSpPr>
          <p:sp>
            <p:nvSpPr>
              <p:cNvPr id="127389" name="Text Box 41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90" name="Text Box 41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91" name="Text Box 41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3" name="Group 417"/>
            <p:cNvGrpSpPr>
              <a:grpSpLocks/>
            </p:cNvGrpSpPr>
            <p:nvPr/>
          </p:nvGrpSpPr>
          <p:grpSpPr bwMode="auto">
            <a:xfrm rot="-5400000">
              <a:off x="3334" y="842"/>
              <a:ext cx="339" cy="192"/>
              <a:chOff x="5075" y="844"/>
              <a:chExt cx="339" cy="192"/>
            </a:xfrm>
          </p:grpSpPr>
          <p:sp>
            <p:nvSpPr>
              <p:cNvPr id="127386" name="Text Box 41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87" name="Text Box 41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88" name="Text Box 42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4" name="Group 421"/>
            <p:cNvGrpSpPr>
              <a:grpSpLocks/>
            </p:cNvGrpSpPr>
            <p:nvPr/>
          </p:nvGrpSpPr>
          <p:grpSpPr bwMode="auto">
            <a:xfrm rot="-5400000">
              <a:off x="3142" y="842"/>
              <a:ext cx="339" cy="192"/>
              <a:chOff x="5075" y="844"/>
              <a:chExt cx="339" cy="192"/>
            </a:xfrm>
          </p:grpSpPr>
          <p:sp>
            <p:nvSpPr>
              <p:cNvPr id="127383" name="Text Box 42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84" name="Text Box 42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85" name="Text Box 42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5" name="Group 425"/>
            <p:cNvGrpSpPr>
              <a:grpSpLocks/>
            </p:cNvGrpSpPr>
            <p:nvPr/>
          </p:nvGrpSpPr>
          <p:grpSpPr bwMode="auto">
            <a:xfrm rot="-5400000">
              <a:off x="2950" y="842"/>
              <a:ext cx="339" cy="192"/>
              <a:chOff x="5075" y="844"/>
              <a:chExt cx="339" cy="192"/>
            </a:xfrm>
          </p:grpSpPr>
          <p:sp>
            <p:nvSpPr>
              <p:cNvPr id="127380" name="Text Box 42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81" name="Text Box 42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82" name="Text Box 42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6" name="Group 429"/>
            <p:cNvGrpSpPr>
              <a:grpSpLocks/>
            </p:cNvGrpSpPr>
            <p:nvPr/>
          </p:nvGrpSpPr>
          <p:grpSpPr bwMode="auto">
            <a:xfrm rot="-5400000">
              <a:off x="2758" y="842"/>
              <a:ext cx="339" cy="192"/>
              <a:chOff x="5075" y="844"/>
              <a:chExt cx="339" cy="192"/>
            </a:xfrm>
          </p:grpSpPr>
          <p:sp>
            <p:nvSpPr>
              <p:cNvPr id="127377" name="Text Box 43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78" name="Text Box 43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79" name="Text Box 43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7" name="Group 433"/>
            <p:cNvGrpSpPr>
              <a:grpSpLocks/>
            </p:cNvGrpSpPr>
            <p:nvPr/>
          </p:nvGrpSpPr>
          <p:grpSpPr bwMode="auto">
            <a:xfrm rot="-5400000">
              <a:off x="2566" y="842"/>
              <a:ext cx="339" cy="192"/>
              <a:chOff x="5075" y="844"/>
              <a:chExt cx="339" cy="192"/>
            </a:xfrm>
          </p:grpSpPr>
          <p:sp>
            <p:nvSpPr>
              <p:cNvPr id="127374" name="Text Box 43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75" name="Text Box 43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76" name="Text Box 43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8" name="Group 437"/>
            <p:cNvGrpSpPr>
              <a:grpSpLocks/>
            </p:cNvGrpSpPr>
            <p:nvPr/>
          </p:nvGrpSpPr>
          <p:grpSpPr bwMode="auto">
            <a:xfrm rot="-5400000">
              <a:off x="2374" y="842"/>
              <a:ext cx="339" cy="192"/>
              <a:chOff x="5075" y="844"/>
              <a:chExt cx="339" cy="192"/>
            </a:xfrm>
          </p:grpSpPr>
          <p:sp>
            <p:nvSpPr>
              <p:cNvPr id="127371" name="Text Box 43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72" name="Text Box 43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73" name="Text Box 44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39" name="Group 441"/>
            <p:cNvGrpSpPr>
              <a:grpSpLocks/>
            </p:cNvGrpSpPr>
            <p:nvPr/>
          </p:nvGrpSpPr>
          <p:grpSpPr bwMode="auto">
            <a:xfrm rot="-5400000">
              <a:off x="2182" y="842"/>
              <a:ext cx="339" cy="192"/>
              <a:chOff x="5075" y="844"/>
              <a:chExt cx="339" cy="192"/>
            </a:xfrm>
          </p:grpSpPr>
          <p:sp>
            <p:nvSpPr>
              <p:cNvPr id="127368" name="Text Box 44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69" name="Text Box 44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70" name="Text Box 44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40" name="Group 445"/>
            <p:cNvGrpSpPr>
              <a:grpSpLocks/>
            </p:cNvGrpSpPr>
            <p:nvPr/>
          </p:nvGrpSpPr>
          <p:grpSpPr bwMode="auto">
            <a:xfrm rot="-5400000">
              <a:off x="1990" y="842"/>
              <a:ext cx="339" cy="192"/>
              <a:chOff x="5075" y="844"/>
              <a:chExt cx="339" cy="192"/>
            </a:xfrm>
          </p:grpSpPr>
          <p:sp>
            <p:nvSpPr>
              <p:cNvPr id="127365" name="Text Box 44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66" name="Text Box 44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67" name="Text Box 44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41" name="Group 449"/>
            <p:cNvGrpSpPr>
              <a:grpSpLocks/>
            </p:cNvGrpSpPr>
            <p:nvPr/>
          </p:nvGrpSpPr>
          <p:grpSpPr bwMode="auto">
            <a:xfrm rot="-5400000">
              <a:off x="1798" y="842"/>
              <a:ext cx="339" cy="192"/>
              <a:chOff x="5075" y="844"/>
              <a:chExt cx="339" cy="192"/>
            </a:xfrm>
          </p:grpSpPr>
          <p:sp>
            <p:nvSpPr>
              <p:cNvPr id="127362" name="Text Box 45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63" name="Text Box 45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64" name="Text Box 45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42" name="Group 453"/>
            <p:cNvGrpSpPr>
              <a:grpSpLocks/>
            </p:cNvGrpSpPr>
            <p:nvPr/>
          </p:nvGrpSpPr>
          <p:grpSpPr bwMode="auto">
            <a:xfrm rot="-5400000">
              <a:off x="1606" y="842"/>
              <a:ext cx="339" cy="192"/>
              <a:chOff x="5075" y="844"/>
              <a:chExt cx="339" cy="192"/>
            </a:xfrm>
          </p:grpSpPr>
          <p:sp>
            <p:nvSpPr>
              <p:cNvPr id="127359" name="Text Box 45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60" name="Text Box 45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61" name="Text Box 45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43" name="Group 457"/>
            <p:cNvGrpSpPr>
              <a:grpSpLocks/>
            </p:cNvGrpSpPr>
            <p:nvPr/>
          </p:nvGrpSpPr>
          <p:grpSpPr bwMode="auto">
            <a:xfrm rot="-5400000">
              <a:off x="1414" y="842"/>
              <a:ext cx="339" cy="192"/>
              <a:chOff x="5075" y="844"/>
              <a:chExt cx="339" cy="192"/>
            </a:xfrm>
          </p:grpSpPr>
          <p:sp>
            <p:nvSpPr>
              <p:cNvPr id="127356" name="Text Box 45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57" name="Text Box 45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58" name="Text Box 46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44" name="Group 461"/>
            <p:cNvGrpSpPr>
              <a:grpSpLocks/>
            </p:cNvGrpSpPr>
            <p:nvPr/>
          </p:nvGrpSpPr>
          <p:grpSpPr bwMode="auto">
            <a:xfrm rot="-5400000">
              <a:off x="1222" y="842"/>
              <a:ext cx="339" cy="192"/>
              <a:chOff x="5075" y="844"/>
              <a:chExt cx="339" cy="192"/>
            </a:xfrm>
          </p:grpSpPr>
          <p:sp>
            <p:nvSpPr>
              <p:cNvPr id="127353" name="Text Box 46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54" name="Text Box 46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55" name="Text Box 46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45" name="Group 465"/>
            <p:cNvGrpSpPr>
              <a:grpSpLocks/>
            </p:cNvGrpSpPr>
            <p:nvPr/>
          </p:nvGrpSpPr>
          <p:grpSpPr bwMode="auto">
            <a:xfrm rot="-5400000">
              <a:off x="1030" y="839"/>
              <a:ext cx="339" cy="193"/>
              <a:chOff x="5075" y="841"/>
              <a:chExt cx="339" cy="193"/>
            </a:xfrm>
          </p:grpSpPr>
          <p:sp>
            <p:nvSpPr>
              <p:cNvPr id="127350" name="Text Box 466"/>
              <p:cNvSpPr txBox="1">
                <a:spLocks noChangeArrowheads="1"/>
              </p:cNvSpPr>
              <p:nvPr/>
            </p:nvSpPr>
            <p:spPr bwMode="auto">
              <a:xfrm>
                <a:off x="5075" y="841"/>
                <a:ext cx="159" cy="192"/>
              </a:xfrm>
              <a:prstGeom prst="rect">
                <a:avLst/>
              </a:prstGeom>
              <a:noFill/>
              <a:ln w="9525">
                <a:noFill/>
                <a:miter lim="800000"/>
                <a:headEnd/>
                <a:tailEnd/>
              </a:ln>
            </p:spPr>
            <p:txBody>
              <a:bodyPr>
                <a:spAutoFit/>
              </a:bodyPr>
              <a:lstStyle/>
              <a:p>
                <a:pPr eaLnBrk="0" hangingPunct="0"/>
                <a:r>
                  <a:rPr lang="en-US" sz="1400"/>
                  <a:t>•</a:t>
                </a:r>
              </a:p>
            </p:txBody>
          </p:sp>
          <p:sp>
            <p:nvSpPr>
              <p:cNvPr id="127351" name="Text Box 467"/>
              <p:cNvSpPr txBox="1">
                <a:spLocks noChangeArrowheads="1"/>
              </p:cNvSpPr>
              <p:nvPr/>
            </p:nvSpPr>
            <p:spPr bwMode="auto">
              <a:xfrm>
                <a:off x="5164" y="842"/>
                <a:ext cx="159" cy="192"/>
              </a:xfrm>
              <a:prstGeom prst="rect">
                <a:avLst/>
              </a:prstGeom>
              <a:noFill/>
              <a:ln w="9525">
                <a:noFill/>
                <a:miter lim="800000"/>
                <a:headEnd/>
                <a:tailEnd/>
              </a:ln>
            </p:spPr>
            <p:txBody>
              <a:bodyPr>
                <a:spAutoFit/>
              </a:bodyPr>
              <a:lstStyle/>
              <a:p>
                <a:pPr eaLnBrk="0" hangingPunct="0"/>
                <a:r>
                  <a:rPr lang="en-US" sz="1400"/>
                  <a:t>•</a:t>
                </a:r>
              </a:p>
            </p:txBody>
          </p:sp>
          <p:sp>
            <p:nvSpPr>
              <p:cNvPr id="127352" name="Text Box 468"/>
              <p:cNvSpPr txBox="1">
                <a:spLocks noChangeArrowheads="1"/>
              </p:cNvSpPr>
              <p:nvPr/>
            </p:nvSpPr>
            <p:spPr bwMode="auto">
              <a:xfrm>
                <a:off x="5255" y="841"/>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127346" name="Group 469"/>
            <p:cNvGrpSpPr>
              <a:grpSpLocks/>
            </p:cNvGrpSpPr>
            <p:nvPr/>
          </p:nvGrpSpPr>
          <p:grpSpPr bwMode="auto">
            <a:xfrm rot="-5400000">
              <a:off x="838" y="842"/>
              <a:ext cx="339" cy="192"/>
              <a:chOff x="5075" y="844"/>
              <a:chExt cx="339" cy="192"/>
            </a:xfrm>
          </p:grpSpPr>
          <p:sp>
            <p:nvSpPr>
              <p:cNvPr id="127347" name="Text Box 47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48" name="Text Box 47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127349" name="Text Box 47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sp>
        <p:nvSpPr>
          <p:cNvPr id="127191" name="Oval 473"/>
          <p:cNvSpPr>
            <a:spLocks noChangeArrowheads="1"/>
          </p:cNvSpPr>
          <p:nvPr/>
        </p:nvSpPr>
        <p:spPr bwMode="auto">
          <a:xfrm>
            <a:off x="24622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2" name="Oval 474"/>
          <p:cNvSpPr>
            <a:spLocks noChangeArrowheads="1"/>
          </p:cNvSpPr>
          <p:nvPr/>
        </p:nvSpPr>
        <p:spPr bwMode="auto">
          <a:xfrm>
            <a:off x="24622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3" name="Oval 475"/>
          <p:cNvSpPr>
            <a:spLocks noChangeArrowheads="1"/>
          </p:cNvSpPr>
          <p:nvPr/>
        </p:nvSpPr>
        <p:spPr bwMode="auto">
          <a:xfrm>
            <a:off x="24622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4" name="Oval 476"/>
          <p:cNvSpPr>
            <a:spLocks noChangeArrowheads="1"/>
          </p:cNvSpPr>
          <p:nvPr/>
        </p:nvSpPr>
        <p:spPr bwMode="auto">
          <a:xfrm>
            <a:off x="24622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5" name="Oval 477"/>
          <p:cNvSpPr>
            <a:spLocks noChangeArrowheads="1"/>
          </p:cNvSpPr>
          <p:nvPr/>
        </p:nvSpPr>
        <p:spPr bwMode="auto">
          <a:xfrm>
            <a:off x="24622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6" name="Oval 478"/>
          <p:cNvSpPr>
            <a:spLocks noChangeArrowheads="1"/>
          </p:cNvSpPr>
          <p:nvPr/>
        </p:nvSpPr>
        <p:spPr bwMode="auto">
          <a:xfrm>
            <a:off x="24622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7" name="Oval 479"/>
          <p:cNvSpPr>
            <a:spLocks noChangeArrowheads="1"/>
          </p:cNvSpPr>
          <p:nvPr/>
        </p:nvSpPr>
        <p:spPr bwMode="auto">
          <a:xfrm>
            <a:off x="24622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8" name="Oval 480"/>
          <p:cNvSpPr>
            <a:spLocks noChangeArrowheads="1"/>
          </p:cNvSpPr>
          <p:nvPr/>
        </p:nvSpPr>
        <p:spPr bwMode="auto">
          <a:xfrm>
            <a:off x="24622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199" name="Oval 481"/>
          <p:cNvSpPr>
            <a:spLocks noChangeArrowheads="1"/>
          </p:cNvSpPr>
          <p:nvPr/>
        </p:nvSpPr>
        <p:spPr bwMode="auto">
          <a:xfrm>
            <a:off x="24622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0" name="Oval 482"/>
          <p:cNvSpPr>
            <a:spLocks noChangeArrowheads="1"/>
          </p:cNvSpPr>
          <p:nvPr/>
        </p:nvSpPr>
        <p:spPr bwMode="auto">
          <a:xfrm>
            <a:off x="27670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1" name="Oval 483"/>
          <p:cNvSpPr>
            <a:spLocks noChangeArrowheads="1"/>
          </p:cNvSpPr>
          <p:nvPr/>
        </p:nvSpPr>
        <p:spPr bwMode="auto">
          <a:xfrm>
            <a:off x="27670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2" name="Oval 484"/>
          <p:cNvSpPr>
            <a:spLocks noChangeArrowheads="1"/>
          </p:cNvSpPr>
          <p:nvPr/>
        </p:nvSpPr>
        <p:spPr bwMode="auto">
          <a:xfrm>
            <a:off x="27670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3" name="Oval 485"/>
          <p:cNvSpPr>
            <a:spLocks noChangeArrowheads="1"/>
          </p:cNvSpPr>
          <p:nvPr/>
        </p:nvSpPr>
        <p:spPr bwMode="auto">
          <a:xfrm>
            <a:off x="27670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4" name="Oval 486"/>
          <p:cNvSpPr>
            <a:spLocks noChangeArrowheads="1"/>
          </p:cNvSpPr>
          <p:nvPr/>
        </p:nvSpPr>
        <p:spPr bwMode="auto">
          <a:xfrm>
            <a:off x="27670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5" name="Oval 487"/>
          <p:cNvSpPr>
            <a:spLocks noChangeArrowheads="1"/>
          </p:cNvSpPr>
          <p:nvPr/>
        </p:nvSpPr>
        <p:spPr bwMode="auto">
          <a:xfrm>
            <a:off x="27670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6" name="Oval 488"/>
          <p:cNvSpPr>
            <a:spLocks noChangeArrowheads="1"/>
          </p:cNvSpPr>
          <p:nvPr/>
        </p:nvSpPr>
        <p:spPr bwMode="auto">
          <a:xfrm>
            <a:off x="27670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7" name="Oval 489"/>
          <p:cNvSpPr>
            <a:spLocks noChangeArrowheads="1"/>
          </p:cNvSpPr>
          <p:nvPr/>
        </p:nvSpPr>
        <p:spPr bwMode="auto">
          <a:xfrm>
            <a:off x="27670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8" name="Oval 490"/>
          <p:cNvSpPr>
            <a:spLocks noChangeArrowheads="1"/>
          </p:cNvSpPr>
          <p:nvPr/>
        </p:nvSpPr>
        <p:spPr bwMode="auto">
          <a:xfrm>
            <a:off x="27670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09" name="Oval 491"/>
          <p:cNvSpPr>
            <a:spLocks noChangeArrowheads="1"/>
          </p:cNvSpPr>
          <p:nvPr/>
        </p:nvSpPr>
        <p:spPr bwMode="auto">
          <a:xfrm>
            <a:off x="30718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0" name="Oval 492"/>
          <p:cNvSpPr>
            <a:spLocks noChangeArrowheads="1"/>
          </p:cNvSpPr>
          <p:nvPr/>
        </p:nvSpPr>
        <p:spPr bwMode="auto">
          <a:xfrm>
            <a:off x="30718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1" name="Oval 493"/>
          <p:cNvSpPr>
            <a:spLocks noChangeArrowheads="1"/>
          </p:cNvSpPr>
          <p:nvPr/>
        </p:nvSpPr>
        <p:spPr bwMode="auto">
          <a:xfrm>
            <a:off x="30718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2" name="Oval 494"/>
          <p:cNvSpPr>
            <a:spLocks noChangeArrowheads="1"/>
          </p:cNvSpPr>
          <p:nvPr/>
        </p:nvSpPr>
        <p:spPr bwMode="auto">
          <a:xfrm>
            <a:off x="30718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3" name="Oval 495"/>
          <p:cNvSpPr>
            <a:spLocks noChangeArrowheads="1"/>
          </p:cNvSpPr>
          <p:nvPr/>
        </p:nvSpPr>
        <p:spPr bwMode="auto">
          <a:xfrm>
            <a:off x="30718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4" name="Oval 496"/>
          <p:cNvSpPr>
            <a:spLocks noChangeArrowheads="1"/>
          </p:cNvSpPr>
          <p:nvPr/>
        </p:nvSpPr>
        <p:spPr bwMode="auto">
          <a:xfrm>
            <a:off x="30718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5" name="Oval 497"/>
          <p:cNvSpPr>
            <a:spLocks noChangeArrowheads="1"/>
          </p:cNvSpPr>
          <p:nvPr/>
        </p:nvSpPr>
        <p:spPr bwMode="auto">
          <a:xfrm>
            <a:off x="30718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6" name="Oval 498"/>
          <p:cNvSpPr>
            <a:spLocks noChangeArrowheads="1"/>
          </p:cNvSpPr>
          <p:nvPr/>
        </p:nvSpPr>
        <p:spPr bwMode="auto">
          <a:xfrm>
            <a:off x="30718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7" name="Oval 499"/>
          <p:cNvSpPr>
            <a:spLocks noChangeArrowheads="1"/>
          </p:cNvSpPr>
          <p:nvPr/>
        </p:nvSpPr>
        <p:spPr bwMode="auto">
          <a:xfrm>
            <a:off x="30718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8" name="Oval 500"/>
          <p:cNvSpPr>
            <a:spLocks noChangeArrowheads="1"/>
          </p:cNvSpPr>
          <p:nvPr/>
        </p:nvSpPr>
        <p:spPr bwMode="auto">
          <a:xfrm>
            <a:off x="33766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19" name="Oval 501"/>
          <p:cNvSpPr>
            <a:spLocks noChangeArrowheads="1"/>
          </p:cNvSpPr>
          <p:nvPr/>
        </p:nvSpPr>
        <p:spPr bwMode="auto">
          <a:xfrm>
            <a:off x="33766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0" name="Oval 502"/>
          <p:cNvSpPr>
            <a:spLocks noChangeArrowheads="1"/>
          </p:cNvSpPr>
          <p:nvPr/>
        </p:nvSpPr>
        <p:spPr bwMode="auto">
          <a:xfrm>
            <a:off x="33766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1" name="Oval 503"/>
          <p:cNvSpPr>
            <a:spLocks noChangeArrowheads="1"/>
          </p:cNvSpPr>
          <p:nvPr/>
        </p:nvSpPr>
        <p:spPr bwMode="auto">
          <a:xfrm>
            <a:off x="33766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2" name="Oval 504"/>
          <p:cNvSpPr>
            <a:spLocks noChangeArrowheads="1"/>
          </p:cNvSpPr>
          <p:nvPr/>
        </p:nvSpPr>
        <p:spPr bwMode="auto">
          <a:xfrm>
            <a:off x="33766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3" name="Oval 505"/>
          <p:cNvSpPr>
            <a:spLocks noChangeArrowheads="1"/>
          </p:cNvSpPr>
          <p:nvPr/>
        </p:nvSpPr>
        <p:spPr bwMode="auto">
          <a:xfrm>
            <a:off x="33766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4" name="Oval 506"/>
          <p:cNvSpPr>
            <a:spLocks noChangeArrowheads="1"/>
          </p:cNvSpPr>
          <p:nvPr/>
        </p:nvSpPr>
        <p:spPr bwMode="auto">
          <a:xfrm>
            <a:off x="33766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5" name="Oval 507"/>
          <p:cNvSpPr>
            <a:spLocks noChangeArrowheads="1"/>
          </p:cNvSpPr>
          <p:nvPr/>
        </p:nvSpPr>
        <p:spPr bwMode="auto">
          <a:xfrm>
            <a:off x="33766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6" name="Oval 508"/>
          <p:cNvSpPr>
            <a:spLocks noChangeArrowheads="1"/>
          </p:cNvSpPr>
          <p:nvPr/>
        </p:nvSpPr>
        <p:spPr bwMode="auto">
          <a:xfrm>
            <a:off x="33766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7" name="Oval 509"/>
          <p:cNvSpPr>
            <a:spLocks noChangeArrowheads="1"/>
          </p:cNvSpPr>
          <p:nvPr/>
        </p:nvSpPr>
        <p:spPr bwMode="auto">
          <a:xfrm>
            <a:off x="36814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8" name="Oval 510"/>
          <p:cNvSpPr>
            <a:spLocks noChangeArrowheads="1"/>
          </p:cNvSpPr>
          <p:nvPr/>
        </p:nvSpPr>
        <p:spPr bwMode="auto">
          <a:xfrm>
            <a:off x="36814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29" name="Oval 511"/>
          <p:cNvSpPr>
            <a:spLocks noChangeArrowheads="1"/>
          </p:cNvSpPr>
          <p:nvPr/>
        </p:nvSpPr>
        <p:spPr bwMode="auto">
          <a:xfrm>
            <a:off x="36814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0" name="Oval 512"/>
          <p:cNvSpPr>
            <a:spLocks noChangeArrowheads="1"/>
          </p:cNvSpPr>
          <p:nvPr/>
        </p:nvSpPr>
        <p:spPr bwMode="auto">
          <a:xfrm>
            <a:off x="36814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1" name="Oval 513"/>
          <p:cNvSpPr>
            <a:spLocks noChangeArrowheads="1"/>
          </p:cNvSpPr>
          <p:nvPr/>
        </p:nvSpPr>
        <p:spPr bwMode="auto">
          <a:xfrm>
            <a:off x="36814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2" name="Oval 514"/>
          <p:cNvSpPr>
            <a:spLocks noChangeArrowheads="1"/>
          </p:cNvSpPr>
          <p:nvPr/>
        </p:nvSpPr>
        <p:spPr bwMode="auto">
          <a:xfrm>
            <a:off x="36814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3" name="Oval 515"/>
          <p:cNvSpPr>
            <a:spLocks noChangeArrowheads="1"/>
          </p:cNvSpPr>
          <p:nvPr/>
        </p:nvSpPr>
        <p:spPr bwMode="auto">
          <a:xfrm>
            <a:off x="36814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4" name="Oval 516"/>
          <p:cNvSpPr>
            <a:spLocks noChangeArrowheads="1"/>
          </p:cNvSpPr>
          <p:nvPr/>
        </p:nvSpPr>
        <p:spPr bwMode="auto">
          <a:xfrm>
            <a:off x="36814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5" name="Oval 517"/>
          <p:cNvSpPr>
            <a:spLocks noChangeArrowheads="1"/>
          </p:cNvSpPr>
          <p:nvPr/>
        </p:nvSpPr>
        <p:spPr bwMode="auto">
          <a:xfrm>
            <a:off x="36814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6" name="Oval 518"/>
          <p:cNvSpPr>
            <a:spLocks noChangeArrowheads="1"/>
          </p:cNvSpPr>
          <p:nvPr/>
        </p:nvSpPr>
        <p:spPr bwMode="auto">
          <a:xfrm>
            <a:off x="39862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7" name="Oval 519"/>
          <p:cNvSpPr>
            <a:spLocks noChangeArrowheads="1"/>
          </p:cNvSpPr>
          <p:nvPr/>
        </p:nvSpPr>
        <p:spPr bwMode="auto">
          <a:xfrm>
            <a:off x="39862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8" name="Oval 520"/>
          <p:cNvSpPr>
            <a:spLocks noChangeArrowheads="1"/>
          </p:cNvSpPr>
          <p:nvPr/>
        </p:nvSpPr>
        <p:spPr bwMode="auto">
          <a:xfrm>
            <a:off x="39862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39" name="Oval 521"/>
          <p:cNvSpPr>
            <a:spLocks noChangeArrowheads="1"/>
          </p:cNvSpPr>
          <p:nvPr/>
        </p:nvSpPr>
        <p:spPr bwMode="auto">
          <a:xfrm>
            <a:off x="39862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0" name="Oval 522"/>
          <p:cNvSpPr>
            <a:spLocks noChangeArrowheads="1"/>
          </p:cNvSpPr>
          <p:nvPr/>
        </p:nvSpPr>
        <p:spPr bwMode="auto">
          <a:xfrm>
            <a:off x="39862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1" name="Oval 523"/>
          <p:cNvSpPr>
            <a:spLocks noChangeArrowheads="1"/>
          </p:cNvSpPr>
          <p:nvPr/>
        </p:nvSpPr>
        <p:spPr bwMode="auto">
          <a:xfrm>
            <a:off x="39862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2" name="Oval 524"/>
          <p:cNvSpPr>
            <a:spLocks noChangeArrowheads="1"/>
          </p:cNvSpPr>
          <p:nvPr/>
        </p:nvSpPr>
        <p:spPr bwMode="auto">
          <a:xfrm>
            <a:off x="39862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3" name="Oval 525"/>
          <p:cNvSpPr>
            <a:spLocks noChangeArrowheads="1"/>
          </p:cNvSpPr>
          <p:nvPr/>
        </p:nvSpPr>
        <p:spPr bwMode="auto">
          <a:xfrm>
            <a:off x="39862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4" name="Oval 526"/>
          <p:cNvSpPr>
            <a:spLocks noChangeArrowheads="1"/>
          </p:cNvSpPr>
          <p:nvPr/>
        </p:nvSpPr>
        <p:spPr bwMode="auto">
          <a:xfrm>
            <a:off x="39862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5" name="Oval 527"/>
          <p:cNvSpPr>
            <a:spLocks noChangeArrowheads="1"/>
          </p:cNvSpPr>
          <p:nvPr/>
        </p:nvSpPr>
        <p:spPr bwMode="auto">
          <a:xfrm>
            <a:off x="42910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6" name="Oval 528"/>
          <p:cNvSpPr>
            <a:spLocks noChangeArrowheads="1"/>
          </p:cNvSpPr>
          <p:nvPr/>
        </p:nvSpPr>
        <p:spPr bwMode="auto">
          <a:xfrm>
            <a:off x="42910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7" name="Oval 529"/>
          <p:cNvSpPr>
            <a:spLocks noChangeArrowheads="1"/>
          </p:cNvSpPr>
          <p:nvPr/>
        </p:nvSpPr>
        <p:spPr bwMode="auto">
          <a:xfrm>
            <a:off x="42910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8" name="Oval 530"/>
          <p:cNvSpPr>
            <a:spLocks noChangeArrowheads="1"/>
          </p:cNvSpPr>
          <p:nvPr/>
        </p:nvSpPr>
        <p:spPr bwMode="auto">
          <a:xfrm>
            <a:off x="42910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49" name="Oval 531"/>
          <p:cNvSpPr>
            <a:spLocks noChangeArrowheads="1"/>
          </p:cNvSpPr>
          <p:nvPr/>
        </p:nvSpPr>
        <p:spPr bwMode="auto">
          <a:xfrm>
            <a:off x="42910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0" name="Oval 532"/>
          <p:cNvSpPr>
            <a:spLocks noChangeArrowheads="1"/>
          </p:cNvSpPr>
          <p:nvPr/>
        </p:nvSpPr>
        <p:spPr bwMode="auto">
          <a:xfrm>
            <a:off x="42910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1" name="Oval 533"/>
          <p:cNvSpPr>
            <a:spLocks noChangeArrowheads="1"/>
          </p:cNvSpPr>
          <p:nvPr/>
        </p:nvSpPr>
        <p:spPr bwMode="auto">
          <a:xfrm>
            <a:off x="42910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2" name="Oval 534"/>
          <p:cNvSpPr>
            <a:spLocks noChangeArrowheads="1"/>
          </p:cNvSpPr>
          <p:nvPr/>
        </p:nvSpPr>
        <p:spPr bwMode="auto">
          <a:xfrm>
            <a:off x="42910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3" name="Oval 535"/>
          <p:cNvSpPr>
            <a:spLocks noChangeArrowheads="1"/>
          </p:cNvSpPr>
          <p:nvPr/>
        </p:nvSpPr>
        <p:spPr bwMode="auto">
          <a:xfrm>
            <a:off x="42910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4" name="Oval 536"/>
          <p:cNvSpPr>
            <a:spLocks noChangeArrowheads="1"/>
          </p:cNvSpPr>
          <p:nvPr/>
        </p:nvSpPr>
        <p:spPr bwMode="auto">
          <a:xfrm>
            <a:off x="45958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5" name="Oval 537"/>
          <p:cNvSpPr>
            <a:spLocks noChangeArrowheads="1"/>
          </p:cNvSpPr>
          <p:nvPr/>
        </p:nvSpPr>
        <p:spPr bwMode="auto">
          <a:xfrm>
            <a:off x="45958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6" name="Oval 538"/>
          <p:cNvSpPr>
            <a:spLocks noChangeArrowheads="1"/>
          </p:cNvSpPr>
          <p:nvPr/>
        </p:nvSpPr>
        <p:spPr bwMode="auto">
          <a:xfrm>
            <a:off x="45958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7" name="Oval 539"/>
          <p:cNvSpPr>
            <a:spLocks noChangeArrowheads="1"/>
          </p:cNvSpPr>
          <p:nvPr/>
        </p:nvSpPr>
        <p:spPr bwMode="auto">
          <a:xfrm>
            <a:off x="45958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8" name="Oval 540"/>
          <p:cNvSpPr>
            <a:spLocks noChangeArrowheads="1"/>
          </p:cNvSpPr>
          <p:nvPr/>
        </p:nvSpPr>
        <p:spPr bwMode="auto">
          <a:xfrm>
            <a:off x="45958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59" name="Oval 541"/>
          <p:cNvSpPr>
            <a:spLocks noChangeArrowheads="1"/>
          </p:cNvSpPr>
          <p:nvPr/>
        </p:nvSpPr>
        <p:spPr bwMode="auto">
          <a:xfrm>
            <a:off x="45958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0" name="Oval 542"/>
          <p:cNvSpPr>
            <a:spLocks noChangeArrowheads="1"/>
          </p:cNvSpPr>
          <p:nvPr/>
        </p:nvSpPr>
        <p:spPr bwMode="auto">
          <a:xfrm>
            <a:off x="45958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1" name="Oval 543"/>
          <p:cNvSpPr>
            <a:spLocks noChangeArrowheads="1"/>
          </p:cNvSpPr>
          <p:nvPr/>
        </p:nvSpPr>
        <p:spPr bwMode="auto">
          <a:xfrm>
            <a:off x="45958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2" name="Oval 544"/>
          <p:cNvSpPr>
            <a:spLocks noChangeArrowheads="1"/>
          </p:cNvSpPr>
          <p:nvPr/>
        </p:nvSpPr>
        <p:spPr bwMode="auto">
          <a:xfrm>
            <a:off x="45958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3" name="Oval 545"/>
          <p:cNvSpPr>
            <a:spLocks noChangeArrowheads="1"/>
          </p:cNvSpPr>
          <p:nvPr/>
        </p:nvSpPr>
        <p:spPr bwMode="auto">
          <a:xfrm>
            <a:off x="49006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4" name="Oval 546"/>
          <p:cNvSpPr>
            <a:spLocks noChangeArrowheads="1"/>
          </p:cNvSpPr>
          <p:nvPr/>
        </p:nvSpPr>
        <p:spPr bwMode="auto">
          <a:xfrm>
            <a:off x="49006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5" name="Oval 547"/>
          <p:cNvSpPr>
            <a:spLocks noChangeArrowheads="1"/>
          </p:cNvSpPr>
          <p:nvPr/>
        </p:nvSpPr>
        <p:spPr bwMode="auto">
          <a:xfrm>
            <a:off x="49006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6" name="Oval 548"/>
          <p:cNvSpPr>
            <a:spLocks noChangeArrowheads="1"/>
          </p:cNvSpPr>
          <p:nvPr/>
        </p:nvSpPr>
        <p:spPr bwMode="auto">
          <a:xfrm>
            <a:off x="49006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7" name="Oval 549"/>
          <p:cNvSpPr>
            <a:spLocks noChangeArrowheads="1"/>
          </p:cNvSpPr>
          <p:nvPr/>
        </p:nvSpPr>
        <p:spPr bwMode="auto">
          <a:xfrm>
            <a:off x="49006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8" name="Oval 550"/>
          <p:cNvSpPr>
            <a:spLocks noChangeArrowheads="1"/>
          </p:cNvSpPr>
          <p:nvPr/>
        </p:nvSpPr>
        <p:spPr bwMode="auto">
          <a:xfrm>
            <a:off x="49006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69" name="Oval 551"/>
          <p:cNvSpPr>
            <a:spLocks noChangeArrowheads="1"/>
          </p:cNvSpPr>
          <p:nvPr/>
        </p:nvSpPr>
        <p:spPr bwMode="auto">
          <a:xfrm>
            <a:off x="49006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0" name="Oval 552"/>
          <p:cNvSpPr>
            <a:spLocks noChangeArrowheads="1"/>
          </p:cNvSpPr>
          <p:nvPr/>
        </p:nvSpPr>
        <p:spPr bwMode="auto">
          <a:xfrm>
            <a:off x="49006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1" name="Oval 553"/>
          <p:cNvSpPr>
            <a:spLocks noChangeArrowheads="1"/>
          </p:cNvSpPr>
          <p:nvPr/>
        </p:nvSpPr>
        <p:spPr bwMode="auto">
          <a:xfrm>
            <a:off x="49006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2" name="Oval 554"/>
          <p:cNvSpPr>
            <a:spLocks noChangeArrowheads="1"/>
          </p:cNvSpPr>
          <p:nvPr/>
        </p:nvSpPr>
        <p:spPr bwMode="auto">
          <a:xfrm>
            <a:off x="52054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3" name="Oval 555"/>
          <p:cNvSpPr>
            <a:spLocks noChangeArrowheads="1"/>
          </p:cNvSpPr>
          <p:nvPr/>
        </p:nvSpPr>
        <p:spPr bwMode="auto">
          <a:xfrm>
            <a:off x="52054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4" name="Oval 556"/>
          <p:cNvSpPr>
            <a:spLocks noChangeArrowheads="1"/>
          </p:cNvSpPr>
          <p:nvPr/>
        </p:nvSpPr>
        <p:spPr bwMode="auto">
          <a:xfrm>
            <a:off x="52054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5" name="Oval 557"/>
          <p:cNvSpPr>
            <a:spLocks noChangeArrowheads="1"/>
          </p:cNvSpPr>
          <p:nvPr/>
        </p:nvSpPr>
        <p:spPr bwMode="auto">
          <a:xfrm>
            <a:off x="52054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6" name="Oval 558"/>
          <p:cNvSpPr>
            <a:spLocks noChangeArrowheads="1"/>
          </p:cNvSpPr>
          <p:nvPr/>
        </p:nvSpPr>
        <p:spPr bwMode="auto">
          <a:xfrm>
            <a:off x="52054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7" name="Oval 559"/>
          <p:cNvSpPr>
            <a:spLocks noChangeArrowheads="1"/>
          </p:cNvSpPr>
          <p:nvPr/>
        </p:nvSpPr>
        <p:spPr bwMode="auto">
          <a:xfrm>
            <a:off x="52054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8" name="Oval 560"/>
          <p:cNvSpPr>
            <a:spLocks noChangeArrowheads="1"/>
          </p:cNvSpPr>
          <p:nvPr/>
        </p:nvSpPr>
        <p:spPr bwMode="auto">
          <a:xfrm>
            <a:off x="52054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79" name="Oval 561"/>
          <p:cNvSpPr>
            <a:spLocks noChangeArrowheads="1"/>
          </p:cNvSpPr>
          <p:nvPr/>
        </p:nvSpPr>
        <p:spPr bwMode="auto">
          <a:xfrm>
            <a:off x="52054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0" name="Oval 562"/>
          <p:cNvSpPr>
            <a:spLocks noChangeArrowheads="1"/>
          </p:cNvSpPr>
          <p:nvPr/>
        </p:nvSpPr>
        <p:spPr bwMode="auto">
          <a:xfrm>
            <a:off x="52054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1" name="Oval 563"/>
          <p:cNvSpPr>
            <a:spLocks noChangeArrowheads="1"/>
          </p:cNvSpPr>
          <p:nvPr/>
        </p:nvSpPr>
        <p:spPr bwMode="auto">
          <a:xfrm>
            <a:off x="55102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2" name="Oval 564"/>
          <p:cNvSpPr>
            <a:spLocks noChangeArrowheads="1"/>
          </p:cNvSpPr>
          <p:nvPr/>
        </p:nvSpPr>
        <p:spPr bwMode="auto">
          <a:xfrm>
            <a:off x="55102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3" name="Oval 565"/>
          <p:cNvSpPr>
            <a:spLocks noChangeArrowheads="1"/>
          </p:cNvSpPr>
          <p:nvPr/>
        </p:nvSpPr>
        <p:spPr bwMode="auto">
          <a:xfrm>
            <a:off x="55102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4" name="Oval 566"/>
          <p:cNvSpPr>
            <a:spLocks noChangeArrowheads="1"/>
          </p:cNvSpPr>
          <p:nvPr/>
        </p:nvSpPr>
        <p:spPr bwMode="auto">
          <a:xfrm>
            <a:off x="55102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5" name="Oval 567"/>
          <p:cNvSpPr>
            <a:spLocks noChangeArrowheads="1"/>
          </p:cNvSpPr>
          <p:nvPr/>
        </p:nvSpPr>
        <p:spPr bwMode="auto">
          <a:xfrm>
            <a:off x="55102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6" name="Oval 568"/>
          <p:cNvSpPr>
            <a:spLocks noChangeArrowheads="1"/>
          </p:cNvSpPr>
          <p:nvPr/>
        </p:nvSpPr>
        <p:spPr bwMode="auto">
          <a:xfrm>
            <a:off x="55102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7" name="Oval 569"/>
          <p:cNvSpPr>
            <a:spLocks noChangeArrowheads="1"/>
          </p:cNvSpPr>
          <p:nvPr/>
        </p:nvSpPr>
        <p:spPr bwMode="auto">
          <a:xfrm>
            <a:off x="55102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8" name="Oval 570"/>
          <p:cNvSpPr>
            <a:spLocks noChangeArrowheads="1"/>
          </p:cNvSpPr>
          <p:nvPr/>
        </p:nvSpPr>
        <p:spPr bwMode="auto">
          <a:xfrm>
            <a:off x="55102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89" name="Oval 571"/>
          <p:cNvSpPr>
            <a:spLocks noChangeArrowheads="1"/>
          </p:cNvSpPr>
          <p:nvPr/>
        </p:nvSpPr>
        <p:spPr bwMode="auto">
          <a:xfrm>
            <a:off x="55102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0" name="Oval 572"/>
          <p:cNvSpPr>
            <a:spLocks noChangeArrowheads="1"/>
          </p:cNvSpPr>
          <p:nvPr/>
        </p:nvSpPr>
        <p:spPr bwMode="auto">
          <a:xfrm>
            <a:off x="58150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1" name="Oval 573"/>
          <p:cNvSpPr>
            <a:spLocks noChangeArrowheads="1"/>
          </p:cNvSpPr>
          <p:nvPr/>
        </p:nvSpPr>
        <p:spPr bwMode="auto">
          <a:xfrm>
            <a:off x="58150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2" name="Oval 574"/>
          <p:cNvSpPr>
            <a:spLocks noChangeArrowheads="1"/>
          </p:cNvSpPr>
          <p:nvPr/>
        </p:nvSpPr>
        <p:spPr bwMode="auto">
          <a:xfrm>
            <a:off x="58150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3" name="Oval 575"/>
          <p:cNvSpPr>
            <a:spLocks noChangeArrowheads="1"/>
          </p:cNvSpPr>
          <p:nvPr/>
        </p:nvSpPr>
        <p:spPr bwMode="auto">
          <a:xfrm>
            <a:off x="58150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4" name="Oval 576"/>
          <p:cNvSpPr>
            <a:spLocks noChangeArrowheads="1"/>
          </p:cNvSpPr>
          <p:nvPr/>
        </p:nvSpPr>
        <p:spPr bwMode="auto">
          <a:xfrm>
            <a:off x="58150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5" name="Oval 577"/>
          <p:cNvSpPr>
            <a:spLocks noChangeArrowheads="1"/>
          </p:cNvSpPr>
          <p:nvPr/>
        </p:nvSpPr>
        <p:spPr bwMode="auto">
          <a:xfrm>
            <a:off x="58150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6" name="Oval 578"/>
          <p:cNvSpPr>
            <a:spLocks noChangeArrowheads="1"/>
          </p:cNvSpPr>
          <p:nvPr/>
        </p:nvSpPr>
        <p:spPr bwMode="auto">
          <a:xfrm>
            <a:off x="58150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7" name="Oval 579"/>
          <p:cNvSpPr>
            <a:spLocks noChangeArrowheads="1"/>
          </p:cNvSpPr>
          <p:nvPr/>
        </p:nvSpPr>
        <p:spPr bwMode="auto">
          <a:xfrm>
            <a:off x="58150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8" name="Oval 580"/>
          <p:cNvSpPr>
            <a:spLocks noChangeArrowheads="1"/>
          </p:cNvSpPr>
          <p:nvPr/>
        </p:nvSpPr>
        <p:spPr bwMode="auto">
          <a:xfrm>
            <a:off x="58150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299" name="Oval 581"/>
          <p:cNvSpPr>
            <a:spLocks noChangeArrowheads="1"/>
          </p:cNvSpPr>
          <p:nvPr/>
        </p:nvSpPr>
        <p:spPr bwMode="auto">
          <a:xfrm>
            <a:off x="61198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0" name="Oval 582"/>
          <p:cNvSpPr>
            <a:spLocks noChangeArrowheads="1"/>
          </p:cNvSpPr>
          <p:nvPr/>
        </p:nvSpPr>
        <p:spPr bwMode="auto">
          <a:xfrm>
            <a:off x="61198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1" name="Oval 583"/>
          <p:cNvSpPr>
            <a:spLocks noChangeArrowheads="1"/>
          </p:cNvSpPr>
          <p:nvPr/>
        </p:nvSpPr>
        <p:spPr bwMode="auto">
          <a:xfrm>
            <a:off x="61198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2" name="Oval 584"/>
          <p:cNvSpPr>
            <a:spLocks noChangeArrowheads="1"/>
          </p:cNvSpPr>
          <p:nvPr/>
        </p:nvSpPr>
        <p:spPr bwMode="auto">
          <a:xfrm>
            <a:off x="61198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3" name="Oval 585"/>
          <p:cNvSpPr>
            <a:spLocks noChangeArrowheads="1"/>
          </p:cNvSpPr>
          <p:nvPr/>
        </p:nvSpPr>
        <p:spPr bwMode="auto">
          <a:xfrm>
            <a:off x="61198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4" name="Oval 586"/>
          <p:cNvSpPr>
            <a:spLocks noChangeArrowheads="1"/>
          </p:cNvSpPr>
          <p:nvPr/>
        </p:nvSpPr>
        <p:spPr bwMode="auto">
          <a:xfrm>
            <a:off x="61198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5" name="Oval 587"/>
          <p:cNvSpPr>
            <a:spLocks noChangeArrowheads="1"/>
          </p:cNvSpPr>
          <p:nvPr/>
        </p:nvSpPr>
        <p:spPr bwMode="auto">
          <a:xfrm>
            <a:off x="61198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6" name="Oval 588"/>
          <p:cNvSpPr>
            <a:spLocks noChangeArrowheads="1"/>
          </p:cNvSpPr>
          <p:nvPr/>
        </p:nvSpPr>
        <p:spPr bwMode="auto">
          <a:xfrm>
            <a:off x="61198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7" name="Oval 589"/>
          <p:cNvSpPr>
            <a:spLocks noChangeArrowheads="1"/>
          </p:cNvSpPr>
          <p:nvPr/>
        </p:nvSpPr>
        <p:spPr bwMode="auto">
          <a:xfrm>
            <a:off x="61198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8" name="Oval 590"/>
          <p:cNvSpPr>
            <a:spLocks noChangeArrowheads="1"/>
          </p:cNvSpPr>
          <p:nvPr/>
        </p:nvSpPr>
        <p:spPr bwMode="auto">
          <a:xfrm>
            <a:off x="64246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09" name="Oval 591"/>
          <p:cNvSpPr>
            <a:spLocks noChangeArrowheads="1"/>
          </p:cNvSpPr>
          <p:nvPr/>
        </p:nvSpPr>
        <p:spPr bwMode="auto">
          <a:xfrm>
            <a:off x="64246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0" name="Oval 592"/>
          <p:cNvSpPr>
            <a:spLocks noChangeArrowheads="1"/>
          </p:cNvSpPr>
          <p:nvPr/>
        </p:nvSpPr>
        <p:spPr bwMode="auto">
          <a:xfrm>
            <a:off x="64246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1" name="Oval 593"/>
          <p:cNvSpPr>
            <a:spLocks noChangeArrowheads="1"/>
          </p:cNvSpPr>
          <p:nvPr/>
        </p:nvSpPr>
        <p:spPr bwMode="auto">
          <a:xfrm>
            <a:off x="64246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2" name="Oval 594"/>
          <p:cNvSpPr>
            <a:spLocks noChangeArrowheads="1"/>
          </p:cNvSpPr>
          <p:nvPr/>
        </p:nvSpPr>
        <p:spPr bwMode="auto">
          <a:xfrm>
            <a:off x="64246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3" name="Oval 595"/>
          <p:cNvSpPr>
            <a:spLocks noChangeArrowheads="1"/>
          </p:cNvSpPr>
          <p:nvPr/>
        </p:nvSpPr>
        <p:spPr bwMode="auto">
          <a:xfrm>
            <a:off x="64246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4" name="Oval 596"/>
          <p:cNvSpPr>
            <a:spLocks noChangeArrowheads="1"/>
          </p:cNvSpPr>
          <p:nvPr/>
        </p:nvSpPr>
        <p:spPr bwMode="auto">
          <a:xfrm>
            <a:off x="64246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5" name="Oval 597"/>
          <p:cNvSpPr>
            <a:spLocks noChangeArrowheads="1"/>
          </p:cNvSpPr>
          <p:nvPr/>
        </p:nvSpPr>
        <p:spPr bwMode="auto">
          <a:xfrm>
            <a:off x="64246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6" name="Oval 598"/>
          <p:cNvSpPr>
            <a:spLocks noChangeArrowheads="1"/>
          </p:cNvSpPr>
          <p:nvPr/>
        </p:nvSpPr>
        <p:spPr bwMode="auto">
          <a:xfrm>
            <a:off x="64246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7" name="Oval 599"/>
          <p:cNvSpPr>
            <a:spLocks noChangeArrowheads="1"/>
          </p:cNvSpPr>
          <p:nvPr/>
        </p:nvSpPr>
        <p:spPr bwMode="auto">
          <a:xfrm>
            <a:off x="6729413" y="2493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8" name="Oval 600"/>
          <p:cNvSpPr>
            <a:spLocks noChangeArrowheads="1"/>
          </p:cNvSpPr>
          <p:nvPr/>
        </p:nvSpPr>
        <p:spPr bwMode="auto">
          <a:xfrm>
            <a:off x="6729413" y="2798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19" name="Oval 601"/>
          <p:cNvSpPr>
            <a:spLocks noChangeArrowheads="1"/>
          </p:cNvSpPr>
          <p:nvPr/>
        </p:nvSpPr>
        <p:spPr bwMode="auto">
          <a:xfrm>
            <a:off x="6729413" y="3103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20" name="Oval 602"/>
          <p:cNvSpPr>
            <a:spLocks noChangeArrowheads="1"/>
          </p:cNvSpPr>
          <p:nvPr/>
        </p:nvSpPr>
        <p:spPr bwMode="auto">
          <a:xfrm>
            <a:off x="6729413" y="3408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21" name="Oval 603"/>
          <p:cNvSpPr>
            <a:spLocks noChangeArrowheads="1"/>
          </p:cNvSpPr>
          <p:nvPr/>
        </p:nvSpPr>
        <p:spPr bwMode="auto">
          <a:xfrm>
            <a:off x="6729413" y="37131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22" name="Oval 604"/>
          <p:cNvSpPr>
            <a:spLocks noChangeArrowheads="1"/>
          </p:cNvSpPr>
          <p:nvPr/>
        </p:nvSpPr>
        <p:spPr bwMode="auto">
          <a:xfrm>
            <a:off x="6729413" y="40179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23" name="Oval 605"/>
          <p:cNvSpPr>
            <a:spLocks noChangeArrowheads="1"/>
          </p:cNvSpPr>
          <p:nvPr/>
        </p:nvSpPr>
        <p:spPr bwMode="auto">
          <a:xfrm>
            <a:off x="6729413" y="43227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24" name="Oval 606"/>
          <p:cNvSpPr>
            <a:spLocks noChangeArrowheads="1"/>
          </p:cNvSpPr>
          <p:nvPr/>
        </p:nvSpPr>
        <p:spPr bwMode="auto">
          <a:xfrm>
            <a:off x="6729413" y="46275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7325" name="Oval 607"/>
          <p:cNvSpPr>
            <a:spLocks noChangeArrowheads="1"/>
          </p:cNvSpPr>
          <p:nvPr/>
        </p:nvSpPr>
        <p:spPr bwMode="auto">
          <a:xfrm>
            <a:off x="6729413" y="4932363"/>
            <a:ext cx="92075" cy="9207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a:srcRect/>
          <a:stretch>
            <a:fillRect/>
          </a:stretch>
        </p:blipFill>
        <p:spPr bwMode="auto">
          <a:xfrm>
            <a:off x="3352800" y="1752600"/>
            <a:ext cx="5029200" cy="3911600"/>
          </a:xfrm>
          <a:prstGeom prst="rect">
            <a:avLst/>
          </a:prstGeom>
          <a:noFill/>
          <a:ln w="9525">
            <a:noFill/>
            <a:miter lim="800000"/>
            <a:headEnd/>
            <a:tailEnd/>
          </a:ln>
        </p:spPr>
      </p:pic>
      <p:sp>
        <p:nvSpPr>
          <p:cNvPr id="19460" name="Rectangle 3"/>
          <p:cNvSpPr>
            <a:spLocks noGrp="1" noChangeArrowheads="1"/>
          </p:cNvSpPr>
          <p:nvPr>
            <p:ph type="title" idx="4294967295"/>
          </p:nvPr>
        </p:nvSpPr>
        <p:spPr>
          <a:xfrm>
            <a:off x="685800" y="0"/>
            <a:ext cx="7772400" cy="1143000"/>
          </a:xfrm>
        </p:spPr>
        <p:txBody>
          <a:bodyPr/>
          <a:lstStyle/>
          <a:p>
            <a:r>
              <a:rPr lang="en-US" smtClean="0">
                <a:ea typeface="ＭＳ Ｐゴシック" charset="-128"/>
              </a:rPr>
              <a:t>Cavity Modes: Smaller Change</a:t>
            </a:r>
          </a:p>
        </p:txBody>
      </p:sp>
      <p:grpSp>
        <p:nvGrpSpPr>
          <p:cNvPr id="19461" name="Group 4"/>
          <p:cNvGrpSpPr>
            <a:grpSpLocks/>
          </p:cNvGrpSpPr>
          <p:nvPr/>
        </p:nvGrpSpPr>
        <p:grpSpPr bwMode="auto">
          <a:xfrm>
            <a:off x="304800" y="1752600"/>
            <a:ext cx="2686050" cy="1900238"/>
            <a:chOff x="366" y="1131"/>
            <a:chExt cx="1692" cy="1197"/>
          </a:xfrm>
        </p:grpSpPr>
        <p:sp>
          <p:nvSpPr>
            <p:cNvPr id="19476" name="Oval 5"/>
            <p:cNvSpPr>
              <a:spLocks noChangeArrowheads="1"/>
            </p:cNvSpPr>
            <p:nvPr/>
          </p:nvSpPr>
          <p:spPr bwMode="auto">
            <a:xfrm>
              <a:off x="366"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77" name="Oval 6"/>
            <p:cNvSpPr>
              <a:spLocks noChangeArrowheads="1"/>
            </p:cNvSpPr>
            <p:nvPr/>
          </p:nvSpPr>
          <p:spPr bwMode="auto">
            <a:xfrm>
              <a:off x="366"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78" name="Oval 7"/>
            <p:cNvSpPr>
              <a:spLocks noChangeArrowheads="1"/>
            </p:cNvSpPr>
            <p:nvPr/>
          </p:nvSpPr>
          <p:spPr bwMode="auto">
            <a:xfrm>
              <a:off x="366"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79" name="Oval 8"/>
            <p:cNvSpPr>
              <a:spLocks noChangeArrowheads="1"/>
            </p:cNvSpPr>
            <p:nvPr/>
          </p:nvSpPr>
          <p:spPr bwMode="auto">
            <a:xfrm>
              <a:off x="366"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0" name="Oval 9"/>
            <p:cNvSpPr>
              <a:spLocks noChangeArrowheads="1"/>
            </p:cNvSpPr>
            <p:nvPr/>
          </p:nvSpPr>
          <p:spPr bwMode="auto">
            <a:xfrm>
              <a:off x="366"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1" name="Oval 10"/>
            <p:cNvSpPr>
              <a:spLocks noChangeArrowheads="1"/>
            </p:cNvSpPr>
            <p:nvPr/>
          </p:nvSpPr>
          <p:spPr bwMode="auto">
            <a:xfrm>
              <a:off x="366"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2" name="Oval 11"/>
            <p:cNvSpPr>
              <a:spLocks noChangeArrowheads="1"/>
            </p:cNvSpPr>
            <p:nvPr/>
          </p:nvSpPr>
          <p:spPr bwMode="auto">
            <a:xfrm>
              <a:off x="366"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3" name="Oval 12"/>
            <p:cNvSpPr>
              <a:spLocks noChangeArrowheads="1"/>
            </p:cNvSpPr>
            <p:nvPr/>
          </p:nvSpPr>
          <p:spPr bwMode="auto">
            <a:xfrm>
              <a:off x="366"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4" name="Oval 13"/>
            <p:cNvSpPr>
              <a:spLocks noChangeArrowheads="1"/>
            </p:cNvSpPr>
            <p:nvPr/>
          </p:nvSpPr>
          <p:spPr bwMode="auto">
            <a:xfrm>
              <a:off x="366"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5" name="Oval 14"/>
            <p:cNvSpPr>
              <a:spLocks noChangeArrowheads="1"/>
            </p:cNvSpPr>
            <p:nvPr/>
          </p:nvSpPr>
          <p:spPr bwMode="auto">
            <a:xfrm>
              <a:off x="366"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6" name="Oval 15"/>
            <p:cNvSpPr>
              <a:spLocks noChangeArrowheads="1"/>
            </p:cNvSpPr>
            <p:nvPr/>
          </p:nvSpPr>
          <p:spPr bwMode="auto">
            <a:xfrm>
              <a:off x="366"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7" name="Oval 16"/>
            <p:cNvSpPr>
              <a:spLocks noChangeArrowheads="1"/>
            </p:cNvSpPr>
            <p:nvPr/>
          </p:nvSpPr>
          <p:spPr bwMode="auto">
            <a:xfrm>
              <a:off x="366"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8" name="Oval 17"/>
            <p:cNvSpPr>
              <a:spLocks noChangeArrowheads="1"/>
            </p:cNvSpPr>
            <p:nvPr/>
          </p:nvSpPr>
          <p:spPr bwMode="auto">
            <a:xfrm>
              <a:off x="448"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89" name="Oval 18"/>
            <p:cNvSpPr>
              <a:spLocks noChangeArrowheads="1"/>
            </p:cNvSpPr>
            <p:nvPr/>
          </p:nvSpPr>
          <p:spPr bwMode="auto">
            <a:xfrm>
              <a:off x="448"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0" name="Oval 19"/>
            <p:cNvSpPr>
              <a:spLocks noChangeArrowheads="1"/>
            </p:cNvSpPr>
            <p:nvPr/>
          </p:nvSpPr>
          <p:spPr bwMode="auto">
            <a:xfrm>
              <a:off x="448"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1" name="Oval 20"/>
            <p:cNvSpPr>
              <a:spLocks noChangeArrowheads="1"/>
            </p:cNvSpPr>
            <p:nvPr/>
          </p:nvSpPr>
          <p:spPr bwMode="auto">
            <a:xfrm>
              <a:off x="448" y="1378"/>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2" name="Oval 21"/>
            <p:cNvSpPr>
              <a:spLocks noChangeArrowheads="1"/>
            </p:cNvSpPr>
            <p:nvPr/>
          </p:nvSpPr>
          <p:spPr bwMode="auto">
            <a:xfrm>
              <a:off x="448" y="146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3" name="Oval 22"/>
            <p:cNvSpPr>
              <a:spLocks noChangeArrowheads="1"/>
            </p:cNvSpPr>
            <p:nvPr/>
          </p:nvSpPr>
          <p:spPr bwMode="auto">
            <a:xfrm>
              <a:off x="448" y="1544"/>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4" name="Oval 23"/>
            <p:cNvSpPr>
              <a:spLocks noChangeArrowheads="1"/>
            </p:cNvSpPr>
            <p:nvPr/>
          </p:nvSpPr>
          <p:spPr bwMode="auto">
            <a:xfrm>
              <a:off x="448" y="1626"/>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5" name="Oval 24"/>
            <p:cNvSpPr>
              <a:spLocks noChangeArrowheads="1"/>
            </p:cNvSpPr>
            <p:nvPr/>
          </p:nvSpPr>
          <p:spPr bwMode="auto">
            <a:xfrm>
              <a:off x="448" y="1709"/>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6" name="Oval 25"/>
            <p:cNvSpPr>
              <a:spLocks noChangeArrowheads="1"/>
            </p:cNvSpPr>
            <p:nvPr/>
          </p:nvSpPr>
          <p:spPr bwMode="auto">
            <a:xfrm>
              <a:off x="448" y="1791"/>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7" name="Oval 26"/>
            <p:cNvSpPr>
              <a:spLocks noChangeArrowheads="1"/>
            </p:cNvSpPr>
            <p:nvPr/>
          </p:nvSpPr>
          <p:spPr bwMode="auto">
            <a:xfrm>
              <a:off x="448" y="1874"/>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8" name="Oval 27"/>
            <p:cNvSpPr>
              <a:spLocks noChangeArrowheads="1"/>
            </p:cNvSpPr>
            <p:nvPr/>
          </p:nvSpPr>
          <p:spPr bwMode="auto">
            <a:xfrm>
              <a:off x="448" y="195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499" name="Oval 28"/>
            <p:cNvSpPr>
              <a:spLocks noChangeArrowheads="1"/>
            </p:cNvSpPr>
            <p:nvPr/>
          </p:nvSpPr>
          <p:spPr bwMode="auto">
            <a:xfrm>
              <a:off x="448" y="2039"/>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0" name="Oval 29"/>
            <p:cNvSpPr>
              <a:spLocks noChangeArrowheads="1"/>
            </p:cNvSpPr>
            <p:nvPr/>
          </p:nvSpPr>
          <p:spPr bwMode="auto">
            <a:xfrm>
              <a:off x="531"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1" name="Oval 30"/>
            <p:cNvSpPr>
              <a:spLocks noChangeArrowheads="1"/>
            </p:cNvSpPr>
            <p:nvPr/>
          </p:nvSpPr>
          <p:spPr bwMode="auto">
            <a:xfrm>
              <a:off x="531"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2" name="Oval 31"/>
            <p:cNvSpPr>
              <a:spLocks noChangeArrowheads="1"/>
            </p:cNvSpPr>
            <p:nvPr/>
          </p:nvSpPr>
          <p:spPr bwMode="auto">
            <a:xfrm>
              <a:off x="531"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3" name="Oval 32"/>
            <p:cNvSpPr>
              <a:spLocks noChangeArrowheads="1"/>
            </p:cNvSpPr>
            <p:nvPr/>
          </p:nvSpPr>
          <p:spPr bwMode="auto">
            <a:xfrm>
              <a:off x="531"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4" name="Oval 33"/>
            <p:cNvSpPr>
              <a:spLocks noChangeArrowheads="1"/>
            </p:cNvSpPr>
            <p:nvPr/>
          </p:nvSpPr>
          <p:spPr bwMode="auto">
            <a:xfrm>
              <a:off x="531"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5" name="Oval 34"/>
            <p:cNvSpPr>
              <a:spLocks noChangeArrowheads="1"/>
            </p:cNvSpPr>
            <p:nvPr/>
          </p:nvSpPr>
          <p:spPr bwMode="auto">
            <a:xfrm>
              <a:off x="531"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6" name="Oval 35"/>
            <p:cNvSpPr>
              <a:spLocks noChangeArrowheads="1"/>
            </p:cNvSpPr>
            <p:nvPr/>
          </p:nvSpPr>
          <p:spPr bwMode="auto">
            <a:xfrm>
              <a:off x="531"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7" name="Oval 36"/>
            <p:cNvSpPr>
              <a:spLocks noChangeArrowheads="1"/>
            </p:cNvSpPr>
            <p:nvPr/>
          </p:nvSpPr>
          <p:spPr bwMode="auto">
            <a:xfrm>
              <a:off x="531"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8" name="Oval 37"/>
            <p:cNvSpPr>
              <a:spLocks noChangeArrowheads="1"/>
            </p:cNvSpPr>
            <p:nvPr/>
          </p:nvSpPr>
          <p:spPr bwMode="auto">
            <a:xfrm>
              <a:off x="531"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09" name="Oval 38"/>
            <p:cNvSpPr>
              <a:spLocks noChangeArrowheads="1"/>
            </p:cNvSpPr>
            <p:nvPr/>
          </p:nvSpPr>
          <p:spPr bwMode="auto">
            <a:xfrm>
              <a:off x="531"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0" name="Oval 39"/>
            <p:cNvSpPr>
              <a:spLocks noChangeArrowheads="1"/>
            </p:cNvSpPr>
            <p:nvPr/>
          </p:nvSpPr>
          <p:spPr bwMode="auto">
            <a:xfrm>
              <a:off x="531"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1" name="Oval 40"/>
            <p:cNvSpPr>
              <a:spLocks noChangeArrowheads="1"/>
            </p:cNvSpPr>
            <p:nvPr/>
          </p:nvSpPr>
          <p:spPr bwMode="auto">
            <a:xfrm>
              <a:off x="531"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2" name="Oval 41"/>
            <p:cNvSpPr>
              <a:spLocks noChangeArrowheads="1"/>
            </p:cNvSpPr>
            <p:nvPr/>
          </p:nvSpPr>
          <p:spPr bwMode="auto">
            <a:xfrm>
              <a:off x="613"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3" name="Oval 42"/>
            <p:cNvSpPr>
              <a:spLocks noChangeArrowheads="1"/>
            </p:cNvSpPr>
            <p:nvPr/>
          </p:nvSpPr>
          <p:spPr bwMode="auto">
            <a:xfrm>
              <a:off x="613"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4" name="Oval 43"/>
            <p:cNvSpPr>
              <a:spLocks noChangeArrowheads="1"/>
            </p:cNvSpPr>
            <p:nvPr/>
          </p:nvSpPr>
          <p:spPr bwMode="auto">
            <a:xfrm>
              <a:off x="613"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5" name="Oval 44"/>
            <p:cNvSpPr>
              <a:spLocks noChangeArrowheads="1"/>
            </p:cNvSpPr>
            <p:nvPr/>
          </p:nvSpPr>
          <p:spPr bwMode="auto">
            <a:xfrm>
              <a:off x="696"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6" name="Oval 45"/>
            <p:cNvSpPr>
              <a:spLocks noChangeArrowheads="1"/>
            </p:cNvSpPr>
            <p:nvPr/>
          </p:nvSpPr>
          <p:spPr bwMode="auto">
            <a:xfrm>
              <a:off x="696"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7" name="Oval 46"/>
            <p:cNvSpPr>
              <a:spLocks noChangeArrowheads="1"/>
            </p:cNvSpPr>
            <p:nvPr/>
          </p:nvSpPr>
          <p:spPr bwMode="auto">
            <a:xfrm>
              <a:off x="696"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8" name="Oval 47"/>
            <p:cNvSpPr>
              <a:spLocks noChangeArrowheads="1"/>
            </p:cNvSpPr>
            <p:nvPr/>
          </p:nvSpPr>
          <p:spPr bwMode="auto">
            <a:xfrm>
              <a:off x="778"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19" name="Oval 48"/>
            <p:cNvSpPr>
              <a:spLocks noChangeArrowheads="1"/>
            </p:cNvSpPr>
            <p:nvPr/>
          </p:nvSpPr>
          <p:spPr bwMode="auto">
            <a:xfrm>
              <a:off x="778"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0" name="Oval 49"/>
            <p:cNvSpPr>
              <a:spLocks noChangeArrowheads="1"/>
            </p:cNvSpPr>
            <p:nvPr/>
          </p:nvSpPr>
          <p:spPr bwMode="auto">
            <a:xfrm>
              <a:off x="778"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1" name="Oval 50"/>
            <p:cNvSpPr>
              <a:spLocks noChangeArrowheads="1"/>
            </p:cNvSpPr>
            <p:nvPr/>
          </p:nvSpPr>
          <p:spPr bwMode="auto">
            <a:xfrm>
              <a:off x="861"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2" name="Oval 51"/>
            <p:cNvSpPr>
              <a:spLocks noChangeArrowheads="1"/>
            </p:cNvSpPr>
            <p:nvPr/>
          </p:nvSpPr>
          <p:spPr bwMode="auto">
            <a:xfrm>
              <a:off x="861"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3" name="Oval 52"/>
            <p:cNvSpPr>
              <a:spLocks noChangeArrowheads="1"/>
            </p:cNvSpPr>
            <p:nvPr/>
          </p:nvSpPr>
          <p:spPr bwMode="auto">
            <a:xfrm>
              <a:off x="861"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4" name="Oval 53"/>
            <p:cNvSpPr>
              <a:spLocks noChangeArrowheads="1"/>
            </p:cNvSpPr>
            <p:nvPr/>
          </p:nvSpPr>
          <p:spPr bwMode="auto">
            <a:xfrm>
              <a:off x="94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5" name="Oval 54"/>
            <p:cNvSpPr>
              <a:spLocks noChangeArrowheads="1"/>
            </p:cNvSpPr>
            <p:nvPr/>
          </p:nvSpPr>
          <p:spPr bwMode="auto">
            <a:xfrm>
              <a:off x="94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6" name="Oval 55"/>
            <p:cNvSpPr>
              <a:spLocks noChangeArrowheads="1"/>
            </p:cNvSpPr>
            <p:nvPr/>
          </p:nvSpPr>
          <p:spPr bwMode="auto">
            <a:xfrm>
              <a:off x="94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7" name="Oval 56"/>
            <p:cNvSpPr>
              <a:spLocks noChangeArrowheads="1"/>
            </p:cNvSpPr>
            <p:nvPr/>
          </p:nvSpPr>
          <p:spPr bwMode="auto">
            <a:xfrm>
              <a:off x="1026"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8" name="Oval 57"/>
            <p:cNvSpPr>
              <a:spLocks noChangeArrowheads="1"/>
            </p:cNvSpPr>
            <p:nvPr/>
          </p:nvSpPr>
          <p:spPr bwMode="auto">
            <a:xfrm>
              <a:off x="1026"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29" name="Oval 58"/>
            <p:cNvSpPr>
              <a:spLocks noChangeArrowheads="1"/>
            </p:cNvSpPr>
            <p:nvPr/>
          </p:nvSpPr>
          <p:spPr bwMode="auto">
            <a:xfrm>
              <a:off x="1026"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0" name="Oval 59"/>
            <p:cNvSpPr>
              <a:spLocks noChangeArrowheads="1"/>
            </p:cNvSpPr>
            <p:nvPr/>
          </p:nvSpPr>
          <p:spPr bwMode="auto">
            <a:xfrm>
              <a:off x="1109"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1" name="Oval 60"/>
            <p:cNvSpPr>
              <a:spLocks noChangeArrowheads="1"/>
            </p:cNvSpPr>
            <p:nvPr/>
          </p:nvSpPr>
          <p:spPr bwMode="auto">
            <a:xfrm>
              <a:off x="1109"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2" name="Oval 61"/>
            <p:cNvSpPr>
              <a:spLocks noChangeArrowheads="1"/>
            </p:cNvSpPr>
            <p:nvPr/>
          </p:nvSpPr>
          <p:spPr bwMode="auto">
            <a:xfrm>
              <a:off x="1109"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3" name="Oval 62"/>
            <p:cNvSpPr>
              <a:spLocks noChangeArrowheads="1"/>
            </p:cNvSpPr>
            <p:nvPr/>
          </p:nvSpPr>
          <p:spPr bwMode="auto">
            <a:xfrm>
              <a:off x="1191"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4" name="Oval 63"/>
            <p:cNvSpPr>
              <a:spLocks noChangeArrowheads="1"/>
            </p:cNvSpPr>
            <p:nvPr/>
          </p:nvSpPr>
          <p:spPr bwMode="auto">
            <a:xfrm>
              <a:off x="1191"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5" name="Oval 64"/>
            <p:cNvSpPr>
              <a:spLocks noChangeArrowheads="1"/>
            </p:cNvSpPr>
            <p:nvPr/>
          </p:nvSpPr>
          <p:spPr bwMode="auto">
            <a:xfrm>
              <a:off x="1191"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6" name="Oval 65"/>
            <p:cNvSpPr>
              <a:spLocks noChangeArrowheads="1"/>
            </p:cNvSpPr>
            <p:nvPr/>
          </p:nvSpPr>
          <p:spPr bwMode="auto">
            <a:xfrm>
              <a:off x="127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7" name="Oval 66"/>
            <p:cNvSpPr>
              <a:spLocks noChangeArrowheads="1"/>
            </p:cNvSpPr>
            <p:nvPr/>
          </p:nvSpPr>
          <p:spPr bwMode="auto">
            <a:xfrm>
              <a:off x="127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8" name="Oval 67"/>
            <p:cNvSpPr>
              <a:spLocks noChangeArrowheads="1"/>
            </p:cNvSpPr>
            <p:nvPr/>
          </p:nvSpPr>
          <p:spPr bwMode="auto">
            <a:xfrm>
              <a:off x="127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39" name="Oval 68"/>
            <p:cNvSpPr>
              <a:spLocks noChangeArrowheads="1"/>
            </p:cNvSpPr>
            <p:nvPr/>
          </p:nvSpPr>
          <p:spPr bwMode="auto">
            <a:xfrm>
              <a:off x="1356"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0" name="Oval 69"/>
            <p:cNvSpPr>
              <a:spLocks noChangeArrowheads="1"/>
            </p:cNvSpPr>
            <p:nvPr/>
          </p:nvSpPr>
          <p:spPr bwMode="auto">
            <a:xfrm>
              <a:off x="1356"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1" name="Oval 70"/>
            <p:cNvSpPr>
              <a:spLocks noChangeArrowheads="1"/>
            </p:cNvSpPr>
            <p:nvPr/>
          </p:nvSpPr>
          <p:spPr bwMode="auto">
            <a:xfrm>
              <a:off x="1356"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2" name="Oval 71"/>
            <p:cNvSpPr>
              <a:spLocks noChangeArrowheads="1"/>
            </p:cNvSpPr>
            <p:nvPr/>
          </p:nvSpPr>
          <p:spPr bwMode="auto">
            <a:xfrm>
              <a:off x="1439"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3" name="Oval 72"/>
            <p:cNvSpPr>
              <a:spLocks noChangeArrowheads="1"/>
            </p:cNvSpPr>
            <p:nvPr/>
          </p:nvSpPr>
          <p:spPr bwMode="auto">
            <a:xfrm>
              <a:off x="1439"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4" name="Oval 73"/>
            <p:cNvSpPr>
              <a:spLocks noChangeArrowheads="1"/>
            </p:cNvSpPr>
            <p:nvPr/>
          </p:nvSpPr>
          <p:spPr bwMode="auto">
            <a:xfrm>
              <a:off x="1439"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5" name="Oval 74"/>
            <p:cNvSpPr>
              <a:spLocks noChangeArrowheads="1"/>
            </p:cNvSpPr>
            <p:nvPr/>
          </p:nvSpPr>
          <p:spPr bwMode="auto">
            <a:xfrm>
              <a:off x="1521"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6" name="Oval 75"/>
            <p:cNvSpPr>
              <a:spLocks noChangeArrowheads="1"/>
            </p:cNvSpPr>
            <p:nvPr/>
          </p:nvSpPr>
          <p:spPr bwMode="auto">
            <a:xfrm>
              <a:off x="1521"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7" name="Oval 76"/>
            <p:cNvSpPr>
              <a:spLocks noChangeArrowheads="1"/>
            </p:cNvSpPr>
            <p:nvPr/>
          </p:nvSpPr>
          <p:spPr bwMode="auto">
            <a:xfrm>
              <a:off x="1521"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8" name="Oval 77"/>
            <p:cNvSpPr>
              <a:spLocks noChangeArrowheads="1"/>
            </p:cNvSpPr>
            <p:nvPr/>
          </p:nvSpPr>
          <p:spPr bwMode="auto">
            <a:xfrm>
              <a:off x="160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49" name="Oval 78"/>
            <p:cNvSpPr>
              <a:spLocks noChangeArrowheads="1"/>
            </p:cNvSpPr>
            <p:nvPr/>
          </p:nvSpPr>
          <p:spPr bwMode="auto">
            <a:xfrm>
              <a:off x="160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0" name="Oval 79"/>
            <p:cNvSpPr>
              <a:spLocks noChangeArrowheads="1"/>
            </p:cNvSpPr>
            <p:nvPr/>
          </p:nvSpPr>
          <p:spPr bwMode="auto">
            <a:xfrm>
              <a:off x="160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1" name="Oval 80"/>
            <p:cNvSpPr>
              <a:spLocks noChangeArrowheads="1"/>
            </p:cNvSpPr>
            <p:nvPr/>
          </p:nvSpPr>
          <p:spPr bwMode="auto">
            <a:xfrm>
              <a:off x="1687"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2" name="Oval 81"/>
            <p:cNvSpPr>
              <a:spLocks noChangeArrowheads="1"/>
            </p:cNvSpPr>
            <p:nvPr/>
          </p:nvSpPr>
          <p:spPr bwMode="auto">
            <a:xfrm>
              <a:off x="1687"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3" name="Oval 82"/>
            <p:cNvSpPr>
              <a:spLocks noChangeArrowheads="1"/>
            </p:cNvSpPr>
            <p:nvPr/>
          </p:nvSpPr>
          <p:spPr bwMode="auto">
            <a:xfrm>
              <a:off x="1687"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4" name="Oval 83"/>
            <p:cNvSpPr>
              <a:spLocks noChangeArrowheads="1"/>
            </p:cNvSpPr>
            <p:nvPr/>
          </p:nvSpPr>
          <p:spPr bwMode="auto">
            <a:xfrm>
              <a:off x="1769"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5" name="Oval 84"/>
            <p:cNvSpPr>
              <a:spLocks noChangeArrowheads="1"/>
            </p:cNvSpPr>
            <p:nvPr/>
          </p:nvSpPr>
          <p:spPr bwMode="auto">
            <a:xfrm>
              <a:off x="1769"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6" name="Oval 85"/>
            <p:cNvSpPr>
              <a:spLocks noChangeArrowheads="1"/>
            </p:cNvSpPr>
            <p:nvPr/>
          </p:nvSpPr>
          <p:spPr bwMode="auto">
            <a:xfrm>
              <a:off x="1769"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7" name="Oval 86"/>
            <p:cNvSpPr>
              <a:spLocks noChangeArrowheads="1"/>
            </p:cNvSpPr>
            <p:nvPr/>
          </p:nvSpPr>
          <p:spPr bwMode="auto">
            <a:xfrm>
              <a:off x="1852"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8" name="Oval 87"/>
            <p:cNvSpPr>
              <a:spLocks noChangeArrowheads="1"/>
            </p:cNvSpPr>
            <p:nvPr/>
          </p:nvSpPr>
          <p:spPr bwMode="auto">
            <a:xfrm>
              <a:off x="1852"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59" name="Oval 88"/>
            <p:cNvSpPr>
              <a:spLocks noChangeArrowheads="1"/>
            </p:cNvSpPr>
            <p:nvPr/>
          </p:nvSpPr>
          <p:spPr bwMode="auto">
            <a:xfrm>
              <a:off x="1852"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0" name="Oval 89"/>
            <p:cNvSpPr>
              <a:spLocks noChangeArrowheads="1"/>
            </p:cNvSpPr>
            <p:nvPr/>
          </p:nvSpPr>
          <p:spPr bwMode="auto">
            <a:xfrm>
              <a:off x="193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1" name="Oval 90"/>
            <p:cNvSpPr>
              <a:spLocks noChangeArrowheads="1"/>
            </p:cNvSpPr>
            <p:nvPr/>
          </p:nvSpPr>
          <p:spPr bwMode="auto">
            <a:xfrm>
              <a:off x="193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2" name="Oval 91"/>
            <p:cNvSpPr>
              <a:spLocks noChangeArrowheads="1"/>
            </p:cNvSpPr>
            <p:nvPr/>
          </p:nvSpPr>
          <p:spPr bwMode="auto">
            <a:xfrm>
              <a:off x="193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3" name="Oval 92"/>
            <p:cNvSpPr>
              <a:spLocks noChangeArrowheads="1"/>
            </p:cNvSpPr>
            <p:nvPr/>
          </p:nvSpPr>
          <p:spPr bwMode="auto">
            <a:xfrm>
              <a:off x="2017"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4" name="Oval 93"/>
            <p:cNvSpPr>
              <a:spLocks noChangeArrowheads="1"/>
            </p:cNvSpPr>
            <p:nvPr/>
          </p:nvSpPr>
          <p:spPr bwMode="auto">
            <a:xfrm>
              <a:off x="2017"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5" name="Oval 94"/>
            <p:cNvSpPr>
              <a:spLocks noChangeArrowheads="1"/>
            </p:cNvSpPr>
            <p:nvPr/>
          </p:nvSpPr>
          <p:spPr bwMode="auto">
            <a:xfrm>
              <a:off x="2017"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6" name="Oval 95"/>
            <p:cNvSpPr>
              <a:spLocks noChangeArrowheads="1"/>
            </p:cNvSpPr>
            <p:nvPr/>
          </p:nvSpPr>
          <p:spPr bwMode="auto">
            <a:xfrm>
              <a:off x="1852"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7" name="Oval 96"/>
            <p:cNvSpPr>
              <a:spLocks noChangeArrowheads="1"/>
            </p:cNvSpPr>
            <p:nvPr/>
          </p:nvSpPr>
          <p:spPr bwMode="auto">
            <a:xfrm>
              <a:off x="1852"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8" name="Oval 97"/>
            <p:cNvSpPr>
              <a:spLocks noChangeArrowheads="1"/>
            </p:cNvSpPr>
            <p:nvPr/>
          </p:nvSpPr>
          <p:spPr bwMode="auto">
            <a:xfrm>
              <a:off x="1852"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69" name="Oval 98"/>
            <p:cNvSpPr>
              <a:spLocks noChangeArrowheads="1"/>
            </p:cNvSpPr>
            <p:nvPr/>
          </p:nvSpPr>
          <p:spPr bwMode="auto">
            <a:xfrm>
              <a:off x="1934"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0" name="Oval 99"/>
            <p:cNvSpPr>
              <a:spLocks noChangeArrowheads="1"/>
            </p:cNvSpPr>
            <p:nvPr/>
          </p:nvSpPr>
          <p:spPr bwMode="auto">
            <a:xfrm>
              <a:off x="1934"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1" name="Oval 100"/>
            <p:cNvSpPr>
              <a:spLocks noChangeArrowheads="1"/>
            </p:cNvSpPr>
            <p:nvPr/>
          </p:nvSpPr>
          <p:spPr bwMode="auto">
            <a:xfrm>
              <a:off x="1934"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2" name="Oval 101"/>
            <p:cNvSpPr>
              <a:spLocks noChangeArrowheads="1"/>
            </p:cNvSpPr>
            <p:nvPr/>
          </p:nvSpPr>
          <p:spPr bwMode="auto">
            <a:xfrm>
              <a:off x="2017"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3" name="Oval 102"/>
            <p:cNvSpPr>
              <a:spLocks noChangeArrowheads="1"/>
            </p:cNvSpPr>
            <p:nvPr/>
          </p:nvSpPr>
          <p:spPr bwMode="auto">
            <a:xfrm>
              <a:off x="2017"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4" name="Oval 103"/>
            <p:cNvSpPr>
              <a:spLocks noChangeArrowheads="1"/>
            </p:cNvSpPr>
            <p:nvPr/>
          </p:nvSpPr>
          <p:spPr bwMode="auto">
            <a:xfrm>
              <a:off x="2017"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5" name="Oval 104"/>
            <p:cNvSpPr>
              <a:spLocks noChangeArrowheads="1"/>
            </p:cNvSpPr>
            <p:nvPr/>
          </p:nvSpPr>
          <p:spPr bwMode="auto">
            <a:xfrm>
              <a:off x="1852"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6" name="Oval 105"/>
            <p:cNvSpPr>
              <a:spLocks noChangeArrowheads="1"/>
            </p:cNvSpPr>
            <p:nvPr/>
          </p:nvSpPr>
          <p:spPr bwMode="auto">
            <a:xfrm>
              <a:off x="1852"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7" name="Oval 106"/>
            <p:cNvSpPr>
              <a:spLocks noChangeArrowheads="1"/>
            </p:cNvSpPr>
            <p:nvPr/>
          </p:nvSpPr>
          <p:spPr bwMode="auto">
            <a:xfrm>
              <a:off x="1852"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8" name="Oval 107"/>
            <p:cNvSpPr>
              <a:spLocks noChangeArrowheads="1"/>
            </p:cNvSpPr>
            <p:nvPr/>
          </p:nvSpPr>
          <p:spPr bwMode="auto">
            <a:xfrm>
              <a:off x="1934"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79" name="Oval 108"/>
            <p:cNvSpPr>
              <a:spLocks noChangeArrowheads="1"/>
            </p:cNvSpPr>
            <p:nvPr/>
          </p:nvSpPr>
          <p:spPr bwMode="auto">
            <a:xfrm>
              <a:off x="1934"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0" name="Oval 109"/>
            <p:cNvSpPr>
              <a:spLocks noChangeArrowheads="1"/>
            </p:cNvSpPr>
            <p:nvPr/>
          </p:nvSpPr>
          <p:spPr bwMode="auto">
            <a:xfrm>
              <a:off x="1934"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1" name="Oval 110"/>
            <p:cNvSpPr>
              <a:spLocks noChangeArrowheads="1"/>
            </p:cNvSpPr>
            <p:nvPr/>
          </p:nvSpPr>
          <p:spPr bwMode="auto">
            <a:xfrm>
              <a:off x="2017"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2" name="Oval 111"/>
            <p:cNvSpPr>
              <a:spLocks noChangeArrowheads="1"/>
            </p:cNvSpPr>
            <p:nvPr/>
          </p:nvSpPr>
          <p:spPr bwMode="auto">
            <a:xfrm>
              <a:off x="2017"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3" name="Oval 112"/>
            <p:cNvSpPr>
              <a:spLocks noChangeArrowheads="1"/>
            </p:cNvSpPr>
            <p:nvPr/>
          </p:nvSpPr>
          <p:spPr bwMode="auto">
            <a:xfrm>
              <a:off x="2017"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4" name="Oval 113"/>
            <p:cNvSpPr>
              <a:spLocks noChangeArrowheads="1"/>
            </p:cNvSpPr>
            <p:nvPr/>
          </p:nvSpPr>
          <p:spPr bwMode="auto">
            <a:xfrm>
              <a:off x="1852"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5" name="Oval 114"/>
            <p:cNvSpPr>
              <a:spLocks noChangeArrowheads="1"/>
            </p:cNvSpPr>
            <p:nvPr/>
          </p:nvSpPr>
          <p:spPr bwMode="auto">
            <a:xfrm>
              <a:off x="1852"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6" name="Oval 115"/>
            <p:cNvSpPr>
              <a:spLocks noChangeArrowheads="1"/>
            </p:cNvSpPr>
            <p:nvPr/>
          </p:nvSpPr>
          <p:spPr bwMode="auto">
            <a:xfrm>
              <a:off x="1852"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7" name="Oval 116"/>
            <p:cNvSpPr>
              <a:spLocks noChangeArrowheads="1"/>
            </p:cNvSpPr>
            <p:nvPr/>
          </p:nvSpPr>
          <p:spPr bwMode="auto">
            <a:xfrm>
              <a:off x="1934"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8" name="Oval 117"/>
            <p:cNvSpPr>
              <a:spLocks noChangeArrowheads="1"/>
            </p:cNvSpPr>
            <p:nvPr/>
          </p:nvSpPr>
          <p:spPr bwMode="auto">
            <a:xfrm>
              <a:off x="1934"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89" name="Oval 118"/>
            <p:cNvSpPr>
              <a:spLocks noChangeArrowheads="1"/>
            </p:cNvSpPr>
            <p:nvPr/>
          </p:nvSpPr>
          <p:spPr bwMode="auto">
            <a:xfrm>
              <a:off x="1934"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0" name="Oval 119"/>
            <p:cNvSpPr>
              <a:spLocks noChangeArrowheads="1"/>
            </p:cNvSpPr>
            <p:nvPr/>
          </p:nvSpPr>
          <p:spPr bwMode="auto">
            <a:xfrm>
              <a:off x="2017"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1" name="Oval 120"/>
            <p:cNvSpPr>
              <a:spLocks noChangeArrowheads="1"/>
            </p:cNvSpPr>
            <p:nvPr/>
          </p:nvSpPr>
          <p:spPr bwMode="auto">
            <a:xfrm>
              <a:off x="2017"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2" name="Oval 121"/>
            <p:cNvSpPr>
              <a:spLocks noChangeArrowheads="1"/>
            </p:cNvSpPr>
            <p:nvPr/>
          </p:nvSpPr>
          <p:spPr bwMode="auto">
            <a:xfrm>
              <a:off x="2017"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3" name="Oval 122"/>
            <p:cNvSpPr>
              <a:spLocks noChangeArrowheads="1"/>
            </p:cNvSpPr>
            <p:nvPr/>
          </p:nvSpPr>
          <p:spPr bwMode="auto">
            <a:xfrm>
              <a:off x="1852"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4" name="Oval 123"/>
            <p:cNvSpPr>
              <a:spLocks noChangeArrowheads="1"/>
            </p:cNvSpPr>
            <p:nvPr/>
          </p:nvSpPr>
          <p:spPr bwMode="auto">
            <a:xfrm>
              <a:off x="1852"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5" name="Oval 124"/>
            <p:cNvSpPr>
              <a:spLocks noChangeArrowheads="1"/>
            </p:cNvSpPr>
            <p:nvPr/>
          </p:nvSpPr>
          <p:spPr bwMode="auto">
            <a:xfrm>
              <a:off x="1852"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6" name="Oval 125"/>
            <p:cNvSpPr>
              <a:spLocks noChangeArrowheads="1"/>
            </p:cNvSpPr>
            <p:nvPr/>
          </p:nvSpPr>
          <p:spPr bwMode="auto">
            <a:xfrm>
              <a:off x="193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7" name="Oval 126"/>
            <p:cNvSpPr>
              <a:spLocks noChangeArrowheads="1"/>
            </p:cNvSpPr>
            <p:nvPr/>
          </p:nvSpPr>
          <p:spPr bwMode="auto">
            <a:xfrm>
              <a:off x="193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8" name="Oval 127"/>
            <p:cNvSpPr>
              <a:spLocks noChangeArrowheads="1"/>
            </p:cNvSpPr>
            <p:nvPr/>
          </p:nvSpPr>
          <p:spPr bwMode="auto">
            <a:xfrm>
              <a:off x="193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599" name="Oval 128"/>
            <p:cNvSpPr>
              <a:spLocks noChangeArrowheads="1"/>
            </p:cNvSpPr>
            <p:nvPr/>
          </p:nvSpPr>
          <p:spPr bwMode="auto">
            <a:xfrm>
              <a:off x="2017"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0" name="Oval 129"/>
            <p:cNvSpPr>
              <a:spLocks noChangeArrowheads="1"/>
            </p:cNvSpPr>
            <p:nvPr/>
          </p:nvSpPr>
          <p:spPr bwMode="auto">
            <a:xfrm>
              <a:off x="2017"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1" name="Oval 130"/>
            <p:cNvSpPr>
              <a:spLocks noChangeArrowheads="1"/>
            </p:cNvSpPr>
            <p:nvPr/>
          </p:nvSpPr>
          <p:spPr bwMode="auto">
            <a:xfrm>
              <a:off x="2017"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2" name="Oval 131"/>
            <p:cNvSpPr>
              <a:spLocks noChangeArrowheads="1"/>
            </p:cNvSpPr>
            <p:nvPr/>
          </p:nvSpPr>
          <p:spPr bwMode="auto">
            <a:xfrm>
              <a:off x="160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3" name="Oval 132"/>
            <p:cNvSpPr>
              <a:spLocks noChangeArrowheads="1"/>
            </p:cNvSpPr>
            <p:nvPr/>
          </p:nvSpPr>
          <p:spPr bwMode="auto">
            <a:xfrm>
              <a:off x="160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4" name="Oval 133"/>
            <p:cNvSpPr>
              <a:spLocks noChangeArrowheads="1"/>
            </p:cNvSpPr>
            <p:nvPr/>
          </p:nvSpPr>
          <p:spPr bwMode="auto">
            <a:xfrm>
              <a:off x="160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5" name="Oval 134"/>
            <p:cNvSpPr>
              <a:spLocks noChangeArrowheads="1"/>
            </p:cNvSpPr>
            <p:nvPr/>
          </p:nvSpPr>
          <p:spPr bwMode="auto">
            <a:xfrm>
              <a:off x="1687"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6" name="Oval 135"/>
            <p:cNvSpPr>
              <a:spLocks noChangeArrowheads="1"/>
            </p:cNvSpPr>
            <p:nvPr/>
          </p:nvSpPr>
          <p:spPr bwMode="auto">
            <a:xfrm>
              <a:off x="1687"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7" name="Oval 136"/>
            <p:cNvSpPr>
              <a:spLocks noChangeArrowheads="1"/>
            </p:cNvSpPr>
            <p:nvPr/>
          </p:nvSpPr>
          <p:spPr bwMode="auto">
            <a:xfrm>
              <a:off x="1687"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8" name="Oval 137"/>
            <p:cNvSpPr>
              <a:spLocks noChangeArrowheads="1"/>
            </p:cNvSpPr>
            <p:nvPr/>
          </p:nvSpPr>
          <p:spPr bwMode="auto">
            <a:xfrm>
              <a:off x="1769"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09" name="Oval 138"/>
            <p:cNvSpPr>
              <a:spLocks noChangeArrowheads="1"/>
            </p:cNvSpPr>
            <p:nvPr/>
          </p:nvSpPr>
          <p:spPr bwMode="auto">
            <a:xfrm>
              <a:off x="1769"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0" name="Oval 139"/>
            <p:cNvSpPr>
              <a:spLocks noChangeArrowheads="1"/>
            </p:cNvSpPr>
            <p:nvPr/>
          </p:nvSpPr>
          <p:spPr bwMode="auto">
            <a:xfrm>
              <a:off x="1769"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1" name="Oval 140"/>
            <p:cNvSpPr>
              <a:spLocks noChangeArrowheads="1"/>
            </p:cNvSpPr>
            <p:nvPr/>
          </p:nvSpPr>
          <p:spPr bwMode="auto">
            <a:xfrm>
              <a:off x="1356"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2" name="Oval 141"/>
            <p:cNvSpPr>
              <a:spLocks noChangeArrowheads="1"/>
            </p:cNvSpPr>
            <p:nvPr/>
          </p:nvSpPr>
          <p:spPr bwMode="auto">
            <a:xfrm>
              <a:off x="1356"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3" name="Oval 142"/>
            <p:cNvSpPr>
              <a:spLocks noChangeArrowheads="1"/>
            </p:cNvSpPr>
            <p:nvPr/>
          </p:nvSpPr>
          <p:spPr bwMode="auto">
            <a:xfrm>
              <a:off x="1356"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4" name="Oval 143"/>
            <p:cNvSpPr>
              <a:spLocks noChangeArrowheads="1"/>
            </p:cNvSpPr>
            <p:nvPr/>
          </p:nvSpPr>
          <p:spPr bwMode="auto">
            <a:xfrm>
              <a:off x="1439"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5" name="Oval 144"/>
            <p:cNvSpPr>
              <a:spLocks noChangeArrowheads="1"/>
            </p:cNvSpPr>
            <p:nvPr/>
          </p:nvSpPr>
          <p:spPr bwMode="auto">
            <a:xfrm>
              <a:off x="1439"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6" name="Oval 145"/>
            <p:cNvSpPr>
              <a:spLocks noChangeArrowheads="1"/>
            </p:cNvSpPr>
            <p:nvPr/>
          </p:nvSpPr>
          <p:spPr bwMode="auto">
            <a:xfrm>
              <a:off x="1439"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7" name="Oval 146"/>
            <p:cNvSpPr>
              <a:spLocks noChangeArrowheads="1"/>
            </p:cNvSpPr>
            <p:nvPr/>
          </p:nvSpPr>
          <p:spPr bwMode="auto">
            <a:xfrm>
              <a:off x="1521"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8" name="Oval 147"/>
            <p:cNvSpPr>
              <a:spLocks noChangeArrowheads="1"/>
            </p:cNvSpPr>
            <p:nvPr/>
          </p:nvSpPr>
          <p:spPr bwMode="auto">
            <a:xfrm>
              <a:off x="1521"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19" name="Oval 148"/>
            <p:cNvSpPr>
              <a:spLocks noChangeArrowheads="1"/>
            </p:cNvSpPr>
            <p:nvPr/>
          </p:nvSpPr>
          <p:spPr bwMode="auto">
            <a:xfrm>
              <a:off x="1521"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0" name="Oval 149"/>
            <p:cNvSpPr>
              <a:spLocks noChangeArrowheads="1"/>
            </p:cNvSpPr>
            <p:nvPr/>
          </p:nvSpPr>
          <p:spPr bwMode="auto">
            <a:xfrm>
              <a:off x="1109"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1" name="Oval 150"/>
            <p:cNvSpPr>
              <a:spLocks noChangeArrowheads="1"/>
            </p:cNvSpPr>
            <p:nvPr/>
          </p:nvSpPr>
          <p:spPr bwMode="auto">
            <a:xfrm>
              <a:off x="1109"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2" name="Oval 151"/>
            <p:cNvSpPr>
              <a:spLocks noChangeArrowheads="1"/>
            </p:cNvSpPr>
            <p:nvPr/>
          </p:nvSpPr>
          <p:spPr bwMode="auto">
            <a:xfrm>
              <a:off x="1109"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3" name="Oval 152"/>
            <p:cNvSpPr>
              <a:spLocks noChangeArrowheads="1"/>
            </p:cNvSpPr>
            <p:nvPr/>
          </p:nvSpPr>
          <p:spPr bwMode="auto">
            <a:xfrm>
              <a:off x="1191"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4" name="Oval 153"/>
            <p:cNvSpPr>
              <a:spLocks noChangeArrowheads="1"/>
            </p:cNvSpPr>
            <p:nvPr/>
          </p:nvSpPr>
          <p:spPr bwMode="auto">
            <a:xfrm>
              <a:off x="1191"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5" name="Oval 154"/>
            <p:cNvSpPr>
              <a:spLocks noChangeArrowheads="1"/>
            </p:cNvSpPr>
            <p:nvPr/>
          </p:nvSpPr>
          <p:spPr bwMode="auto">
            <a:xfrm>
              <a:off x="1191"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6" name="Oval 155"/>
            <p:cNvSpPr>
              <a:spLocks noChangeArrowheads="1"/>
            </p:cNvSpPr>
            <p:nvPr/>
          </p:nvSpPr>
          <p:spPr bwMode="auto">
            <a:xfrm>
              <a:off x="127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7" name="Oval 156"/>
            <p:cNvSpPr>
              <a:spLocks noChangeArrowheads="1"/>
            </p:cNvSpPr>
            <p:nvPr/>
          </p:nvSpPr>
          <p:spPr bwMode="auto">
            <a:xfrm>
              <a:off x="127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8" name="Oval 157"/>
            <p:cNvSpPr>
              <a:spLocks noChangeArrowheads="1"/>
            </p:cNvSpPr>
            <p:nvPr/>
          </p:nvSpPr>
          <p:spPr bwMode="auto">
            <a:xfrm>
              <a:off x="127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29" name="Oval 158"/>
            <p:cNvSpPr>
              <a:spLocks noChangeArrowheads="1"/>
            </p:cNvSpPr>
            <p:nvPr/>
          </p:nvSpPr>
          <p:spPr bwMode="auto">
            <a:xfrm>
              <a:off x="861"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0" name="Oval 159"/>
            <p:cNvSpPr>
              <a:spLocks noChangeArrowheads="1"/>
            </p:cNvSpPr>
            <p:nvPr/>
          </p:nvSpPr>
          <p:spPr bwMode="auto">
            <a:xfrm>
              <a:off x="861"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1" name="Oval 160"/>
            <p:cNvSpPr>
              <a:spLocks noChangeArrowheads="1"/>
            </p:cNvSpPr>
            <p:nvPr/>
          </p:nvSpPr>
          <p:spPr bwMode="auto">
            <a:xfrm>
              <a:off x="861"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2" name="Oval 161"/>
            <p:cNvSpPr>
              <a:spLocks noChangeArrowheads="1"/>
            </p:cNvSpPr>
            <p:nvPr/>
          </p:nvSpPr>
          <p:spPr bwMode="auto">
            <a:xfrm>
              <a:off x="94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3" name="Oval 162"/>
            <p:cNvSpPr>
              <a:spLocks noChangeArrowheads="1"/>
            </p:cNvSpPr>
            <p:nvPr/>
          </p:nvSpPr>
          <p:spPr bwMode="auto">
            <a:xfrm>
              <a:off x="94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4" name="Oval 163"/>
            <p:cNvSpPr>
              <a:spLocks noChangeArrowheads="1"/>
            </p:cNvSpPr>
            <p:nvPr/>
          </p:nvSpPr>
          <p:spPr bwMode="auto">
            <a:xfrm>
              <a:off x="94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5" name="Oval 164"/>
            <p:cNvSpPr>
              <a:spLocks noChangeArrowheads="1"/>
            </p:cNvSpPr>
            <p:nvPr/>
          </p:nvSpPr>
          <p:spPr bwMode="auto">
            <a:xfrm>
              <a:off x="1026"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6" name="Oval 165"/>
            <p:cNvSpPr>
              <a:spLocks noChangeArrowheads="1"/>
            </p:cNvSpPr>
            <p:nvPr/>
          </p:nvSpPr>
          <p:spPr bwMode="auto">
            <a:xfrm>
              <a:off x="1026"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7" name="Oval 166"/>
            <p:cNvSpPr>
              <a:spLocks noChangeArrowheads="1"/>
            </p:cNvSpPr>
            <p:nvPr/>
          </p:nvSpPr>
          <p:spPr bwMode="auto">
            <a:xfrm>
              <a:off x="1026"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8" name="Oval 167"/>
            <p:cNvSpPr>
              <a:spLocks noChangeArrowheads="1"/>
            </p:cNvSpPr>
            <p:nvPr/>
          </p:nvSpPr>
          <p:spPr bwMode="auto">
            <a:xfrm>
              <a:off x="613"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39" name="Oval 168"/>
            <p:cNvSpPr>
              <a:spLocks noChangeArrowheads="1"/>
            </p:cNvSpPr>
            <p:nvPr/>
          </p:nvSpPr>
          <p:spPr bwMode="auto">
            <a:xfrm>
              <a:off x="613"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0" name="Oval 169"/>
            <p:cNvSpPr>
              <a:spLocks noChangeArrowheads="1"/>
            </p:cNvSpPr>
            <p:nvPr/>
          </p:nvSpPr>
          <p:spPr bwMode="auto">
            <a:xfrm>
              <a:off x="613"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1" name="Oval 170"/>
            <p:cNvSpPr>
              <a:spLocks noChangeArrowheads="1"/>
            </p:cNvSpPr>
            <p:nvPr/>
          </p:nvSpPr>
          <p:spPr bwMode="auto">
            <a:xfrm>
              <a:off x="696"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2" name="Oval 171"/>
            <p:cNvSpPr>
              <a:spLocks noChangeArrowheads="1"/>
            </p:cNvSpPr>
            <p:nvPr/>
          </p:nvSpPr>
          <p:spPr bwMode="auto">
            <a:xfrm>
              <a:off x="696"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3" name="Oval 172"/>
            <p:cNvSpPr>
              <a:spLocks noChangeArrowheads="1"/>
            </p:cNvSpPr>
            <p:nvPr/>
          </p:nvSpPr>
          <p:spPr bwMode="auto">
            <a:xfrm>
              <a:off x="696"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4" name="Oval 173"/>
            <p:cNvSpPr>
              <a:spLocks noChangeArrowheads="1"/>
            </p:cNvSpPr>
            <p:nvPr/>
          </p:nvSpPr>
          <p:spPr bwMode="auto">
            <a:xfrm>
              <a:off x="778"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5" name="Oval 174"/>
            <p:cNvSpPr>
              <a:spLocks noChangeArrowheads="1"/>
            </p:cNvSpPr>
            <p:nvPr/>
          </p:nvSpPr>
          <p:spPr bwMode="auto">
            <a:xfrm>
              <a:off x="778"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6" name="Oval 175"/>
            <p:cNvSpPr>
              <a:spLocks noChangeArrowheads="1"/>
            </p:cNvSpPr>
            <p:nvPr/>
          </p:nvSpPr>
          <p:spPr bwMode="auto">
            <a:xfrm>
              <a:off x="778"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7" name="Oval 176"/>
            <p:cNvSpPr>
              <a:spLocks noChangeArrowheads="1"/>
            </p:cNvSpPr>
            <p:nvPr/>
          </p:nvSpPr>
          <p:spPr bwMode="auto">
            <a:xfrm>
              <a:off x="366"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8" name="Oval 177"/>
            <p:cNvSpPr>
              <a:spLocks noChangeArrowheads="1"/>
            </p:cNvSpPr>
            <p:nvPr/>
          </p:nvSpPr>
          <p:spPr bwMode="auto">
            <a:xfrm>
              <a:off x="366"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49" name="Oval 178"/>
            <p:cNvSpPr>
              <a:spLocks noChangeArrowheads="1"/>
            </p:cNvSpPr>
            <p:nvPr/>
          </p:nvSpPr>
          <p:spPr bwMode="auto">
            <a:xfrm>
              <a:off x="366"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50" name="Oval 179"/>
            <p:cNvSpPr>
              <a:spLocks noChangeArrowheads="1"/>
            </p:cNvSpPr>
            <p:nvPr/>
          </p:nvSpPr>
          <p:spPr bwMode="auto">
            <a:xfrm>
              <a:off x="448"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51" name="Oval 180"/>
            <p:cNvSpPr>
              <a:spLocks noChangeArrowheads="1"/>
            </p:cNvSpPr>
            <p:nvPr/>
          </p:nvSpPr>
          <p:spPr bwMode="auto">
            <a:xfrm>
              <a:off x="448"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52" name="Oval 181"/>
            <p:cNvSpPr>
              <a:spLocks noChangeArrowheads="1"/>
            </p:cNvSpPr>
            <p:nvPr/>
          </p:nvSpPr>
          <p:spPr bwMode="auto">
            <a:xfrm>
              <a:off x="448"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53" name="Oval 182"/>
            <p:cNvSpPr>
              <a:spLocks noChangeArrowheads="1"/>
            </p:cNvSpPr>
            <p:nvPr/>
          </p:nvSpPr>
          <p:spPr bwMode="auto">
            <a:xfrm>
              <a:off x="531"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54" name="Oval 183"/>
            <p:cNvSpPr>
              <a:spLocks noChangeArrowheads="1"/>
            </p:cNvSpPr>
            <p:nvPr/>
          </p:nvSpPr>
          <p:spPr bwMode="auto">
            <a:xfrm>
              <a:off x="531"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55" name="Oval 184"/>
            <p:cNvSpPr>
              <a:spLocks noChangeArrowheads="1"/>
            </p:cNvSpPr>
            <p:nvPr/>
          </p:nvSpPr>
          <p:spPr bwMode="auto">
            <a:xfrm>
              <a:off x="531"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9656" name="Oval 185"/>
            <p:cNvSpPr>
              <a:spLocks noChangeArrowheads="1"/>
            </p:cNvSpPr>
            <p:nvPr/>
          </p:nvSpPr>
          <p:spPr bwMode="auto">
            <a:xfrm>
              <a:off x="621"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57" name="Oval 186"/>
            <p:cNvSpPr>
              <a:spLocks noChangeArrowheads="1"/>
            </p:cNvSpPr>
            <p:nvPr/>
          </p:nvSpPr>
          <p:spPr bwMode="auto">
            <a:xfrm>
              <a:off x="621"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58" name="Oval 187"/>
            <p:cNvSpPr>
              <a:spLocks noChangeArrowheads="1"/>
            </p:cNvSpPr>
            <p:nvPr/>
          </p:nvSpPr>
          <p:spPr bwMode="auto">
            <a:xfrm>
              <a:off x="621"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59" name="Oval 188"/>
            <p:cNvSpPr>
              <a:spLocks noChangeArrowheads="1"/>
            </p:cNvSpPr>
            <p:nvPr/>
          </p:nvSpPr>
          <p:spPr bwMode="auto">
            <a:xfrm>
              <a:off x="621"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0" name="Oval 189"/>
            <p:cNvSpPr>
              <a:spLocks noChangeArrowheads="1"/>
            </p:cNvSpPr>
            <p:nvPr/>
          </p:nvSpPr>
          <p:spPr bwMode="auto">
            <a:xfrm>
              <a:off x="621"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1" name="Oval 190"/>
            <p:cNvSpPr>
              <a:spLocks noChangeArrowheads="1"/>
            </p:cNvSpPr>
            <p:nvPr/>
          </p:nvSpPr>
          <p:spPr bwMode="auto">
            <a:xfrm>
              <a:off x="621"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2" name="Oval 191"/>
            <p:cNvSpPr>
              <a:spLocks noChangeArrowheads="1"/>
            </p:cNvSpPr>
            <p:nvPr/>
          </p:nvSpPr>
          <p:spPr bwMode="auto">
            <a:xfrm>
              <a:off x="621"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3" name="Oval 192"/>
            <p:cNvSpPr>
              <a:spLocks noChangeArrowheads="1"/>
            </p:cNvSpPr>
            <p:nvPr/>
          </p:nvSpPr>
          <p:spPr bwMode="auto">
            <a:xfrm>
              <a:off x="621"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4" name="Oval 193"/>
            <p:cNvSpPr>
              <a:spLocks noChangeArrowheads="1"/>
            </p:cNvSpPr>
            <p:nvPr/>
          </p:nvSpPr>
          <p:spPr bwMode="auto">
            <a:xfrm>
              <a:off x="621"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5" name="Oval 194"/>
            <p:cNvSpPr>
              <a:spLocks noChangeArrowheads="1"/>
            </p:cNvSpPr>
            <p:nvPr/>
          </p:nvSpPr>
          <p:spPr bwMode="auto">
            <a:xfrm>
              <a:off x="70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6" name="Oval 195"/>
            <p:cNvSpPr>
              <a:spLocks noChangeArrowheads="1"/>
            </p:cNvSpPr>
            <p:nvPr/>
          </p:nvSpPr>
          <p:spPr bwMode="auto">
            <a:xfrm>
              <a:off x="70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7" name="Oval 196"/>
            <p:cNvSpPr>
              <a:spLocks noChangeArrowheads="1"/>
            </p:cNvSpPr>
            <p:nvPr/>
          </p:nvSpPr>
          <p:spPr bwMode="auto">
            <a:xfrm>
              <a:off x="70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8" name="Oval 197"/>
            <p:cNvSpPr>
              <a:spLocks noChangeArrowheads="1"/>
            </p:cNvSpPr>
            <p:nvPr/>
          </p:nvSpPr>
          <p:spPr bwMode="auto">
            <a:xfrm>
              <a:off x="70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69" name="Oval 198"/>
            <p:cNvSpPr>
              <a:spLocks noChangeArrowheads="1"/>
            </p:cNvSpPr>
            <p:nvPr/>
          </p:nvSpPr>
          <p:spPr bwMode="auto">
            <a:xfrm>
              <a:off x="70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0" name="Oval 199"/>
            <p:cNvSpPr>
              <a:spLocks noChangeArrowheads="1"/>
            </p:cNvSpPr>
            <p:nvPr/>
          </p:nvSpPr>
          <p:spPr bwMode="auto">
            <a:xfrm>
              <a:off x="70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1" name="Oval 200"/>
            <p:cNvSpPr>
              <a:spLocks noChangeArrowheads="1"/>
            </p:cNvSpPr>
            <p:nvPr/>
          </p:nvSpPr>
          <p:spPr bwMode="auto">
            <a:xfrm>
              <a:off x="70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2" name="Oval 201"/>
            <p:cNvSpPr>
              <a:spLocks noChangeArrowheads="1"/>
            </p:cNvSpPr>
            <p:nvPr/>
          </p:nvSpPr>
          <p:spPr bwMode="auto">
            <a:xfrm>
              <a:off x="70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3" name="Oval 202"/>
            <p:cNvSpPr>
              <a:spLocks noChangeArrowheads="1"/>
            </p:cNvSpPr>
            <p:nvPr/>
          </p:nvSpPr>
          <p:spPr bwMode="auto">
            <a:xfrm>
              <a:off x="70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4" name="Oval 203"/>
            <p:cNvSpPr>
              <a:spLocks noChangeArrowheads="1"/>
            </p:cNvSpPr>
            <p:nvPr/>
          </p:nvSpPr>
          <p:spPr bwMode="auto">
            <a:xfrm>
              <a:off x="786"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5" name="Oval 204"/>
            <p:cNvSpPr>
              <a:spLocks noChangeArrowheads="1"/>
            </p:cNvSpPr>
            <p:nvPr/>
          </p:nvSpPr>
          <p:spPr bwMode="auto">
            <a:xfrm>
              <a:off x="786"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6" name="Oval 205"/>
            <p:cNvSpPr>
              <a:spLocks noChangeArrowheads="1"/>
            </p:cNvSpPr>
            <p:nvPr/>
          </p:nvSpPr>
          <p:spPr bwMode="auto">
            <a:xfrm>
              <a:off x="786"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7" name="Oval 206"/>
            <p:cNvSpPr>
              <a:spLocks noChangeArrowheads="1"/>
            </p:cNvSpPr>
            <p:nvPr/>
          </p:nvSpPr>
          <p:spPr bwMode="auto">
            <a:xfrm>
              <a:off x="786"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8" name="Oval 207"/>
            <p:cNvSpPr>
              <a:spLocks noChangeArrowheads="1"/>
            </p:cNvSpPr>
            <p:nvPr/>
          </p:nvSpPr>
          <p:spPr bwMode="auto">
            <a:xfrm>
              <a:off x="786"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79" name="Oval 208"/>
            <p:cNvSpPr>
              <a:spLocks noChangeArrowheads="1"/>
            </p:cNvSpPr>
            <p:nvPr/>
          </p:nvSpPr>
          <p:spPr bwMode="auto">
            <a:xfrm>
              <a:off x="786"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0" name="Oval 209"/>
            <p:cNvSpPr>
              <a:spLocks noChangeArrowheads="1"/>
            </p:cNvSpPr>
            <p:nvPr/>
          </p:nvSpPr>
          <p:spPr bwMode="auto">
            <a:xfrm>
              <a:off x="786"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1" name="Oval 210"/>
            <p:cNvSpPr>
              <a:spLocks noChangeArrowheads="1"/>
            </p:cNvSpPr>
            <p:nvPr/>
          </p:nvSpPr>
          <p:spPr bwMode="auto">
            <a:xfrm>
              <a:off x="786"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2" name="Oval 211"/>
            <p:cNvSpPr>
              <a:spLocks noChangeArrowheads="1"/>
            </p:cNvSpPr>
            <p:nvPr/>
          </p:nvSpPr>
          <p:spPr bwMode="auto">
            <a:xfrm>
              <a:off x="786"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3" name="Oval 212"/>
            <p:cNvSpPr>
              <a:spLocks noChangeArrowheads="1"/>
            </p:cNvSpPr>
            <p:nvPr/>
          </p:nvSpPr>
          <p:spPr bwMode="auto">
            <a:xfrm>
              <a:off x="869"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4" name="Oval 213"/>
            <p:cNvSpPr>
              <a:spLocks noChangeArrowheads="1"/>
            </p:cNvSpPr>
            <p:nvPr/>
          </p:nvSpPr>
          <p:spPr bwMode="auto">
            <a:xfrm>
              <a:off x="869"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5" name="Oval 214"/>
            <p:cNvSpPr>
              <a:spLocks noChangeArrowheads="1"/>
            </p:cNvSpPr>
            <p:nvPr/>
          </p:nvSpPr>
          <p:spPr bwMode="auto">
            <a:xfrm>
              <a:off x="869"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6" name="Oval 215"/>
            <p:cNvSpPr>
              <a:spLocks noChangeArrowheads="1"/>
            </p:cNvSpPr>
            <p:nvPr/>
          </p:nvSpPr>
          <p:spPr bwMode="auto">
            <a:xfrm>
              <a:off x="869"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7" name="Oval 216"/>
            <p:cNvSpPr>
              <a:spLocks noChangeArrowheads="1"/>
            </p:cNvSpPr>
            <p:nvPr/>
          </p:nvSpPr>
          <p:spPr bwMode="auto">
            <a:xfrm>
              <a:off x="869"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8" name="Oval 217"/>
            <p:cNvSpPr>
              <a:spLocks noChangeArrowheads="1"/>
            </p:cNvSpPr>
            <p:nvPr/>
          </p:nvSpPr>
          <p:spPr bwMode="auto">
            <a:xfrm>
              <a:off x="869"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89" name="Oval 218"/>
            <p:cNvSpPr>
              <a:spLocks noChangeArrowheads="1"/>
            </p:cNvSpPr>
            <p:nvPr/>
          </p:nvSpPr>
          <p:spPr bwMode="auto">
            <a:xfrm>
              <a:off x="869"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0" name="Oval 219"/>
            <p:cNvSpPr>
              <a:spLocks noChangeArrowheads="1"/>
            </p:cNvSpPr>
            <p:nvPr/>
          </p:nvSpPr>
          <p:spPr bwMode="auto">
            <a:xfrm>
              <a:off x="869"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1" name="Oval 220"/>
            <p:cNvSpPr>
              <a:spLocks noChangeArrowheads="1"/>
            </p:cNvSpPr>
            <p:nvPr/>
          </p:nvSpPr>
          <p:spPr bwMode="auto">
            <a:xfrm>
              <a:off x="869"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2" name="Oval 221"/>
            <p:cNvSpPr>
              <a:spLocks noChangeArrowheads="1"/>
            </p:cNvSpPr>
            <p:nvPr/>
          </p:nvSpPr>
          <p:spPr bwMode="auto">
            <a:xfrm>
              <a:off x="951"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3" name="Oval 222"/>
            <p:cNvSpPr>
              <a:spLocks noChangeArrowheads="1"/>
            </p:cNvSpPr>
            <p:nvPr/>
          </p:nvSpPr>
          <p:spPr bwMode="auto">
            <a:xfrm>
              <a:off x="951"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4" name="Oval 223"/>
            <p:cNvSpPr>
              <a:spLocks noChangeArrowheads="1"/>
            </p:cNvSpPr>
            <p:nvPr/>
          </p:nvSpPr>
          <p:spPr bwMode="auto">
            <a:xfrm>
              <a:off x="951"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5" name="Oval 224"/>
            <p:cNvSpPr>
              <a:spLocks noChangeArrowheads="1"/>
            </p:cNvSpPr>
            <p:nvPr/>
          </p:nvSpPr>
          <p:spPr bwMode="auto">
            <a:xfrm>
              <a:off x="951"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6" name="Oval 225"/>
            <p:cNvSpPr>
              <a:spLocks noChangeArrowheads="1"/>
            </p:cNvSpPr>
            <p:nvPr/>
          </p:nvSpPr>
          <p:spPr bwMode="auto">
            <a:xfrm>
              <a:off x="951"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7" name="Oval 226"/>
            <p:cNvSpPr>
              <a:spLocks noChangeArrowheads="1"/>
            </p:cNvSpPr>
            <p:nvPr/>
          </p:nvSpPr>
          <p:spPr bwMode="auto">
            <a:xfrm>
              <a:off x="951"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8" name="Oval 227"/>
            <p:cNvSpPr>
              <a:spLocks noChangeArrowheads="1"/>
            </p:cNvSpPr>
            <p:nvPr/>
          </p:nvSpPr>
          <p:spPr bwMode="auto">
            <a:xfrm>
              <a:off x="951"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699" name="Oval 228"/>
            <p:cNvSpPr>
              <a:spLocks noChangeArrowheads="1"/>
            </p:cNvSpPr>
            <p:nvPr/>
          </p:nvSpPr>
          <p:spPr bwMode="auto">
            <a:xfrm>
              <a:off x="951"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0" name="Oval 229"/>
            <p:cNvSpPr>
              <a:spLocks noChangeArrowheads="1"/>
            </p:cNvSpPr>
            <p:nvPr/>
          </p:nvSpPr>
          <p:spPr bwMode="auto">
            <a:xfrm>
              <a:off x="951"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1" name="Oval 230"/>
            <p:cNvSpPr>
              <a:spLocks noChangeArrowheads="1"/>
            </p:cNvSpPr>
            <p:nvPr/>
          </p:nvSpPr>
          <p:spPr bwMode="auto">
            <a:xfrm>
              <a:off x="103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2" name="Oval 231"/>
            <p:cNvSpPr>
              <a:spLocks noChangeArrowheads="1"/>
            </p:cNvSpPr>
            <p:nvPr/>
          </p:nvSpPr>
          <p:spPr bwMode="auto">
            <a:xfrm>
              <a:off x="103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3" name="Oval 232"/>
            <p:cNvSpPr>
              <a:spLocks noChangeArrowheads="1"/>
            </p:cNvSpPr>
            <p:nvPr/>
          </p:nvSpPr>
          <p:spPr bwMode="auto">
            <a:xfrm>
              <a:off x="103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4" name="Oval 233"/>
            <p:cNvSpPr>
              <a:spLocks noChangeArrowheads="1"/>
            </p:cNvSpPr>
            <p:nvPr/>
          </p:nvSpPr>
          <p:spPr bwMode="auto">
            <a:xfrm>
              <a:off x="103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5" name="Oval 234"/>
            <p:cNvSpPr>
              <a:spLocks noChangeArrowheads="1"/>
            </p:cNvSpPr>
            <p:nvPr/>
          </p:nvSpPr>
          <p:spPr bwMode="auto">
            <a:xfrm>
              <a:off x="103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6" name="Oval 235"/>
            <p:cNvSpPr>
              <a:spLocks noChangeArrowheads="1"/>
            </p:cNvSpPr>
            <p:nvPr/>
          </p:nvSpPr>
          <p:spPr bwMode="auto">
            <a:xfrm>
              <a:off x="103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7" name="Oval 236"/>
            <p:cNvSpPr>
              <a:spLocks noChangeArrowheads="1"/>
            </p:cNvSpPr>
            <p:nvPr/>
          </p:nvSpPr>
          <p:spPr bwMode="auto">
            <a:xfrm>
              <a:off x="103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8" name="Oval 237"/>
            <p:cNvSpPr>
              <a:spLocks noChangeArrowheads="1"/>
            </p:cNvSpPr>
            <p:nvPr/>
          </p:nvSpPr>
          <p:spPr bwMode="auto">
            <a:xfrm>
              <a:off x="103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09" name="Oval 238"/>
            <p:cNvSpPr>
              <a:spLocks noChangeArrowheads="1"/>
            </p:cNvSpPr>
            <p:nvPr/>
          </p:nvSpPr>
          <p:spPr bwMode="auto">
            <a:xfrm>
              <a:off x="103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0" name="Oval 239"/>
            <p:cNvSpPr>
              <a:spLocks noChangeArrowheads="1"/>
            </p:cNvSpPr>
            <p:nvPr/>
          </p:nvSpPr>
          <p:spPr bwMode="auto">
            <a:xfrm>
              <a:off x="1116"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1" name="Oval 240"/>
            <p:cNvSpPr>
              <a:spLocks noChangeArrowheads="1"/>
            </p:cNvSpPr>
            <p:nvPr/>
          </p:nvSpPr>
          <p:spPr bwMode="auto">
            <a:xfrm>
              <a:off x="1116"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2" name="Oval 241"/>
            <p:cNvSpPr>
              <a:spLocks noChangeArrowheads="1"/>
            </p:cNvSpPr>
            <p:nvPr/>
          </p:nvSpPr>
          <p:spPr bwMode="auto">
            <a:xfrm>
              <a:off x="1116"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3" name="Oval 242"/>
            <p:cNvSpPr>
              <a:spLocks noChangeArrowheads="1"/>
            </p:cNvSpPr>
            <p:nvPr/>
          </p:nvSpPr>
          <p:spPr bwMode="auto">
            <a:xfrm>
              <a:off x="1116"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4" name="Oval 243"/>
            <p:cNvSpPr>
              <a:spLocks noChangeArrowheads="1"/>
            </p:cNvSpPr>
            <p:nvPr/>
          </p:nvSpPr>
          <p:spPr bwMode="auto">
            <a:xfrm>
              <a:off x="1116"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5" name="Oval 244"/>
            <p:cNvSpPr>
              <a:spLocks noChangeArrowheads="1"/>
            </p:cNvSpPr>
            <p:nvPr/>
          </p:nvSpPr>
          <p:spPr bwMode="auto">
            <a:xfrm>
              <a:off x="1116"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6" name="Oval 245"/>
            <p:cNvSpPr>
              <a:spLocks noChangeArrowheads="1"/>
            </p:cNvSpPr>
            <p:nvPr/>
          </p:nvSpPr>
          <p:spPr bwMode="auto">
            <a:xfrm>
              <a:off x="1116"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7" name="Oval 246"/>
            <p:cNvSpPr>
              <a:spLocks noChangeArrowheads="1"/>
            </p:cNvSpPr>
            <p:nvPr/>
          </p:nvSpPr>
          <p:spPr bwMode="auto">
            <a:xfrm>
              <a:off x="1116"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8" name="Oval 247"/>
            <p:cNvSpPr>
              <a:spLocks noChangeArrowheads="1"/>
            </p:cNvSpPr>
            <p:nvPr/>
          </p:nvSpPr>
          <p:spPr bwMode="auto">
            <a:xfrm>
              <a:off x="1116"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19" name="Oval 248"/>
            <p:cNvSpPr>
              <a:spLocks noChangeArrowheads="1"/>
            </p:cNvSpPr>
            <p:nvPr/>
          </p:nvSpPr>
          <p:spPr bwMode="auto">
            <a:xfrm>
              <a:off x="1199"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0" name="Oval 249"/>
            <p:cNvSpPr>
              <a:spLocks noChangeArrowheads="1"/>
            </p:cNvSpPr>
            <p:nvPr/>
          </p:nvSpPr>
          <p:spPr bwMode="auto">
            <a:xfrm>
              <a:off x="1199"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1" name="Oval 250"/>
            <p:cNvSpPr>
              <a:spLocks noChangeArrowheads="1"/>
            </p:cNvSpPr>
            <p:nvPr/>
          </p:nvSpPr>
          <p:spPr bwMode="auto">
            <a:xfrm>
              <a:off x="1199"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2" name="Oval 251"/>
            <p:cNvSpPr>
              <a:spLocks noChangeArrowheads="1"/>
            </p:cNvSpPr>
            <p:nvPr/>
          </p:nvSpPr>
          <p:spPr bwMode="auto">
            <a:xfrm>
              <a:off x="1199"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3" name="Oval 252"/>
            <p:cNvSpPr>
              <a:spLocks noChangeArrowheads="1"/>
            </p:cNvSpPr>
            <p:nvPr/>
          </p:nvSpPr>
          <p:spPr bwMode="auto">
            <a:xfrm>
              <a:off x="1199"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4" name="Oval 253"/>
            <p:cNvSpPr>
              <a:spLocks noChangeArrowheads="1"/>
            </p:cNvSpPr>
            <p:nvPr/>
          </p:nvSpPr>
          <p:spPr bwMode="auto">
            <a:xfrm>
              <a:off x="1199"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5" name="Oval 254"/>
            <p:cNvSpPr>
              <a:spLocks noChangeArrowheads="1"/>
            </p:cNvSpPr>
            <p:nvPr/>
          </p:nvSpPr>
          <p:spPr bwMode="auto">
            <a:xfrm>
              <a:off x="1199"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6" name="Oval 255"/>
            <p:cNvSpPr>
              <a:spLocks noChangeArrowheads="1"/>
            </p:cNvSpPr>
            <p:nvPr/>
          </p:nvSpPr>
          <p:spPr bwMode="auto">
            <a:xfrm>
              <a:off x="1199"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7" name="Oval 256"/>
            <p:cNvSpPr>
              <a:spLocks noChangeArrowheads="1"/>
            </p:cNvSpPr>
            <p:nvPr/>
          </p:nvSpPr>
          <p:spPr bwMode="auto">
            <a:xfrm>
              <a:off x="1199"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8" name="Oval 257"/>
            <p:cNvSpPr>
              <a:spLocks noChangeArrowheads="1"/>
            </p:cNvSpPr>
            <p:nvPr/>
          </p:nvSpPr>
          <p:spPr bwMode="auto">
            <a:xfrm>
              <a:off x="1282" y="1387"/>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29" name="Oval 258"/>
            <p:cNvSpPr>
              <a:spLocks noChangeArrowheads="1"/>
            </p:cNvSpPr>
            <p:nvPr/>
          </p:nvSpPr>
          <p:spPr bwMode="auto">
            <a:xfrm>
              <a:off x="1282" y="1470"/>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0" name="Oval 259"/>
            <p:cNvSpPr>
              <a:spLocks noChangeArrowheads="1"/>
            </p:cNvSpPr>
            <p:nvPr/>
          </p:nvSpPr>
          <p:spPr bwMode="auto">
            <a:xfrm>
              <a:off x="1282" y="1552"/>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1" name="Oval 260"/>
            <p:cNvSpPr>
              <a:spLocks noChangeArrowheads="1"/>
            </p:cNvSpPr>
            <p:nvPr/>
          </p:nvSpPr>
          <p:spPr bwMode="auto">
            <a:xfrm>
              <a:off x="1282" y="1635"/>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2" name="Oval 261"/>
            <p:cNvSpPr>
              <a:spLocks noChangeArrowheads="1"/>
            </p:cNvSpPr>
            <p:nvPr/>
          </p:nvSpPr>
          <p:spPr bwMode="auto">
            <a:xfrm>
              <a:off x="1282" y="1717"/>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3" name="Oval 262"/>
            <p:cNvSpPr>
              <a:spLocks noChangeArrowheads="1"/>
            </p:cNvSpPr>
            <p:nvPr/>
          </p:nvSpPr>
          <p:spPr bwMode="auto">
            <a:xfrm>
              <a:off x="1282" y="1800"/>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4" name="Oval 263"/>
            <p:cNvSpPr>
              <a:spLocks noChangeArrowheads="1"/>
            </p:cNvSpPr>
            <p:nvPr/>
          </p:nvSpPr>
          <p:spPr bwMode="auto">
            <a:xfrm>
              <a:off x="1282" y="1883"/>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5" name="Oval 264"/>
            <p:cNvSpPr>
              <a:spLocks noChangeArrowheads="1"/>
            </p:cNvSpPr>
            <p:nvPr/>
          </p:nvSpPr>
          <p:spPr bwMode="auto">
            <a:xfrm>
              <a:off x="1282" y="1965"/>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6" name="Oval 265"/>
            <p:cNvSpPr>
              <a:spLocks noChangeArrowheads="1"/>
            </p:cNvSpPr>
            <p:nvPr/>
          </p:nvSpPr>
          <p:spPr bwMode="auto">
            <a:xfrm>
              <a:off x="1282" y="2048"/>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7" name="Oval 266"/>
            <p:cNvSpPr>
              <a:spLocks noChangeArrowheads="1"/>
            </p:cNvSpPr>
            <p:nvPr/>
          </p:nvSpPr>
          <p:spPr bwMode="auto">
            <a:xfrm>
              <a:off x="136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8" name="Oval 267"/>
            <p:cNvSpPr>
              <a:spLocks noChangeArrowheads="1"/>
            </p:cNvSpPr>
            <p:nvPr/>
          </p:nvSpPr>
          <p:spPr bwMode="auto">
            <a:xfrm>
              <a:off x="136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39" name="Oval 268"/>
            <p:cNvSpPr>
              <a:spLocks noChangeArrowheads="1"/>
            </p:cNvSpPr>
            <p:nvPr/>
          </p:nvSpPr>
          <p:spPr bwMode="auto">
            <a:xfrm>
              <a:off x="136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0" name="Oval 269"/>
            <p:cNvSpPr>
              <a:spLocks noChangeArrowheads="1"/>
            </p:cNvSpPr>
            <p:nvPr/>
          </p:nvSpPr>
          <p:spPr bwMode="auto">
            <a:xfrm>
              <a:off x="136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1" name="Oval 270"/>
            <p:cNvSpPr>
              <a:spLocks noChangeArrowheads="1"/>
            </p:cNvSpPr>
            <p:nvPr/>
          </p:nvSpPr>
          <p:spPr bwMode="auto">
            <a:xfrm>
              <a:off x="136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2" name="Oval 271"/>
            <p:cNvSpPr>
              <a:spLocks noChangeArrowheads="1"/>
            </p:cNvSpPr>
            <p:nvPr/>
          </p:nvSpPr>
          <p:spPr bwMode="auto">
            <a:xfrm>
              <a:off x="136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3" name="Oval 272"/>
            <p:cNvSpPr>
              <a:spLocks noChangeArrowheads="1"/>
            </p:cNvSpPr>
            <p:nvPr/>
          </p:nvSpPr>
          <p:spPr bwMode="auto">
            <a:xfrm>
              <a:off x="136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4" name="Oval 273"/>
            <p:cNvSpPr>
              <a:spLocks noChangeArrowheads="1"/>
            </p:cNvSpPr>
            <p:nvPr/>
          </p:nvSpPr>
          <p:spPr bwMode="auto">
            <a:xfrm>
              <a:off x="136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5" name="Oval 274"/>
            <p:cNvSpPr>
              <a:spLocks noChangeArrowheads="1"/>
            </p:cNvSpPr>
            <p:nvPr/>
          </p:nvSpPr>
          <p:spPr bwMode="auto">
            <a:xfrm>
              <a:off x="136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6" name="Oval 275"/>
            <p:cNvSpPr>
              <a:spLocks noChangeArrowheads="1"/>
            </p:cNvSpPr>
            <p:nvPr/>
          </p:nvSpPr>
          <p:spPr bwMode="auto">
            <a:xfrm>
              <a:off x="1447"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7" name="Oval 276"/>
            <p:cNvSpPr>
              <a:spLocks noChangeArrowheads="1"/>
            </p:cNvSpPr>
            <p:nvPr/>
          </p:nvSpPr>
          <p:spPr bwMode="auto">
            <a:xfrm>
              <a:off x="1447"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8" name="Oval 277"/>
            <p:cNvSpPr>
              <a:spLocks noChangeArrowheads="1"/>
            </p:cNvSpPr>
            <p:nvPr/>
          </p:nvSpPr>
          <p:spPr bwMode="auto">
            <a:xfrm>
              <a:off x="1447"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49" name="Oval 278"/>
            <p:cNvSpPr>
              <a:spLocks noChangeArrowheads="1"/>
            </p:cNvSpPr>
            <p:nvPr/>
          </p:nvSpPr>
          <p:spPr bwMode="auto">
            <a:xfrm>
              <a:off x="1447"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0" name="Oval 279"/>
            <p:cNvSpPr>
              <a:spLocks noChangeArrowheads="1"/>
            </p:cNvSpPr>
            <p:nvPr/>
          </p:nvSpPr>
          <p:spPr bwMode="auto">
            <a:xfrm>
              <a:off x="1447"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1" name="Oval 280"/>
            <p:cNvSpPr>
              <a:spLocks noChangeArrowheads="1"/>
            </p:cNvSpPr>
            <p:nvPr/>
          </p:nvSpPr>
          <p:spPr bwMode="auto">
            <a:xfrm>
              <a:off x="1447"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2" name="Oval 281"/>
            <p:cNvSpPr>
              <a:spLocks noChangeArrowheads="1"/>
            </p:cNvSpPr>
            <p:nvPr/>
          </p:nvSpPr>
          <p:spPr bwMode="auto">
            <a:xfrm>
              <a:off x="1447"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3" name="Oval 282"/>
            <p:cNvSpPr>
              <a:spLocks noChangeArrowheads="1"/>
            </p:cNvSpPr>
            <p:nvPr/>
          </p:nvSpPr>
          <p:spPr bwMode="auto">
            <a:xfrm>
              <a:off x="1447"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4" name="Oval 283"/>
            <p:cNvSpPr>
              <a:spLocks noChangeArrowheads="1"/>
            </p:cNvSpPr>
            <p:nvPr/>
          </p:nvSpPr>
          <p:spPr bwMode="auto">
            <a:xfrm>
              <a:off x="1447"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5" name="Oval 284"/>
            <p:cNvSpPr>
              <a:spLocks noChangeArrowheads="1"/>
            </p:cNvSpPr>
            <p:nvPr/>
          </p:nvSpPr>
          <p:spPr bwMode="auto">
            <a:xfrm>
              <a:off x="1529"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6" name="Oval 285"/>
            <p:cNvSpPr>
              <a:spLocks noChangeArrowheads="1"/>
            </p:cNvSpPr>
            <p:nvPr/>
          </p:nvSpPr>
          <p:spPr bwMode="auto">
            <a:xfrm>
              <a:off x="1529"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7" name="Oval 286"/>
            <p:cNvSpPr>
              <a:spLocks noChangeArrowheads="1"/>
            </p:cNvSpPr>
            <p:nvPr/>
          </p:nvSpPr>
          <p:spPr bwMode="auto">
            <a:xfrm>
              <a:off x="1529"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8" name="Oval 287"/>
            <p:cNvSpPr>
              <a:spLocks noChangeArrowheads="1"/>
            </p:cNvSpPr>
            <p:nvPr/>
          </p:nvSpPr>
          <p:spPr bwMode="auto">
            <a:xfrm>
              <a:off x="1529"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59" name="Oval 288"/>
            <p:cNvSpPr>
              <a:spLocks noChangeArrowheads="1"/>
            </p:cNvSpPr>
            <p:nvPr/>
          </p:nvSpPr>
          <p:spPr bwMode="auto">
            <a:xfrm>
              <a:off x="1529"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0" name="Oval 289"/>
            <p:cNvSpPr>
              <a:spLocks noChangeArrowheads="1"/>
            </p:cNvSpPr>
            <p:nvPr/>
          </p:nvSpPr>
          <p:spPr bwMode="auto">
            <a:xfrm>
              <a:off x="1529"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1" name="Oval 290"/>
            <p:cNvSpPr>
              <a:spLocks noChangeArrowheads="1"/>
            </p:cNvSpPr>
            <p:nvPr/>
          </p:nvSpPr>
          <p:spPr bwMode="auto">
            <a:xfrm>
              <a:off x="1529"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2" name="Oval 291"/>
            <p:cNvSpPr>
              <a:spLocks noChangeArrowheads="1"/>
            </p:cNvSpPr>
            <p:nvPr/>
          </p:nvSpPr>
          <p:spPr bwMode="auto">
            <a:xfrm>
              <a:off x="1529"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3" name="Oval 292"/>
            <p:cNvSpPr>
              <a:spLocks noChangeArrowheads="1"/>
            </p:cNvSpPr>
            <p:nvPr/>
          </p:nvSpPr>
          <p:spPr bwMode="auto">
            <a:xfrm>
              <a:off x="1529"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4" name="Oval 293"/>
            <p:cNvSpPr>
              <a:spLocks noChangeArrowheads="1"/>
            </p:cNvSpPr>
            <p:nvPr/>
          </p:nvSpPr>
          <p:spPr bwMode="auto">
            <a:xfrm>
              <a:off x="1612"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5" name="Oval 294"/>
            <p:cNvSpPr>
              <a:spLocks noChangeArrowheads="1"/>
            </p:cNvSpPr>
            <p:nvPr/>
          </p:nvSpPr>
          <p:spPr bwMode="auto">
            <a:xfrm>
              <a:off x="1612"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6" name="Oval 295"/>
            <p:cNvSpPr>
              <a:spLocks noChangeArrowheads="1"/>
            </p:cNvSpPr>
            <p:nvPr/>
          </p:nvSpPr>
          <p:spPr bwMode="auto">
            <a:xfrm>
              <a:off x="1612"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7" name="Oval 296"/>
            <p:cNvSpPr>
              <a:spLocks noChangeArrowheads="1"/>
            </p:cNvSpPr>
            <p:nvPr/>
          </p:nvSpPr>
          <p:spPr bwMode="auto">
            <a:xfrm>
              <a:off x="1612"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8" name="Oval 297"/>
            <p:cNvSpPr>
              <a:spLocks noChangeArrowheads="1"/>
            </p:cNvSpPr>
            <p:nvPr/>
          </p:nvSpPr>
          <p:spPr bwMode="auto">
            <a:xfrm>
              <a:off x="1612"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69" name="Oval 298"/>
            <p:cNvSpPr>
              <a:spLocks noChangeArrowheads="1"/>
            </p:cNvSpPr>
            <p:nvPr/>
          </p:nvSpPr>
          <p:spPr bwMode="auto">
            <a:xfrm>
              <a:off x="1612"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0" name="Oval 299"/>
            <p:cNvSpPr>
              <a:spLocks noChangeArrowheads="1"/>
            </p:cNvSpPr>
            <p:nvPr/>
          </p:nvSpPr>
          <p:spPr bwMode="auto">
            <a:xfrm>
              <a:off x="1612"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1" name="Oval 300"/>
            <p:cNvSpPr>
              <a:spLocks noChangeArrowheads="1"/>
            </p:cNvSpPr>
            <p:nvPr/>
          </p:nvSpPr>
          <p:spPr bwMode="auto">
            <a:xfrm>
              <a:off x="1612"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2" name="Oval 301"/>
            <p:cNvSpPr>
              <a:spLocks noChangeArrowheads="1"/>
            </p:cNvSpPr>
            <p:nvPr/>
          </p:nvSpPr>
          <p:spPr bwMode="auto">
            <a:xfrm>
              <a:off x="1612"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3" name="Oval 302"/>
            <p:cNvSpPr>
              <a:spLocks noChangeArrowheads="1"/>
            </p:cNvSpPr>
            <p:nvPr/>
          </p:nvSpPr>
          <p:spPr bwMode="auto">
            <a:xfrm>
              <a:off x="169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4" name="Oval 303"/>
            <p:cNvSpPr>
              <a:spLocks noChangeArrowheads="1"/>
            </p:cNvSpPr>
            <p:nvPr/>
          </p:nvSpPr>
          <p:spPr bwMode="auto">
            <a:xfrm>
              <a:off x="169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5" name="Oval 304"/>
            <p:cNvSpPr>
              <a:spLocks noChangeArrowheads="1"/>
            </p:cNvSpPr>
            <p:nvPr/>
          </p:nvSpPr>
          <p:spPr bwMode="auto">
            <a:xfrm>
              <a:off x="169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6" name="Oval 305"/>
            <p:cNvSpPr>
              <a:spLocks noChangeArrowheads="1"/>
            </p:cNvSpPr>
            <p:nvPr/>
          </p:nvSpPr>
          <p:spPr bwMode="auto">
            <a:xfrm>
              <a:off x="169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7" name="Oval 306"/>
            <p:cNvSpPr>
              <a:spLocks noChangeArrowheads="1"/>
            </p:cNvSpPr>
            <p:nvPr/>
          </p:nvSpPr>
          <p:spPr bwMode="auto">
            <a:xfrm>
              <a:off x="169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8" name="Oval 307"/>
            <p:cNvSpPr>
              <a:spLocks noChangeArrowheads="1"/>
            </p:cNvSpPr>
            <p:nvPr/>
          </p:nvSpPr>
          <p:spPr bwMode="auto">
            <a:xfrm>
              <a:off x="169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79" name="Oval 308"/>
            <p:cNvSpPr>
              <a:spLocks noChangeArrowheads="1"/>
            </p:cNvSpPr>
            <p:nvPr/>
          </p:nvSpPr>
          <p:spPr bwMode="auto">
            <a:xfrm>
              <a:off x="169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0" name="Oval 309"/>
            <p:cNvSpPr>
              <a:spLocks noChangeArrowheads="1"/>
            </p:cNvSpPr>
            <p:nvPr/>
          </p:nvSpPr>
          <p:spPr bwMode="auto">
            <a:xfrm>
              <a:off x="169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1" name="Oval 310"/>
            <p:cNvSpPr>
              <a:spLocks noChangeArrowheads="1"/>
            </p:cNvSpPr>
            <p:nvPr/>
          </p:nvSpPr>
          <p:spPr bwMode="auto">
            <a:xfrm>
              <a:off x="169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2" name="Oval 311"/>
            <p:cNvSpPr>
              <a:spLocks noChangeArrowheads="1"/>
            </p:cNvSpPr>
            <p:nvPr/>
          </p:nvSpPr>
          <p:spPr bwMode="auto">
            <a:xfrm>
              <a:off x="1777"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3" name="Oval 312"/>
            <p:cNvSpPr>
              <a:spLocks noChangeArrowheads="1"/>
            </p:cNvSpPr>
            <p:nvPr/>
          </p:nvSpPr>
          <p:spPr bwMode="auto">
            <a:xfrm>
              <a:off x="1777"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4" name="Oval 313"/>
            <p:cNvSpPr>
              <a:spLocks noChangeArrowheads="1"/>
            </p:cNvSpPr>
            <p:nvPr/>
          </p:nvSpPr>
          <p:spPr bwMode="auto">
            <a:xfrm>
              <a:off x="1777"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5" name="Oval 314"/>
            <p:cNvSpPr>
              <a:spLocks noChangeArrowheads="1"/>
            </p:cNvSpPr>
            <p:nvPr/>
          </p:nvSpPr>
          <p:spPr bwMode="auto">
            <a:xfrm>
              <a:off x="1777"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6" name="Oval 315"/>
            <p:cNvSpPr>
              <a:spLocks noChangeArrowheads="1"/>
            </p:cNvSpPr>
            <p:nvPr/>
          </p:nvSpPr>
          <p:spPr bwMode="auto">
            <a:xfrm>
              <a:off x="1777"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7" name="Oval 316"/>
            <p:cNvSpPr>
              <a:spLocks noChangeArrowheads="1"/>
            </p:cNvSpPr>
            <p:nvPr/>
          </p:nvSpPr>
          <p:spPr bwMode="auto">
            <a:xfrm>
              <a:off x="1777"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8" name="Oval 317"/>
            <p:cNvSpPr>
              <a:spLocks noChangeArrowheads="1"/>
            </p:cNvSpPr>
            <p:nvPr/>
          </p:nvSpPr>
          <p:spPr bwMode="auto">
            <a:xfrm>
              <a:off x="1777"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89" name="Oval 318"/>
            <p:cNvSpPr>
              <a:spLocks noChangeArrowheads="1"/>
            </p:cNvSpPr>
            <p:nvPr/>
          </p:nvSpPr>
          <p:spPr bwMode="auto">
            <a:xfrm>
              <a:off x="1777"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9790" name="Oval 319"/>
            <p:cNvSpPr>
              <a:spLocks noChangeArrowheads="1"/>
            </p:cNvSpPr>
            <p:nvPr/>
          </p:nvSpPr>
          <p:spPr bwMode="auto">
            <a:xfrm>
              <a:off x="1777"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grpSp>
      <p:sp>
        <p:nvSpPr>
          <p:cNvPr id="19462" name="Text Box 320"/>
          <p:cNvSpPr txBox="1">
            <a:spLocks noChangeArrowheads="1"/>
          </p:cNvSpPr>
          <p:nvPr/>
        </p:nvSpPr>
        <p:spPr bwMode="auto">
          <a:xfrm>
            <a:off x="38100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sp>
        <p:nvSpPr>
          <p:cNvPr id="19463" name="Text Box 321"/>
          <p:cNvSpPr txBox="1">
            <a:spLocks noChangeArrowheads="1"/>
          </p:cNvSpPr>
          <p:nvPr/>
        </p:nvSpPr>
        <p:spPr bwMode="auto">
          <a:xfrm>
            <a:off x="5268913" y="5500688"/>
            <a:ext cx="3492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19464" name="Text Box 322"/>
          <p:cNvSpPr txBox="1">
            <a:spLocks noChangeArrowheads="1"/>
          </p:cNvSpPr>
          <p:nvPr/>
        </p:nvSpPr>
        <p:spPr bwMode="auto">
          <a:xfrm>
            <a:off x="6646863" y="5500688"/>
            <a:ext cx="3873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19465" name="Text Box 323"/>
          <p:cNvSpPr txBox="1">
            <a:spLocks noChangeArrowheads="1"/>
          </p:cNvSpPr>
          <p:nvPr/>
        </p:nvSpPr>
        <p:spPr bwMode="auto">
          <a:xfrm>
            <a:off x="81534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grpSp>
        <p:nvGrpSpPr>
          <p:cNvPr id="19466" name="Group 324"/>
          <p:cNvGrpSpPr>
            <a:grpSpLocks/>
          </p:cNvGrpSpPr>
          <p:nvPr/>
        </p:nvGrpSpPr>
        <p:grpSpPr bwMode="auto">
          <a:xfrm>
            <a:off x="5486400" y="5943600"/>
            <a:ext cx="1163638" cy="703263"/>
            <a:chOff x="384" y="3677"/>
            <a:chExt cx="733" cy="443"/>
          </a:xfrm>
        </p:grpSpPr>
        <p:sp>
          <p:nvSpPr>
            <p:cNvPr id="19471" name="Rectangle 325"/>
            <p:cNvSpPr>
              <a:spLocks noChangeArrowheads="1"/>
            </p:cNvSpPr>
            <p:nvPr/>
          </p:nvSpPr>
          <p:spPr bwMode="auto">
            <a:xfrm>
              <a:off x="571" y="3752"/>
              <a:ext cx="336" cy="335"/>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9472" name="AutoShape 326"/>
            <p:cNvSpPr>
              <a:spLocks noChangeArrowheads="1"/>
            </p:cNvSpPr>
            <p:nvPr/>
          </p:nvSpPr>
          <p:spPr bwMode="auto">
            <a:xfrm flipH="1">
              <a:off x="726" y="3752"/>
              <a:ext cx="181" cy="181"/>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sz="1400"/>
            </a:p>
          </p:txBody>
        </p:sp>
        <p:sp>
          <p:nvSpPr>
            <p:cNvPr id="19473" name="Text Box 327"/>
            <p:cNvSpPr txBox="1">
              <a:spLocks noChangeArrowheads="1"/>
            </p:cNvSpPr>
            <p:nvPr/>
          </p:nvSpPr>
          <p:spPr bwMode="auto">
            <a:xfrm>
              <a:off x="623" y="3916"/>
              <a:ext cx="184" cy="204"/>
            </a:xfrm>
            <a:prstGeom prst="rect">
              <a:avLst/>
            </a:prstGeom>
            <a:noFill/>
            <a:ln w="9525">
              <a:noFill/>
              <a:miter lim="800000"/>
              <a:headEnd/>
              <a:tailEnd/>
            </a:ln>
          </p:spPr>
          <p:txBody>
            <a:bodyPr wrap="none">
              <a:spAutoFit/>
            </a:bodyPr>
            <a:lstStyle/>
            <a:p>
              <a:pPr eaLnBrk="0" hangingPunct="0"/>
              <a:r>
                <a:rPr lang="en-US" sz="1400">
                  <a:solidFill>
                    <a:srgbClr val="008000"/>
                  </a:solidFill>
                  <a:latin typeface="Symbol" pitchFamily="18" charset="2"/>
                </a:rPr>
                <a:t>G</a:t>
              </a:r>
            </a:p>
          </p:txBody>
        </p:sp>
        <p:sp>
          <p:nvSpPr>
            <p:cNvPr id="19474" name="Text Box 328"/>
            <p:cNvSpPr txBox="1">
              <a:spLocks noChangeArrowheads="1"/>
            </p:cNvSpPr>
            <p:nvPr/>
          </p:nvSpPr>
          <p:spPr bwMode="auto">
            <a:xfrm>
              <a:off x="901" y="3883"/>
              <a:ext cx="197" cy="192"/>
            </a:xfrm>
            <a:prstGeom prst="rect">
              <a:avLst/>
            </a:prstGeom>
            <a:noFill/>
            <a:ln w="9525">
              <a:noFill/>
              <a:miter lim="800000"/>
              <a:headEnd/>
              <a:tailEnd/>
            </a:ln>
          </p:spPr>
          <p:txBody>
            <a:bodyPr wrap="none">
              <a:spAutoFit/>
            </a:bodyPr>
            <a:lstStyle/>
            <a:p>
              <a:pPr eaLnBrk="0" hangingPunct="0"/>
              <a:r>
                <a:rPr lang="en-US" sz="1400">
                  <a:solidFill>
                    <a:srgbClr val="008000"/>
                  </a:solidFill>
                </a:rPr>
                <a:t>X</a:t>
              </a:r>
            </a:p>
          </p:txBody>
        </p:sp>
        <p:sp>
          <p:nvSpPr>
            <p:cNvPr id="19475" name="Text Box 329"/>
            <p:cNvSpPr txBox="1">
              <a:spLocks noChangeArrowheads="1"/>
            </p:cNvSpPr>
            <p:nvPr/>
          </p:nvSpPr>
          <p:spPr bwMode="auto">
            <a:xfrm>
              <a:off x="901" y="3677"/>
              <a:ext cx="216" cy="192"/>
            </a:xfrm>
            <a:prstGeom prst="rect">
              <a:avLst/>
            </a:prstGeom>
            <a:noFill/>
            <a:ln w="9525">
              <a:noFill/>
              <a:miter lim="800000"/>
              <a:headEnd/>
              <a:tailEnd/>
            </a:ln>
          </p:spPr>
          <p:txBody>
            <a:bodyPr wrap="none">
              <a:spAutoFit/>
            </a:bodyPr>
            <a:lstStyle/>
            <a:p>
              <a:pPr eaLnBrk="0" hangingPunct="0"/>
              <a:r>
                <a:rPr lang="en-US" sz="1400">
                  <a:solidFill>
                    <a:srgbClr val="008000"/>
                  </a:solidFill>
                </a:rPr>
                <a:t>M</a:t>
              </a:r>
            </a:p>
          </p:txBody>
        </p:sp>
        <p:graphicFrame>
          <p:nvGraphicFramePr>
            <p:cNvPr id="19458" name="Object 2"/>
            <p:cNvGraphicFramePr>
              <a:graphicFrameLocks noChangeAspect="1"/>
            </p:cNvGraphicFramePr>
            <p:nvPr/>
          </p:nvGraphicFramePr>
          <p:xfrm>
            <a:off x="384" y="3830"/>
            <a:ext cx="95" cy="150"/>
          </p:xfrm>
          <a:graphic>
            <a:graphicData uri="http://schemas.openxmlformats.org/presentationml/2006/ole">
              <p:oleObj spid="_x0000_s19458" name="Equation" r:id="rId4" imgW="279400" imgH="444500" progId="Equation.3">
                <p:embed/>
              </p:oleObj>
            </a:graphicData>
          </a:graphic>
        </p:graphicFrame>
      </p:grpSp>
      <p:sp>
        <p:nvSpPr>
          <p:cNvPr id="19467" name="Text Box 331"/>
          <p:cNvSpPr txBox="1">
            <a:spLocks noChangeArrowheads="1"/>
          </p:cNvSpPr>
          <p:nvPr/>
        </p:nvSpPr>
        <p:spPr bwMode="auto">
          <a:xfrm rot="-5400000">
            <a:off x="2610644" y="3496469"/>
            <a:ext cx="1574800" cy="366712"/>
          </a:xfrm>
          <a:prstGeom prst="rect">
            <a:avLst/>
          </a:prstGeom>
          <a:noFill/>
          <a:ln w="9525">
            <a:noFill/>
            <a:miter lim="800000"/>
            <a:headEnd/>
            <a:tailEnd/>
          </a:ln>
        </p:spPr>
        <p:txBody>
          <a:bodyPr wrap="none">
            <a:spAutoFit/>
          </a:bodyPr>
          <a:lstStyle/>
          <a:p>
            <a:pPr eaLnBrk="0" hangingPunct="0"/>
            <a:r>
              <a:rPr lang="en-US" sz="1800"/>
              <a:t>frequency (c/a)</a:t>
            </a:r>
          </a:p>
        </p:txBody>
      </p:sp>
      <p:sp>
        <p:nvSpPr>
          <p:cNvPr id="19468" name="Line 332"/>
          <p:cNvSpPr>
            <a:spLocks noChangeShapeType="1"/>
          </p:cNvSpPr>
          <p:nvPr/>
        </p:nvSpPr>
        <p:spPr bwMode="auto">
          <a:xfrm>
            <a:off x="685800" y="3886200"/>
            <a:ext cx="1905000" cy="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19469" name="Text Box 333"/>
          <p:cNvSpPr txBox="1">
            <a:spLocks noChangeArrowheads="1"/>
          </p:cNvSpPr>
          <p:nvPr/>
        </p:nvSpPr>
        <p:spPr bwMode="auto">
          <a:xfrm>
            <a:off x="1431925" y="3886200"/>
            <a:ext cx="296863" cy="336550"/>
          </a:xfrm>
          <a:prstGeom prst="rect">
            <a:avLst/>
          </a:prstGeom>
          <a:noFill/>
          <a:ln w="9525">
            <a:noFill/>
            <a:miter lim="800000"/>
            <a:headEnd/>
            <a:tailEnd/>
          </a:ln>
        </p:spPr>
        <p:txBody>
          <a:bodyPr wrap="none">
            <a:spAutoFit/>
          </a:bodyPr>
          <a:lstStyle/>
          <a:p>
            <a:pPr eaLnBrk="0" hangingPunct="0"/>
            <a:r>
              <a:rPr lang="en-US" sz="1600" i="1"/>
              <a:t>L</a:t>
            </a:r>
          </a:p>
        </p:txBody>
      </p:sp>
      <p:sp>
        <p:nvSpPr>
          <p:cNvPr id="19470" name="Text Box 334"/>
          <p:cNvSpPr txBox="1">
            <a:spLocks noChangeArrowheads="1"/>
          </p:cNvSpPr>
          <p:nvPr/>
        </p:nvSpPr>
        <p:spPr bwMode="auto">
          <a:xfrm>
            <a:off x="4267200" y="1295400"/>
            <a:ext cx="3592513" cy="457200"/>
          </a:xfrm>
          <a:prstGeom prst="rect">
            <a:avLst/>
          </a:prstGeom>
          <a:noFill/>
          <a:ln w="9525">
            <a:noFill/>
            <a:miter lim="800000"/>
            <a:headEnd/>
            <a:tailEnd/>
          </a:ln>
        </p:spPr>
        <p:txBody>
          <a:bodyPr wrap="none">
            <a:spAutoFit/>
          </a:bodyPr>
          <a:lstStyle/>
          <a:p>
            <a:pPr eaLnBrk="0" hangingPunct="0"/>
            <a:r>
              <a:rPr lang="en-US">
                <a:solidFill>
                  <a:schemeClr val="accent2"/>
                </a:solidFill>
              </a:rPr>
              <a:t>Bulk Crystal Band Diagram</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idx="4294967295"/>
          </p:nvPr>
        </p:nvSpPr>
        <p:spPr>
          <a:xfrm>
            <a:off x="685800" y="0"/>
            <a:ext cx="7772400" cy="1143000"/>
          </a:xfrm>
        </p:spPr>
        <p:txBody>
          <a:bodyPr/>
          <a:lstStyle/>
          <a:p>
            <a:r>
              <a:rPr lang="en-US" smtClean="0">
                <a:ea typeface="ＭＳ Ｐゴシック" charset="-128"/>
              </a:rPr>
              <a:t>Cavity Modes: Smaller Change</a:t>
            </a:r>
          </a:p>
        </p:txBody>
      </p:sp>
      <p:grpSp>
        <p:nvGrpSpPr>
          <p:cNvPr id="20485" name="Group 3"/>
          <p:cNvGrpSpPr>
            <a:grpSpLocks/>
          </p:cNvGrpSpPr>
          <p:nvPr/>
        </p:nvGrpSpPr>
        <p:grpSpPr bwMode="auto">
          <a:xfrm>
            <a:off x="304800" y="1752600"/>
            <a:ext cx="2686050" cy="1900238"/>
            <a:chOff x="366" y="1131"/>
            <a:chExt cx="1692" cy="1197"/>
          </a:xfrm>
        </p:grpSpPr>
        <p:sp>
          <p:nvSpPr>
            <p:cNvPr id="20515" name="Oval 4"/>
            <p:cNvSpPr>
              <a:spLocks noChangeArrowheads="1"/>
            </p:cNvSpPr>
            <p:nvPr/>
          </p:nvSpPr>
          <p:spPr bwMode="auto">
            <a:xfrm>
              <a:off x="366"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16" name="Oval 5"/>
            <p:cNvSpPr>
              <a:spLocks noChangeArrowheads="1"/>
            </p:cNvSpPr>
            <p:nvPr/>
          </p:nvSpPr>
          <p:spPr bwMode="auto">
            <a:xfrm>
              <a:off x="366"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17" name="Oval 6"/>
            <p:cNvSpPr>
              <a:spLocks noChangeArrowheads="1"/>
            </p:cNvSpPr>
            <p:nvPr/>
          </p:nvSpPr>
          <p:spPr bwMode="auto">
            <a:xfrm>
              <a:off x="366"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18" name="Oval 7"/>
            <p:cNvSpPr>
              <a:spLocks noChangeArrowheads="1"/>
            </p:cNvSpPr>
            <p:nvPr/>
          </p:nvSpPr>
          <p:spPr bwMode="auto">
            <a:xfrm>
              <a:off x="366"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19" name="Oval 8"/>
            <p:cNvSpPr>
              <a:spLocks noChangeArrowheads="1"/>
            </p:cNvSpPr>
            <p:nvPr/>
          </p:nvSpPr>
          <p:spPr bwMode="auto">
            <a:xfrm>
              <a:off x="366"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0" name="Oval 9"/>
            <p:cNvSpPr>
              <a:spLocks noChangeArrowheads="1"/>
            </p:cNvSpPr>
            <p:nvPr/>
          </p:nvSpPr>
          <p:spPr bwMode="auto">
            <a:xfrm>
              <a:off x="366"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1" name="Oval 10"/>
            <p:cNvSpPr>
              <a:spLocks noChangeArrowheads="1"/>
            </p:cNvSpPr>
            <p:nvPr/>
          </p:nvSpPr>
          <p:spPr bwMode="auto">
            <a:xfrm>
              <a:off x="366"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2" name="Oval 11"/>
            <p:cNvSpPr>
              <a:spLocks noChangeArrowheads="1"/>
            </p:cNvSpPr>
            <p:nvPr/>
          </p:nvSpPr>
          <p:spPr bwMode="auto">
            <a:xfrm>
              <a:off x="366"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3" name="Oval 12"/>
            <p:cNvSpPr>
              <a:spLocks noChangeArrowheads="1"/>
            </p:cNvSpPr>
            <p:nvPr/>
          </p:nvSpPr>
          <p:spPr bwMode="auto">
            <a:xfrm>
              <a:off x="366"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4" name="Oval 13"/>
            <p:cNvSpPr>
              <a:spLocks noChangeArrowheads="1"/>
            </p:cNvSpPr>
            <p:nvPr/>
          </p:nvSpPr>
          <p:spPr bwMode="auto">
            <a:xfrm>
              <a:off x="366"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5" name="Oval 14"/>
            <p:cNvSpPr>
              <a:spLocks noChangeArrowheads="1"/>
            </p:cNvSpPr>
            <p:nvPr/>
          </p:nvSpPr>
          <p:spPr bwMode="auto">
            <a:xfrm>
              <a:off x="366"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6" name="Oval 15"/>
            <p:cNvSpPr>
              <a:spLocks noChangeArrowheads="1"/>
            </p:cNvSpPr>
            <p:nvPr/>
          </p:nvSpPr>
          <p:spPr bwMode="auto">
            <a:xfrm>
              <a:off x="366"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7" name="Oval 16"/>
            <p:cNvSpPr>
              <a:spLocks noChangeArrowheads="1"/>
            </p:cNvSpPr>
            <p:nvPr/>
          </p:nvSpPr>
          <p:spPr bwMode="auto">
            <a:xfrm>
              <a:off x="448"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8" name="Oval 17"/>
            <p:cNvSpPr>
              <a:spLocks noChangeArrowheads="1"/>
            </p:cNvSpPr>
            <p:nvPr/>
          </p:nvSpPr>
          <p:spPr bwMode="auto">
            <a:xfrm>
              <a:off x="448"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29" name="Oval 18"/>
            <p:cNvSpPr>
              <a:spLocks noChangeArrowheads="1"/>
            </p:cNvSpPr>
            <p:nvPr/>
          </p:nvSpPr>
          <p:spPr bwMode="auto">
            <a:xfrm>
              <a:off x="448"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0" name="Oval 19"/>
            <p:cNvSpPr>
              <a:spLocks noChangeArrowheads="1"/>
            </p:cNvSpPr>
            <p:nvPr/>
          </p:nvSpPr>
          <p:spPr bwMode="auto">
            <a:xfrm>
              <a:off x="448" y="1378"/>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1" name="Oval 20"/>
            <p:cNvSpPr>
              <a:spLocks noChangeArrowheads="1"/>
            </p:cNvSpPr>
            <p:nvPr/>
          </p:nvSpPr>
          <p:spPr bwMode="auto">
            <a:xfrm>
              <a:off x="448" y="146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2" name="Oval 21"/>
            <p:cNvSpPr>
              <a:spLocks noChangeArrowheads="1"/>
            </p:cNvSpPr>
            <p:nvPr/>
          </p:nvSpPr>
          <p:spPr bwMode="auto">
            <a:xfrm>
              <a:off x="448" y="1544"/>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3" name="Oval 22"/>
            <p:cNvSpPr>
              <a:spLocks noChangeArrowheads="1"/>
            </p:cNvSpPr>
            <p:nvPr/>
          </p:nvSpPr>
          <p:spPr bwMode="auto">
            <a:xfrm>
              <a:off x="448" y="1626"/>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4" name="Oval 23"/>
            <p:cNvSpPr>
              <a:spLocks noChangeArrowheads="1"/>
            </p:cNvSpPr>
            <p:nvPr/>
          </p:nvSpPr>
          <p:spPr bwMode="auto">
            <a:xfrm>
              <a:off x="448" y="1709"/>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5" name="Oval 24"/>
            <p:cNvSpPr>
              <a:spLocks noChangeArrowheads="1"/>
            </p:cNvSpPr>
            <p:nvPr/>
          </p:nvSpPr>
          <p:spPr bwMode="auto">
            <a:xfrm>
              <a:off x="448" y="1791"/>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6" name="Oval 25"/>
            <p:cNvSpPr>
              <a:spLocks noChangeArrowheads="1"/>
            </p:cNvSpPr>
            <p:nvPr/>
          </p:nvSpPr>
          <p:spPr bwMode="auto">
            <a:xfrm>
              <a:off x="448" y="1874"/>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7" name="Oval 26"/>
            <p:cNvSpPr>
              <a:spLocks noChangeArrowheads="1"/>
            </p:cNvSpPr>
            <p:nvPr/>
          </p:nvSpPr>
          <p:spPr bwMode="auto">
            <a:xfrm>
              <a:off x="448" y="195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8" name="Oval 27"/>
            <p:cNvSpPr>
              <a:spLocks noChangeArrowheads="1"/>
            </p:cNvSpPr>
            <p:nvPr/>
          </p:nvSpPr>
          <p:spPr bwMode="auto">
            <a:xfrm>
              <a:off x="448" y="2039"/>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39" name="Oval 28"/>
            <p:cNvSpPr>
              <a:spLocks noChangeArrowheads="1"/>
            </p:cNvSpPr>
            <p:nvPr/>
          </p:nvSpPr>
          <p:spPr bwMode="auto">
            <a:xfrm>
              <a:off x="531"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0" name="Oval 29"/>
            <p:cNvSpPr>
              <a:spLocks noChangeArrowheads="1"/>
            </p:cNvSpPr>
            <p:nvPr/>
          </p:nvSpPr>
          <p:spPr bwMode="auto">
            <a:xfrm>
              <a:off x="531"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1" name="Oval 30"/>
            <p:cNvSpPr>
              <a:spLocks noChangeArrowheads="1"/>
            </p:cNvSpPr>
            <p:nvPr/>
          </p:nvSpPr>
          <p:spPr bwMode="auto">
            <a:xfrm>
              <a:off x="531"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2" name="Oval 31"/>
            <p:cNvSpPr>
              <a:spLocks noChangeArrowheads="1"/>
            </p:cNvSpPr>
            <p:nvPr/>
          </p:nvSpPr>
          <p:spPr bwMode="auto">
            <a:xfrm>
              <a:off x="531"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3" name="Oval 32"/>
            <p:cNvSpPr>
              <a:spLocks noChangeArrowheads="1"/>
            </p:cNvSpPr>
            <p:nvPr/>
          </p:nvSpPr>
          <p:spPr bwMode="auto">
            <a:xfrm>
              <a:off x="531"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4" name="Oval 33"/>
            <p:cNvSpPr>
              <a:spLocks noChangeArrowheads="1"/>
            </p:cNvSpPr>
            <p:nvPr/>
          </p:nvSpPr>
          <p:spPr bwMode="auto">
            <a:xfrm>
              <a:off x="531"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5" name="Oval 34"/>
            <p:cNvSpPr>
              <a:spLocks noChangeArrowheads="1"/>
            </p:cNvSpPr>
            <p:nvPr/>
          </p:nvSpPr>
          <p:spPr bwMode="auto">
            <a:xfrm>
              <a:off x="531"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6" name="Oval 35"/>
            <p:cNvSpPr>
              <a:spLocks noChangeArrowheads="1"/>
            </p:cNvSpPr>
            <p:nvPr/>
          </p:nvSpPr>
          <p:spPr bwMode="auto">
            <a:xfrm>
              <a:off x="531"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7" name="Oval 36"/>
            <p:cNvSpPr>
              <a:spLocks noChangeArrowheads="1"/>
            </p:cNvSpPr>
            <p:nvPr/>
          </p:nvSpPr>
          <p:spPr bwMode="auto">
            <a:xfrm>
              <a:off x="531"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8" name="Oval 37"/>
            <p:cNvSpPr>
              <a:spLocks noChangeArrowheads="1"/>
            </p:cNvSpPr>
            <p:nvPr/>
          </p:nvSpPr>
          <p:spPr bwMode="auto">
            <a:xfrm>
              <a:off x="531"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49" name="Oval 38"/>
            <p:cNvSpPr>
              <a:spLocks noChangeArrowheads="1"/>
            </p:cNvSpPr>
            <p:nvPr/>
          </p:nvSpPr>
          <p:spPr bwMode="auto">
            <a:xfrm>
              <a:off x="531"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0" name="Oval 39"/>
            <p:cNvSpPr>
              <a:spLocks noChangeArrowheads="1"/>
            </p:cNvSpPr>
            <p:nvPr/>
          </p:nvSpPr>
          <p:spPr bwMode="auto">
            <a:xfrm>
              <a:off x="531"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1" name="Oval 40"/>
            <p:cNvSpPr>
              <a:spLocks noChangeArrowheads="1"/>
            </p:cNvSpPr>
            <p:nvPr/>
          </p:nvSpPr>
          <p:spPr bwMode="auto">
            <a:xfrm>
              <a:off x="613"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2" name="Oval 41"/>
            <p:cNvSpPr>
              <a:spLocks noChangeArrowheads="1"/>
            </p:cNvSpPr>
            <p:nvPr/>
          </p:nvSpPr>
          <p:spPr bwMode="auto">
            <a:xfrm>
              <a:off x="613"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3" name="Oval 42"/>
            <p:cNvSpPr>
              <a:spLocks noChangeArrowheads="1"/>
            </p:cNvSpPr>
            <p:nvPr/>
          </p:nvSpPr>
          <p:spPr bwMode="auto">
            <a:xfrm>
              <a:off x="613"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4" name="Oval 43"/>
            <p:cNvSpPr>
              <a:spLocks noChangeArrowheads="1"/>
            </p:cNvSpPr>
            <p:nvPr/>
          </p:nvSpPr>
          <p:spPr bwMode="auto">
            <a:xfrm>
              <a:off x="696"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5" name="Oval 44"/>
            <p:cNvSpPr>
              <a:spLocks noChangeArrowheads="1"/>
            </p:cNvSpPr>
            <p:nvPr/>
          </p:nvSpPr>
          <p:spPr bwMode="auto">
            <a:xfrm>
              <a:off x="696"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6" name="Oval 45"/>
            <p:cNvSpPr>
              <a:spLocks noChangeArrowheads="1"/>
            </p:cNvSpPr>
            <p:nvPr/>
          </p:nvSpPr>
          <p:spPr bwMode="auto">
            <a:xfrm>
              <a:off x="696"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7" name="Oval 46"/>
            <p:cNvSpPr>
              <a:spLocks noChangeArrowheads="1"/>
            </p:cNvSpPr>
            <p:nvPr/>
          </p:nvSpPr>
          <p:spPr bwMode="auto">
            <a:xfrm>
              <a:off x="778"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8" name="Oval 47"/>
            <p:cNvSpPr>
              <a:spLocks noChangeArrowheads="1"/>
            </p:cNvSpPr>
            <p:nvPr/>
          </p:nvSpPr>
          <p:spPr bwMode="auto">
            <a:xfrm>
              <a:off x="778"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59" name="Oval 48"/>
            <p:cNvSpPr>
              <a:spLocks noChangeArrowheads="1"/>
            </p:cNvSpPr>
            <p:nvPr/>
          </p:nvSpPr>
          <p:spPr bwMode="auto">
            <a:xfrm>
              <a:off x="778"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0" name="Oval 49"/>
            <p:cNvSpPr>
              <a:spLocks noChangeArrowheads="1"/>
            </p:cNvSpPr>
            <p:nvPr/>
          </p:nvSpPr>
          <p:spPr bwMode="auto">
            <a:xfrm>
              <a:off x="861"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1" name="Oval 50"/>
            <p:cNvSpPr>
              <a:spLocks noChangeArrowheads="1"/>
            </p:cNvSpPr>
            <p:nvPr/>
          </p:nvSpPr>
          <p:spPr bwMode="auto">
            <a:xfrm>
              <a:off x="861"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2" name="Oval 51"/>
            <p:cNvSpPr>
              <a:spLocks noChangeArrowheads="1"/>
            </p:cNvSpPr>
            <p:nvPr/>
          </p:nvSpPr>
          <p:spPr bwMode="auto">
            <a:xfrm>
              <a:off x="861"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3" name="Oval 52"/>
            <p:cNvSpPr>
              <a:spLocks noChangeArrowheads="1"/>
            </p:cNvSpPr>
            <p:nvPr/>
          </p:nvSpPr>
          <p:spPr bwMode="auto">
            <a:xfrm>
              <a:off x="94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4" name="Oval 53"/>
            <p:cNvSpPr>
              <a:spLocks noChangeArrowheads="1"/>
            </p:cNvSpPr>
            <p:nvPr/>
          </p:nvSpPr>
          <p:spPr bwMode="auto">
            <a:xfrm>
              <a:off x="94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5" name="Oval 54"/>
            <p:cNvSpPr>
              <a:spLocks noChangeArrowheads="1"/>
            </p:cNvSpPr>
            <p:nvPr/>
          </p:nvSpPr>
          <p:spPr bwMode="auto">
            <a:xfrm>
              <a:off x="94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6" name="Oval 55"/>
            <p:cNvSpPr>
              <a:spLocks noChangeArrowheads="1"/>
            </p:cNvSpPr>
            <p:nvPr/>
          </p:nvSpPr>
          <p:spPr bwMode="auto">
            <a:xfrm>
              <a:off x="1026"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7" name="Oval 56"/>
            <p:cNvSpPr>
              <a:spLocks noChangeArrowheads="1"/>
            </p:cNvSpPr>
            <p:nvPr/>
          </p:nvSpPr>
          <p:spPr bwMode="auto">
            <a:xfrm>
              <a:off x="1026"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8" name="Oval 57"/>
            <p:cNvSpPr>
              <a:spLocks noChangeArrowheads="1"/>
            </p:cNvSpPr>
            <p:nvPr/>
          </p:nvSpPr>
          <p:spPr bwMode="auto">
            <a:xfrm>
              <a:off x="1026"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69" name="Oval 58"/>
            <p:cNvSpPr>
              <a:spLocks noChangeArrowheads="1"/>
            </p:cNvSpPr>
            <p:nvPr/>
          </p:nvSpPr>
          <p:spPr bwMode="auto">
            <a:xfrm>
              <a:off x="1109"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0" name="Oval 59"/>
            <p:cNvSpPr>
              <a:spLocks noChangeArrowheads="1"/>
            </p:cNvSpPr>
            <p:nvPr/>
          </p:nvSpPr>
          <p:spPr bwMode="auto">
            <a:xfrm>
              <a:off x="1109"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1" name="Oval 60"/>
            <p:cNvSpPr>
              <a:spLocks noChangeArrowheads="1"/>
            </p:cNvSpPr>
            <p:nvPr/>
          </p:nvSpPr>
          <p:spPr bwMode="auto">
            <a:xfrm>
              <a:off x="1109"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2" name="Oval 61"/>
            <p:cNvSpPr>
              <a:spLocks noChangeArrowheads="1"/>
            </p:cNvSpPr>
            <p:nvPr/>
          </p:nvSpPr>
          <p:spPr bwMode="auto">
            <a:xfrm>
              <a:off x="1191"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3" name="Oval 62"/>
            <p:cNvSpPr>
              <a:spLocks noChangeArrowheads="1"/>
            </p:cNvSpPr>
            <p:nvPr/>
          </p:nvSpPr>
          <p:spPr bwMode="auto">
            <a:xfrm>
              <a:off x="1191"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4" name="Oval 63"/>
            <p:cNvSpPr>
              <a:spLocks noChangeArrowheads="1"/>
            </p:cNvSpPr>
            <p:nvPr/>
          </p:nvSpPr>
          <p:spPr bwMode="auto">
            <a:xfrm>
              <a:off x="1191"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5" name="Oval 64"/>
            <p:cNvSpPr>
              <a:spLocks noChangeArrowheads="1"/>
            </p:cNvSpPr>
            <p:nvPr/>
          </p:nvSpPr>
          <p:spPr bwMode="auto">
            <a:xfrm>
              <a:off x="127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6" name="Oval 65"/>
            <p:cNvSpPr>
              <a:spLocks noChangeArrowheads="1"/>
            </p:cNvSpPr>
            <p:nvPr/>
          </p:nvSpPr>
          <p:spPr bwMode="auto">
            <a:xfrm>
              <a:off x="127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7" name="Oval 66"/>
            <p:cNvSpPr>
              <a:spLocks noChangeArrowheads="1"/>
            </p:cNvSpPr>
            <p:nvPr/>
          </p:nvSpPr>
          <p:spPr bwMode="auto">
            <a:xfrm>
              <a:off x="127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8" name="Oval 67"/>
            <p:cNvSpPr>
              <a:spLocks noChangeArrowheads="1"/>
            </p:cNvSpPr>
            <p:nvPr/>
          </p:nvSpPr>
          <p:spPr bwMode="auto">
            <a:xfrm>
              <a:off x="1356"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79" name="Oval 68"/>
            <p:cNvSpPr>
              <a:spLocks noChangeArrowheads="1"/>
            </p:cNvSpPr>
            <p:nvPr/>
          </p:nvSpPr>
          <p:spPr bwMode="auto">
            <a:xfrm>
              <a:off x="1356"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0" name="Oval 69"/>
            <p:cNvSpPr>
              <a:spLocks noChangeArrowheads="1"/>
            </p:cNvSpPr>
            <p:nvPr/>
          </p:nvSpPr>
          <p:spPr bwMode="auto">
            <a:xfrm>
              <a:off x="1356"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1" name="Oval 70"/>
            <p:cNvSpPr>
              <a:spLocks noChangeArrowheads="1"/>
            </p:cNvSpPr>
            <p:nvPr/>
          </p:nvSpPr>
          <p:spPr bwMode="auto">
            <a:xfrm>
              <a:off x="1439"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2" name="Oval 71"/>
            <p:cNvSpPr>
              <a:spLocks noChangeArrowheads="1"/>
            </p:cNvSpPr>
            <p:nvPr/>
          </p:nvSpPr>
          <p:spPr bwMode="auto">
            <a:xfrm>
              <a:off x="1439"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3" name="Oval 72"/>
            <p:cNvSpPr>
              <a:spLocks noChangeArrowheads="1"/>
            </p:cNvSpPr>
            <p:nvPr/>
          </p:nvSpPr>
          <p:spPr bwMode="auto">
            <a:xfrm>
              <a:off x="1439"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4" name="Oval 73"/>
            <p:cNvSpPr>
              <a:spLocks noChangeArrowheads="1"/>
            </p:cNvSpPr>
            <p:nvPr/>
          </p:nvSpPr>
          <p:spPr bwMode="auto">
            <a:xfrm>
              <a:off x="1521" y="1131"/>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5" name="Oval 74"/>
            <p:cNvSpPr>
              <a:spLocks noChangeArrowheads="1"/>
            </p:cNvSpPr>
            <p:nvPr/>
          </p:nvSpPr>
          <p:spPr bwMode="auto">
            <a:xfrm>
              <a:off x="1521" y="1213"/>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6" name="Oval 75"/>
            <p:cNvSpPr>
              <a:spLocks noChangeArrowheads="1"/>
            </p:cNvSpPr>
            <p:nvPr/>
          </p:nvSpPr>
          <p:spPr bwMode="auto">
            <a:xfrm>
              <a:off x="1521" y="1296"/>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7" name="Oval 76"/>
            <p:cNvSpPr>
              <a:spLocks noChangeArrowheads="1"/>
            </p:cNvSpPr>
            <p:nvPr/>
          </p:nvSpPr>
          <p:spPr bwMode="auto">
            <a:xfrm>
              <a:off x="160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8" name="Oval 77"/>
            <p:cNvSpPr>
              <a:spLocks noChangeArrowheads="1"/>
            </p:cNvSpPr>
            <p:nvPr/>
          </p:nvSpPr>
          <p:spPr bwMode="auto">
            <a:xfrm>
              <a:off x="160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89" name="Oval 78"/>
            <p:cNvSpPr>
              <a:spLocks noChangeArrowheads="1"/>
            </p:cNvSpPr>
            <p:nvPr/>
          </p:nvSpPr>
          <p:spPr bwMode="auto">
            <a:xfrm>
              <a:off x="160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0" name="Oval 79"/>
            <p:cNvSpPr>
              <a:spLocks noChangeArrowheads="1"/>
            </p:cNvSpPr>
            <p:nvPr/>
          </p:nvSpPr>
          <p:spPr bwMode="auto">
            <a:xfrm>
              <a:off x="1687"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1" name="Oval 80"/>
            <p:cNvSpPr>
              <a:spLocks noChangeArrowheads="1"/>
            </p:cNvSpPr>
            <p:nvPr/>
          </p:nvSpPr>
          <p:spPr bwMode="auto">
            <a:xfrm>
              <a:off x="1687"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2" name="Oval 81"/>
            <p:cNvSpPr>
              <a:spLocks noChangeArrowheads="1"/>
            </p:cNvSpPr>
            <p:nvPr/>
          </p:nvSpPr>
          <p:spPr bwMode="auto">
            <a:xfrm>
              <a:off x="1687"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3" name="Oval 82"/>
            <p:cNvSpPr>
              <a:spLocks noChangeArrowheads="1"/>
            </p:cNvSpPr>
            <p:nvPr/>
          </p:nvSpPr>
          <p:spPr bwMode="auto">
            <a:xfrm>
              <a:off x="1769"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4" name="Oval 83"/>
            <p:cNvSpPr>
              <a:spLocks noChangeArrowheads="1"/>
            </p:cNvSpPr>
            <p:nvPr/>
          </p:nvSpPr>
          <p:spPr bwMode="auto">
            <a:xfrm>
              <a:off x="1769"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5" name="Oval 84"/>
            <p:cNvSpPr>
              <a:spLocks noChangeArrowheads="1"/>
            </p:cNvSpPr>
            <p:nvPr/>
          </p:nvSpPr>
          <p:spPr bwMode="auto">
            <a:xfrm>
              <a:off x="1769"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6" name="Oval 85"/>
            <p:cNvSpPr>
              <a:spLocks noChangeArrowheads="1"/>
            </p:cNvSpPr>
            <p:nvPr/>
          </p:nvSpPr>
          <p:spPr bwMode="auto">
            <a:xfrm>
              <a:off x="1852"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7" name="Oval 86"/>
            <p:cNvSpPr>
              <a:spLocks noChangeArrowheads="1"/>
            </p:cNvSpPr>
            <p:nvPr/>
          </p:nvSpPr>
          <p:spPr bwMode="auto">
            <a:xfrm>
              <a:off x="1852"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8" name="Oval 87"/>
            <p:cNvSpPr>
              <a:spLocks noChangeArrowheads="1"/>
            </p:cNvSpPr>
            <p:nvPr/>
          </p:nvSpPr>
          <p:spPr bwMode="auto">
            <a:xfrm>
              <a:off x="1852"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599" name="Oval 88"/>
            <p:cNvSpPr>
              <a:spLocks noChangeArrowheads="1"/>
            </p:cNvSpPr>
            <p:nvPr/>
          </p:nvSpPr>
          <p:spPr bwMode="auto">
            <a:xfrm>
              <a:off x="1934"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0" name="Oval 89"/>
            <p:cNvSpPr>
              <a:spLocks noChangeArrowheads="1"/>
            </p:cNvSpPr>
            <p:nvPr/>
          </p:nvSpPr>
          <p:spPr bwMode="auto">
            <a:xfrm>
              <a:off x="1934"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1" name="Oval 90"/>
            <p:cNvSpPr>
              <a:spLocks noChangeArrowheads="1"/>
            </p:cNvSpPr>
            <p:nvPr/>
          </p:nvSpPr>
          <p:spPr bwMode="auto">
            <a:xfrm>
              <a:off x="1934"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2" name="Oval 91"/>
            <p:cNvSpPr>
              <a:spLocks noChangeArrowheads="1"/>
            </p:cNvSpPr>
            <p:nvPr/>
          </p:nvSpPr>
          <p:spPr bwMode="auto">
            <a:xfrm>
              <a:off x="2017" y="113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3" name="Oval 92"/>
            <p:cNvSpPr>
              <a:spLocks noChangeArrowheads="1"/>
            </p:cNvSpPr>
            <p:nvPr/>
          </p:nvSpPr>
          <p:spPr bwMode="auto">
            <a:xfrm>
              <a:off x="2017" y="1213"/>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4" name="Oval 93"/>
            <p:cNvSpPr>
              <a:spLocks noChangeArrowheads="1"/>
            </p:cNvSpPr>
            <p:nvPr/>
          </p:nvSpPr>
          <p:spPr bwMode="auto">
            <a:xfrm>
              <a:off x="2017" y="1296"/>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5" name="Oval 94"/>
            <p:cNvSpPr>
              <a:spLocks noChangeArrowheads="1"/>
            </p:cNvSpPr>
            <p:nvPr/>
          </p:nvSpPr>
          <p:spPr bwMode="auto">
            <a:xfrm>
              <a:off x="1852"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6" name="Oval 95"/>
            <p:cNvSpPr>
              <a:spLocks noChangeArrowheads="1"/>
            </p:cNvSpPr>
            <p:nvPr/>
          </p:nvSpPr>
          <p:spPr bwMode="auto">
            <a:xfrm>
              <a:off x="1852"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7" name="Oval 96"/>
            <p:cNvSpPr>
              <a:spLocks noChangeArrowheads="1"/>
            </p:cNvSpPr>
            <p:nvPr/>
          </p:nvSpPr>
          <p:spPr bwMode="auto">
            <a:xfrm>
              <a:off x="1852"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8" name="Oval 97"/>
            <p:cNvSpPr>
              <a:spLocks noChangeArrowheads="1"/>
            </p:cNvSpPr>
            <p:nvPr/>
          </p:nvSpPr>
          <p:spPr bwMode="auto">
            <a:xfrm>
              <a:off x="1934"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09" name="Oval 98"/>
            <p:cNvSpPr>
              <a:spLocks noChangeArrowheads="1"/>
            </p:cNvSpPr>
            <p:nvPr/>
          </p:nvSpPr>
          <p:spPr bwMode="auto">
            <a:xfrm>
              <a:off x="1934"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0" name="Oval 99"/>
            <p:cNvSpPr>
              <a:spLocks noChangeArrowheads="1"/>
            </p:cNvSpPr>
            <p:nvPr/>
          </p:nvSpPr>
          <p:spPr bwMode="auto">
            <a:xfrm>
              <a:off x="1934"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1" name="Oval 100"/>
            <p:cNvSpPr>
              <a:spLocks noChangeArrowheads="1"/>
            </p:cNvSpPr>
            <p:nvPr/>
          </p:nvSpPr>
          <p:spPr bwMode="auto">
            <a:xfrm>
              <a:off x="2017" y="1378"/>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2" name="Oval 101"/>
            <p:cNvSpPr>
              <a:spLocks noChangeArrowheads="1"/>
            </p:cNvSpPr>
            <p:nvPr/>
          </p:nvSpPr>
          <p:spPr bwMode="auto">
            <a:xfrm>
              <a:off x="2017" y="1461"/>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3" name="Oval 102"/>
            <p:cNvSpPr>
              <a:spLocks noChangeArrowheads="1"/>
            </p:cNvSpPr>
            <p:nvPr/>
          </p:nvSpPr>
          <p:spPr bwMode="auto">
            <a:xfrm>
              <a:off x="2017" y="154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4" name="Oval 103"/>
            <p:cNvSpPr>
              <a:spLocks noChangeArrowheads="1"/>
            </p:cNvSpPr>
            <p:nvPr/>
          </p:nvSpPr>
          <p:spPr bwMode="auto">
            <a:xfrm>
              <a:off x="1852"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5" name="Oval 104"/>
            <p:cNvSpPr>
              <a:spLocks noChangeArrowheads="1"/>
            </p:cNvSpPr>
            <p:nvPr/>
          </p:nvSpPr>
          <p:spPr bwMode="auto">
            <a:xfrm>
              <a:off x="1852"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6" name="Oval 105"/>
            <p:cNvSpPr>
              <a:spLocks noChangeArrowheads="1"/>
            </p:cNvSpPr>
            <p:nvPr/>
          </p:nvSpPr>
          <p:spPr bwMode="auto">
            <a:xfrm>
              <a:off x="1852"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7" name="Oval 106"/>
            <p:cNvSpPr>
              <a:spLocks noChangeArrowheads="1"/>
            </p:cNvSpPr>
            <p:nvPr/>
          </p:nvSpPr>
          <p:spPr bwMode="auto">
            <a:xfrm>
              <a:off x="1934"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8" name="Oval 107"/>
            <p:cNvSpPr>
              <a:spLocks noChangeArrowheads="1"/>
            </p:cNvSpPr>
            <p:nvPr/>
          </p:nvSpPr>
          <p:spPr bwMode="auto">
            <a:xfrm>
              <a:off x="1934"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19" name="Oval 108"/>
            <p:cNvSpPr>
              <a:spLocks noChangeArrowheads="1"/>
            </p:cNvSpPr>
            <p:nvPr/>
          </p:nvSpPr>
          <p:spPr bwMode="auto">
            <a:xfrm>
              <a:off x="1934"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0" name="Oval 109"/>
            <p:cNvSpPr>
              <a:spLocks noChangeArrowheads="1"/>
            </p:cNvSpPr>
            <p:nvPr/>
          </p:nvSpPr>
          <p:spPr bwMode="auto">
            <a:xfrm>
              <a:off x="2017" y="1626"/>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1" name="Oval 110"/>
            <p:cNvSpPr>
              <a:spLocks noChangeArrowheads="1"/>
            </p:cNvSpPr>
            <p:nvPr/>
          </p:nvSpPr>
          <p:spPr bwMode="auto">
            <a:xfrm>
              <a:off x="2017" y="170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2" name="Oval 111"/>
            <p:cNvSpPr>
              <a:spLocks noChangeArrowheads="1"/>
            </p:cNvSpPr>
            <p:nvPr/>
          </p:nvSpPr>
          <p:spPr bwMode="auto">
            <a:xfrm>
              <a:off x="2017" y="1791"/>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3" name="Oval 112"/>
            <p:cNvSpPr>
              <a:spLocks noChangeArrowheads="1"/>
            </p:cNvSpPr>
            <p:nvPr/>
          </p:nvSpPr>
          <p:spPr bwMode="auto">
            <a:xfrm>
              <a:off x="1852"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4" name="Oval 113"/>
            <p:cNvSpPr>
              <a:spLocks noChangeArrowheads="1"/>
            </p:cNvSpPr>
            <p:nvPr/>
          </p:nvSpPr>
          <p:spPr bwMode="auto">
            <a:xfrm>
              <a:off x="1852"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5" name="Oval 114"/>
            <p:cNvSpPr>
              <a:spLocks noChangeArrowheads="1"/>
            </p:cNvSpPr>
            <p:nvPr/>
          </p:nvSpPr>
          <p:spPr bwMode="auto">
            <a:xfrm>
              <a:off x="1852"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6" name="Oval 115"/>
            <p:cNvSpPr>
              <a:spLocks noChangeArrowheads="1"/>
            </p:cNvSpPr>
            <p:nvPr/>
          </p:nvSpPr>
          <p:spPr bwMode="auto">
            <a:xfrm>
              <a:off x="1934"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7" name="Oval 116"/>
            <p:cNvSpPr>
              <a:spLocks noChangeArrowheads="1"/>
            </p:cNvSpPr>
            <p:nvPr/>
          </p:nvSpPr>
          <p:spPr bwMode="auto">
            <a:xfrm>
              <a:off x="1934"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8" name="Oval 117"/>
            <p:cNvSpPr>
              <a:spLocks noChangeArrowheads="1"/>
            </p:cNvSpPr>
            <p:nvPr/>
          </p:nvSpPr>
          <p:spPr bwMode="auto">
            <a:xfrm>
              <a:off x="1934"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29" name="Oval 118"/>
            <p:cNvSpPr>
              <a:spLocks noChangeArrowheads="1"/>
            </p:cNvSpPr>
            <p:nvPr/>
          </p:nvSpPr>
          <p:spPr bwMode="auto">
            <a:xfrm>
              <a:off x="2017" y="1874"/>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0" name="Oval 119"/>
            <p:cNvSpPr>
              <a:spLocks noChangeArrowheads="1"/>
            </p:cNvSpPr>
            <p:nvPr/>
          </p:nvSpPr>
          <p:spPr bwMode="auto">
            <a:xfrm>
              <a:off x="2017" y="195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1" name="Oval 120"/>
            <p:cNvSpPr>
              <a:spLocks noChangeArrowheads="1"/>
            </p:cNvSpPr>
            <p:nvPr/>
          </p:nvSpPr>
          <p:spPr bwMode="auto">
            <a:xfrm>
              <a:off x="2017" y="2039"/>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2" name="Oval 121"/>
            <p:cNvSpPr>
              <a:spLocks noChangeArrowheads="1"/>
            </p:cNvSpPr>
            <p:nvPr/>
          </p:nvSpPr>
          <p:spPr bwMode="auto">
            <a:xfrm>
              <a:off x="1852"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3" name="Oval 122"/>
            <p:cNvSpPr>
              <a:spLocks noChangeArrowheads="1"/>
            </p:cNvSpPr>
            <p:nvPr/>
          </p:nvSpPr>
          <p:spPr bwMode="auto">
            <a:xfrm>
              <a:off x="1852"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4" name="Oval 123"/>
            <p:cNvSpPr>
              <a:spLocks noChangeArrowheads="1"/>
            </p:cNvSpPr>
            <p:nvPr/>
          </p:nvSpPr>
          <p:spPr bwMode="auto">
            <a:xfrm>
              <a:off x="1852"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5" name="Oval 124"/>
            <p:cNvSpPr>
              <a:spLocks noChangeArrowheads="1"/>
            </p:cNvSpPr>
            <p:nvPr/>
          </p:nvSpPr>
          <p:spPr bwMode="auto">
            <a:xfrm>
              <a:off x="193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6" name="Oval 125"/>
            <p:cNvSpPr>
              <a:spLocks noChangeArrowheads="1"/>
            </p:cNvSpPr>
            <p:nvPr/>
          </p:nvSpPr>
          <p:spPr bwMode="auto">
            <a:xfrm>
              <a:off x="193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7" name="Oval 126"/>
            <p:cNvSpPr>
              <a:spLocks noChangeArrowheads="1"/>
            </p:cNvSpPr>
            <p:nvPr/>
          </p:nvSpPr>
          <p:spPr bwMode="auto">
            <a:xfrm>
              <a:off x="193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8" name="Oval 127"/>
            <p:cNvSpPr>
              <a:spLocks noChangeArrowheads="1"/>
            </p:cNvSpPr>
            <p:nvPr/>
          </p:nvSpPr>
          <p:spPr bwMode="auto">
            <a:xfrm>
              <a:off x="2017"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39" name="Oval 128"/>
            <p:cNvSpPr>
              <a:spLocks noChangeArrowheads="1"/>
            </p:cNvSpPr>
            <p:nvPr/>
          </p:nvSpPr>
          <p:spPr bwMode="auto">
            <a:xfrm>
              <a:off x="2017"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0" name="Oval 129"/>
            <p:cNvSpPr>
              <a:spLocks noChangeArrowheads="1"/>
            </p:cNvSpPr>
            <p:nvPr/>
          </p:nvSpPr>
          <p:spPr bwMode="auto">
            <a:xfrm>
              <a:off x="2017"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1" name="Oval 130"/>
            <p:cNvSpPr>
              <a:spLocks noChangeArrowheads="1"/>
            </p:cNvSpPr>
            <p:nvPr/>
          </p:nvSpPr>
          <p:spPr bwMode="auto">
            <a:xfrm>
              <a:off x="160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2" name="Oval 131"/>
            <p:cNvSpPr>
              <a:spLocks noChangeArrowheads="1"/>
            </p:cNvSpPr>
            <p:nvPr/>
          </p:nvSpPr>
          <p:spPr bwMode="auto">
            <a:xfrm>
              <a:off x="160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3" name="Oval 132"/>
            <p:cNvSpPr>
              <a:spLocks noChangeArrowheads="1"/>
            </p:cNvSpPr>
            <p:nvPr/>
          </p:nvSpPr>
          <p:spPr bwMode="auto">
            <a:xfrm>
              <a:off x="160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4" name="Oval 133"/>
            <p:cNvSpPr>
              <a:spLocks noChangeArrowheads="1"/>
            </p:cNvSpPr>
            <p:nvPr/>
          </p:nvSpPr>
          <p:spPr bwMode="auto">
            <a:xfrm>
              <a:off x="1687"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5" name="Oval 134"/>
            <p:cNvSpPr>
              <a:spLocks noChangeArrowheads="1"/>
            </p:cNvSpPr>
            <p:nvPr/>
          </p:nvSpPr>
          <p:spPr bwMode="auto">
            <a:xfrm>
              <a:off x="1687"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6" name="Oval 135"/>
            <p:cNvSpPr>
              <a:spLocks noChangeArrowheads="1"/>
            </p:cNvSpPr>
            <p:nvPr/>
          </p:nvSpPr>
          <p:spPr bwMode="auto">
            <a:xfrm>
              <a:off x="1687"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7" name="Oval 136"/>
            <p:cNvSpPr>
              <a:spLocks noChangeArrowheads="1"/>
            </p:cNvSpPr>
            <p:nvPr/>
          </p:nvSpPr>
          <p:spPr bwMode="auto">
            <a:xfrm>
              <a:off x="1769"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8" name="Oval 137"/>
            <p:cNvSpPr>
              <a:spLocks noChangeArrowheads="1"/>
            </p:cNvSpPr>
            <p:nvPr/>
          </p:nvSpPr>
          <p:spPr bwMode="auto">
            <a:xfrm>
              <a:off x="1769"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49" name="Oval 138"/>
            <p:cNvSpPr>
              <a:spLocks noChangeArrowheads="1"/>
            </p:cNvSpPr>
            <p:nvPr/>
          </p:nvSpPr>
          <p:spPr bwMode="auto">
            <a:xfrm>
              <a:off x="1769"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0" name="Oval 139"/>
            <p:cNvSpPr>
              <a:spLocks noChangeArrowheads="1"/>
            </p:cNvSpPr>
            <p:nvPr/>
          </p:nvSpPr>
          <p:spPr bwMode="auto">
            <a:xfrm>
              <a:off x="1356"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1" name="Oval 140"/>
            <p:cNvSpPr>
              <a:spLocks noChangeArrowheads="1"/>
            </p:cNvSpPr>
            <p:nvPr/>
          </p:nvSpPr>
          <p:spPr bwMode="auto">
            <a:xfrm>
              <a:off x="1356"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2" name="Oval 141"/>
            <p:cNvSpPr>
              <a:spLocks noChangeArrowheads="1"/>
            </p:cNvSpPr>
            <p:nvPr/>
          </p:nvSpPr>
          <p:spPr bwMode="auto">
            <a:xfrm>
              <a:off x="1356"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3" name="Oval 142"/>
            <p:cNvSpPr>
              <a:spLocks noChangeArrowheads="1"/>
            </p:cNvSpPr>
            <p:nvPr/>
          </p:nvSpPr>
          <p:spPr bwMode="auto">
            <a:xfrm>
              <a:off x="1439"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4" name="Oval 143"/>
            <p:cNvSpPr>
              <a:spLocks noChangeArrowheads="1"/>
            </p:cNvSpPr>
            <p:nvPr/>
          </p:nvSpPr>
          <p:spPr bwMode="auto">
            <a:xfrm>
              <a:off x="1439"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5" name="Oval 144"/>
            <p:cNvSpPr>
              <a:spLocks noChangeArrowheads="1"/>
            </p:cNvSpPr>
            <p:nvPr/>
          </p:nvSpPr>
          <p:spPr bwMode="auto">
            <a:xfrm>
              <a:off x="1439"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6" name="Oval 145"/>
            <p:cNvSpPr>
              <a:spLocks noChangeArrowheads="1"/>
            </p:cNvSpPr>
            <p:nvPr/>
          </p:nvSpPr>
          <p:spPr bwMode="auto">
            <a:xfrm>
              <a:off x="1521"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7" name="Oval 146"/>
            <p:cNvSpPr>
              <a:spLocks noChangeArrowheads="1"/>
            </p:cNvSpPr>
            <p:nvPr/>
          </p:nvSpPr>
          <p:spPr bwMode="auto">
            <a:xfrm>
              <a:off x="1521"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8" name="Oval 147"/>
            <p:cNvSpPr>
              <a:spLocks noChangeArrowheads="1"/>
            </p:cNvSpPr>
            <p:nvPr/>
          </p:nvSpPr>
          <p:spPr bwMode="auto">
            <a:xfrm>
              <a:off x="1521"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59" name="Oval 148"/>
            <p:cNvSpPr>
              <a:spLocks noChangeArrowheads="1"/>
            </p:cNvSpPr>
            <p:nvPr/>
          </p:nvSpPr>
          <p:spPr bwMode="auto">
            <a:xfrm>
              <a:off x="1109"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0" name="Oval 149"/>
            <p:cNvSpPr>
              <a:spLocks noChangeArrowheads="1"/>
            </p:cNvSpPr>
            <p:nvPr/>
          </p:nvSpPr>
          <p:spPr bwMode="auto">
            <a:xfrm>
              <a:off x="1109"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1" name="Oval 150"/>
            <p:cNvSpPr>
              <a:spLocks noChangeArrowheads="1"/>
            </p:cNvSpPr>
            <p:nvPr/>
          </p:nvSpPr>
          <p:spPr bwMode="auto">
            <a:xfrm>
              <a:off x="1109"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2" name="Oval 151"/>
            <p:cNvSpPr>
              <a:spLocks noChangeArrowheads="1"/>
            </p:cNvSpPr>
            <p:nvPr/>
          </p:nvSpPr>
          <p:spPr bwMode="auto">
            <a:xfrm>
              <a:off x="1191"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3" name="Oval 152"/>
            <p:cNvSpPr>
              <a:spLocks noChangeArrowheads="1"/>
            </p:cNvSpPr>
            <p:nvPr/>
          </p:nvSpPr>
          <p:spPr bwMode="auto">
            <a:xfrm>
              <a:off x="1191"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4" name="Oval 153"/>
            <p:cNvSpPr>
              <a:spLocks noChangeArrowheads="1"/>
            </p:cNvSpPr>
            <p:nvPr/>
          </p:nvSpPr>
          <p:spPr bwMode="auto">
            <a:xfrm>
              <a:off x="1191"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5" name="Oval 154"/>
            <p:cNvSpPr>
              <a:spLocks noChangeArrowheads="1"/>
            </p:cNvSpPr>
            <p:nvPr/>
          </p:nvSpPr>
          <p:spPr bwMode="auto">
            <a:xfrm>
              <a:off x="127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6" name="Oval 155"/>
            <p:cNvSpPr>
              <a:spLocks noChangeArrowheads="1"/>
            </p:cNvSpPr>
            <p:nvPr/>
          </p:nvSpPr>
          <p:spPr bwMode="auto">
            <a:xfrm>
              <a:off x="127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7" name="Oval 156"/>
            <p:cNvSpPr>
              <a:spLocks noChangeArrowheads="1"/>
            </p:cNvSpPr>
            <p:nvPr/>
          </p:nvSpPr>
          <p:spPr bwMode="auto">
            <a:xfrm>
              <a:off x="127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8" name="Oval 157"/>
            <p:cNvSpPr>
              <a:spLocks noChangeArrowheads="1"/>
            </p:cNvSpPr>
            <p:nvPr/>
          </p:nvSpPr>
          <p:spPr bwMode="auto">
            <a:xfrm>
              <a:off x="861"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69" name="Oval 158"/>
            <p:cNvSpPr>
              <a:spLocks noChangeArrowheads="1"/>
            </p:cNvSpPr>
            <p:nvPr/>
          </p:nvSpPr>
          <p:spPr bwMode="auto">
            <a:xfrm>
              <a:off x="861"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0" name="Oval 159"/>
            <p:cNvSpPr>
              <a:spLocks noChangeArrowheads="1"/>
            </p:cNvSpPr>
            <p:nvPr/>
          </p:nvSpPr>
          <p:spPr bwMode="auto">
            <a:xfrm>
              <a:off x="861"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1" name="Oval 160"/>
            <p:cNvSpPr>
              <a:spLocks noChangeArrowheads="1"/>
            </p:cNvSpPr>
            <p:nvPr/>
          </p:nvSpPr>
          <p:spPr bwMode="auto">
            <a:xfrm>
              <a:off x="944"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2" name="Oval 161"/>
            <p:cNvSpPr>
              <a:spLocks noChangeArrowheads="1"/>
            </p:cNvSpPr>
            <p:nvPr/>
          </p:nvSpPr>
          <p:spPr bwMode="auto">
            <a:xfrm>
              <a:off x="944"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3" name="Oval 162"/>
            <p:cNvSpPr>
              <a:spLocks noChangeArrowheads="1"/>
            </p:cNvSpPr>
            <p:nvPr/>
          </p:nvSpPr>
          <p:spPr bwMode="auto">
            <a:xfrm>
              <a:off x="944"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4" name="Oval 163"/>
            <p:cNvSpPr>
              <a:spLocks noChangeArrowheads="1"/>
            </p:cNvSpPr>
            <p:nvPr/>
          </p:nvSpPr>
          <p:spPr bwMode="auto">
            <a:xfrm>
              <a:off x="1026"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5" name="Oval 164"/>
            <p:cNvSpPr>
              <a:spLocks noChangeArrowheads="1"/>
            </p:cNvSpPr>
            <p:nvPr/>
          </p:nvSpPr>
          <p:spPr bwMode="auto">
            <a:xfrm>
              <a:off x="1026"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6" name="Oval 165"/>
            <p:cNvSpPr>
              <a:spLocks noChangeArrowheads="1"/>
            </p:cNvSpPr>
            <p:nvPr/>
          </p:nvSpPr>
          <p:spPr bwMode="auto">
            <a:xfrm>
              <a:off x="1026"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7" name="Oval 166"/>
            <p:cNvSpPr>
              <a:spLocks noChangeArrowheads="1"/>
            </p:cNvSpPr>
            <p:nvPr/>
          </p:nvSpPr>
          <p:spPr bwMode="auto">
            <a:xfrm>
              <a:off x="613"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8" name="Oval 167"/>
            <p:cNvSpPr>
              <a:spLocks noChangeArrowheads="1"/>
            </p:cNvSpPr>
            <p:nvPr/>
          </p:nvSpPr>
          <p:spPr bwMode="auto">
            <a:xfrm>
              <a:off x="613"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79" name="Oval 168"/>
            <p:cNvSpPr>
              <a:spLocks noChangeArrowheads="1"/>
            </p:cNvSpPr>
            <p:nvPr/>
          </p:nvSpPr>
          <p:spPr bwMode="auto">
            <a:xfrm>
              <a:off x="613"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0" name="Oval 169"/>
            <p:cNvSpPr>
              <a:spLocks noChangeArrowheads="1"/>
            </p:cNvSpPr>
            <p:nvPr/>
          </p:nvSpPr>
          <p:spPr bwMode="auto">
            <a:xfrm>
              <a:off x="696"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1" name="Oval 170"/>
            <p:cNvSpPr>
              <a:spLocks noChangeArrowheads="1"/>
            </p:cNvSpPr>
            <p:nvPr/>
          </p:nvSpPr>
          <p:spPr bwMode="auto">
            <a:xfrm>
              <a:off x="696"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2" name="Oval 171"/>
            <p:cNvSpPr>
              <a:spLocks noChangeArrowheads="1"/>
            </p:cNvSpPr>
            <p:nvPr/>
          </p:nvSpPr>
          <p:spPr bwMode="auto">
            <a:xfrm>
              <a:off x="696"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3" name="Oval 172"/>
            <p:cNvSpPr>
              <a:spLocks noChangeArrowheads="1"/>
            </p:cNvSpPr>
            <p:nvPr/>
          </p:nvSpPr>
          <p:spPr bwMode="auto">
            <a:xfrm>
              <a:off x="778"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4" name="Oval 173"/>
            <p:cNvSpPr>
              <a:spLocks noChangeArrowheads="1"/>
            </p:cNvSpPr>
            <p:nvPr/>
          </p:nvSpPr>
          <p:spPr bwMode="auto">
            <a:xfrm>
              <a:off x="778"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5" name="Oval 174"/>
            <p:cNvSpPr>
              <a:spLocks noChangeArrowheads="1"/>
            </p:cNvSpPr>
            <p:nvPr/>
          </p:nvSpPr>
          <p:spPr bwMode="auto">
            <a:xfrm>
              <a:off x="778"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6" name="Oval 175"/>
            <p:cNvSpPr>
              <a:spLocks noChangeArrowheads="1"/>
            </p:cNvSpPr>
            <p:nvPr/>
          </p:nvSpPr>
          <p:spPr bwMode="auto">
            <a:xfrm>
              <a:off x="366"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7" name="Oval 176"/>
            <p:cNvSpPr>
              <a:spLocks noChangeArrowheads="1"/>
            </p:cNvSpPr>
            <p:nvPr/>
          </p:nvSpPr>
          <p:spPr bwMode="auto">
            <a:xfrm>
              <a:off x="366"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8" name="Oval 177"/>
            <p:cNvSpPr>
              <a:spLocks noChangeArrowheads="1"/>
            </p:cNvSpPr>
            <p:nvPr/>
          </p:nvSpPr>
          <p:spPr bwMode="auto">
            <a:xfrm>
              <a:off x="366"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89" name="Oval 178"/>
            <p:cNvSpPr>
              <a:spLocks noChangeArrowheads="1"/>
            </p:cNvSpPr>
            <p:nvPr/>
          </p:nvSpPr>
          <p:spPr bwMode="auto">
            <a:xfrm>
              <a:off x="448" y="2122"/>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90" name="Oval 179"/>
            <p:cNvSpPr>
              <a:spLocks noChangeArrowheads="1"/>
            </p:cNvSpPr>
            <p:nvPr/>
          </p:nvSpPr>
          <p:spPr bwMode="auto">
            <a:xfrm>
              <a:off x="448" y="2204"/>
              <a:ext cx="42"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91" name="Oval 180"/>
            <p:cNvSpPr>
              <a:spLocks noChangeArrowheads="1"/>
            </p:cNvSpPr>
            <p:nvPr/>
          </p:nvSpPr>
          <p:spPr bwMode="auto">
            <a:xfrm>
              <a:off x="448" y="2287"/>
              <a:ext cx="42"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92" name="Oval 181"/>
            <p:cNvSpPr>
              <a:spLocks noChangeArrowheads="1"/>
            </p:cNvSpPr>
            <p:nvPr/>
          </p:nvSpPr>
          <p:spPr bwMode="auto">
            <a:xfrm>
              <a:off x="531" y="2122"/>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93" name="Oval 182"/>
            <p:cNvSpPr>
              <a:spLocks noChangeArrowheads="1"/>
            </p:cNvSpPr>
            <p:nvPr/>
          </p:nvSpPr>
          <p:spPr bwMode="auto">
            <a:xfrm>
              <a:off x="531" y="2204"/>
              <a:ext cx="41" cy="42"/>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94" name="Oval 183"/>
            <p:cNvSpPr>
              <a:spLocks noChangeArrowheads="1"/>
            </p:cNvSpPr>
            <p:nvPr/>
          </p:nvSpPr>
          <p:spPr bwMode="auto">
            <a:xfrm>
              <a:off x="531" y="2287"/>
              <a:ext cx="41" cy="41"/>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0695" name="Oval 184"/>
            <p:cNvSpPr>
              <a:spLocks noChangeArrowheads="1"/>
            </p:cNvSpPr>
            <p:nvPr/>
          </p:nvSpPr>
          <p:spPr bwMode="auto">
            <a:xfrm>
              <a:off x="621"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696" name="Oval 185"/>
            <p:cNvSpPr>
              <a:spLocks noChangeArrowheads="1"/>
            </p:cNvSpPr>
            <p:nvPr/>
          </p:nvSpPr>
          <p:spPr bwMode="auto">
            <a:xfrm>
              <a:off x="621"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697" name="Oval 186"/>
            <p:cNvSpPr>
              <a:spLocks noChangeArrowheads="1"/>
            </p:cNvSpPr>
            <p:nvPr/>
          </p:nvSpPr>
          <p:spPr bwMode="auto">
            <a:xfrm>
              <a:off x="621"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698" name="Oval 187"/>
            <p:cNvSpPr>
              <a:spLocks noChangeArrowheads="1"/>
            </p:cNvSpPr>
            <p:nvPr/>
          </p:nvSpPr>
          <p:spPr bwMode="auto">
            <a:xfrm>
              <a:off x="621"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699" name="Oval 188"/>
            <p:cNvSpPr>
              <a:spLocks noChangeArrowheads="1"/>
            </p:cNvSpPr>
            <p:nvPr/>
          </p:nvSpPr>
          <p:spPr bwMode="auto">
            <a:xfrm>
              <a:off x="621"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0" name="Oval 189"/>
            <p:cNvSpPr>
              <a:spLocks noChangeArrowheads="1"/>
            </p:cNvSpPr>
            <p:nvPr/>
          </p:nvSpPr>
          <p:spPr bwMode="auto">
            <a:xfrm>
              <a:off x="621"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1" name="Oval 190"/>
            <p:cNvSpPr>
              <a:spLocks noChangeArrowheads="1"/>
            </p:cNvSpPr>
            <p:nvPr/>
          </p:nvSpPr>
          <p:spPr bwMode="auto">
            <a:xfrm>
              <a:off x="621"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2" name="Oval 191"/>
            <p:cNvSpPr>
              <a:spLocks noChangeArrowheads="1"/>
            </p:cNvSpPr>
            <p:nvPr/>
          </p:nvSpPr>
          <p:spPr bwMode="auto">
            <a:xfrm>
              <a:off x="621"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3" name="Oval 192"/>
            <p:cNvSpPr>
              <a:spLocks noChangeArrowheads="1"/>
            </p:cNvSpPr>
            <p:nvPr/>
          </p:nvSpPr>
          <p:spPr bwMode="auto">
            <a:xfrm>
              <a:off x="621"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4" name="Oval 193"/>
            <p:cNvSpPr>
              <a:spLocks noChangeArrowheads="1"/>
            </p:cNvSpPr>
            <p:nvPr/>
          </p:nvSpPr>
          <p:spPr bwMode="auto">
            <a:xfrm>
              <a:off x="70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5" name="Oval 194"/>
            <p:cNvSpPr>
              <a:spLocks noChangeArrowheads="1"/>
            </p:cNvSpPr>
            <p:nvPr/>
          </p:nvSpPr>
          <p:spPr bwMode="auto">
            <a:xfrm>
              <a:off x="70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6" name="Oval 195"/>
            <p:cNvSpPr>
              <a:spLocks noChangeArrowheads="1"/>
            </p:cNvSpPr>
            <p:nvPr/>
          </p:nvSpPr>
          <p:spPr bwMode="auto">
            <a:xfrm>
              <a:off x="70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7" name="Oval 196"/>
            <p:cNvSpPr>
              <a:spLocks noChangeArrowheads="1"/>
            </p:cNvSpPr>
            <p:nvPr/>
          </p:nvSpPr>
          <p:spPr bwMode="auto">
            <a:xfrm>
              <a:off x="70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8" name="Oval 197"/>
            <p:cNvSpPr>
              <a:spLocks noChangeArrowheads="1"/>
            </p:cNvSpPr>
            <p:nvPr/>
          </p:nvSpPr>
          <p:spPr bwMode="auto">
            <a:xfrm>
              <a:off x="70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09" name="Oval 198"/>
            <p:cNvSpPr>
              <a:spLocks noChangeArrowheads="1"/>
            </p:cNvSpPr>
            <p:nvPr/>
          </p:nvSpPr>
          <p:spPr bwMode="auto">
            <a:xfrm>
              <a:off x="70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0" name="Oval 199"/>
            <p:cNvSpPr>
              <a:spLocks noChangeArrowheads="1"/>
            </p:cNvSpPr>
            <p:nvPr/>
          </p:nvSpPr>
          <p:spPr bwMode="auto">
            <a:xfrm>
              <a:off x="70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1" name="Oval 200"/>
            <p:cNvSpPr>
              <a:spLocks noChangeArrowheads="1"/>
            </p:cNvSpPr>
            <p:nvPr/>
          </p:nvSpPr>
          <p:spPr bwMode="auto">
            <a:xfrm>
              <a:off x="70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2" name="Oval 201"/>
            <p:cNvSpPr>
              <a:spLocks noChangeArrowheads="1"/>
            </p:cNvSpPr>
            <p:nvPr/>
          </p:nvSpPr>
          <p:spPr bwMode="auto">
            <a:xfrm>
              <a:off x="70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3" name="Oval 202"/>
            <p:cNvSpPr>
              <a:spLocks noChangeArrowheads="1"/>
            </p:cNvSpPr>
            <p:nvPr/>
          </p:nvSpPr>
          <p:spPr bwMode="auto">
            <a:xfrm>
              <a:off x="786"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4" name="Oval 203"/>
            <p:cNvSpPr>
              <a:spLocks noChangeArrowheads="1"/>
            </p:cNvSpPr>
            <p:nvPr/>
          </p:nvSpPr>
          <p:spPr bwMode="auto">
            <a:xfrm>
              <a:off x="786"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5" name="Oval 204"/>
            <p:cNvSpPr>
              <a:spLocks noChangeArrowheads="1"/>
            </p:cNvSpPr>
            <p:nvPr/>
          </p:nvSpPr>
          <p:spPr bwMode="auto">
            <a:xfrm>
              <a:off x="786"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6" name="Oval 205"/>
            <p:cNvSpPr>
              <a:spLocks noChangeArrowheads="1"/>
            </p:cNvSpPr>
            <p:nvPr/>
          </p:nvSpPr>
          <p:spPr bwMode="auto">
            <a:xfrm>
              <a:off x="786"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7" name="Oval 206"/>
            <p:cNvSpPr>
              <a:spLocks noChangeArrowheads="1"/>
            </p:cNvSpPr>
            <p:nvPr/>
          </p:nvSpPr>
          <p:spPr bwMode="auto">
            <a:xfrm>
              <a:off x="786"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8" name="Oval 207"/>
            <p:cNvSpPr>
              <a:spLocks noChangeArrowheads="1"/>
            </p:cNvSpPr>
            <p:nvPr/>
          </p:nvSpPr>
          <p:spPr bwMode="auto">
            <a:xfrm>
              <a:off x="786"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19" name="Oval 208"/>
            <p:cNvSpPr>
              <a:spLocks noChangeArrowheads="1"/>
            </p:cNvSpPr>
            <p:nvPr/>
          </p:nvSpPr>
          <p:spPr bwMode="auto">
            <a:xfrm>
              <a:off x="786"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0" name="Oval 209"/>
            <p:cNvSpPr>
              <a:spLocks noChangeArrowheads="1"/>
            </p:cNvSpPr>
            <p:nvPr/>
          </p:nvSpPr>
          <p:spPr bwMode="auto">
            <a:xfrm>
              <a:off x="786"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1" name="Oval 210"/>
            <p:cNvSpPr>
              <a:spLocks noChangeArrowheads="1"/>
            </p:cNvSpPr>
            <p:nvPr/>
          </p:nvSpPr>
          <p:spPr bwMode="auto">
            <a:xfrm>
              <a:off x="786"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2" name="Oval 211"/>
            <p:cNvSpPr>
              <a:spLocks noChangeArrowheads="1"/>
            </p:cNvSpPr>
            <p:nvPr/>
          </p:nvSpPr>
          <p:spPr bwMode="auto">
            <a:xfrm>
              <a:off x="869"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3" name="Oval 212"/>
            <p:cNvSpPr>
              <a:spLocks noChangeArrowheads="1"/>
            </p:cNvSpPr>
            <p:nvPr/>
          </p:nvSpPr>
          <p:spPr bwMode="auto">
            <a:xfrm>
              <a:off x="869"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4" name="Oval 213"/>
            <p:cNvSpPr>
              <a:spLocks noChangeArrowheads="1"/>
            </p:cNvSpPr>
            <p:nvPr/>
          </p:nvSpPr>
          <p:spPr bwMode="auto">
            <a:xfrm>
              <a:off x="869"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5" name="Oval 214"/>
            <p:cNvSpPr>
              <a:spLocks noChangeArrowheads="1"/>
            </p:cNvSpPr>
            <p:nvPr/>
          </p:nvSpPr>
          <p:spPr bwMode="auto">
            <a:xfrm>
              <a:off x="869"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6" name="Oval 215"/>
            <p:cNvSpPr>
              <a:spLocks noChangeArrowheads="1"/>
            </p:cNvSpPr>
            <p:nvPr/>
          </p:nvSpPr>
          <p:spPr bwMode="auto">
            <a:xfrm>
              <a:off x="869"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7" name="Oval 216"/>
            <p:cNvSpPr>
              <a:spLocks noChangeArrowheads="1"/>
            </p:cNvSpPr>
            <p:nvPr/>
          </p:nvSpPr>
          <p:spPr bwMode="auto">
            <a:xfrm>
              <a:off x="869"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8" name="Oval 217"/>
            <p:cNvSpPr>
              <a:spLocks noChangeArrowheads="1"/>
            </p:cNvSpPr>
            <p:nvPr/>
          </p:nvSpPr>
          <p:spPr bwMode="auto">
            <a:xfrm>
              <a:off x="869"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29" name="Oval 218"/>
            <p:cNvSpPr>
              <a:spLocks noChangeArrowheads="1"/>
            </p:cNvSpPr>
            <p:nvPr/>
          </p:nvSpPr>
          <p:spPr bwMode="auto">
            <a:xfrm>
              <a:off x="869"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0" name="Oval 219"/>
            <p:cNvSpPr>
              <a:spLocks noChangeArrowheads="1"/>
            </p:cNvSpPr>
            <p:nvPr/>
          </p:nvSpPr>
          <p:spPr bwMode="auto">
            <a:xfrm>
              <a:off x="869"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1" name="Oval 220"/>
            <p:cNvSpPr>
              <a:spLocks noChangeArrowheads="1"/>
            </p:cNvSpPr>
            <p:nvPr/>
          </p:nvSpPr>
          <p:spPr bwMode="auto">
            <a:xfrm>
              <a:off x="951"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2" name="Oval 221"/>
            <p:cNvSpPr>
              <a:spLocks noChangeArrowheads="1"/>
            </p:cNvSpPr>
            <p:nvPr/>
          </p:nvSpPr>
          <p:spPr bwMode="auto">
            <a:xfrm>
              <a:off x="951"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3" name="Oval 222"/>
            <p:cNvSpPr>
              <a:spLocks noChangeArrowheads="1"/>
            </p:cNvSpPr>
            <p:nvPr/>
          </p:nvSpPr>
          <p:spPr bwMode="auto">
            <a:xfrm>
              <a:off x="951"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4" name="Oval 223"/>
            <p:cNvSpPr>
              <a:spLocks noChangeArrowheads="1"/>
            </p:cNvSpPr>
            <p:nvPr/>
          </p:nvSpPr>
          <p:spPr bwMode="auto">
            <a:xfrm>
              <a:off x="951"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5" name="Oval 224"/>
            <p:cNvSpPr>
              <a:spLocks noChangeArrowheads="1"/>
            </p:cNvSpPr>
            <p:nvPr/>
          </p:nvSpPr>
          <p:spPr bwMode="auto">
            <a:xfrm>
              <a:off x="951"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6" name="Oval 225"/>
            <p:cNvSpPr>
              <a:spLocks noChangeArrowheads="1"/>
            </p:cNvSpPr>
            <p:nvPr/>
          </p:nvSpPr>
          <p:spPr bwMode="auto">
            <a:xfrm>
              <a:off x="951"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7" name="Oval 226"/>
            <p:cNvSpPr>
              <a:spLocks noChangeArrowheads="1"/>
            </p:cNvSpPr>
            <p:nvPr/>
          </p:nvSpPr>
          <p:spPr bwMode="auto">
            <a:xfrm>
              <a:off x="951"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8" name="Oval 227"/>
            <p:cNvSpPr>
              <a:spLocks noChangeArrowheads="1"/>
            </p:cNvSpPr>
            <p:nvPr/>
          </p:nvSpPr>
          <p:spPr bwMode="auto">
            <a:xfrm>
              <a:off x="951"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39" name="Oval 228"/>
            <p:cNvSpPr>
              <a:spLocks noChangeArrowheads="1"/>
            </p:cNvSpPr>
            <p:nvPr/>
          </p:nvSpPr>
          <p:spPr bwMode="auto">
            <a:xfrm>
              <a:off x="951"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0" name="Oval 229"/>
            <p:cNvSpPr>
              <a:spLocks noChangeArrowheads="1"/>
            </p:cNvSpPr>
            <p:nvPr/>
          </p:nvSpPr>
          <p:spPr bwMode="auto">
            <a:xfrm>
              <a:off x="103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1" name="Oval 230"/>
            <p:cNvSpPr>
              <a:spLocks noChangeArrowheads="1"/>
            </p:cNvSpPr>
            <p:nvPr/>
          </p:nvSpPr>
          <p:spPr bwMode="auto">
            <a:xfrm>
              <a:off x="103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2" name="Oval 231"/>
            <p:cNvSpPr>
              <a:spLocks noChangeArrowheads="1"/>
            </p:cNvSpPr>
            <p:nvPr/>
          </p:nvSpPr>
          <p:spPr bwMode="auto">
            <a:xfrm>
              <a:off x="103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3" name="Oval 232"/>
            <p:cNvSpPr>
              <a:spLocks noChangeArrowheads="1"/>
            </p:cNvSpPr>
            <p:nvPr/>
          </p:nvSpPr>
          <p:spPr bwMode="auto">
            <a:xfrm>
              <a:off x="103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4" name="Oval 233"/>
            <p:cNvSpPr>
              <a:spLocks noChangeArrowheads="1"/>
            </p:cNvSpPr>
            <p:nvPr/>
          </p:nvSpPr>
          <p:spPr bwMode="auto">
            <a:xfrm>
              <a:off x="103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5" name="Oval 234"/>
            <p:cNvSpPr>
              <a:spLocks noChangeArrowheads="1"/>
            </p:cNvSpPr>
            <p:nvPr/>
          </p:nvSpPr>
          <p:spPr bwMode="auto">
            <a:xfrm>
              <a:off x="103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6" name="Oval 235"/>
            <p:cNvSpPr>
              <a:spLocks noChangeArrowheads="1"/>
            </p:cNvSpPr>
            <p:nvPr/>
          </p:nvSpPr>
          <p:spPr bwMode="auto">
            <a:xfrm>
              <a:off x="103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7" name="Oval 236"/>
            <p:cNvSpPr>
              <a:spLocks noChangeArrowheads="1"/>
            </p:cNvSpPr>
            <p:nvPr/>
          </p:nvSpPr>
          <p:spPr bwMode="auto">
            <a:xfrm>
              <a:off x="103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8" name="Oval 237"/>
            <p:cNvSpPr>
              <a:spLocks noChangeArrowheads="1"/>
            </p:cNvSpPr>
            <p:nvPr/>
          </p:nvSpPr>
          <p:spPr bwMode="auto">
            <a:xfrm>
              <a:off x="103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49" name="Oval 238"/>
            <p:cNvSpPr>
              <a:spLocks noChangeArrowheads="1"/>
            </p:cNvSpPr>
            <p:nvPr/>
          </p:nvSpPr>
          <p:spPr bwMode="auto">
            <a:xfrm>
              <a:off x="1116"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0" name="Oval 239"/>
            <p:cNvSpPr>
              <a:spLocks noChangeArrowheads="1"/>
            </p:cNvSpPr>
            <p:nvPr/>
          </p:nvSpPr>
          <p:spPr bwMode="auto">
            <a:xfrm>
              <a:off x="1116"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1" name="Oval 240"/>
            <p:cNvSpPr>
              <a:spLocks noChangeArrowheads="1"/>
            </p:cNvSpPr>
            <p:nvPr/>
          </p:nvSpPr>
          <p:spPr bwMode="auto">
            <a:xfrm>
              <a:off x="1116"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2" name="Oval 241"/>
            <p:cNvSpPr>
              <a:spLocks noChangeArrowheads="1"/>
            </p:cNvSpPr>
            <p:nvPr/>
          </p:nvSpPr>
          <p:spPr bwMode="auto">
            <a:xfrm>
              <a:off x="1116"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3" name="Oval 242"/>
            <p:cNvSpPr>
              <a:spLocks noChangeArrowheads="1"/>
            </p:cNvSpPr>
            <p:nvPr/>
          </p:nvSpPr>
          <p:spPr bwMode="auto">
            <a:xfrm>
              <a:off x="1116"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4" name="Oval 243"/>
            <p:cNvSpPr>
              <a:spLocks noChangeArrowheads="1"/>
            </p:cNvSpPr>
            <p:nvPr/>
          </p:nvSpPr>
          <p:spPr bwMode="auto">
            <a:xfrm>
              <a:off x="1116"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5" name="Oval 244"/>
            <p:cNvSpPr>
              <a:spLocks noChangeArrowheads="1"/>
            </p:cNvSpPr>
            <p:nvPr/>
          </p:nvSpPr>
          <p:spPr bwMode="auto">
            <a:xfrm>
              <a:off x="1116"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6" name="Oval 245"/>
            <p:cNvSpPr>
              <a:spLocks noChangeArrowheads="1"/>
            </p:cNvSpPr>
            <p:nvPr/>
          </p:nvSpPr>
          <p:spPr bwMode="auto">
            <a:xfrm>
              <a:off x="1116"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7" name="Oval 246"/>
            <p:cNvSpPr>
              <a:spLocks noChangeArrowheads="1"/>
            </p:cNvSpPr>
            <p:nvPr/>
          </p:nvSpPr>
          <p:spPr bwMode="auto">
            <a:xfrm>
              <a:off x="1116"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8" name="Oval 247"/>
            <p:cNvSpPr>
              <a:spLocks noChangeArrowheads="1"/>
            </p:cNvSpPr>
            <p:nvPr/>
          </p:nvSpPr>
          <p:spPr bwMode="auto">
            <a:xfrm>
              <a:off x="1199"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59" name="Oval 248"/>
            <p:cNvSpPr>
              <a:spLocks noChangeArrowheads="1"/>
            </p:cNvSpPr>
            <p:nvPr/>
          </p:nvSpPr>
          <p:spPr bwMode="auto">
            <a:xfrm>
              <a:off x="1199"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0" name="Oval 249"/>
            <p:cNvSpPr>
              <a:spLocks noChangeArrowheads="1"/>
            </p:cNvSpPr>
            <p:nvPr/>
          </p:nvSpPr>
          <p:spPr bwMode="auto">
            <a:xfrm>
              <a:off x="1199"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1" name="Oval 250"/>
            <p:cNvSpPr>
              <a:spLocks noChangeArrowheads="1"/>
            </p:cNvSpPr>
            <p:nvPr/>
          </p:nvSpPr>
          <p:spPr bwMode="auto">
            <a:xfrm>
              <a:off x="1199"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2" name="Oval 251"/>
            <p:cNvSpPr>
              <a:spLocks noChangeArrowheads="1"/>
            </p:cNvSpPr>
            <p:nvPr/>
          </p:nvSpPr>
          <p:spPr bwMode="auto">
            <a:xfrm>
              <a:off x="1199"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3" name="Oval 252"/>
            <p:cNvSpPr>
              <a:spLocks noChangeArrowheads="1"/>
            </p:cNvSpPr>
            <p:nvPr/>
          </p:nvSpPr>
          <p:spPr bwMode="auto">
            <a:xfrm>
              <a:off x="1199"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4" name="Oval 253"/>
            <p:cNvSpPr>
              <a:spLocks noChangeArrowheads="1"/>
            </p:cNvSpPr>
            <p:nvPr/>
          </p:nvSpPr>
          <p:spPr bwMode="auto">
            <a:xfrm>
              <a:off x="1199"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5" name="Oval 254"/>
            <p:cNvSpPr>
              <a:spLocks noChangeArrowheads="1"/>
            </p:cNvSpPr>
            <p:nvPr/>
          </p:nvSpPr>
          <p:spPr bwMode="auto">
            <a:xfrm>
              <a:off x="1199"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6" name="Oval 255"/>
            <p:cNvSpPr>
              <a:spLocks noChangeArrowheads="1"/>
            </p:cNvSpPr>
            <p:nvPr/>
          </p:nvSpPr>
          <p:spPr bwMode="auto">
            <a:xfrm>
              <a:off x="1199"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7" name="Oval 256"/>
            <p:cNvSpPr>
              <a:spLocks noChangeArrowheads="1"/>
            </p:cNvSpPr>
            <p:nvPr/>
          </p:nvSpPr>
          <p:spPr bwMode="auto">
            <a:xfrm>
              <a:off x="1282" y="1387"/>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8" name="Oval 257"/>
            <p:cNvSpPr>
              <a:spLocks noChangeArrowheads="1"/>
            </p:cNvSpPr>
            <p:nvPr/>
          </p:nvSpPr>
          <p:spPr bwMode="auto">
            <a:xfrm>
              <a:off x="1282" y="1470"/>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69" name="Oval 258"/>
            <p:cNvSpPr>
              <a:spLocks noChangeArrowheads="1"/>
            </p:cNvSpPr>
            <p:nvPr/>
          </p:nvSpPr>
          <p:spPr bwMode="auto">
            <a:xfrm>
              <a:off x="1282" y="1552"/>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0" name="Oval 259"/>
            <p:cNvSpPr>
              <a:spLocks noChangeArrowheads="1"/>
            </p:cNvSpPr>
            <p:nvPr/>
          </p:nvSpPr>
          <p:spPr bwMode="auto">
            <a:xfrm>
              <a:off x="1282" y="1635"/>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1" name="Oval 260"/>
            <p:cNvSpPr>
              <a:spLocks noChangeArrowheads="1"/>
            </p:cNvSpPr>
            <p:nvPr/>
          </p:nvSpPr>
          <p:spPr bwMode="auto">
            <a:xfrm>
              <a:off x="1282" y="1717"/>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2" name="Oval 261"/>
            <p:cNvSpPr>
              <a:spLocks noChangeArrowheads="1"/>
            </p:cNvSpPr>
            <p:nvPr/>
          </p:nvSpPr>
          <p:spPr bwMode="auto">
            <a:xfrm>
              <a:off x="1282" y="1800"/>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3" name="Oval 262"/>
            <p:cNvSpPr>
              <a:spLocks noChangeArrowheads="1"/>
            </p:cNvSpPr>
            <p:nvPr/>
          </p:nvSpPr>
          <p:spPr bwMode="auto">
            <a:xfrm>
              <a:off x="1282" y="1883"/>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4" name="Oval 263"/>
            <p:cNvSpPr>
              <a:spLocks noChangeArrowheads="1"/>
            </p:cNvSpPr>
            <p:nvPr/>
          </p:nvSpPr>
          <p:spPr bwMode="auto">
            <a:xfrm>
              <a:off x="1282" y="1965"/>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5" name="Oval 264"/>
            <p:cNvSpPr>
              <a:spLocks noChangeArrowheads="1"/>
            </p:cNvSpPr>
            <p:nvPr/>
          </p:nvSpPr>
          <p:spPr bwMode="auto">
            <a:xfrm>
              <a:off x="1282" y="2048"/>
              <a:ext cx="24"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6" name="Oval 265"/>
            <p:cNvSpPr>
              <a:spLocks noChangeArrowheads="1"/>
            </p:cNvSpPr>
            <p:nvPr/>
          </p:nvSpPr>
          <p:spPr bwMode="auto">
            <a:xfrm>
              <a:off x="136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7" name="Oval 266"/>
            <p:cNvSpPr>
              <a:spLocks noChangeArrowheads="1"/>
            </p:cNvSpPr>
            <p:nvPr/>
          </p:nvSpPr>
          <p:spPr bwMode="auto">
            <a:xfrm>
              <a:off x="136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8" name="Oval 267"/>
            <p:cNvSpPr>
              <a:spLocks noChangeArrowheads="1"/>
            </p:cNvSpPr>
            <p:nvPr/>
          </p:nvSpPr>
          <p:spPr bwMode="auto">
            <a:xfrm>
              <a:off x="136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79" name="Oval 268"/>
            <p:cNvSpPr>
              <a:spLocks noChangeArrowheads="1"/>
            </p:cNvSpPr>
            <p:nvPr/>
          </p:nvSpPr>
          <p:spPr bwMode="auto">
            <a:xfrm>
              <a:off x="136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0" name="Oval 269"/>
            <p:cNvSpPr>
              <a:spLocks noChangeArrowheads="1"/>
            </p:cNvSpPr>
            <p:nvPr/>
          </p:nvSpPr>
          <p:spPr bwMode="auto">
            <a:xfrm>
              <a:off x="136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1" name="Oval 270"/>
            <p:cNvSpPr>
              <a:spLocks noChangeArrowheads="1"/>
            </p:cNvSpPr>
            <p:nvPr/>
          </p:nvSpPr>
          <p:spPr bwMode="auto">
            <a:xfrm>
              <a:off x="136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2" name="Oval 271"/>
            <p:cNvSpPr>
              <a:spLocks noChangeArrowheads="1"/>
            </p:cNvSpPr>
            <p:nvPr/>
          </p:nvSpPr>
          <p:spPr bwMode="auto">
            <a:xfrm>
              <a:off x="136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3" name="Oval 272"/>
            <p:cNvSpPr>
              <a:spLocks noChangeArrowheads="1"/>
            </p:cNvSpPr>
            <p:nvPr/>
          </p:nvSpPr>
          <p:spPr bwMode="auto">
            <a:xfrm>
              <a:off x="136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4" name="Oval 273"/>
            <p:cNvSpPr>
              <a:spLocks noChangeArrowheads="1"/>
            </p:cNvSpPr>
            <p:nvPr/>
          </p:nvSpPr>
          <p:spPr bwMode="auto">
            <a:xfrm>
              <a:off x="136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5" name="Oval 274"/>
            <p:cNvSpPr>
              <a:spLocks noChangeArrowheads="1"/>
            </p:cNvSpPr>
            <p:nvPr/>
          </p:nvSpPr>
          <p:spPr bwMode="auto">
            <a:xfrm>
              <a:off x="1447"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6" name="Oval 275"/>
            <p:cNvSpPr>
              <a:spLocks noChangeArrowheads="1"/>
            </p:cNvSpPr>
            <p:nvPr/>
          </p:nvSpPr>
          <p:spPr bwMode="auto">
            <a:xfrm>
              <a:off x="1447"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7" name="Oval 276"/>
            <p:cNvSpPr>
              <a:spLocks noChangeArrowheads="1"/>
            </p:cNvSpPr>
            <p:nvPr/>
          </p:nvSpPr>
          <p:spPr bwMode="auto">
            <a:xfrm>
              <a:off x="1447"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8" name="Oval 277"/>
            <p:cNvSpPr>
              <a:spLocks noChangeArrowheads="1"/>
            </p:cNvSpPr>
            <p:nvPr/>
          </p:nvSpPr>
          <p:spPr bwMode="auto">
            <a:xfrm>
              <a:off x="1447"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89" name="Oval 278"/>
            <p:cNvSpPr>
              <a:spLocks noChangeArrowheads="1"/>
            </p:cNvSpPr>
            <p:nvPr/>
          </p:nvSpPr>
          <p:spPr bwMode="auto">
            <a:xfrm>
              <a:off x="1447"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0" name="Oval 279"/>
            <p:cNvSpPr>
              <a:spLocks noChangeArrowheads="1"/>
            </p:cNvSpPr>
            <p:nvPr/>
          </p:nvSpPr>
          <p:spPr bwMode="auto">
            <a:xfrm>
              <a:off x="1447"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1" name="Oval 280"/>
            <p:cNvSpPr>
              <a:spLocks noChangeArrowheads="1"/>
            </p:cNvSpPr>
            <p:nvPr/>
          </p:nvSpPr>
          <p:spPr bwMode="auto">
            <a:xfrm>
              <a:off x="1447"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2" name="Oval 281"/>
            <p:cNvSpPr>
              <a:spLocks noChangeArrowheads="1"/>
            </p:cNvSpPr>
            <p:nvPr/>
          </p:nvSpPr>
          <p:spPr bwMode="auto">
            <a:xfrm>
              <a:off x="1447"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3" name="Oval 282"/>
            <p:cNvSpPr>
              <a:spLocks noChangeArrowheads="1"/>
            </p:cNvSpPr>
            <p:nvPr/>
          </p:nvSpPr>
          <p:spPr bwMode="auto">
            <a:xfrm>
              <a:off x="1447"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4" name="Oval 283"/>
            <p:cNvSpPr>
              <a:spLocks noChangeArrowheads="1"/>
            </p:cNvSpPr>
            <p:nvPr/>
          </p:nvSpPr>
          <p:spPr bwMode="auto">
            <a:xfrm>
              <a:off x="1529"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5" name="Oval 284"/>
            <p:cNvSpPr>
              <a:spLocks noChangeArrowheads="1"/>
            </p:cNvSpPr>
            <p:nvPr/>
          </p:nvSpPr>
          <p:spPr bwMode="auto">
            <a:xfrm>
              <a:off x="1529"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6" name="Oval 285"/>
            <p:cNvSpPr>
              <a:spLocks noChangeArrowheads="1"/>
            </p:cNvSpPr>
            <p:nvPr/>
          </p:nvSpPr>
          <p:spPr bwMode="auto">
            <a:xfrm>
              <a:off x="1529"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7" name="Oval 286"/>
            <p:cNvSpPr>
              <a:spLocks noChangeArrowheads="1"/>
            </p:cNvSpPr>
            <p:nvPr/>
          </p:nvSpPr>
          <p:spPr bwMode="auto">
            <a:xfrm>
              <a:off x="1529"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8" name="Oval 287"/>
            <p:cNvSpPr>
              <a:spLocks noChangeArrowheads="1"/>
            </p:cNvSpPr>
            <p:nvPr/>
          </p:nvSpPr>
          <p:spPr bwMode="auto">
            <a:xfrm>
              <a:off x="1529"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799" name="Oval 288"/>
            <p:cNvSpPr>
              <a:spLocks noChangeArrowheads="1"/>
            </p:cNvSpPr>
            <p:nvPr/>
          </p:nvSpPr>
          <p:spPr bwMode="auto">
            <a:xfrm>
              <a:off x="1529"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0" name="Oval 289"/>
            <p:cNvSpPr>
              <a:spLocks noChangeArrowheads="1"/>
            </p:cNvSpPr>
            <p:nvPr/>
          </p:nvSpPr>
          <p:spPr bwMode="auto">
            <a:xfrm>
              <a:off x="1529"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1" name="Oval 290"/>
            <p:cNvSpPr>
              <a:spLocks noChangeArrowheads="1"/>
            </p:cNvSpPr>
            <p:nvPr/>
          </p:nvSpPr>
          <p:spPr bwMode="auto">
            <a:xfrm>
              <a:off x="1529"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2" name="Oval 291"/>
            <p:cNvSpPr>
              <a:spLocks noChangeArrowheads="1"/>
            </p:cNvSpPr>
            <p:nvPr/>
          </p:nvSpPr>
          <p:spPr bwMode="auto">
            <a:xfrm>
              <a:off x="1529"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3" name="Oval 292"/>
            <p:cNvSpPr>
              <a:spLocks noChangeArrowheads="1"/>
            </p:cNvSpPr>
            <p:nvPr/>
          </p:nvSpPr>
          <p:spPr bwMode="auto">
            <a:xfrm>
              <a:off x="1612"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4" name="Oval 293"/>
            <p:cNvSpPr>
              <a:spLocks noChangeArrowheads="1"/>
            </p:cNvSpPr>
            <p:nvPr/>
          </p:nvSpPr>
          <p:spPr bwMode="auto">
            <a:xfrm>
              <a:off x="1612"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5" name="Oval 294"/>
            <p:cNvSpPr>
              <a:spLocks noChangeArrowheads="1"/>
            </p:cNvSpPr>
            <p:nvPr/>
          </p:nvSpPr>
          <p:spPr bwMode="auto">
            <a:xfrm>
              <a:off x="1612"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6" name="Oval 295"/>
            <p:cNvSpPr>
              <a:spLocks noChangeArrowheads="1"/>
            </p:cNvSpPr>
            <p:nvPr/>
          </p:nvSpPr>
          <p:spPr bwMode="auto">
            <a:xfrm>
              <a:off x="1612"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7" name="Oval 296"/>
            <p:cNvSpPr>
              <a:spLocks noChangeArrowheads="1"/>
            </p:cNvSpPr>
            <p:nvPr/>
          </p:nvSpPr>
          <p:spPr bwMode="auto">
            <a:xfrm>
              <a:off x="1612"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8" name="Oval 297"/>
            <p:cNvSpPr>
              <a:spLocks noChangeArrowheads="1"/>
            </p:cNvSpPr>
            <p:nvPr/>
          </p:nvSpPr>
          <p:spPr bwMode="auto">
            <a:xfrm>
              <a:off x="1612"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09" name="Oval 298"/>
            <p:cNvSpPr>
              <a:spLocks noChangeArrowheads="1"/>
            </p:cNvSpPr>
            <p:nvPr/>
          </p:nvSpPr>
          <p:spPr bwMode="auto">
            <a:xfrm>
              <a:off x="1612"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0" name="Oval 299"/>
            <p:cNvSpPr>
              <a:spLocks noChangeArrowheads="1"/>
            </p:cNvSpPr>
            <p:nvPr/>
          </p:nvSpPr>
          <p:spPr bwMode="auto">
            <a:xfrm>
              <a:off x="1612"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1" name="Oval 300"/>
            <p:cNvSpPr>
              <a:spLocks noChangeArrowheads="1"/>
            </p:cNvSpPr>
            <p:nvPr/>
          </p:nvSpPr>
          <p:spPr bwMode="auto">
            <a:xfrm>
              <a:off x="1612"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2" name="Oval 301"/>
            <p:cNvSpPr>
              <a:spLocks noChangeArrowheads="1"/>
            </p:cNvSpPr>
            <p:nvPr/>
          </p:nvSpPr>
          <p:spPr bwMode="auto">
            <a:xfrm>
              <a:off x="1694"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3" name="Oval 302"/>
            <p:cNvSpPr>
              <a:spLocks noChangeArrowheads="1"/>
            </p:cNvSpPr>
            <p:nvPr/>
          </p:nvSpPr>
          <p:spPr bwMode="auto">
            <a:xfrm>
              <a:off x="1694"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4" name="Oval 303"/>
            <p:cNvSpPr>
              <a:spLocks noChangeArrowheads="1"/>
            </p:cNvSpPr>
            <p:nvPr/>
          </p:nvSpPr>
          <p:spPr bwMode="auto">
            <a:xfrm>
              <a:off x="1694"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5" name="Oval 304"/>
            <p:cNvSpPr>
              <a:spLocks noChangeArrowheads="1"/>
            </p:cNvSpPr>
            <p:nvPr/>
          </p:nvSpPr>
          <p:spPr bwMode="auto">
            <a:xfrm>
              <a:off x="1694"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6" name="Oval 305"/>
            <p:cNvSpPr>
              <a:spLocks noChangeArrowheads="1"/>
            </p:cNvSpPr>
            <p:nvPr/>
          </p:nvSpPr>
          <p:spPr bwMode="auto">
            <a:xfrm>
              <a:off x="1694"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7" name="Oval 306"/>
            <p:cNvSpPr>
              <a:spLocks noChangeArrowheads="1"/>
            </p:cNvSpPr>
            <p:nvPr/>
          </p:nvSpPr>
          <p:spPr bwMode="auto">
            <a:xfrm>
              <a:off x="1694"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8" name="Oval 307"/>
            <p:cNvSpPr>
              <a:spLocks noChangeArrowheads="1"/>
            </p:cNvSpPr>
            <p:nvPr/>
          </p:nvSpPr>
          <p:spPr bwMode="auto">
            <a:xfrm>
              <a:off x="1694"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19" name="Oval 308"/>
            <p:cNvSpPr>
              <a:spLocks noChangeArrowheads="1"/>
            </p:cNvSpPr>
            <p:nvPr/>
          </p:nvSpPr>
          <p:spPr bwMode="auto">
            <a:xfrm>
              <a:off x="1694"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0" name="Oval 309"/>
            <p:cNvSpPr>
              <a:spLocks noChangeArrowheads="1"/>
            </p:cNvSpPr>
            <p:nvPr/>
          </p:nvSpPr>
          <p:spPr bwMode="auto">
            <a:xfrm>
              <a:off x="1694"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1" name="Oval 310"/>
            <p:cNvSpPr>
              <a:spLocks noChangeArrowheads="1"/>
            </p:cNvSpPr>
            <p:nvPr/>
          </p:nvSpPr>
          <p:spPr bwMode="auto">
            <a:xfrm>
              <a:off x="1777" y="138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2" name="Oval 311"/>
            <p:cNvSpPr>
              <a:spLocks noChangeArrowheads="1"/>
            </p:cNvSpPr>
            <p:nvPr/>
          </p:nvSpPr>
          <p:spPr bwMode="auto">
            <a:xfrm>
              <a:off x="1777" y="147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3" name="Oval 312"/>
            <p:cNvSpPr>
              <a:spLocks noChangeArrowheads="1"/>
            </p:cNvSpPr>
            <p:nvPr/>
          </p:nvSpPr>
          <p:spPr bwMode="auto">
            <a:xfrm>
              <a:off x="1777" y="1552"/>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4" name="Oval 313"/>
            <p:cNvSpPr>
              <a:spLocks noChangeArrowheads="1"/>
            </p:cNvSpPr>
            <p:nvPr/>
          </p:nvSpPr>
          <p:spPr bwMode="auto">
            <a:xfrm>
              <a:off x="1777" y="163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5" name="Oval 314"/>
            <p:cNvSpPr>
              <a:spLocks noChangeArrowheads="1"/>
            </p:cNvSpPr>
            <p:nvPr/>
          </p:nvSpPr>
          <p:spPr bwMode="auto">
            <a:xfrm>
              <a:off x="1777" y="1717"/>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6" name="Oval 315"/>
            <p:cNvSpPr>
              <a:spLocks noChangeArrowheads="1"/>
            </p:cNvSpPr>
            <p:nvPr/>
          </p:nvSpPr>
          <p:spPr bwMode="auto">
            <a:xfrm>
              <a:off x="1777" y="1800"/>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7" name="Oval 316"/>
            <p:cNvSpPr>
              <a:spLocks noChangeArrowheads="1"/>
            </p:cNvSpPr>
            <p:nvPr/>
          </p:nvSpPr>
          <p:spPr bwMode="auto">
            <a:xfrm>
              <a:off x="1777" y="1883"/>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8" name="Oval 317"/>
            <p:cNvSpPr>
              <a:spLocks noChangeArrowheads="1"/>
            </p:cNvSpPr>
            <p:nvPr/>
          </p:nvSpPr>
          <p:spPr bwMode="auto">
            <a:xfrm>
              <a:off x="1777" y="1965"/>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0829" name="Oval 318"/>
            <p:cNvSpPr>
              <a:spLocks noChangeArrowheads="1"/>
            </p:cNvSpPr>
            <p:nvPr/>
          </p:nvSpPr>
          <p:spPr bwMode="auto">
            <a:xfrm>
              <a:off x="1777" y="2048"/>
              <a:ext cx="25" cy="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grpSp>
      <p:pic>
        <p:nvPicPr>
          <p:cNvPr id="20486" name="Picture 319"/>
          <p:cNvPicPr>
            <a:picLocks noChangeAspect="1" noChangeArrowheads="1"/>
          </p:cNvPicPr>
          <p:nvPr/>
        </p:nvPicPr>
        <p:blipFill>
          <a:blip r:embed="rId3"/>
          <a:srcRect/>
          <a:stretch>
            <a:fillRect/>
          </a:stretch>
        </p:blipFill>
        <p:spPr bwMode="auto">
          <a:xfrm>
            <a:off x="3352800" y="1752600"/>
            <a:ext cx="5029200" cy="3911600"/>
          </a:xfrm>
          <a:prstGeom prst="rect">
            <a:avLst/>
          </a:prstGeom>
          <a:noFill/>
          <a:ln w="9525">
            <a:noFill/>
            <a:miter lim="800000"/>
            <a:headEnd/>
            <a:tailEnd/>
          </a:ln>
        </p:spPr>
      </p:pic>
      <p:sp>
        <p:nvSpPr>
          <p:cNvPr id="20487" name="Text Box 320"/>
          <p:cNvSpPr txBox="1">
            <a:spLocks noChangeArrowheads="1"/>
          </p:cNvSpPr>
          <p:nvPr/>
        </p:nvSpPr>
        <p:spPr bwMode="auto">
          <a:xfrm>
            <a:off x="38100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sp>
        <p:nvSpPr>
          <p:cNvPr id="20488" name="Text Box 321"/>
          <p:cNvSpPr txBox="1">
            <a:spLocks noChangeArrowheads="1"/>
          </p:cNvSpPr>
          <p:nvPr/>
        </p:nvSpPr>
        <p:spPr bwMode="auto">
          <a:xfrm>
            <a:off x="5268913" y="5500688"/>
            <a:ext cx="3492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20489" name="Text Box 322"/>
          <p:cNvSpPr txBox="1">
            <a:spLocks noChangeArrowheads="1"/>
          </p:cNvSpPr>
          <p:nvPr/>
        </p:nvSpPr>
        <p:spPr bwMode="auto">
          <a:xfrm>
            <a:off x="6646863" y="5500688"/>
            <a:ext cx="3873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20490" name="Text Box 323"/>
          <p:cNvSpPr txBox="1">
            <a:spLocks noChangeArrowheads="1"/>
          </p:cNvSpPr>
          <p:nvPr/>
        </p:nvSpPr>
        <p:spPr bwMode="auto">
          <a:xfrm>
            <a:off x="81534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grpSp>
        <p:nvGrpSpPr>
          <p:cNvPr id="20491" name="Group 324"/>
          <p:cNvGrpSpPr>
            <a:grpSpLocks/>
          </p:cNvGrpSpPr>
          <p:nvPr/>
        </p:nvGrpSpPr>
        <p:grpSpPr bwMode="auto">
          <a:xfrm>
            <a:off x="5783263" y="5943600"/>
            <a:ext cx="866775" cy="687388"/>
            <a:chOff x="571" y="3677"/>
            <a:chExt cx="546" cy="433"/>
          </a:xfrm>
        </p:grpSpPr>
        <p:sp>
          <p:nvSpPr>
            <p:cNvPr id="20510" name="Rectangle 325"/>
            <p:cNvSpPr>
              <a:spLocks noChangeArrowheads="1"/>
            </p:cNvSpPr>
            <p:nvPr/>
          </p:nvSpPr>
          <p:spPr bwMode="auto">
            <a:xfrm>
              <a:off x="571" y="3752"/>
              <a:ext cx="336" cy="335"/>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20511" name="AutoShape 326"/>
            <p:cNvSpPr>
              <a:spLocks noChangeArrowheads="1"/>
            </p:cNvSpPr>
            <p:nvPr/>
          </p:nvSpPr>
          <p:spPr bwMode="auto">
            <a:xfrm flipH="1">
              <a:off x="726" y="3752"/>
              <a:ext cx="181" cy="181"/>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sz="1400"/>
            </a:p>
          </p:txBody>
        </p:sp>
        <p:sp>
          <p:nvSpPr>
            <p:cNvPr id="20512" name="Text Box 327"/>
            <p:cNvSpPr txBox="1">
              <a:spLocks noChangeArrowheads="1"/>
            </p:cNvSpPr>
            <p:nvPr/>
          </p:nvSpPr>
          <p:spPr bwMode="auto">
            <a:xfrm>
              <a:off x="623" y="3916"/>
              <a:ext cx="189" cy="194"/>
            </a:xfrm>
            <a:prstGeom prst="rect">
              <a:avLst/>
            </a:prstGeom>
            <a:noFill/>
            <a:ln w="9525">
              <a:noFill/>
              <a:miter lim="800000"/>
              <a:headEnd/>
              <a:tailEnd/>
            </a:ln>
          </p:spPr>
          <p:txBody>
            <a:bodyPr wrap="none">
              <a:spAutoFit/>
            </a:bodyPr>
            <a:lstStyle/>
            <a:p>
              <a:pPr eaLnBrk="0" hangingPunct="0"/>
              <a:r>
                <a:rPr lang="en-US" sz="1400">
                  <a:solidFill>
                    <a:srgbClr val="008000"/>
                  </a:solidFill>
                  <a:latin typeface="Symbol" pitchFamily="18" charset="2"/>
                </a:rPr>
                <a:t>Γ</a:t>
              </a:r>
            </a:p>
          </p:txBody>
        </p:sp>
        <p:sp>
          <p:nvSpPr>
            <p:cNvPr id="20513" name="Text Box 328"/>
            <p:cNvSpPr txBox="1">
              <a:spLocks noChangeArrowheads="1"/>
            </p:cNvSpPr>
            <p:nvPr/>
          </p:nvSpPr>
          <p:spPr bwMode="auto">
            <a:xfrm>
              <a:off x="901" y="3883"/>
              <a:ext cx="197" cy="192"/>
            </a:xfrm>
            <a:prstGeom prst="rect">
              <a:avLst/>
            </a:prstGeom>
            <a:noFill/>
            <a:ln w="9525">
              <a:noFill/>
              <a:miter lim="800000"/>
              <a:headEnd/>
              <a:tailEnd/>
            </a:ln>
          </p:spPr>
          <p:txBody>
            <a:bodyPr wrap="none">
              <a:spAutoFit/>
            </a:bodyPr>
            <a:lstStyle/>
            <a:p>
              <a:pPr eaLnBrk="0" hangingPunct="0"/>
              <a:r>
                <a:rPr lang="en-US" sz="1400">
                  <a:solidFill>
                    <a:srgbClr val="008000"/>
                  </a:solidFill>
                </a:rPr>
                <a:t>X</a:t>
              </a:r>
            </a:p>
          </p:txBody>
        </p:sp>
        <p:sp>
          <p:nvSpPr>
            <p:cNvPr id="20514" name="Text Box 329"/>
            <p:cNvSpPr txBox="1">
              <a:spLocks noChangeArrowheads="1"/>
            </p:cNvSpPr>
            <p:nvPr/>
          </p:nvSpPr>
          <p:spPr bwMode="auto">
            <a:xfrm>
              <a:off x="901" y="3677"/>
              <a:ext cx="216" cy="192"/>
            </a:xfrm>
            <a:prstGeom prst="rect">
              <a:avLst/>
            </a:prstGeom>
            <a:noFill/>
            <a:ln w="9525">
              <a:noFill/>
              <a:miter lim="800000"/>
              <a:headEnd/>
              <a:tailEnd/>
            </a:ln>
          </p:spPr>
          <p:txBody>
            <a:bodyPr wrap="none">
              <a:spAutoFit/>
            </a:bodyPr>
            <a:lstStyle/>
            <a:p>
              <a:pPr eaLnBrk="0" hangingPunct="0"/>
              <a:r>
                <a:rPr lang="en-US" sz="1400">
                  <a:solidFill>
                    <a:srgbClr val="008000"/>
                  </a:solidFill>
                </a:rPr>
                <a:t>M</a:t>
              </a:r>
            </a:p>
          </p:txBody>
        </p:sp>
      </p:grpSp>
      <p:sp>
        <p:nvSpPr>
          <p:cNvPr id="20492" name="Text Box 331"/>
          <p:cNvSpPr txBox="1">
            <a:spLocks noChangeArrowheads="1"/>
          </p:cNvSpPr>
          <p:nvPr/>
        </p:nvSpPr>
        <p:spPr bwMode="auto">
          <a:xfrm rot="-5400000">
            <a:off x="2610644" y="3496469"/>
            <a:ext cx="1574800" cy="366712"/>
          </a:xfrm>
          <a:prstGeom prst="rect">
            <a:avLst/>
          </a:prstGeom>
          <a:noFill/>
          <a:ln w="9525">
            <a:noFill/>
            <a:miter lim="800000"/>
            <a:headEnd/>
            <a:tailEnd/>
          </a:ln>
        </p:spPr>
        <p:txBody>
          <a:bodyPr wrap="none">
            <a:spAutoFit/>
          </a:bodyPr>
          <a:lstStyle/>
          <a:p>
            <a:pPr eaLnBrk="0" hangingPunct="0"/>
            <a:r>
              <a:rPr lang="en-US" sz="1800"/>
              <a:t>frequency (c/a)</a:t>
            </a:r>
          </a:p>
        </p:txBody>
      </p:sp>
      <p:sp>
        <p:nvSpPr>
          <p:cNvPr id="20493" name="Line 332"/>
          <p:cNvSpPr>
            <a:spLocks noChangeShapeType="1"/>
          </p:cNvSpPr>
          <p:nvPr/>
        </p:nvSpPr>
        <p:spPr bwMode="auto">
          <a:xfrm>
            <a:off x="685800" y="3886200"/>
            <a:ext cx="1905000" cy="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20494" name="Text Box 333"/>
          <p:cNvSpPr txBox="1">
            <a:spLocks noChangeArrowheads="1"/>
          </p:cNvSpPr>
          <p:nvPr/>
        </p:nvSpPr>
        <p:spPr bwMode="auto">
          <a:xfrm>
            <a:off x="1431925" y="3886200"/>
            <a:ext cx="296863" cy="336550"/>
          </a:xfrm>
          <a:prstGeom prst="rect">
            <a:avLst/>
          </a:prstGeom>
          <a:noFill/>
          <a:ln w="9525">
            <a:noFill/>
            <a:miter lim="800000"/>
            <a:headEnd/>
            <a:tailEnd/>
          </a:ln>
        </p:spPr>
        <p:txBody>
          <a:bodyPr wrap="none">
            <a:spAutoFit/>
          </a:bodyPr>
          <a:lstStyle/>
          <a:p>
            <a:pPr eaLnBrk="0" hangingPunct="0"/>
            <a:r>
              <a:rPr lang="en-US" sz="1600" i="1"/>
              <a:t>L</a:t>
            </a:r>
          </a:p>
        </p:txBody>
      </p:sp>
      <p:sp>
        <p:nvSpPr>
          <p:cNvPr id="20495" name="Text Box 334"/>
          <p:cNvSpPr txBox="1">
            <a:spLocks noChangeArrowheads="1"/>
          </p:cNvSpPr>
          <p:nvPr/>
        </p:nvSpPr>
        <p:spPr bwMode="auto">
          <a:xfrm>
            <a:off x="4267200" y="1295400"/>
            <a:ext cx="3811588" cy="457200"/>
          </a:xfrm>
          <a:prstGeom prst="rect">
            <a:avLst/>
          </a:prstGeom>
          <a:noFill/>
          <a:ln w="9525">
            <a:noFill/>
            <a:miter lim="800000"/>
            <a:headEnd/>
            <a:tailEnd/>
          </a:ln>
        </p:spPr>
        <p:txBody>
          <a:bodyPr wrap="none">
            <a:spAutoFit/>
          </a:bodyPr>
          <a:lstStyle/>
          <a:p>
            <a:pPr eaLnBrk="0" hangingPunct="0"/>
            <a:r>
              <a:rPr lang="en-US">
                <a:solidFill>
                  <a:srgbClr val="33CC33"/>
                </a:solidFill>
              </a:rPr>
              <a:t>Defect Crystal Band Diagram</a:t>
            </a:r>
          </a:p>
        </p:txBody>
      </p:sp>
      <p:sp>
        <p:nvSpPr>
          <p:cNvPr id="20496" name="Text Box 335"/>
          <p:cNvSpPr txBox="1">
            <a:spLocks noChangeArrowheads="1"/>
          </p:cNvSpPr>
          <p:nvPr/>
        </p:nvSpPr>
        <p:spPr bwMode="auto">
          <a:xfrm>
            <a:off x="441325" y="4416425"/>
            <a:ext cx="2606675" cy="854075"/>
          </a:xfrm>
          <a:prstGeom prst="rect">
            <a:avLst/>
          </a:prstGeom>
          <a:noFill/>
          <a:ln w="9525">
            <a:noFill/>
            <a:miter lim="800000"/>
            <a:headEnd/>
            <a:tailEnd/>
          </a:ln>
        </p:spPr>
        <p:txBody>
          <a:bodyPr>
            <a:spAutoFit/>
          </a:bodyPr>
          <a:lstStyle/>
          <a:p>
            <a:pPr algn="ctr" eaLnBrk="0" hangingPunct="0"/>
            <a:r>
              <a:rPr lang="en-US"/>
              <a:t>Defect bands are shifted </a:t>
            </a:r>
            <a:r>
              <a:rPr lang="en-US" i="1">
                <a:solidFill>
                  <a:srgbClr val="33CC33"/>
                </a:solidFill>
              </a:rPr>
              <a:t>up</a:t>
            </a:r>
            <a:r>
              <a:rPr lang="en-US">
                <a:solidFill>
                  <a:srgbClr val="33CC33"/>
                </a:solidFill>
              </a:rPr>
              <a:t> (less </a:t>
            </a:r>
            <a:r>
              <a:rPr lang="en-US">
                <a:solidFill>
                  <a:srgbClr val="33CC33"/>
                </a:solidFill>
                <a:latin typeface="Symbol" pitchFamily="18" charset="2"/>
              </a:rPr>
              <a:t>ε</a:t>
            </a:r>
            <a:r>
              <a:rPr lang="en-US">
                <a:solidFill>
                  <a:srgbClr val="33CC33"/>
                </a:solidFill>
              </a:rPr>
              <a:t>)</a:t>
            </a:r>
            <a:endParaRPr lang="en-US"/>
          </a:p>
        </p:txBody>
      </p:sp>
      <p:grpSp>
        <p:nvGrpSpPr>
          <p:cNvPr id="4" name="Group 336"/>
          <p:cNvGrpSpPr>
            <a:grpSpLocks/>
          </p:cNvGrpSpPr>
          <p:nvPr/>
        </p:nvGrpSpPr>
        <p:grpSpPr bwMode="auto">
          <a:xfrm>
            <a:off x="533400" y="2909888"/>
            <a:ext cx="6934200" cy="3643312"/>
            <a:chOff x="336" y="1833"/>
            <a:chExt cx="4368" cy="2295"/>
          </a:xfrm>
        </p:grpSpPr>
        <p:sp>
          <p:nvSpPr>
            <p:cNvPr id="20506" name="Line 337"/>
            <p:cNvSpPr>
              <a:spLocks noChangeShapeType="1"/>
            </p:cNvSpPr>
            <p:nvPr/>
          </p:nvSpPr>
          <p:spPr bwMode="auto">
            <a:xfrm>
              <a:off x="4176" y="2064"/>
              <a:ext cx="144" cy="0"/>
            </a:xfrm>
            <a:prstGeom prst="line">
              <a:avLst/>
            </a:prstGeom>
            <a:noFill/>
            <a:ln w="9525">
              <a:solidFill>
                <a:srgbClr val="FF0000"/>
              </a:solidFill>
              <a:round/>
              <a:headEnd/>
              <a:tailEnd type="triangle" w="med" len="med"/>
            </a:ln>
          </p:spPr>
          <p:txBody>
            <a:bodyPr wrap="none" anchor="ctr"/>
            <a:lstStyle/>
            <a:p>
              <a:endParaRPr lang="cs-CZ"/>
            </a:p>
          </p:txBody>
        </p:sp>
        <p:sp>
          <p:nvSpPr>
            <p:cNvPr id="20507" name="Line 338"/>
            <p:cNvSpPr>
              <a:spLocks noChangeShapeType="1"/>
            </p:cNvSpPr>
            <p:nvPr/>
          </p:nvSpPr>
          <p:spPr bwMode="auto">
            <a:xfrm flipH="1">
              <a:off x="4416" y="2064"/>
              <a:ext cx="144" cy="0"/>
            </a:xfrm>
            <a:prstGeom prst="line">
              <a:avLst/>
            </a:prstGeom>
            <a:noFill/>
            <a:ln w="9525">
              <a:solidFill>
                <a:srgbClr val="FF0000"/>
              </a:solidFill>
              <a:round/>
              <a:headEnd/>
              <a:tailEnd type="triangle" w="med" len="med"/>
            </a:ln>
          </p:spPr>
          <p:txBody>
            <a:bodyPr wrap="none" anchor="ctr"/>
            <a:lstStyle/>
            <a:p>
              <a:endParaRPr lang="cs-CZ"/>
            </a:p>
          </p:txBody>
        </p:sp>
        <p:sp>
          <p:nvSpPr>
            <p:cNvPr id="20508" name="Text Box 339"/>
            <p:cNvSpPr txBox="1">
              <a:spLocks noChangeArrowheads="1"/>
            </p:cNvSpPr>
            <p:nvPr/>
          </p:nvSpPr>
          <p:spPr bwMode="auto">
            <a:xfrm>
              <a:off x="4015" y="1833"/>
              <a:ext cx="689" cy="231"/>
            </a:xfrm>
            <a:prstGeom prst="rect">
              <a:avLst/>
            </a:prstGeom>
            <a:noFill/>
            <a:ln w="9525">
              <a:noFill/>
              <a:miter lim="800000"/>
              <a:headEnd/>
              <a:tailEnd/>
            </a:ln>
          </p:spPr>
          <p:txBody>
            <a:bodyPr wrap="none">
              <a:spAutoFit/>
            </a:bodyPr>
            <a:lstStyle/>
            <a:p>
              <a:pPr eaLnBrk="0" hangingPunct="0"/>
              <a:r>
                <a:rPr lang="en-US" sz="1800">
                  <a:solidFill>
                    <a:srgbClr val="FF0000"/>
                  </a:solidFill>
                </a:rPr>
                <a:t>∆</a:t>
              </a:r>
              <a:r>
                <a:rPr lang="en-US" sz="1800" i="1">
                  <a:solidFill>
                    <a:srgbClr val="FF0000"/>
                  </a:solidFill>
                </a:rPr>
                <a:t>k</a:t>
              </a:r>
              <a:r>
                <a:rPr lang="en-US" sz="1800">
                  <a:solidFill>
                    <a:srgbClr val="FF0000"/>
                  </a:solidFill>
                </a:rPr>
                <a:t> ~ π / </a:t>
              </a:r>
              <a:r>
                <a:rPr lang="en-US" sz="1800" i="1">
                  <a:solidFill>
                    <a:srgbClr val="FF0000"/>
                  </a:solidFill>
                </a:rPr>
                <a:t>L</a:t>
              </a:r>
              <a:endParaRPr lang="en-US" sz="1800">
                <a:solidFill>
                  <a:srgbClr val="FF0000"/>
                </a:solidFill>
              </a:endParaRPr>
            </a:p>
          </p:txBody>
        </p:sp>
        <p:sp>
          <p:nvSpPr>
            <p:cNvPr id="20509" name="Rectangle 340"/>
            <p:cNvSpPr>
              <a:spLocks noChangeArrowheads="1"/>
            </p:cNvSpPr>
            <p:nvPr/>
          </p:nvSpPr>
          <p:spPr bwMode="auto">
            <a:xfrm>
              <a:off x="528" y="3360"/>
              <a:ext cx="1245" cy="288"/>
            </a:xfrm>
            <a:prstGeom prst="rect">
              <a:avLst/>
            </a:prstGeom>
            <a:noFill/>
            <a:ln w="9525">
              <a:noFill/>
              <a:miter lim="800000"/>
              <a:headEnd/>
              <a:tailEnd/>
            </a:ln>
          </p:spPr>
          <p:txBody>
            <a:bodyPr wrap="none">
              <a:spAutoFit/>
            </a:bodyPr>
            <a:lstStyle/>
            <a:p>
              <a:pPr eaLnBrk="0" hangingPunct="0"/>
              <a:r>
                <a:rPr lang="en-US"/>
                <a:t>with </a:t>
              </a:r>
              <a:r>
                <a:rPr lang="en-US" i="1">
                  <a:solidFill>
                    <a:srgbClr val="FF0000"/>
                  </a:solidFill>
                </a:rPr>
                <a:t>discrete</a:t>
              </a:r>
              <a:r>
                <a:rPr lang="en-US">
                  <a:solidFill>
                    <a:srgbClr val="FF0000"/>
                  </a:solidFill>
                </a:rPr>
                <a:t> </a:t>
              </a:r>
              <a:r>
                <a:rPr lang="en-US" i="1">
                  <a:solidFill>
                    <a:srgbClr val="FF0000"/>
                  </a:solidFill>
                </a:rPr>
                <a:t>k</a:t>
              </a:r>
              <a:endParaRPr lang="en-US" i="1"/>
            </a:p>
          </p:txBody>
        </p:sp>
        <p:graphicFrame>
          <p:nvGraphicFramePr>
            <p:cNvPr id="20482" name="Object 2"/>
            <p:cNvGraphicFramePr>
              <a:graphicFrameLocks noChangeAspect="1"/>
            </p:cNvGraphicFramePr>
            <p:nvPr/>
          </p:nvGraphicFramePr>
          <p:xfrm>
            <a:off x="336" y="3648"/>
            <a:ext cx="720" cy="480"/>
          </p:xfrm>
          <a:graphic>
            <a:graphicData uri="http://schemas.openxmlformats.org/presentationml/2006/ole">
              <p:oleObj spid="_x0000_s20482" name="Equation" r:id="rId4" imgW="1485900" imgH="990600" progId="Equation.3">
                <p:embed/>
              </p:oleObj>
            </a:graphicData>
          </a:graphic>
        </p:graphicFrame>
        <p:graphicFrame>
          <p:nvGraphicFramePr>
            <p:cNvPr id="20483" name="Object 3"/>
            <p:cNvGraphicFramePr>
              <a:graphicFrameLocks noChangeAspect="1"/>
            </p:cNvGraphicFramePr>
            <p:nvPr/>
          </p:nvGraphicFramePr>
          <p:xfrm>
            <a:off x="1296" y="3792"/>
            <a:ext cx="816" cy="180"/>
          </p:xfrm>
          <a:graphic>
            <a:graphicData uri="http://schemas.openxmlformats.org/presentationml/2006/ole">
              <p:oleObj spid="_x0000_s20483" name="Equation" r:id="rId5" imgW="2070100" imgH="457200" progId="Equation.3">
                <p:embed/>
              </p:oleObj>
            </a:graphicData>
          </a:graphic>
        </p:graphicFrame>
      </p:grpSp>
      <p:grpSp>
        <p:nvGrpSpPr>
          <p:cNvPr id="5" name="Group 343"/>
          <p:cNvGrpSpPr>
            <a:grpSpLocks/>
          </p:cNvGrpSpPr>
          <p:nvPr/>
        </p:nvGrpSpPr>
        <p:grpSpPr bwMode="auto">
          <a:xfrm>
            <a:off x="5743575" y="3200400"/>
            <a:ext cx="3278188" cy="822325"/>
            <a:chOff x="3618" y="2016"/>
            <a:chExt cx="2065" cy="518"/>
          </a:xfrm>
        </p:grpSpPr>
        <p:sp>
          <p:nvSpPr>
            <p:cNvPr id="20503" name="Oval 344"/>
            <p:cNvSpPr>
              <a:spLocks noChangeArrowheads="1"/>
            </p:cNvSpPr>
            <p:nvPr/>
          </p:nvSpPr>
          <p:spPr bwMode="auto">
            <a:xfrm>
              <a:off x="3618" y="2097"/>
              <a:ext cx="1008" cy="336"/>
            </a:xfrm>
            <a:prstGeom prst="ellipse">
              <a:avLst/>
            </a:prstGeom>
            <a:noFill/>
            <a:ln w="9525">
              <a:solidFill>
                <a:srgbClr val="FF0000"/>
              </a:solidFill>
              <a:round/>
              <a:headEnd/>
              <a:tailEnd/>
            </a:ln>
          </p:spPr>
          <p:txBody>
            <a:bodyPr wrap="none" anchor="ctr"/>
            <a:lstStyle/>
            <a:p>
              <a:pPr algn="ctr" eaLnBrk="0" hangingPunct="0"/>
              <a:endParaRPr lang="cs-CZ"/>
            </a:p>
          </p:txBody>
        </p:sp>
        <p:sp>
          <p:nvSpPr>
            <p:cNvPr id="20504" name="Line 345"/>
            <p:cNvSpPr>
              <a:spLocks noChangeShapeType="1"/>
            </p:cNvSpPr>
            <p:nvPr/>
          </p:nvSpPr>
          <p:spPr bwMode="auto">
            <a:xfrm flipV="1">
              <a:off x="4614" y="2194"/>
              <a:ext cx="305" cy="55"/>
            </a:xfrm>
            <a:prstGeom prst="line">
              <a:avLst/>
            </a:prstGeom>
            <a:noFill/>
            <a:ln w="9525">
              <a:solidFill>
                <a:srgbClr val="FF0000"/>
              </a:solidFill>
              <a:round/>
              <a:headEnd/>
              <a:tailEnd/>
            </a:ln>
          </p:spPr>
          <p:txBody>
            <a:bodyPr wrap="none" anchor="ctr"/>
            <a:lstStyle/>
            <a:p>
              <a:endParaRPr lang="cs-CZ"/>
            </a:p>
          </p:txBody>
        </p:sp>
        <p:sp>
          <p:nvSpPr>
            <p:cNvPr id="20505" name="Text Box 346"/>
            <p:cNvSpPr txBox="1">
              <a:spLocks noChangeArrowheads="1"/>
            </p:cNvSpPr>
            <p:nvPr/>
          </p:nvSpPr>
          <p:spPr bwMode="auto">
            <a:xfrm>
              <a:off x="4896" y="2016"/>
              <a:ext cx="787" cy="518"/>
            </a:xfrm>
            <a:prstGeom prst="rect">
              <a:avLst/>
            </a:prstGeom>
            <a:noFill/>
            <a:ln w="9525">
              <a:noFill/>
              <a:miter lim="800000"/>
              <a:headEnd/>
              <a:tailEnd/>
            </a:ln>
          </p:spPr>
          <p:txBody>
            <a:bodyPr wrap="none">
              <a:spAutoFit/>
            </a:bodyPr>
            <a:lstStyle/>
            <a:p>
              <a:pPr algn="ctr" eaLnBrk="0" hangingPunct="0"/>
              <a:r>
                <a:rPr lang="en-US">
                  <a:solidFill>
                    <a:srgbClr val="FF0000"/>
                  </a:solidFill>
                </a:rPr>
                <a:t>confined</a:t>
              </a:r>
            </a:p>
            <a:p>
              <a:pPr algn="ctr" eaLnBrk="0" hangingPunct="0"/>
              <a:r>
                <a:rPr lang="en-US">
                  <a:solidFill>
                    <a:srgbClr val="FF0000"/>
                  </a:solidFill>
                </a:rPr>
                <a:t>modes</a:t>
              </a:r>
            </a:p>
          </p:txBody>
        </p:sp>
      </p:grpSp>
      <p:grpSp>
        <p:nvGrpSpPr>
          <p:cNvPr id="6" name="Group 347"/>
          <p:cNvGrpSpPr>
            <a:grpSpLocks/>
          </p:cNvGrpSpPr>
          <p:nvPr/>
        </p:nvGrpSpPr>
        <p:grpSpPr bwMode="auto">
          <a:xfrm>
            <a:off x="4022725" y="3757613"/>
            <a:ext cx="3340100" cy="1341437"/>
            <a:chOff x="2534" y="2367"/>
            <a:chExt cx="2104" cy="845"/>
          </a:xfrm>
        </p:grpSpPr>
        <p:sp>
          <p:nvSpPr>
            <p:cNvPr id="20500" name="Line 348"/>
            <p:cNvSpPr>
              <a:spLocks noChangeShapeType="1"/>
            </p:cNvSpPr>
            <p:nvPr/>
          </p:nvSpPr>
          <p:spPr bwMode="auto">
            <a:xfrm>
              <a:off x="3130" y="2496"/>
              <a:ext cx="144" cy="0"/>
            </a:xfrm>
            <a:prstGeom prst="line">
              <a:avLst/>
            </a:prstGeom>
            <a:noFill/>
            <a:ln w="19050">
              <a:solidFill>
                <a:schemeClr val="tx1"/>
              </a:solidFill>
              <a:round/>
              <a:headEnd/>
              <a:tailEnd type="triangle" w="med" len="med"/>
            </a:ln>
          </p:spPr>
          <p:txBody>
            <a:bodyPr wrap="none" anchor="ctr"/>
            <a:lstStyle/>
            <a:p>
              <a:endParaRPr lang="cs-CZ"/>
            </a:p>
          </p:txBody>
        </p:sp>
        <p:sp>
          <p:nvSpPr>
            <p:cNvPr id="20501" name="Text Box 349"/>
            <p:cNvSpPr txBox="1">
              <a:spLocks noChangeArrowheads="1"/>
            </p:cNvSpPr>
            <p:nvPr/>
          </p:nvSpPr>
          <p:spPr bwMode="auto">
            <a:xfrm>
              <a:off x="2947" y="2578"/>
              <a:ext cx="1691" cy="634"/>
            </a:xfrm>
            <a:prstGeom prst="rect">
              <a:avLst/>
            </a:prstGeom>
            <a:noFill/>
            <a:ln w="9525">
              <a:noFill/>
              <a:miter lim="800000"/>
              <a:headEnd/>
              <a:tailEnd/>
            </a:ln>
          </p:spPr>
          <p:txBody>
            <a:bodyPr wrap="none">
              <a:spAutoFit/>
            </a:bodyPr>
            <a:lstStyle/>
            <a:p>
              <a:pPr algn="ctr" eaLnBrk="0" hangingPunct="0"/>
              <a:r>
                <a:rPr lang="en-US" sz="2000" i="1">
                  <a:solidFill>
                    <a:schemeClr val="accent2"/>
                  </a:solidFill>
                </a:rPr>
                <a:t>k</a:t>
              </a:r>
              <a:r>
                <a:rPr lang="en-US" sz="2000">
                  <a:solidFill>
                    <a:schemeClr val="accent2"/>
                  </a:solidFill>
                </a:rPr>
                <a:t> not conserved</a:t>
              </a:r>
              <a:endParaRPr lang="en-US" sz="2000"/>
            </a:p>
            <a:p>
              <a:pPr algn="ctr" eaLnBrk="0" hangingPunct="0"/>
              <a:r>
                <a:rPr lang="en-US" sz="2000"/>
                <a:t>at boundary, so</a:t>
              </a:r>
            </a:p>
            <a:p>
              <a:pPr algn="ctr" eaLnBrk="0" hangingPunct="0"/>
              <a:r>
                <a:rPr lang="en-US" sz="2000">
                  <a:solidFill>
                    <a:schemeClr val="accent2"/>
                  </a:solidFill>
                </a:rPr>
                <a:t>not confined outside gap</a:t>
              </a:r>
              <a:endParaRPr lang="en-US" sz="2000"/>
            </a:p>
          </p:txBody>
        </p:sp>
        <p:sp>
          <p:nvSpPr>
            <p:cNvPr id="20502" name="Text Box 350"/>
            <p:cNvSpPr txBox="1">
              <a:spLocks noChangeArrowheads="1"/>
            </p:cNvSpPr>
            <p:nvPr/>
          </p:nvSpPr>
          <p:spPr bwMode="auto">
            <a:xfrm>
              <a:off x="2534" y="2367"/>
              <a:ext cx="612" cy="231"/>
            </a:xfrm>
            <a:prstGeom prst="rect">
              <a:avLst/>
            </a:prstGeom>
            <a:noFill/>
            <a:ln w="9525">
              <a:noFill/>
              <a:miter lim="800000"/>
              <a:headEnd/>
              <a:tailEnd/>
            </a:ln>
          </p:spPr>
          <p:txBody>
            <a:bodyPr wrap="none">
              <a:spAutoFit/>
            </a:bodyPr>
            <a:lstStyle/>
            <a:p>
              <a:pPr eaLnBrk="0" hangingPunct="0"/>
              <a:r>
                <a:rPr lang="en-US" sz="1800" i="1"/>
                <a:t>escapes: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2"/>
          <p:cNvPicPr>
            <a:picLocks noChangeAspect="1" noChangeArrowheads="1"/>
          </p:cNvPicPr>
          <p:nvPr/>
        </p:nvPicPr>
        <p:blipFill>
          <a:blip r:embed="rId3"/>
          <a:srcRect/>
          <a:stretch>
            <a:fillRect/>
          </a:stretch>
        </p:blipFill>
        <p:spPr bwMode="auto">
          <a:xfrm>
            <a:off x="3352800" y="1752600"/>
            <a:ext cx="5029200" cy="3911600"/>
          </a:xfrm>
          <a:prstGeom prst="rect">
            <a:avLst/>
          </a:prstGeom>
          <a:noFill/>
          <a:ln w="9525">
            <a:noFill/>
            <a:miter lim="800000"/>
            <a:headEnd/>
            <a:tailEnd/>
          </a:ln>
        </p:spPr>
      </p:pic>
      <p:sp>
        <p:nvSpPr>
          <p:cNvPr id="21510" name="Rectangle 3"/>
          <p:cNvSpPr>
            <a:spLocks noGrp="1" noChangeArrowheads="1"/>
          </p:cNvSpPr>
          <p:nvPr>
            <p:ph type="title" idx="4294967295"/>
          </p:nvPr>
        </p:nvSpPr>
        <p:spPr>
          <a:xfrm>
            <a:off x="685800" y="0"/>
            <a:ext cx="7772400" cy="1143000"/>
          </a:xfrm>
        </p:spPr>
        <p:txBody>
          <a:bodyPr/>
          <a:lstStyle/>
          <a:p>
            <a:r>
              <a:rPr lang="en-US" smtClean="0">
                <a:ea typeface="ＭＳ Ｐゴシック" charset="-128"/>
              </a:rPr>
              <a:t>Single-Mode Cavity</a:t>
            </a:r>
          </a:p>
        </p:txBody>
      </p:sp>
      <p:sp>
        <p:nvSpPr>
          <p:cNvPr id="21511" name="Text Box 4"/>
          <p:cNvSpPr txBox="1">
            <a:spLocks noChangeArrowheads="1"/>
          </p:cNvSpPr>
          <p:nvPr/>
        </p:nvSpPr>
        <p:spPr bwMode="auto">
          <a:xfrm>
            <a:off x="38100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sp>
        <p:nvSpPr>
          <p:cNvPr id="21512" name="Text Box 5"/>
          <p:cNvSpPr txBox="1">
            <a:spLocks noChangeArrowheads="1"/>
          </p:cNvSpPr>
          <p:nvPr/>
        </p:nvSpPr>
        <p:spPr bwMode="auto">
          <a:xfrm>
            <a:off x="5268913" y="5500688"/>
            <a:ext cx="3492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21513" name="Text Box 6"/>
          <p:cNvSpPr txBox="1">
            <a:spLocks noChangeArrowheads="1"/>
          </p:cNvSpPr>
          <p:nvPr/>
        </p:nvSpPr>
        <p:spPr bwMode="auto">
          <a:xfrm>
            <a:off x="6646863" y="5500688"/>
            <a:ext cx="3873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21514" name="Text Box 7"/>
          <p:cNvSpPr txBox="1">
            <a:spLocks noChangeArrowheads="1"/>
          </p:cNvSpPr>
          <p:nvPr/>
        </p:nvSpPr>
        <p:spPr bwMode="auto">
          <a:xfrm>
            <a:off x="81534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grpSp>
        <p:nvGrpSpPr>
          <p:cNvPr id="21515" name="Group 8"/>
          <p:cNvGrpSpPr>
            <a:grpSpLocks/>
          </p:cNvGrpSpPr>
          <p:nvPr/>
        </p:nvGrpSpPr>
        <p:grpSpPr bwMode="auto">
          <a:xfrm>
            <a:off x="5783263" y="5943600"/>
            <a:ext cx="866775" cy="687388"/>
            <a:chOff x="571" y="3677"/>
            <a:chExt cx="546" cy="433"/>
          </a:xfrm>
        </p:grpSpPr>
        <p:sp>
          <p:nvSpPr>
            <p:cNvPr id="21550" name="Rectangle 9"/>
            <p:cNvSpPr>
              <a:spLocks noChangeArrowheads="1"/>
            </p:cNvSpPr>
            <p:nvPr/>
          </p:nvSpPr>
          <p:spPr bwMode="auto">
            <a:xfrm>
              <a:off x="571" y="3752"/>
              <a:ext cx="336" cy="335"/>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21551" name="AutoShape 10"/>
            <p:cNvSpPr>
              <a:spLocks noChangeArrowheads="1"/>
            </p:cNvSpPr>
            <p:nvPr/>
          </p:nvSpPr>
          <p:spPr bwMode="auto">
            <a:xfrm flipH="1">
              <a:off x="726" y="3752"/>
              <a:ext cx="181" cy="181"/>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sz="1400"/>
            </a:p>
          </p:txBody>
        </p:sp>
        <p:sp>
          <p:nvSpPr>
            <p:cNvPr id="21552" name="Text Box 11"/>
            <p:cNvSpPr txBox="1">
              <a:spLocks noChangeArrowheads="1"/>
            </p:cNvSpPr>
            <p:nvPr/>
          </p:nvSpPr>
          <p:spPr bwMode="auto">
            <a:xfrm>
              <a:off x="623" y="3916"/>
              <a:ext cx="189" cy="194"/>
            </a:xfrm>
            <a:prstGeom prst="rect">
              <a:avLst/>
            </a:prstGeom>
            <a:noFill/>
            <a:ln w="9525">
              <a:noFill/>
              <a:miter lim="800000"/>
              <a:headEnd/>
              <a:tailEnd/>
            </a:ln>
          </p:spPr>
          <p:txBody>
            <a:bodyPr wrap="none">
              <a:spAutoFit/>
            </a:bodyPr>
            <a:lstStyle/>
            <a:p>
              <a:pPr eaLnBrk="0" hangingPunct="0"/>
              <a:r>
                <a:rPr lang="en-US" sz="1400">
                  <a:solidFill>
                    <a:srgbClr val="008000"/>
                  </a:solidFill>
                  <a:latin typeface="Symbol" pitchFamily="18" charset="2"/>
                </a:rPr>
                <a:t>Γ</a:t>
              </a:r>
            </a:p>
          </p:txBody>
        </p:sp>
        <p:sp>
          <p:nvSpPr>
            <p:cNvPr id="21553" name="Text Box 12"/>
            <p:cNvSpPr txBox="1">
              <a:spLocks noChangeArrowheads="1"/>
            </p:cNvSpPr>
            <p:nvPr/>
          </p:nvSpPr>
          <p:spPr bwMode="auto">
            <a:xfrm>
              <a:off x="901" y="3883"/>
              <a:ext cx="197" cy="192"/>
            </a:xfrm>
            <a:prstGeom prst="rect">
              <a:avLst/>
            </a:prstGeom>
            <a:noFill/>
            <a:ln w="9525">
              <a:noFill/>
              <a:miter lim="800000"/>
              <a:headEnd/>
              <a:tailEnd/>
            </a:ln>
          </p:spPr>
          <p:txBody>
            <a:bodyPr wrap="none">
              <a:spAutoFit/>
            </a:bodyPr>
            <a:lstStyle/>
            <a:p>
              <a:pPr eaLnBrk="0" hangingPunct="0"/>
              <a:r>
                <a:rPr lang="en-US" sz="1400">
                  <a:solidFill>
                    <a:srgbClr val="008000"/>
                  </a:solidFill>
                </a:rPr>
                <a:t>X</a:t>
              </a:r>
            </a:p>
          </p:txBody>
        </p:sp>
        <p:sp>
          <p:nvSpPr>
            <p:cNvPr id="21554" name="Text Box 13"/>
            <p:cNvSpPr txBox="1">
              <a:spLocks noChangeArrowheads="1"/>
            </p:cNvSpPr>
            <p:nvPr/>
          </p:nvSpPr>
          <p:spPr bwMode="auto">
            <a:xfrm>
              <a:off x="901" y="3677"/>
              <a:ext cx="216" cy="192"/>
            </a:xfrm>
            <a:prstGeom prst="rect">
              <a:avLst/>
            </a:prstGeom>
            <a:noFill/>
            <a:ln w="9525">
              <a:noFill/>
              <a:miter lim="800000"/>
              <a:headEnd/>
              <a:tailEnd/>
            </a:ln>
          </p:spPr>
          <p:txBody>
            <a:bodyPr wrap="none">
              <a:spAutoFit/>
            </a:bodyPr>
            <a:lstStyle/>
            <a:p>
              <a:pPr eaLnBrk="0" hangingPunct="0"/>
              <a:r>
                <a:rPr lang="en-US" sz="1400">
                  <a:solidFill>
                    <a:srgbClr val="008000"/>
                  </a:solidFill>
                </a:rPr>
                <a:t>M</a:t>
              </a:r>
            </a:p>
          </p:txBody>
        </p:sp>
      </p:grpSp>
      <p:sp>
        <p:nvSpPr>
          <p:cNvPr id="21516" name="Text Box 15"/>
          <p:cNvSpPr txBox="1">
            <a:spLocks noChangeArrowheads="1"/>
          </p:cNvSpPr>
          <p:nvPr/>
        </p:nvSpPr>
        <p:spPr bwMode="auto">
          <a:xfrm rot="-5400000">
            <a:off x="2610644" y="3496469"/>
            <a:ext cx="1574800" cy="366712"/>
          </a:xfrm>
          <a:prstGeom prst="rect">
            <a:avLst/>
          </a:prstGeom>
          <a:noFill/>
          <a:ln w="9525">
            <a:noFill/>
            <a:miter lim="800000"/>
            <a:headEnd/>
            <a:tailEnd/>
          </a:ln>
        </p:spPr>
        <p:txBody>
          <a:bodyPr wrap="none">
            <a:spAutoFit/>
          </a:bodyPr>
          <a:lstStyle/>
          <a:p>
            <a:pPr eaLnBrk="0" hangingPunct="0"/>
            <a:r>
              <a:rPr lang="en-US" sz="1800"/>
              <a:t>frequency (c/a)</a:t>
            </a:r>
          </a:p>
        </p:txBody>
      </p:sp>
      <p:sp>
        <p:nvSpPr>
          <p:cNvPr id="21517" name="Text Box 16"/>
          <p:cNvSpPr txBox="1">
            <a:spLocks noChangeArrowheads="1"/>
          </p:cNvSpPr>
          <p:nvPr/>
        </p:nvSpPr>
        <p:spPr bwMode="auto">
          <a:xfrm>
            <a:off x="4267200" y="1295400"/>
            <a:ext cx="3592513" cy="457200"/>
          </a:xfrm>
          <a:prstGeom prst="rect">
            <a:avLst/>
          </a:prstGeom>
          <a:noFill/>
          <a:ln w="9525">
            <a:noFill/>
            <a:miter lim="800000"/>
            <a:headEnd/>
            <a:tailEnd/>
          </a:ln>
        </p:spPr>
        <p:txBody>
          <a:bodyPr wrap="none">
            <a:spAutoFit/>
          </a:bodyPr>
          <a:lstStyle/>
          <a:p>
            <a:pPr eaLnBrk="0" hangingPunct="0"/>
            <a:r>
              <a:rPr lang="en-US">
                <a:solidFill>
                  <a:schemeClr val="accent2"/>
                </a:solidFill>
              </a:rPr>
              <a:t>Bulk Crystal Band Diagram</a:t>
            </a:r>
          </a:p>
        </p:txBody>
      </p:sp>
      <p:grpSp>
        <p:nvGrpSpPr>
          <p:cNvPr id="21518" name="Group 17"/>
          <p:cNvGrpSpPr>
            <a:grpSpLocks/>
          </p:cNvGrpSpPr>
          <p:nvPr/>
        </p:nvGrpSpPr>
        <p:grpSpPr bwMode="auto">
          <a:xfrm>
            <a:off x="838200" y="1905000"/>
            <a:ext cx="1371600" cy="1371600"/>
            <a:chOff x="336" y="2976"/>
            <a:chExt cx="864" cy="864"/>
          </a:xfrm>
        </p:grpSpPr>
        <p:sp>
          <p:nvSpPr>
            <p:cNvPr id="21525" name="Oval 18"/>
            <p:cNvSpPr>
              <a:spLocks noChangeArrowheads="1"/>
            </p:cNvSpPr>
            <p:nvPr/>
          </p:nvSpPr>
          <p:spPr bwMode="auto">
            <a:xfrm>
              <a:off x="720" y="297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26" name="Oval 19"/>
            <p:cNvSpPr>
              <a:spLocks noChangeArrowheads="1"/>
            </p:cNvSpPr>
            <p:nvPr/>
          </p:nvSpPr>
          <p:spPr bwMode="auto">
            <a:xfrm>
              <a:off x="720" y="316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27" name="Oval 20"/>
            <p:cNvSpPr>
              <a:spLocks noChangeArrowheads="1"/>
            </p:cNvSpPr>
            <p:nvPr/>
          </p:nvSpPr>
          <p:spPr bwMode="auto">
            <a:xfrm>
              <a:off x="912" y="297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28" name="Oval 21"/>
            <p:cNvSpPr>
              <a:spLocks noChangeArrowheads="1"/>
            </p:cNvSpPr>
            <p:nvPr/>
          </p:nvSpPr>
          <p:spPr bwMode="auto">
            <a:xfrm>
              <a:off x="912" y="316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29" name="Oval 22"/>
            <p:cNvSpPr>
              <a:spLocks noChangeArrowheads="1"/>
            </p:cNvSpPr>
            <p:nvPr/>
          </p:nvSpPr>
          <p:spPr bwMode="auto">
            <a:xfrm>
              <a:off x="1104" y="297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0" name="Oval 23"/>
            <p:cNvSpPr>
              <a:spLocks noChangeArrowheads="1"/>
            </p:cNvSpPr>
            <p:nvPr/>
          </p:nvSpPr>
          <p:spPr bwMode="auto">
            <a:xfrm>
              <a:off x="1104" y="316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1" name="Oval 24"/>
            <p:cNvSpPr>
              <a:spLocks noChangeArrowheads="1"/>
            </p:cNvSpPr>
            <p:nvPr/>
          </p:nvSpPr>
          <p:spPr bwMode="auto">
            <a:xfrm>
              <a:off x="738" y="3380"/>
              <a:ext cx="58" cy="58"/>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532" name="Oval 25"/>
            <p:cNvSpPr>
              <a:spLocks noChangeArrowheads="1"/>
            </p:cNvSpPr>
            <p:nvPr/>
          </p:nvSpPr>
          <p:spPr bwMode="auto">
            <a:xfrm>
              <a:off x="912" y="336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3" name="Oval 26"/>
            <p:cNvSpPr>
              <a:spLocks noChangeArrowheads="1"/>
            </p:cNvSpPr>
            <p:nvPr/>
          </p:nvSpPr>
          <p:spPr bwMode="auto">
            <a:xfrm>
              <a:off x="912" y="355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4" name="Oval 27"/>
            <p:cNvSpPr>
              <a:spLocks noChangeArrowheads="1"/>
            </p:cNvSpPr>
            <p:nvPr/>
          </p:nvSpPr>
          <p:spPr bwMode="auto">
            <a:xfrm>
              <a:off x="1104" y="336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5" name="Oval 28"/>
            <p:cNvSpPr>
              <a:spLocks noChangeArrowheads="1"/>
            </p:cNvSpPr>
            <p:nvPr/>
          </p:nvSpPr>
          <p:spPr bwMode="auto">
            <a:xfrm>
              <a:off x="1104" y="355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6" name="Oval 29"/>
            <p:cNvSpPr>
              <a:spLocks noChangeArrowheads="1"/>
            </p:cNvSpPr>
            <p:nvPr/>
          </p:nvSpPr>
          <p:spPr bwMode="auto">
            <a:xfrm>
              <a:off x="912" y="374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7" name="Oval 30"/>
            <p:cNvSpPr>
              <a:spLocks noChangeArrowheads="1"/>
            </p:cNvSpPr>
            <p:nvPr/>
          </p:nvSpPr>
          <p:spPr bwMode="auto">
            <a:xfrm>
              <a:off x="1104" y="374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8" name="Oval 31"/>
            <p:cNvSpPr>
              <a:spLocks noChangeArrowheads="1"/>
            </p:cNvSpPr>
            <p:nvPr/>
          </p:nvSpPr>
          <p:spPr bwMode="auto">
            <a:xfrm>
              <a:off x="528" y="355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39" name="Oval 32"/>
            <p:cNvSpPr>
              <a:spLocks noChangeArrowheads="1"/>
            </p:cNvSpPr>
            <p:nvPr/>
          </p:nvSpPr>
          <p:spPr bwMode="auto">
            <a:xfrm>
              <a:off x="528" y="374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0" name="Oval 33"/>
            <p:cNvSpPr>
              <a:spLocks noChangeArrowheads="1"/>
            </p:cNvSpPr>
            <p:nvPr/>
          </p:nvSpPr>
          <p:spPr bwMode="auto">
            <a:xfrm>
              <a:off x="720" y="355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1" name="Oval 34"/>
            <p:cNvSpPr>
              <a:spLocks noChangeArrowheads="1"/>
            </p:cNvSpPr>
            <p:nvPr/>
          </p:nvSpPr>
          <p:spPr bwMode="auto">
            <a:xfrm>
              <a:off x="720" y="374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2" name="Oval 35"/>
            <p:cNvSpPr>
              <a:spLocks noChangeArrowheads="1"/>
            </p:cNvSpPr>
            <p:nvPr/>
          </p:nvSpPr>
          <p:spPr bwMode="auto">
            <a:xfrm>
              <a:off x="336" y="3552"/>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3" name="Oval 36"/>
            <p:cNvSpPr>
              <a:spLocks noChangeArrowheads="1"/>
            </p:cNvSpPr>
            <p:nvPr/>
          </p:nvSpPr>
          <p:spPr bwMode="auto">
            <a:xfrm>
              <a:off x="336" y="3744"/>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4" name="Oval 37"/>
            <p:cNvSpPr>
              <a:spLocks noChangeArrowheads="1"/>
            </p:cNvSpPr>
            <p:nvPr/>
          </p:nvSpPr>
          <p:spPr bwMode="auto">
            <a:xfrm>
              <a:off x="336" y="316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5" name="Oval 38"/>
            <p:cNvSpPr>
              <a:spLocks noChangeArrowheads="1"/>
            </p:cNvSpPr>
            <p:nvPr/>
          </p:nvSpPr>
          <p:spPr bwMode="auto">
            <a:xfrm>
              <a:off x="336" y="336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6" name="Oval 39"/>
            <p:cNvSpPr>
              <a:spLocks noChangeArrowheads="1"/>
            </p:cNvSpPr>
            <p:nvPr/>
          </p:nvSpPr>
          <p:spPr bwMode="auto">
            <a:xfrm>
              <a:off x="528" y="3168"/>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7" name="Oval 40"/>
            <p:cNvSpPr>
              <a:spLocks noChangeArrowheads="1"/>
            </p:cNvSpPr>
            <p:nvPr/>
          </p:nvSpPr>
          <p:spPr bwMode="auto">
            <a:xfrm>
              <a:off x="528" y="3360"/>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8" name="Oval 41"/>
            <p:cNvSpPr>
              <a:spLocks noChangeArrowheads="1"/>
            </p:cNvSpPr>
            <p:nvPr/>
          </p:nvSpPr>
          <p:spPr bwMode="auto">
            <a:xfrm>
              <a:off x="336" y="297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549" name="Oval 42"/>
            <p:cNvSpPr>
              <a:spLocks noChangeArrowheads="1"/>
            </p:cNvSpPr>
            <p:nvPr/>
          </p:nvSpPr>
          <p:spPr bwMode="auto">
            <a:xfrm>
              <a:off x="528" y="2976"/>
              <a:ext cx="96" cy="96"/>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grpSp>
      <p:sp>
        <p:nvSpPr>
          <p:cNvPr id="21519" name="Oval 43"/>
          <p:cNvSpPr>
            <a:spLocks noChangeArrowheads="1"/>
          </p:cNvSpPr>
          <p:nvPr/>
        </p:nvSpPr>
        <p:spPr bwMode="auto">
          <a:xfrm>
            <a:off x="6811963" y="3402013"/>
            <a:ext cx="74612" cy="74612"/>
          </a:xfrm>
          <a:prstGeom prst="ellipse">
            <a:avLst/>
          </a:prstGeom>
          <a:solidFill>
            <a:srgbClr val="33CC33"/>
          </a:solidFill>
          <a:ln w="9525">
            <a:solidFill>
              <a:srgbClr val="33CC33"/>
            </a:solidFill>
            <a:round/>
            <a:headEnd/>
            <a:tailEnd/>
          </a:ln>
        </p:spPr>
        <p:txBody>
          <a:bodyPr wrap="none" anchor="ctr"/>
          <a:lstStyle/>
          <a:p>
            <a:pPr algn="ctr" eaLnBrk="0" hangingPunct="0"/>
            <a:endParaRPr lang="cs-CZ"/>
          </a:p>
        </p:txBody>
      </p:sp>
      <p:sp>
        <p:nvSpPr>
          <p:cNvPr id="21520" name="Line 44"/>
          <p:cNvSpPr>
            <a:spLocks noChangeShapeType="1"/>
          </p:cNvSpPr>
          <p:nvPr/>
        </p:nvSpPr>
        <p:spPr bwMode="auto">
          <a:xfrm flipV="1">
            <a:off x="6842125" y="3481388"/>
            <a:ext cx="0" cy="200025"/>
          </a:xfrm>
          <a:prstGeom prst="line">
            <a:avLst/>
          </a:prstGeom>
          <a:noFill/>
          <a:ln w="19050">
            <a:solidFill>
              <a:schemeClr val="tx1"/>
            </a:solidFill>
            <a:round/>
            <a:headEnd/>
            <a:tailEnd type="triangle" w="med" len="med"/>
          </a:ln>
        </p:spPr>
        <p:txBody>
          <a:bodyPr wrap="none" anchor="ctr"/>
          <a:lstStyle/>
          <a:p>
            <a:endParaRPr lang="cs-CZ"/>
          </a:p>
        </p:txBody>
      </p:sp>
      <p:sp>
        <p:nvSpPr>
          <p:cNvPr id="21521" name="Text Box 45"/>
          <p:cNvSpPr txBox="1">
            <a:spLocks noChangeArrowheads="1"/>
          </p:cNvSpPr>
          <p:nvPr/>
        </p:nvSpPr>
        <p:spPr bwMode="auto">
          <a:xfrm>
            <a:off x="381000" y="3733800"/>
            <a:ext cx="2543175" cy="1552575"/>
          </a:xfrm>
          <a:prstGeom prst="rect">
            <a:avLst/>
          </a:prstGeom>
          <a:noFill/>
          <a:ln w="9525">
            <a:noFill/>
            <a:miter lim="800000"/>
            <a:headEnd/>
            <a:tailEnd/>
          </a:ln>
        </p:spPr>
        <p:txBody>
          <a:bodyPr wrap="none">
            <a:spAutoFit/>
          </a:bodyPr>
          <a:lstStyle/>
          <a:p>
            <a:pPr algn="ctr" eaLnBrk="0" hangingPunct="0"/>
            <a:r>
              <a:rPr lang="en-US"/>
              <a:t>A </a:t>
            </a:r>
            <a:r>
              <a:rPr lang="en-US" i="1"/>
              <a:t>point defect</a:t>
            </a:r>
            <a:endParaRPr lang="en-US"/>
          </a:p>
          <a:p>
            <a:pPr algn="ctr" eaLnBrk="0" hangingPunct="0"/>
            <a:r>
              <a:rPr lang="en-US"/>
              <a:t>can </a:t>
            </a:r>
            <a:r>
              <a:rPr lang="en-US">
                <a:solidFill>
                  <a:srgbClr val="FF0000"/>
                </a:solidFill>
              </a:rPr>
              <a:t>push up</a:t>
            </a:r>
            <a:endParaRPr lang="en-US"/>
          </a:p>
          <a:p>
            <a:pPr algn="ctr" eaLnBrk="0" hangingPunct="0"/>
            <a:r>
              <a:rPr lang="en-US"/>
              <a:t>a </a:t>
            </a:r>
            <a:r>
              <a:rPr lang="en-US">
                <a:solidFill>
                  <a:srgbClr val="33CC33"/>
                </a:solidFill>
              </a:rPr>
              <a:t>single</a:t>
            </a:r>
            <a:r>
              <a:rPr lang="en-US"/>
              <a:t> mode</a:t>
            </a:r>
          </a:p>
          <a:p>
            <a:pPr algn="ctr" eaLnBrk="0" hangingPunct="0"/>
            <a:r>
              <a:rPr lang="en-US"/>
              <a:t>from the </a:t>
            </a:r>
            <a:r>
              <a:rPr lang="en-US">
                <a:solidFill>
                  <a:srgbClr val="FF0000"/>
                </a:solidFill>
              </a:rPr>
              <a:t>band edge</a:t>
            </a:r>
            <a:endParaRPr lang="en-US"/>
          </a:p>
        </p:txBody>
      </p:sp>
      <p:sp>
        <p:nvSpPr>
          <p:cNvPr id="21522" name="Text Box 46"/>
          <p:cNvSpPr txBox="1">
            <a:spLocks noChangeArrowheads="1"/>
          </p:cNvSpPr>
          <p:nvPr/>
        </p:nvSpPr>
        <p:spPr bwMode="auto">
          <a:xfrm>
            <a:off x="6675438" y="6142038"/>
            <a:ext cx="1958975" cy="396875"/>
          </a:xfrm>
          <a:prstGeom prst="rect">
            <a:avLst/>
          </a:prstGeom>
          <a:noFill/>
          <a:ln w="9525">
            <a:noFill/>
            <a:miter lim="800000"/>
            <a:headEnd/>
            <a:tailEnd/>
          </a:ln>
        </p:spPr>
        <p:txBody>
          <a:bodyPr wrap="none">
            <a:spAutoFit/>
          </a:bodyPr>
          <a:lstStyle/>
          <a:p>
            <a:pPr eaLnBrk="0" hangingPunct="0"/>
            <a:r>
              <a:rPr lang="en-US" sz="2000">
                <a:solidFill>
                  <a:schemeClr val="accent2"/>
                </a:solidFill>
              </a:rPr>
              <a:t>(k not conserved)</a:t>
            </a:r>
          </a:p>
        </p:txBody>
      </p:sp>
      <p:grpSp>
        <p:nvGrpSpPr>
          <p:cNvPr id="4" name="Group 47"/>
          <p:cNvGrpSpPr>
            <a:grpSpLocks/>
          </p:cNvGrpSpPr>
          <p:nvPr/>
        </p:nvGrpSpPr>
        <p:grpSpPr bwMode="auto">
          <a:xfrm>
            <a:off x="228600" y="3340100"/>
            <a:ext cx="8405813" cy="2909888"/>
            <a:chOff x="144" y="2104"/>
            <a:chExt cx="5295" cy="1833"/>
          </a:xfrm>
        </p:grpSpPr>
        <p:sp>
          <p:nvSpPr>
            <p:cNvPr id="21524" name="Rectangle 48"/>
            <p:cNvSpPr>
              <a:spLocks noChangeArrowheads="1"/>
            </p:cNvSpPr>
            <p:nvPr/>
          </p:nvSpPr>
          <p:spPr bwMode="auto">
            <a:xfrm>
              <a:off x="144" y="3408"/>
              <a:ext cx="1947" cy="529"/>
            </a:xfrm>
            <a:prstGeom prst="rect">
              <a:avLst/>
            </a:prstGeom>
            <a:solidFill>
              <a:srgbClr val="FFFFCC"/>
            </a:solidFill>
            <a:ln w="9525">
              <a:solidFill>
                <a:schemeClr val="folHlink"/>
              </a:solidFill>
              <a:miter lim="800000"/>
              <a:headEnd/>
              <a:tailEnd/>
            </a:ln>
          </p:spPr>
          <p:txBody>
            <a:bodyPr wrap="none" anchor="ctr"/>
            <a:lstStyle/>
            <a:p>
              <a:pPr algn="ctr" eaLnBrk="0" hangingPunct="0"/>
              <a:endParaRPr lang="cs-CZ"/>
            </a:p>
          </p:txBody>
        </p:sp>
        <p:graphicFrame>
          <p:nvGraphicFramePr>
            <p:cNvPr id="21506" name="Object 2"/>
            <p:cNvGraphicFramePr>
              <a:graphicFrameLocks noChangeAspect="1"/>
            </p:cNvGraphicFramePr>
            <p:nvPr/>
          </p:nvGraphicFramePr>
          <p:xfrm>
            <a:off x="5247" y="2231"/>
            <a:ext cx="192" cy="187"/>
          </p:xfrm>
          <a:graphic>
            <a:graphicData uri="http://schemas.openxmlformats.org/presentationml/2006/ole">
              <p:oleObj spid="_x0000_s21506" name="Equation" r:id="rId4" imgW="482600" imgH="469900" progId="Equation.3">
                <p:embed/>
              </p:oleObj>
            </a:graphicData>
          </a:graphic>
        </p:graphicFrame>
        <p:graphicFrame>
          <p:nvGraphicFramePr>
            <p:cNvPr id="21507" name="Object 3"/>
            <p:cNvGraphicFramePr>
              <a:graphicFrameLocks noChangeAspect="1"/>
            </p:cNvGraphicFramePr>
            <p:nvPr/>
          </p:nvGraphicFramePr>
          <p:xfrm>
            <a:off x="4366" y="2104"/>
            <a:ext cx="136" cy="107"/>
          </p:xfrm>
          <a:graphic>
            <a:graphicData uri="http://schemas.openxmlformats.org/presentationml/2006/ole">
              <p:oleObj spid="_x0000_s21507" name="Equation" r:id="rId5" imgW="342900" imgH="266700" progId="Equation.3">
                <p:embed/>
              </p:oleObj>
            </a:graphicData>
          </a:graphic>
        </p:graphicFrame>
        <p:graphicFrame>
          <p:nvGraphicFramePr>
            <p:cNvPr id="21508" name="Object 4"/>
            <p:cNvGraphicFramePr>
              <a:graphicFrameLocks noChangeAspect="1"/>
            </p:cNvGraphicFramePr>
            <p:nvPr/>
          </p:nvGraphicFramePr>
          <p:xfrm>
            <a:off x="192" y="3456"/>
            <a:ext cx="1814" cy="413"/>
          </p:xfrm>
          <a:graphic>
            <a:graphicData uri="http://schemas.openxmlformats.org/presentationml/2006/ole">
              <p:oleObj spid="_x0000_s21508" name="Equation" r:id="rId6" imgW="4572000" imgH="1028700" progId="Equation.3">
                <p:embed/>
              </p:oleObj>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srcRect/>
          <a:stretch>
            <a:fillRect/>
          </a:stretch>
        </p:blipFill>
        <p:spPr bwMode="auto">
          <a:xfrm>
            <a:off x="3352800" y="1752600"/>
            <a:ext cx="5029200" cy="3911600"/>
          </a:xfrm>
          <a:prstGeom prst="rect">
            <a:avLst/>
          </a:prstGeom>
          <a:noFill/>
          <a:ln w="9525">
            <a:noFill/>
            <a:miter lim="800000"/>
            <a:headEnd/>
            <a:tailEnd/>
          </a:ln>
        </p:spPr>
      </p:pic>
      <p:sp>
        <p:nvSpPr>
          <p:cNvPr id="128003" name="Rectangle 3"/>
          <p:cNvSpPr>
            <a:spLocks noGrp="1" noChangeArrowheads="1"/>
          </p:cNvSpPr>
          <p:nvPr>
            <p:ph type="title" idx="4294967295"/>
          </p:nvPr>
        </p:nvSpPr>
        <p:spPr>
          <a:xfrm>
            <a:off x="685800" y="0"/>
            <a:ext cx="7772400" cy="1143000"/>
          </a:xfrm>
        </p:spPr>
        <p:txBody>
          <a:bodyPr/>
          <a:lstStyle/>
          <a:p>
            <a:r>
              <a:rPr lang="ja-JP" altLang="en-US" smtClean="0">
                <a:ea typeface="ＭＳ Ｐゴシック" charset="-128"/>
              </a:rPr>
              <a:t>“</a:t>
            </a:r>
            <a:r>
              <a:rPr lang="en-US" altLang="ja-JP" smtClean="0">
                <a:ea typeface="ＭＳ Ｐゴシック" charset="-128"/>
              </a:rPr>
              <a:t>Single</a:t>
            </a:r>
            <a:r>
              <a:rPr lang="ja-JP" altLang="en-US" smtClean="0">
                <a:ea typeface="ＭＳ Ｐゴシック" charset="-128"/>
              </a:rPr>
              <a:t>”</a:t>
            </a:r>
            <a:r>
              <a:rPr lang="en-US" altLang="ja-JP" smtClean="0">
                <a:ea typeface="ＭＳ Ｐゴシック" charset="-128"/>
              </a:rPr>
              <a:t>-Mode Cavity</a:t>
            </a:r>
            <a:endParaRPr lang="en-US" smtClean="0">
              <a:ea typeface="ＭＳ Ｐゴシック" charset="-128"/>
            </a:endParaRPr>
          </a:p>
        </p:txBody>
      </p:sp>
      <p:sp>
        <p:nvSpPr>
          <p:cNvPr id="128004" name="Text Box 4"/>
          <p:cNvSpPr txBox="1">
            <a:spLocks noChangeArrowheads="1"/>
          </p:cNvSpPr>
          <p:nvPr/>
        </p:nvSpPr>
        <p:spPr bwMode="auto">
          <a:xfrm>
            <a:off x="38100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sp>
        <p:nvSpPr>
          <p:cNvPr id="128005" name="Text Box 5"/>
          <p:cNvSpPr txBox="1">
            <a:spLocks noChangeArrowheads="1"/>
          </p:cNvSpPr>
          <p:nvPr/>
        </p:nvSpPr>
        <p:spPr bwMode="auto">
          <a:xfrm>
            <a:off x="5268913" y="5500688"/>
            <a:ext cx="3492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128006" name="Text Box 6"/>
          <p:cNvSpPr txBox="1">
            <a:spLocks noChangeArrowheads="1"/>
          </p:cNvSpPr>
          <p:nvPr/>
        </p:nvSpPr>
        <p:spPr bwMode="auto">
          <a:xfrm>
            <a:off x="6646863" y="5500688"/>
            <a:ext cx="3873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128007" name="Text Box 7"/>
          <p:cNvSpPr txBox="1">
            <a:spLocks noChangeArrowheads="1"/>
          </p:cNvSpPr>
          <p:nvPr/>
        </p:nvSpPr>
        <p:spPr bwMode="auto">
          <a:xfrm>
            <a:off x="8153400" y="5497513"/>
            <a:ext cx="322263" cy="38893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G</a:t>
            </a:r>
          </a:p>
        </p:txBody>
      </p:sp>
      <p:sp>
        <p:nvSpPr>
          <p:cNvPr id="128008" name="Rectangle 8"/>
          <p:cNvSpPr>
            <a:spLocks noChangeArrowheads="1"/>
          </p:cNvSpPr>
          <p:nvPr/>
        </p:nvSpPr>
        <p:spPr bwMode="auto">
          <a:xfrm>
            <a:off x="5783263" y="6062663"/>
            <a:ext cx="533400" cy="531812"/>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28009" name="AutoShape 9"/>
          <p:cNvSpPr>
            <a:spLocks noChangeArrowheads="1"/>
          </p:cNvSpPr>
          <p:nvPr/>
        </p:nvSpPr>
        <p:spPr bwMode="auto">
          <a:xfrm flipH="1">
            <a:off x="6029325" y="6062663"/>
            <a:ext cx="287338" cy="287337"/>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sz="1400"/>
          </a:p>
        </p:txBody>
      </p:sp>
      <p:sp>
        <p:nvSpPr>
          <p:cNvPr id="128010" name="Text Box 10"/>
          <p:cNvSpPr txBox="1">
            <a:spLocks noChangeArrowheads="1"/>
          </p:cNvSpPr>
          <p:nvPr/>
        </p:nvSpPr>
        <p:spPr bwMode="auto">
          <a:xfrm>
            <a:off x="5865813" y="6323013"/>
            <a:ext cx="300037" cy="307975"/>
          </a:xfrm>
          <a:prstGeom prst="rect">
            <a:avLst/>
          </a:prstGeom>
          <a:noFill/>
          <a:ln w="9525">
            <a:noFill/>
            <a:miter lim="800000"/>
            <a:headEnd/>
            <a:tailEnd/>
          </a:ln>
        </p:spPr>
        <p:txBody>
          <a:bodyPr wrap="none">
            <a:spAutoFit/>
          </a:bodyPr>
          <a:lstStyle/>
          <a:p>
            <a:pPr eaLnBrk="0" hangingPunct="0"/>
            <a:r>
              <a:rPr lang="en-US" sz="1400">
                <a:solidFill>
                  <a:srgbClr val="008000"/>
                </a:solidFill>
                <a:latin typeface="Symbol" pitchFamily="18" charset="2"/>
              </a:rPr>
              <a:t>Γ</a:t>
            </a:r>
          </a:p>
        </p:txBody>
      </p:sp>
      <p:sp>
        <p:nvSpPr>
          <p:cNvPr id="128011" name="Text Box 11"/>
          <p:cNvSpPr txBox="1">
            <a:spLocks noChangeArrowheads="1"/>
          </p:cNvSpPr>
          <p:nvPr/>
        </p:nvSpPr>
        <p:spPr bwMode="auto">
          <a:xfrm>
            <a:off x="6307138" y="6270625"/>
            <a:ext cx="312737" cy="304800"/>
          </a:xfrm>
          <a:prstGeom prst="rect">
            <a:avLst/>
          </a:prstGeom>
          <a:noFill/>
          <a:ln w="9525">
            <a:noFill/>
            <a:miter lim="800000"/>
            <a:headEnd/>
            <a:tailEnd/>
          </a:ln>
        </p:spPr>
        <p:txBody>
          <a:bodyPr wrap="none">
            <a:spAutoFit/>
          </a:bodyPr>
          <a:lstStyle/>
          <a:p>
            <a:pPr eaLnBrk="0" hangingPunct="0"/>
            <a:r>
              <a:rPr lang="en-US" sz="1400">
                <a:solidFill>
                  <a:srgbClr val="008000"/>
                </a:solidFill>
              </a:rPr>
              <a:t>X</a:t>
            </a:r>
          </a:p>
        </p:txBody>
      </p:sp>
      <p:sp>
        <p:nvSpPr>
          <p:cNvPr id="128012" name="Text Box 12"/>
          <p:cNvSpPr txBox="1">
            <a:spLocks noChangeArrowheads="1"/>
          </p:cNvSpPr>
          <p:nvPr/>
        </p:nvSpPr>
        <p:spPr bwMode="auto">
          <a:xfrm>
            <a:off x="6307138" y="5943600"/>
            <a:ext cx="342900" cy="304800"/>
          </a:xfrm>
          <a:prstGeom prst="rect">
            <a:avLst/>
          </a:prstGeom>
          <a:noFill/>
          <a:ln w="9525">
            <a:noFill/>
            <a:miter lim="800000"/>
            <a:headEnd/>
            <a:tailEnd/>
          </a:ln>
        </p:spPr>
        <p:txBody>
          <a:bodyPr wrap="none">
            <a:spAutoFit/>
          </a:bodyPr>
          <a:lstStyle/>
          <a:p>
            <a:pPr eaLnBrk="0" hangingPunct="0"/>
            <a:r>
              <a:rPr lang="en-US" sz="1400">
                <a:solidFill>
                  <a:srgbClr val="008000"/>
                </a:solidFill>
              </a:rPr>
              <a:t>M</a:t>
            </a:r>
          </a:p>
        </p:txBody>
      </p:sp>
      <p:sp>
        <p:nvSpPr>
          <p:cNvPr id="128013" name="Text Box 14"/>
          <p:cNvSpPr txBox="1">
            <a:spLocks noChangeArrowheads="1"/>
          </p:cNvSpPr>
          <p:nvPr/>
        </p:nvSpPr>
        <p:spPr bwMode="auto">
          <a:xfrm rot="-5400000">
            <a:off x="2610644" y="3496469"/>
            <a:ext cx="1574800" cy="366712"/>
          </a:xfrm>
          <a:prstGeom prst="rect">
            <a:avLst/>
          </a:prstGeom>
          <a:noFill/>
          <a:ln w="9525">
            <a:noFill/>
            <a:miter lim="800000"/>
            <a:headEnd/>
            <a:tailEnd/>
          </a:ln>
        </p:spPr>
        <p:txBody>
          <a:bodyPr wrap="none">
            <a:spAutoFit/>
          </a:bodyPr>
          <a:lstStyle/>
          <a:p>
            <a:pPr eaLnBrk="0" hangingPunct="0"/>
            <a:r>
              <a:rPr lang="en-US" sz="1800"/>
              <a:t>frequency (c/a)</a:t>
            </a:r>
          </a:p>
        </p:txBody>
      </p:sp>
      <p:sp>
        <p:nvSpPr>
          <p:cNvPr id="128014" name="Text Box 15"/>
          <p:cNvSpPr txBox="1">
            <a:spLocks noChangeArrowheads="1"/>
          </p:cNvSpPr>
          <p:nvPr/>
        </p:nvSpPr>
        <p:spPr bwMode="auto">
          <a:xfrm>
            <a:off x="4267200" y="1295400"/>
            <a:ext cx="3592513" cy="457200"/>
          </a:xfrm>
          <a:prstGeom prst="rect">
            <a:avLst/>
          </a:prstGeom>
          <a:noFill/>
          <a:ln w="9525">
            <a:noFill/>
            <a:miter lim="800000"/>
            <a:headEnd/>
            <a:tailEnd/>
          </a:ln>
        </p:spPr>
        <p:txBody>
          <a:bodyPr wrap="none">
            <a:spAutoFit/>
          </a:bodyPr>
          <a:lstStyle/>
          <a:p>
            <a:pPr eaLnBrk="0" hangingPunct="0"/>
            <a:r>
              <a:rPr lang="en-US">
                <a:solidFill>
                  <a:schemeClr val="accent2"/>
                </a:solidFill>
              </a:rPr>
              <a:t>Bulk Crystal Band Diagram</a:t>
            </a:r>
          </a:p>
        </p:txBody>
      </p:sp>
      <p:sp>
        <p:nvSpPr>
          <p:cNvPr id="128015" name="Oval 16"/>
          <p:cNvSpPr>
            <a:spLocks noChangeArrowheads="1"/>
          </p:cNvSpPr>
          <p:nvPr/>
        </p:nvSpPr>
        <p:spPr bwMode="auto">
          <a:xfrm>
            <a:off x="1447800" y="19050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16" name="Oval 17"/>
          <p:cNvSpPr>
            <a:spLocks noChangeArrowheads="1"/>
          </p:cNvSpPr>
          <p:nvPr/>
        </p:nvSpPr>
        <p:spPr bwMode="auto">
          <a:xfrm>
            <a:off x="1447800" y="22098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17" name="Oval 18"/>
          <p:cNvSpPr>
            <a:spLocks noChangeArrowheads="1"/>
          </p:cNvSpPr>
          <p:nvPr/>
        </p:nvSpPr>
        <p:spPr bwMode="auto">
          <a:xfrm>
            <a:off x="1752600" y="19050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18" name="Oval 19"/>
          <p:cNvSpPr>
            <a:spLocks noChangeArrowheads="1"/>
          </p:cNvSpPr>
          <p:nvPr/>
        </p:nvSpPr>
        <p:spPr bwMode="auto">
          <a:xfrm>
            <a:off x="1752600" y="22098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19" name="Oval 20"/>
          <p:cNvSpPr>
            <a:spLocks noChangeArrowheads="1"/>
          </p:cNvSpPr>
          <p:nvPr/>
        </p:nvSpPr>
        <p:spPr bwMode="auto">
          <a:xfrm>
            <a:off x="2057400" y="19050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0" name="Oval 21"/>
          <p:cNvSpPr>
            <a:spLocks noChangeArrowheads="1"/>
          </p:cNvSpPr>
          <p:nvPr/>
        </p:nvSpPr>
        <p:spPr bwMode="auto">
          <a:xfrm>
            <a:off x="2057400" y="22098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1" name="Oval 22"/>
          <p:cNvSpPr>
            <a:spLocks noChangeArrowheads="1"/>
          </p:cNvSpPr>
          <p:nvPr/>
        </p:nvSpPr>
        <p:spPr bwMode="auto">
          <a:xfrm>
            <a:off x="1371600" y="2428875"/>
            <a:ext cx="314325" cy="314325"/>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28022" name="Oval 23"/>
          <p:cNvSpPr>
            <a:spLocks noChangeArrowheads="1"/>
          </p:cNvSpPr>
          <p:nvPr/>
        </p:nvSpPr>
        <p:spPr bwMode="auto">
          <a:xfrm>
            <a:off x="1752600" y="25146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3" name="Oval 24"/>
          <p:cNvSpPr>
            <a:spLocks noChangeArrowheads="1"/>
          </p:cNvSpPr>
          <p:nvPr/>
        </p:nvSpPr>
        <p:spPr bwMode="auto">
          <a:xfrm>
            <a:off x="1752600" y="28194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4" name="Oval 25"/>
          <p:cNvSpPr>
            <a:spLocks noChangeArrowheads="1"/>
          </p:cNvSpPr>
          <p:nvPr/>
        </p:nvSpPr>
        <p:spPr bwMode="auto">
          <a:xfrm>
            <a:off x="2057400" y="25146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5" name="Oval 26"/>
          <p:cNvSpPr>
            <a:spLocks noChangeArrowheads="1"/>
          </p:cNvSpPr>
          <p:nvPr/>
        </p:nvSpPr>
        <p:spPr bwMode="auto">
          <a:xfrm>
            <a:off x="2057400" y="28194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6" name="Oval 27"/>
          <p:cNvSpPr>
            <a:spLocks noChangeArrowheads="1"/>
          </p:cNvSpPr>
          <p:nvPr/>
        </p:nvSpPr>
        <p:spPr bwMode="auto">
          <a:xfrm>
            <a:off x="1752600" y="31242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7" name="Oval 28"/>
          <p:cNvSpPr>
            <a:spLocks noChangeArrowheads="1"/>
          </p:cNvSpPr>
          <p:nvPr/>
        </p:nvSpPr>
        <p:spPr bwMode="auto">
          <a:xfrm>
            <a:off x="2057400" y="31242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8" name="Oval 29"/>
          <p:cNvSpPr>
            <a:spLocks noChangeArrowheads="1"/>
          </p:cNvSpPr>
          <p:nvPr/>
        </p:nvSpPr>
        <p:spPr bwMode="auto">
          <a:xfrm>
            <a:off x="1143000" y="28194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29" name="Oval 30"/>
          <p:cNvSpPr>
            <a:spLocks noChangeArrowheads="1"/>
          </p:cNvSpPr>
          <p:nvPr/>
        </p:nvSpPr>
        <p:spPr bwMode="auto">
          <a:xfrm>
            <a:off x="1143000" y="31242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0" name="Oval 31"/>
          <p:cNvSpPr>
            <a:spLocks noChangeArrowheads="1"/>
          </p:cNvSpPr>
          <p:nvPr/>
        </p:nvSpPr>
        <p:spPr bwMode="auto">
          <a:xfrm>
            <a:off x="1447800" y="28194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1" name="Oval 32"/>
          <p:cNvSpPr>
            <a:spLocks noChangeArrowheads="1"/>
          </p:cNvSpPr>
          <p:nvPr/>
        </p:nvSpPr>
        <p:spPr bwMode="auto">
          <a:xfrm>
            <a:off x="1447800" y="31242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2" name="Oval 33"/>
          <p:cNvSpPr>
            <a:spLocks noChangeArrowheads="1"/>
          </p:cNvSpPr>
          <p:nvPr/>
        </p:nvSpPr>
        <p:spPr bwMode="auto">
          <a:xfrm>
            <a:off x="838200" y="28194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3" name="Oval 34"/>
          <p:cNvSpPr>
            <a:spLocks noChangeArrowheads="1"/>
          </p:cNvSpPr>
          <p:nvPr/>
        </p:nvSpPr>
        <p:spPr bwMode="auto">
          <a:xfrm>
            <a:off x="838200" y="31242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4" name="Oval 35"/>
          <p:cNvSpPr>
            <a:spLocks noChangeArrowheads="1"/>
          </p:cNvSpPr>
          <p:nvPr/>
        </p:nvSpPr>
        <p:spPr bwMode="auto">
          <a:xfrm>
            <a:off x="838200" y="22098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5" name="Oval 36"/>
          <p:cNvSpPr>
            <a:spLocks noChangeArrowheads="1"/>
          </p:cNvSpPr>
          <p:nvPr/>
        </p:nvSpPr>
        <p:spPr bwMode="auto">
          <a:xfrm>
            <a:off x="838200" y="25146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6" name="Oval 37"/>
          <p:cNvSpPr>
            <a:spLocks noChangeArrowheads="1"/>
          </p:cNvSpPr>
          <p:nvPr/>
        </p:nvSpPr>
        <p:spPr bwMode="auto">
          <a:xfrm>
            <a:off x="1143000" y="22098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7" name="Oval 38"/>
          <p:cNvSpPr>
            <a:spLocks noChangeArrowheads="1"/>
          </p:cNvSpPr>
          <p:nvPr/>
        </p:nvSpPr>
        <p:spPr bwMode="auto">
          <a:xfrm>
            <a:off x="1143000" y="25146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8" name="Oval 39"/>
          <p:cNvSpPr>
            <a:spLocks noChangeArrowheads="1"/>
          </p:cNvSpPr>
          <p:nvPr/>
        </p:nvSpPr>
        <p:spPr bwMode="auto">
          <a:xfrm>
            <a:off x="838200" y="19050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39" name="Oval 40"/>
          <p:cNvSpPr>
            <a:spLocks noChangeArrowheads="1"/>
          </p:cNvSpPr>
          <p:nvPr/>
        </p:nvSpPr>
        <p:spPr bwMode="auto">
          <a:xfrm>
            <a:off x="1143000" y="1905000"/>
            <a:ext cx="152400" cy="1524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28040" name="Oval 41"/>
          <p:cNvSpPr>
            <a:spLocks noChangeArrowheads="1"/>
          </p:cNvSpPr>
          <p:nvPr/>
        </p:nvSpPr>
        <p:spPr bwMode="auto">
          <a:xfrm>
            <a:off x="5373688" y="3362325"/>
            <a:ext cx="74612" cy="74613"/>
          </a:xfrm>
          <a:prstGeom prst="ellipse">
            <a:avLst/>
          </a:prstGeom>
          <a:solidFill>
            <a:srgbClr val="33CC33"/>
          </a:solidFill>
          <a:ln w="9525">
            <a:solidFill>
              <a:srgbClr val="33CC33"/>
            </a:solidFill>
            <a:round/>
            <a:headEnd/>
            <a:tailEnd/>
          </a:ln>
        </p:spPr>
        <p:txBody>
          <a:bodyPr wrap="none" anchor="ctr"/>
          <a:lstStyle/>
          <a:p>
            <a:pPr algn="ctr" eaLnBrk="0" hangingPunct="0"/>
            <a:endParaRPr lang="cs-CZ"/>
          </a:p>
        </p:txBody>
      </p:sp>
      <p:sp>
        <p:nvSpPr>
          <p:cNvPr id="128041" name="Line 42"/>
          <p:cNvSpPr>
            <a:spLocks noChangeShapeType="1"/>
          </p:cNvSpPr>
          <p:nvPr/>
        </p:nvSpPr>
        <p:spPr bwMode="auto">
          <a:xfrm flipH="1">
            <a:off x="5410200" y="2882900"/>
            <a:ext cx="1588" cy="469900"/>
          </a:xfrm>
          <a:prstGeom prst="line">
            <a:avLst/>
          </a:prstGeom>
          <a:noFill/>
          <a:ln w="19050">
            <a:solidFill>
              <a:schemeClr val="tx1"/>
            </a:solidFill>
            <a:round/>
            <a:headEnd/>
            <a:tailEnd type="triangle" w="med" len="med"/>
          </a:ln>
        </p:spPr>
        <p:txBody>
          <a:bodyPr wrap="none" anchor="ctr"/>
          <a:lstStyle/>
          <a:p>
            <a:endParaRPr lang="cs-CZ"/>
          </a:p>
        </p:txBody>
      </p:sp>
      <p:sp>
        <p:nvSpPr>
          <p:cNvPr id="128042" name="Text Box 43"/>
          <p:cNvSpPr txBox="1">
            <a:spLocks noChangeArrowheads="1"/>
          </p:cNvSpPr>
          <p:nvPr/>
        </p:nvSpPr>
        <p:spPr bwMode="auto">
          <a:xfrm>
            <a:off x="582613" y="3733800"/>
            <a:ext cx="2144712" cy="1187450"/>
          </a:xfrm>
          <a:prstGeom prst="rect">
            <a:avLst/>
          </a:prstGeom>
          <a:noFill/>
          <a:ln w="9525">
            <a:noFill/>
            <a:miter lim="800000"/>
            <a:headEnd/>
            <a:tailEnd/>
          </a:ln>
        </p:spPr>
        <p:txBody>
          <a:bodyPr wrap="none">
            <a:spAutoFit/>
          </a:bodyPr>
          <a:lstStyle/>
          <a:p>
            <a:pPr algn="ctr" eaLnBrk="0" hangingPunct="0"/>
            <a:r>
              <a:rPr lang="en-US"/>
              <a:t>A </a:t>
            </a:r>
            <a:r>
              <a:rPr lang="en-US" i="1"/>
              <a:t>point defect</a:t>
            </a:r>
            <a:endParaRPr lang="en-US"/>
          </a:p>
          <a:p>
            <a:pPr algn="ctr" eaLnBrk="0" hangingPunct="0"/>
            <a:r>
              <a:rPr lang="en-US"/>
              <a:t>can </a:t>
            </a:r>
            <a:r>
              <a:rPr lang="en-US">
                <a:solidFill>
                  <a:srgbClr val="FF0000"/>
                </a:solidFill>
              </a:rPr>
              <a:t>pull down</a:t>
            </a:r>
            <a:endParaRPr lang="en-US"/>
          </a:p>
          <a:p>
            <a:pPr algn="ctr" eaLnBrk="0" hangingPunct="0"/>
            <a:r>
              <a:rPr lang="en-US"/>
              <a:t>a </a:t>
            </a:r>
            <a:r>
              <a:rPr lang="ja-JP" altLang="en-US">
                <a:solidFill>
                  <a:srgbClr val="33CC33"/>
                </a:solidFill>
              </a:rPr>
              <a:t>“</a:t>
            </a:r>
            <a:r>
              <a:rPr lang="en-US" altLang="ja-JP">
                <a:solidFill>
                  <a:srgbClr val="33CC33"/>
                </a:solidFill>
              </a:rPr>
              <a:t>single</a:t>
            </a:r>
            <a:r>
              <a:rPr lang="ja-JP" altLang="en-US">
                <a:solidFill>
                  <a:srgbClr val="33CC33"/>
                </a:solidFill>
              </a:rPr>
              <a:t>”</a:t>
            </a:r>
            <a:r>
              <a:rPr lang="en-US" altLang="ja-JP"/>
              <a:t> mode</a:t>
            </a:r>
            <a:endParaRPr lang="en-US"/>
          </a:p>
        </p:txBody>
      </p:sp>
      <p:sp>
        <p:nvSpPr>
          <p:cNvPr id="128043" name="Text Box 44"/>
          <p:cNvSpPr txBox="1">
            <a:spLocks noChangeArrowheads="1"/>
          </p:cNvSpPr>
          <p:nvPr/>
        </p:nvSpPr>
        <p:spPr bwMode="auto">
          <a:xfrm>
            <a:off x="6675438" y="6142038"/>
            <a:ext cx="1958975" cy="396875"/>
          </a:xfrm>
          <a:prstGeom prst="rect">
            <a:avLst/>
          </a:prstGeom>
          <a:noFill/>
          <a:ln w="9525">
            <a:noFill/>
            <a:miter lim="800000"/>
            <a:headEnd/>
            <a:tailEnd/>
          </a:ln>
        </p:spPr>
        <p:txBody>
          <a:bodyPr wrap="none">
            <a:spAutoFit/>
          </a:bodyPr>
          <a:lstStyle/>
          <a:p>
            <a:pPr eaLnBrk="0" hangingPunct="0"/>
            <a:r>
              <a:rPr lang="en-US" sz="2000">
                <a:solidFill>
                  <a:schemeClr val="accent2"/>
                </a:solidFill>
              </a:rPr>
              <a:t>(k not conserved)</a:t>
            </a:r>
          </a:p>
        </p:txBody>
      </p:sp>
      <p:grpSp>
        <p:nvGrpSpPr>
          <p:cNvPr id="2" name="Group 45"/>
          <p:cNvGrpSpPr>
            <a:grpSpLocks/>
          </p:cNvGrpSpPr>
          <p:nvPr/>
        </p:nvGrpSpPr>
        <p:grpSpPr bwMode="auto">
          <a:xfrm>
            <a:off x="115888" y="5105400"/>
            <a:ext cx="6461125" cy="1435100"/>
            <a:chOff x="73" y="3216"/>
            <a:chExt cx="4070" cy="904"/>
          </a:xfrm>
        </p:grpSpPr>
        <p:sp>
          <p:nvSpPr>
            <p:cNvPr id="128045" name="Text Box 46"/>
            <p:cNvSpPr txBox="1">
              <a:spLocks noChangeArrowheads="1"/>
            </p:cNvSpPr>
            <p:nvPr/>
          </p:nvSpPr>
          <p:spPr bwMode="auto">
            <a:xfrm>
              <a:off x="3704" y="3663"/>
              <a:ext cx="197" cy="192"/>
            </a:xfrm>
            <a:prstGeom prst="rect">
              <a:avLst/>
            </a:prstGeom>
            <a:noFill/>
            <a:ln w="9525">
              <a:noFill/>
              <a:miter lim="800000"/>
              <a:headEnd/>
              <a:tailEnd/>
            </a:ln>
          </p:spPr>
          <p:txBody>
            <a:bodyPr wrap="none">
              <a:spAutoFit/>
            </a:bodyPr>
            <a:lstStyle/>
            <a:p>
              <a:pPr eaLnBrk="0" hangingPunct="0"/>
              <a:r>
                <a:rPr lang="en-US" sz="1400">
                  <a:solidFill>
                    <a:srgbClr val="008000"/>
                  </a:solidFill>
                </a:rPr>
                <a:t>X</a:t>
              </a:r>
            </a:p>
          </p:txBody>
        </p:sp>
        <p:grpSp>
          <p:nvGrpSpPr>
            <p:cNvPr id="128046" name="Group 47"/>
            <p:cNvGrpSpPr>
              <a:grpSpLocks/>
            </p:cNvGrpSpPr>
            <p:nvPr/>
          </p:nvGrpSpPr>
          <p:grpSpPr bwMode="auto">
            <a:xfrm>
              <a:off x="73" y="3216"/>
              <a:ext cx="4070" cy="904"/>
              <a:chOff x="73" y="3216"/>
              <a:chExt cx="4070" cy="904"/>
            </a:xfrm>
          </p:grpSpPr>
          <p:sp>
            <p:nvSpPr>
              <p:cNvPr id="128047" name="Rectangle 48"/>
              <p:cNvSpPr>
                <a:spLocks noChangeArrowheads="1"/>
              </p:cNvSpPr>
              <p:nvPr/>
            </p:nvSpPr>
            <p:spPr bwMode="auto">
              <a:xfrm>
                <a:off x="73" y="3216"/>
                <a:ext cx="2205" cy="523"/>
              </a:xfrm>
              <a:prstGeom prst="rect">
                <a:avLst/>
              </a:prstGeom>
              <a:noFill/>
              <a:ln w="9525">
                <a:noFill/>
                <a:miter lim="800000"/>
                <a:headEnd/>
                <a:tailEnd/>
              </a:ln>
            </p:spPr>
            <p:txBody>
              <a:bodyPr wrap="none">
                <a:spAutoFit/>
              </a:bodyPr>
              <a:lstStyle/>
              <a:p>
                <a:pPr algn="ctr" eaLnBrk="0" hangingPunct="0"/>
                <a:r>
                  <a:rPr lang="en-US"/>
                  <a:t>…here, </a:t>
                </a:r>
                <a:r>
                  <a:rPr lang="en-US">
                    <a:solidFill>
                      <a:srgbClr val="FF0000"/>
                    </a:solidFill>
                  </a:rPr>
                  <a:t>doubly-</a:t>
                </a:r>
                <a:r>
                  <a:rPr lang="en-US" i="1">
                    <a:solidFill>
                      <a:srgbClr val="FF0000"/>
                    </a:solidFill>
                  </a:rPr>
                  <a:t>degenerate</a:t>
                </a:r>
                <a:endParaRPr lang="en-US">
                  <a:solidFill>
                    <a:srgbClr val="FF0000"/>
                  </a:solidFill>
                </a:endParaRPr>
              </a:p>
              <a:p>
                <a:pPr algn="ctr" eaLnBrk="0" hangingPunct="0"/>
                <a:r>
                  <a:rPr lang="en-US"/>
                  <a:t>(</a:t>
                </a:r>
                <a:r>
                  <a:rPr lang="en-US" i="1"/>
                  <a:t>two</a:t>
                </a:r>
                <a:r>
                  <a:rPr lang="en-US"/>
                  <a:t> states at </a:t>
                </a:r>
                <a:r>
                  <a:rPr lang="en-US" i="1"/>
                  <a:t>same</a:t>
                </a:r>
                <a:r>
                  <a:rPr lang="en-US"/>
                  <a:t> </a:t>
                </a:r>
                <a:r>
                  <a:rPr lang="en-US">
                    <a:latin typeface="Symbol" pitchFamily="18" charset="2"/>
                  </a:rPr>
                  <a:t>ω</a:t>
                </a:r>
                <a:r>
                  <a:rPr lang="en-US"/>
                  <a:t>)</a:t>
                </a:r>
              </a:p>
            </p:txBody>
          </p:sp>
          <p:sp>
            <p:nvSpPr>
              <p:cNvPr id="128048" name="Oval 49"/>
              <p:cNvSpPr>
                <a:spLocks noChangeArrowheads="1"/>
              </p:cNvSpPr>
              <p:nvPr/>
            </p:nvSpPr>
            <p:spPr bwMode="auto">
              <a:xfrm>
                <a:off x="3729" y="3671"/>
                <a:ext cx="144" cy="159"/>
              </a:xfrm>
              <a:prstGeom prst="ellipse">
                <a:avLst/>
              </a:prstGeom>
              <a:noFill/>
              <a:ln w="19050">
                <a:solidFill>
                  <a:srgbClr val="FF0000"/>
                </a:solidFill>
                <a:round/>
                <a:headEnd/>
                <a:tailEnd/>
              </a:ln>
            </p:spPr>
            <p:txBody>
              <a:bodyPr wrap="none" anchor="ctr"/>
              <a:lstStyle/>
              <a:p>
                <a:pPr algn="ctr" eaLnBrk="0" hangingPunct="0"/>
                <a:endParaRPr lang="cs-CZ"/>
              </a:p>
            </p:txBody>
          </p:sp>
          <p:sp>
            <p:nvSpPr>
              <p:cNvPr id="128049" name="Oval 50"/>
              <p:cNvSpPr>
                <a:spLocks noChangeArrowheads="1"/>
              </p:cNvSpPr>
              <p:nvPr/>
            </p:nvSpPr>
            <p:spPr bwMode="auto">
              <a:xfrm>
                <a:off x="3999" y="3961"/>
                <a:ext cx="144" cy="159"/>
              </a:xfrm>
              <a:prstGeom prst="ellipse">
                <a:avLst/>
              </a:prstGeom>
              <a:noFill/>
              <a:ln w="19050">
                <a:solidFill>
                  <a:srgbClr val="FF0000"/>
                </a:solidFill>
                <a:round/>
                <a:headEnd/>
                <a:tailEnd/>
              </a:ln>
            </p:spPr>
            <p:txBody>
              <a:bodyPr wrap="none" anchor="ctr"/>
              <a:lstStyle/>
              <a:p>
                <a:pPr algn="ctr" eaLnBrk="0" hangingPunct="0"/>
                <a:endParaRPr lang="cs-CZ"/>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917700" y="511175"/>
            <a:ext cx="5373688" cy="379413"/>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29027" name="Rectangle 3"/>
          <p:cNvSpPr>
            <a:spLocks noGrp="1" noChangeArrowheads="1"/>
          </p:cNvSpPr>
          <p:nvPr>
            <p:ph type="title"/>
          </p:nvPr>
        </p:nvSpPr>
        <p:spPr>
          <a:xfrm>
            <a:off x="685800" y="76200"/>
            <a:ext cx="7772400" cy="1143000"/>
          </a:xfrm>
        </p:spPr>
        <p:txBody>
          <a:bodyPr/>
          <a:lstStyle/>
          <a:p>
            <a:r>
              <a:rPr lang="en-US" smtClean="0">
                <a:ea typeface="ＭＳ Ｐゴシック" charset="-128"/>
              </a:rPr>
              <a:t>Tunable Cavity Modes</a:t>
            </a:r>
          </a:p>
        </p:txBody>
      </p:sp>
      <p:sp>
        <p:nvSpPr>
          <p:cNvPr id="129028" name="Text Box 4"/>
          <p:cNvSpPr txBox="1">
            <a:spLocks noChangeArrowheads="1"/>
          </p:cNvSpPr>
          <p:nvPr/>
        </p:nvSpPr>
        <p:spPr bwMode="auto">
          <a:xfrm>
            <a:off x="381000" y="5181600"/>
            <a:ext cx="533400" cy="457200"/>
          </a:xfrm>
          <a:prstGeom prst="rect">
            <a:avLst/>
          </a:prstGeom>
          <a:noFill/>
          <a:ln w="9525">
            <a:noFill/>
            <a:miter lim="800000"/>
            <a:headEnd/>
            <a:tailEnd/>
          </a:ln>
        </p:spPr>
        <p:txBody>
          <a:bodyPr wrap="none">
            <a:spAutoFit/>
          </a:bodyPr>
          <a:lstStyle/>
          <a:p>
            <a:pPr eaLnBrk="0" hangingPunct="0"/>
            <a:r>
              <a:rPr lang="en-US" i="1"/>
              <a:t>E</a:t>
            </a:r>
            <a:r>
              <a:rPr lang="en-US" i="1" baseline="-25000"/>
              <a:t>z</a:t>
            </a:r>
            <a:r>
              <a:rPr lang="en-US"/>
              <a:t>:</a:t>
            </a:r>
          </a:p>
        </p:txBody>
      </p:sp>
      <p:pic>
        <p:nvPicPr>
          <p:cNvPr id="129029" name="Picture 5" descr="e.small.png                                                    0009C61BWesternesse                    B6C46D1E:"/>
          <p:cNvPicPr>
            <a:picLocks noChangeAspect="1" noChangeArrowheads="1"/>
          </p:cNvPicPr>
          <p:nvPr/>
        </p:nvPicPr>
        <p:blipFill>
          <a:blip r:embed="rId2"/>
          <a:srcRect/>
          <a:stretch>
            <a:fillRect/>
          </a:stretch>
        </p:blipFill>
        <p:spPr bwMode="auto">
          <a:xfrm>
            <a:off x="1447800" y="4495800"/>
            <a:ext cx="1981200" cy="1981200"/>
          </a:xfrm>
          <a:prstGeom prst="rect">
            <a:avLst/>
          </a:prstGeom>
          <a:noFill/>
          <a:ln w="9525">
            <a:noFill/>
            <a:miter lim="800000"/>
            <a:headEnd/>
            <a:tailEnd/>
          </a:ln>
        </p:spPr>
      </p:pic>
      <p:pic>
        <p:nvPicPr>
          <p:cNvPr id="129030" name="Picture 6" descr="ep.png                                                         0009C61BWesternesse                    B6C46D1E:"/>
          <p:cNvPicPr>
            <a:picLocks noChangeAspect="1" noChangeArrowheads="1"/>
          </p:cNvPicPr>
          <p:nvPr/>
        </p:nvPicPr>
        <p:blipFill>
          <a:blip r:embed="rId3"/>
          <a:srcRect/>
          <a:stretch>
            <a:fillRect/>
          </a:stretch>
        </p:blipFill>
        <p:spPr bwMode="auto">
          <a:xfrm>
            <a:off x="3886200" y="4495800"/>
            <a:ext cx="1981200" cy="1981200"/>
          </a:xfrm>
          <a:prstGeom prst="rect">
            <a:avLst/>
          </a:prstGeom>
          <a:noFill/>
          <a:ln w="9525">
            <a:noFill/>
            <a:miter lim="800000"/>
            <a:headEnd/>
            <a:tailEnd/>
          </a:ln>
        </p:spPr>
      </p:pic>
      <p:pic>
        <p:nvPicPr>
          <p:cNvPr id="129031" name="Picture 7" descr="ep2.png                                                        0009C61BWesternesse                    B6C46D1E:"/>
          <p:cNvPicPr>
            <a:picLocks noChangeAspect="1" noChangeArrowheads="1"/>
          </p:cNvPicPr>
          <p:nvPr/>
        </p:nvPicPr>
        <p:blipFill>
          <a:blip r:embed="rId4"/>
          <a:srcRect/>
          <a:stretch>
            <a:fillRect/>
          </a:stretch>
        </p:blipFill>
        <p:spPr bwMode="auto">
          <a:xfrm>
            <a:off x="5892800" y="4495800"/>
            <a:ext cx="1992313" cy="1992313"/>
          </a:xfrm>
          <a:prstGeom prst="rect">
            <a:avLst/>
          </a:prstGeom>
          <a:noFill/>
          <a:ln w="9525">
            <a:noFill/>
            <a:miter lim="800000"/>
            <a:headEnd/>
            <a:tailEnd/>
          </a:ln>
        </p:spPr>
      </p:pic>
      <p:pic>
        <p:nvPicPr>
          <p:cNvPr id="129032" name="Picture 8"/>
          <p:cNvPicPr>
            <a:picLocks noChangeAspect="1" noChangeArrowheads="1"/>
          </p:cNvPicPr>
          <p:nvPr/>
        </p:nvPicPr>
        <p:blipFill>
          <a:blip r:embed="rId5"/>
          <a:srcRect/>
          <a:stretch>
            <a:fillRect/>
          </a:stretch>
        </p:blipFill>
        <p:spPr bwMode="auto">
          <a:xfrm>
            <a:off x="1016000" y="1143000"/>
            <a:ext cx="6985000" cy="3060700"/>
          </a:xfrm>
          <a:prstGeom prst="rect">
            <a:avLst/>
          </a:prstGeom>
          <a:noFill/>
          <a:ln w="9525">
            <a:noFill/>
            <a:miter lim="800000"/>
            <a:headEnd/>
            <a:tailEnd/>
          </a:ln>
        </p:spPr>
      </p:pic>
      <p:sp>
        <p:nvSpPr>
          <p:cNvPr id="129033" name="Text Box 9"/>
          <p:cNvSpPr txBox="1">
            <a:spLocks noChangeArrowheads="1"/>
          </p:cNvSpPr>
          <p:nvPr/>
        </p:nvSpPr>
        <p:spPr bwMode="auto">
          <a:xfrm rot="-5400000">
            <a:off x="1835943" y="2256632"/>
            <a:ext cx="1541463" cy="336550"/>
          </a:xfrm>
          <a:prstGeom prst="rect">
            <a:avLst/>
          </a:prstGeom>
          <a:noFill/>
          <a:ln w="9525">
            <a:noFill/>
            <a:miter lim="800000"/>
            <a:headEnd/>
            <a:tailEnd/>
          </a:ln>
        </p:spPr>
        <p:txBody>
          <a:bodyPr wrap="none">
            <a:spAutoFit/>
          </a:bodyPr>
          <a:lstStyle/>
          <a:p>
            <a:pPr algn="ctr" eaLnBrk="0" hangingPunct="0"/>
            <a:r>
              <a:rPr lang="en-US" sz="1600">
                <a:latin typeface="Helvetica" charset="0"/>
              </a:rPr>
              <a:t>frequency (c/a)</a:t>
            </a:r>
          </a:p>
        </p:txBody>
      </p:sp>
      <p:sp>
        <p:nvSpPr>
          <p:cNvPr id="129034" name="Text Box 10"/>
          <p:cNvSpPr txBox="1">
            <a:spLocks noChangeArrowheads="1"/>
          </p:cNvSpPr>
          <p:nvPr/>
        </p:nvSpPr>
        <p:spPr bwMode="auto">
          <a:xfrm>
            <a:off x="1892300" y="6415088"/>
            <a:ext cx="1098550" cy="366712"/>
          </a:xfrm>
          <a:prstGeom prst="rect">
            <a:avLst/>
          </a:prstGeom>
          <a:noFill/>
          <a:ln w="9525">
            <a:noFill/>
            <a:miter lim="800000"/>
            <a:headEnd/>
            <a:tailEnd/>
          </a:ln>
        </p:spPr>
        <p:txBody>
          <a:bodyPr wrap="none">
            <a:spAutoFit/>
          </a:bodyPr>
          <a:lstStyle/>
          <a:p>
            <a:pPr algn="ctr" eaLnBrk="0" hangingPunct="0"/>
            <a:r>
              <a:rPr lang="en-US" sz="1800"/>
              <a:t>monopole</a:t>
            </a:r>
          </a:p>
        </p:txBody>
      </p:sp>
      <p:sp>
        <p:nvSpPr>
          <p:cNvPr id="129035" name="Text Box 11"/>
          <p:cNvSpPr txBox="1">
            <a:spLocks noChangeArrowheads="1"/>
          </p:cNvSpPr>
          <p:nvPr/>
        </p:nvSpPr>
        <p:spPr bwMode="auto">
          <a:xfrm>
            <a:off x="5475288" y="6415088"/>
            <a:ext cx="755650" cy="366712"/>
          </a:xfrm>
          <a:prstGeom prst="rect">
            <a:avLst/>
          </a:prstGeom>
          <a:noFill/>
          <a:ln w="9525">
            <a:noFill/>
            <a:miter lim="800000"/>
            <a:headEnd/>
            <a:tailEnd/>
          </a:ln>
        </p:spPr>
        <p:txBody>
          <a:bodyPr wrap="none">
            <a:spAutoFit/>
          </a:bodyPr>
          <a:lstStyle/>
          <a:p>
            <a:pPr algn="ctr" eaLnBrk="0" hangingPunct="0"/>
            <a:r>
              <a:rPr lang="en-US" sz="1800"/>
              <a:t>dipole</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1917700" y="511175"/>
            <a:ext cx="5373688" cy="379413"/>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30051" name="Rectangle 3"/>
          <p:cNvSpPr>
            <a:spLocks noGrp="1" noChangeArrowheads="1"/>
          </p:cNvSpPr>
          <p:nvPr>
            <p:ph type="title"/>
          </p:nvPr>
        </p:nvSpPr>
        <p:spPr>
          <a:xfrm>
            <a:off x="685800" y="76200"/>
            <a:ext cx="7772400" cy="1143000"/>
          </a:xfrm>
        </p:spPr>
        <p:txBody>
          <a:bodyPr/>
          <a:lstStyle/>
          <a:p>
            <a:r>
              <a:rPr lang="en-US" smtClean="0">
                <a:ea typeface="ＭＳ Ｐゴシック" charset="-128"/>
              </a:rPr>
              <a:t>Tunable Cavity Modes</a:t>
            </a:r>
          </a:p>
        </p:txBody>
      </p:sp>
      <p:sp>
        <p:nvSpPr>
          <p:cNvPr id="130052" name="Text Box 4"/>
          <p:cNvSpPr txBox="1">
            <a:spLocks noChangeArrowheads="1"/>
          </p:cNvSpPr>
          <p:nvPr/>
        </p:nvSpPr>
        <p:spPr bwMode="auto">
          <a:xfrm>
            <a:off x="381000" y="5181600"/>
            <a:ext cx="533400" cy="457200"/>
          </a:xfrm>
          <a:prstGeom prst="rect">
            <a:avLst/>
          </a:prstGeom>
          <a:noFill/>
          <a:ln w="9525">
            <a:noFill/>
            <a:miter lim="800000"/>
            <a:headEnd/>
            <a:tailEnd/>
          </a:ln>
        </p:spPr>
        <p:txBody>
          <a:bodyPr wrap="none">
            <a:spAutoFit/>
          </a:bodyPr>
          <a:lstStyle/>
          <a:p>
            <a:pPr eaLnBrk="0" hangingPunct="0"/>
            <a:r>
              <a:rPr lang="en-US" i="1"/>
              <a:t>E</a:t>
            </a:r>
            <a:r>
              <a:rPr lang="en-US" i="1" baseline="-25000"/>
              <a:t>z</a:t>
            </a:r>
            <a:r>
              <a:rPr lang="en-US"/>
              <a:t>:</a:t>
            </a:r>
          </a:p>
        </p:txBody>
      </p:sp>
      <p:sp>
        <p:nvSpPr>
          <p:cNvPr id="130053" name="Rectangle 5"/>
          <p:cNvSpPr>
            <a:spLocks noChangeArrowheads="1"/>
          </p:cNvSpPr>
          <p:nvPr/>
        </p:nvSpPr>
        <p:spPr bwMode="auto">
          <a:xfrm>
            <a:off x="1066800" y="990600"/>
            <a:ext cx="7010400" cy="2971800"/>
          </a:xfrm>
          <a:prstGeom prst="rect">
            <a:avLst/>
          </a:prstGeom>
          <a:solidFill>
            <a:schemeClr val="bg1"/>
          </a:solidFill>
          <a:ln w="9525">
            <a:noFill/>
            <a:miter lim="800000"/>
            <a:headEnd/>
            <a:tailEnd/>
          </a:ln>
        </p:spPr>
        <p:txBody>
          <a:bodyPr wrap="none" anchor="ctr"/>
          <a:lstStyle/>
          <a:p>
            <a:pPr algn="ctr" eaLnBrk="0" hangingPunct="0"/>
            <a:endParaRPr lang="cs-CZ"/>
          </a:p>
        </p:txBody>
      </p:sp>
      <p:pic>
        <p:nvPicPr>
          <p:cNvPr id="130054" name="Picture 6" descr="e.k03.b01.z.tm.png                                             0009C61BWesternesse                    B6C46D1E:"/>
          <p:cNvPicPr>
            <a:picLocks noChangeAspect="1" noChangeArrowheads="1"/>
          </p:cNvPicPr>
          <p:nvPr/>
        </p:nvPicPr>
        <p:blipFill>
          <a:blip r:embed="rId2"/>
          <a:srcRect/>
          <a:stretch>
            <a:fillRect/>
          </a:stretch>
        </p:blipFill>
        <p:spPr bwMode="auto">
          <a:xfrm>
            <a:off x="1447800" y="1600200"/>
            <a:ext cx="2032000" cy="2032000"/>
          </a:xfrm>
          <a:prstGeom prst="rect">
            <a:avLst/>
          </a:prstGeom>
          <a:noFill/>
          <a:ln w="9525">
            <a:noFill/>
            <a:miter lim="800000"/>
            <a:headEnd/>
            <a:tailEnd/>
          </a:ln>
        </p:spPr>
      </p:pic>
      <p:pic>
        <p:nvPicPr>
          <p:cNvPr id="130055" name="Picture 7" descr="e.k02.b02.z.tm.png                                             0009C61BWesternesse                    B6C46D1E:"/>
          <p:cNvPicPr>
            <a:picLocks noChangeAspect="1" noChangeArrowheads="1"/>
          </p:cNvPicPr>
          <p:nvPr/>
        </p:nvPicPr>
        <p:blipFill>
          <a:blip r:embed="rId3"/>
          <a:srcRect/>
          <a:stretch>
            <a:fillRect/>
          </a:stretch>
        </p:blipFill>
        <p:spPr bwMode="auto">
          <a:xfrm>
            <a:off x="5943600" y="1600200"/>
            <a:ext cx="2032000" cy="2032000"/>
          </a:xfrm>
          <a:prstGeom prst="rect">
            <a:avLst/>
          </a:prstGeom>
          <a:noFill/>
          <a:ln w="9525">
            <a:noFill/>
            <a:miter lim="800000"/>
            <a:headEnd/>
            <a:tailEnd/>
          </a:ln>
        </p:spPr>
      </p:pic>
      <p:pic>
        <p:nvPicPr>
          <p:cNvPr id="130056" name="Picture 8" descr=" e.rot.png                                                      0009C61BWesternesse                    B6C46D1E:"/>
          <p:cNvPicPr>
            <a:picLocks noChangeAspect="1" noChangeArrowheads="1"/>
          </p:cNvPicPr>
          <p:nvPr/>
        </p:nvPicPr>
        <p:blipFill>
          <a:blip r:embed="rId4"/>
          <a:srcRect/>
          <a:stretch>
            <a:fillRect/>
          </a:stretch>
        </p:blipFill>
        <p:spPr bwMode="auto">
          <a:xfrm>
            <a:off x="3810000" y="1600200"/>
            <a:ext cx="2032000" cy="2032000"/>
          </a:xfrm>
          <a:prstGeom prst="rect">
            <a:avLst/>
          </a:prstGeom>
          <a:noFill/>
          <a:ln w="9525">
            <a:noFill/>
            <a:miter lim="800000"/>
            <a:headEnd/>
            <a:tailEnd/>
          </a:ln>
        </p:spPr>
      </p:pic>
      <p:sp>
        <p:nvSpPr>
          <p:cNvPr id="130057" name="Text Box 9"/>
          <p:cNvSpPr txBox="1">
            <a:spLocks noChangeArrowheads="1"/>
          </p:cNvSpPr>
          <p:nvPr/>
        </p:nvSpPr>
        <p:spPr bwMode="auto">
          <a:xfrm>
            <a:off x="1524000" y="1143000"/>
            <a:ext cx="1800225" cy="457200"/>
          </a:xfrm>
          <a:prstGeom prst="rect">
            <a:avLst/>
          </a:prstGeom>
          <a:noFill/>
          <a:ln w="9525">
            <a:noFill/>
            <a:miter lim="800000"/>
            <a:headEnd/>
            <a:tailEnd/>
          </a:ln>
        </p:spPr>
        <p:txBody>
          <a:bodyPr wrap="none">
            <a:spAutoFit/>
          </a:bodyPr>
          <a:lstStyle/>
          <a:p>
            <a:pPr eaLnBrk="0" hangingPunct="0"/>
            <a:r>
              <a:rPr lang="en-US"/>
              <a:t>band #1 at M</a:t>
            </a:r>
          </a:p>
        </p:txBody>
      </p:sp>
      <p:sp>
        <p:nvSpPr>
          <p:cNvPr id="130058" name="Text Box 10"/>
          <p:cNvSpPr txBox="1">
            <a:spLocks noChangeArrowheads="1"/>
          </p:cNvSpPr>
          <p:nvPr/>
        </p:nvSpPr>
        <p:spPr bwMode="auto">
          <a:xfrm>
            <a:off x="4981575" y="1143000"/>
            <a:ext cx="1970088" cy="457200"/>
          </a:xfrm>
          <a:prstGeom prst="rect">
            <a:avLst/>
          </a:prstGeom>
          <a:noFill/>
          <a:ln w="9525">
            <a:noFill/>
            <a:miter lim="800000"/>
            <a:headEnd/>
            <a:tailEnd/>
          </a:ln>
        </p:spPr>
        <p:txBody>
          <a:bodyPr wrap="none">
            <a:spAutoFit/>
          </a:bodyPr>
          <a:lstStyle/>
          <a:p>
            <a:pPr eaLnBrk="0" hangingPunct="0"/>
            <a:r>
              <a:rPr lang="en-US"/>
              <a:t>band #2 at X</a:t>
            </a:r>
            <a:r>
              <a:rPr lang="ja-JP" altLang="en-US"/>
              <a:t>’</a:t>
            </a:r>
            <a:r>
              <a:rPr lang="en-US" altLang="ja-JP"/>
              <a:t>s</a:t>
            </a:r>
            <a:endParaRPr lang="en-US"/>
          </a:p>
        </p:txBody>
      </p:sp>
      <p:pic>
        <p:nvPicPr>
          <p:cNvPr id="130059" name="Picture 11" descr="e.small.png                                                    0009C61BWesternesse                    B6C46D1E:"/>
          <p:cNvPicPr>
            <a:picLocks noChangeAspect="1" noChangeArrowheads="1"/>
          </p:cNvPicPr>
          <p:nvPr/>
        </p:nvPicPr>
        <p:blipFill>
          <a:blip r:embed="rId5"/>
          <a:srcRect/>
          <a:stretch>
            <a:fillRect/>
          </a:stretch>
        </p:blipFill>
        <p:spPr bwMode="auto">
          <a:xfrm>
            <a:off x="1447800" y="4495800"/>
            <a:ext cx="1981200" cy="1981200"/>
          </a:xfrm>
          <a:prstGeom prst="rect">
            <a:avLst/>
          </a:prstGeom>
          <a:noFill/>
          <a:ln w="9525">
            <a:noFill/>
            <a:miter lim="800000"/>
            <a:headEnd/>
            <a:tailEnd/>
          </a:ln>
        </p:spPr>
      </p:pic>
      <p:pic>
        <p:nvPicPr>
          <p:cNvPr id="130060" name="Picture 12" descr="ep.png                                                         0009C61BWesternesse                    B6C46D1E:"/>
          <p:cNvPicPr>
            <a:picLocks noChangeAspect="1" noChangeArrowheads="1"/>
          </p:cNvPicPr>
          <p:nvPr/>
        </p:nvPicPr>
        <p:blipFill>
          <a:blip r:embed="rId6"/>
          <a:srcRect/>
          <a:stretch>
            <a:fillRect/>
          </a:stretch>
        </p:blipFill>
        <p:spPr bwMode="auto">
          <a:xfrm>
            <a:off x="3886200" y="4495800"/>
            <a:ext cx="1981200" cy="1981200"/>
          </a:xfrm>
          <a:prstGeom prst="rect">
            <a:avLst/>
          </a:prstGeom>
          <a:noFill/>
          <a:ln w="9525">
            <a:noFill/>
            <a:miter lim="800000"/>
            <a:headEnd/>
            <a:tailEnd/>
          </a:ln>
        </p:spPr>
      </p:pic>
      <p:pic>
        <p:nvPicPr>
          <p:cNvPr id="130061" name="Picture 13" descr="ep2.png                                                        0009C61BWesternesse                    B6C46D1E:"/>
          <p:cNvPicPr>
            <a:picLocks noChangeAspect="1" noChangeArrowheads="1"/>
          </p:cNvPicPr>
          <p:nvPr/>
        </p:nvPicPr>
        <p:blipFill>
          <a:blip r:embed="rId7"/>
          <a:srcRect/>
          <a:stretch>
            <a:fillRect/>
          </a:stretch>
        </p:blipFill>
        <p:spPr bwMode="auto">
          <a:xfrm>
            <a:off x="5892800" y="4495800"/>
            <a:ext cx="1992313" cy="1992313"/>
          </a:xfrm>
          <a:prstGeom prst="rect">
            <a:avLst/>
          </a:prstGeom>
          <a:noFill/>
          <a:ln w="9525">
            <a:noFill/>
            <a:miter lim="800000"/>
            <a:headEnd/>
            <a:tailEnd/>
          </a:ln>
        </p:spPr>
      </p:pic>
      <p:sp>
        <p:nvSpPr>
          <p:cNvPr id="130062" name="Freeform 14"/>
          <p:cNvSpPr>
            <a:spLocks/>
          </p:cNvSpPr>
          <p:nvPr/>
        </p:nvSpPr>
        <p:spPr bwMode="auto">
          <a:xfrm>
            <a:off x="7848600" y="2971800"/>
            <a:ext cx="671513" cy="2552700"/>
          </a:xfrm>
          <a:custGeom>
            <a:avLst/>
            <a:gdLst>
              <a:gd name="T0" fmla="*/ 2147483647 w 423"/>
              <a:gd name="T1" fmla="*/ 0 h 1608"/>
              <a:gd name="T2" fmla="*/ 2147483647 w 423"/>
              <a:gd name="T3" fmla="*/ 2147483647 h 1608"/>
              <a:gd name="T4" fmla="*/ 2147483647 w 423"/>
              <a:gd name="T5" fmla="*/ 2147483647 h 1608"/>
              <a:gd name="T6" fmla="*/ 2147483647 w 423"/>
              <a:gd name="T7" fmla="*/ 2147483647 h 1608"/>
              <a:gd name="T8" fmla="*/ 0 w 423"/>
              <a:gd name="T9" fmla="*/ 2147483647 h 1608"/>
              <a:gd name="T10" fmla="*/ 0 60000 65536"/>
              <a:gd name="T11" fmla="*/ 0 60000 65536"/>
              <a:gd name="T12" fmla="*/ 0 60000 65536"/>
              <a:gd name="T13" fmla="*/ 0 60000 65536"/>
              <a:gd name="T14" fmla="*/ 0 60000 65536"/>
              <a:gd name="T15" fmla="*/ 0 w 423"/>
              <a:gd name="T16" fmla="*/ 0 h 1608"/>
              <a:gd name="T17" fmla="*/ 423 w 423"/>
              <a:gd name="T18" fmla="*/ 1608 h 1608"/>
            </a:gdLst>
            <a:ahLst/>
            <a:cxnLst>
              <a:cxn ang="T10">
                <a:pos x="T0" y="T1"/>
              </a:cxn>
              <a:cxn ang="T11">
                <a:pos x="T2" y="T3"/>
              </a:cxn>
              <a:cxn ang="T12">
                <a:pos x="T4" y="T5"/>
              </a:cxn>
              <a:cxn ang="T13">
                <a:pos x="T6" y="T7"/>
              </a:cxn>
              <a:cxn ang="T14">
                <a:pos x="T8" y="T9"/>
              </a:cxn>
            </a:cxnLst>
            <a:rect l="T15" t="T16" r="T17" b="T18"/>
            <a:pathLst>
              <a:path w="423" h="1608">
                <a:moveTo>
                  <a:pt x="96" y="0"/>
                </a:moveTo>
                <a:cubicBezTo>
                  <a:pt x="220" y="264"/>
                  <a:pt x="344" y="528"/>
                  <a:pt x="384" y="768"/>
                </a:cubicBezTo>
                <a:cubicBezTo>
                  <a:pt x="423" y="1007"/>
                  <a:pt x="384" y="1303"/>
                  <a:pt x="336" y="1440"/>
                </a:cubicBezTo>
                <a:cubicBezTo>
                  <a:pt x="287" y="1576"/>
                  <a:pt x="152" y="1560"/>
                  <a:pt x="96" y="1584"/>
                </a:cubicBezTo>
                <a:cubicBezTo>
                  <a:pt x="40" y="1608"/>
                  <a:pt x="20" y="1596"/>
                  <a:pt x="0" y="1584"/>
                </a:cubicBezTo>
              </a:path>
            </a:pathLst>
          </a:custGeom>
          <a:noFill/>
          <a:ln w="19050">
            <a:solidFill>
              <a:srgbClr val="FF0000"/>
            </a:solidFill>
            <a:round/>
            <a:headEnd/>
            <a:tailEnd type="triangle" w="med" len="med"/>
          </a:ln>
        </p:spPr>
        <p:txBody>
          <a:bodyPr wrap="none" anchor="ctr"/>
          <a:lstStyle/>
          <a:p>
            <a:endParaRPr lang="cs-CZ"/>
          </a:p>
        </p:txBody>
      </p:sp>
      <p:sp>
        <p:nvSpPr>
          <p:cNvPr id="130063" name="Text Box 15"/>
          <p:cNvSpPr txBox="1">
            <a:spLocks noChangeArrowheads="1"/>
          </p:cNvSpPr>
          <p:nvPr/>
        </p:nvSpPr>
        <p:spPr bwMode="auto">
          <a:xfrm rot="5400000">
            <a:off x="6770687" y="3892551"/>
            <a:ext cx="3825875" cy="457200"/>
          </a:xfrm>
          <a:prstGeom prst="rect">
            <a:avLst/>
          </a:prstGeom>
          <a:noFill/>
          <a:ln w="9525">
            <a:noFill/>
            <a:miter lim="800000"/>
            <a:headEnd/>
            <a:tailEnd/>
          </a:ln>
        </p:spPr>
        <p:txBody>
          <a:bodyPr wrap="none">
            <a:spAutoFit/>
          </a:bodyPr>
          <a:lstStyle/>
          <a:p>
            <a:pPr eaLnBrk="0" hangingPunct="0"/>
            <a:r>
              <a:rPr lang="en-US" i="1"/>
              <a:t>multiply by</a:t>
            </a:r>
            <a:r>
              <a:rPr lang="en-US">
                <a:solidFill>
                  <a:schemeClr val="accent2"/>
                </a:solidFill>
              </a:rPr>
              <a:t> exponential decay</a:t>
            </a:r>
          </a:p>
        </p:txBody>
      </p:sp>
      <p:sp>
        <p:nvSpPr>
          <p:cNvPr id="130064" name="Freeform 16"/>
          <p:cNvSpPr>
            <a:spLocks/>
          </p:cNvSpPr>
          <p:nvPr/>
        </p:nvSpPr>
        <p:spPr bwMode="auto">
          <a:xfrm>
            <a:off x="3352800" y="2819400"/>
            <a:ext cx="671513" cy="2552700"/>
          </a:xfrm>
          <a:custGeom>
            <a:avLst/>
            <a:gdLst>
              <a:gd name="T0" fmla="*/ 2147483647 w 423"/>
              <a:gd name="T1" fmla="*/ 0 h 1608"/>
              <a:gd name="T2" fmla="*/ 2147483647 w 423"/>
              <a:gd name="T3" fmla="*/ 2147483647 h 1608"/>
              <a:gd name="T4" fmla="*/ 2147483647 w 423"/>
              <a:gd name="T5" fmla="*/ 2147483647 h 1608"/>
              <a:gd name="T6" fmla="*/ 2147483647 w 423"/>
              <a:gd name="T7" fmla="*/ 2147483647 h 1608"/>
              <a:gd name="T8" fmla="*/ 0 w 423"/>
              <a:gd name="T9" fmla="*/ 2147483647 h 1608"/>
              <a:gd name="T10" fmla="*/ 0 60000 65536"/>
              <a:gd name="T11" fmla="*/ 0 60000 65536"/>
              <a:gd name="T12" fmla="*/ 0 60000 65536"/>
              <a:gd name="T13" fmla="*/ 0 60000 65536"/>
              <a:gd name="T14" fmla="*/ 0 60000 65536"/>
              <a:gd name="T15" fmla="*/ 0 w 423"/>
              <a:gd name="T16" fmla="*/ 0 h 1608"/>
              <a:gd name="T17" fmla="*/ 423 w 423"/>
              <a:gd name="T18" fmla="*/ 1608 h 1608"/>
            </a:gdLst>
            <a:ahLst/>
            <a:cxnLst>
              <a:cxn ang="T10">
                <a:pos x="T0" y="T1"/>
              </a:cxn>
              <a:cxn ang="T11">
                <a:pos x="T2" y="T3"/>
              </a:cxn>
              <a:cxn ang="T12">
                <a:pos x="T4" y="T5"/>
              </a:cxn>
              <a:cxn ang="T13">
                <a:pos x="T6" y="T7"/>
              </a:cxn>
              <a:cxn ang="T14">
                <a:pos x="T8" y="T9"/>
              </a:cxn>
            </a:cxnLst>
            <a:rect l="T15" t="T16" r="T17" b="T18"/>
            <a:pathLst>
              <a:path w="423" h="1608">
                <a:moveTo>
                  <a:pt x="96" y="0"/>
                </a:moveTo>
                <a:cubicBezTo>
                  <a:pt x="220" y="264"/>
                  <a:pt x="344" y="528"/>
                  <a:pt x="384" y="768"/>
                </a:cubicBezTo>
                <a:cubicBezTo>
                  <a:pt x="423" y="1007"/>
                  <a:pt x="384" y="1303"/>
                  <a:pt x="336" y="1440"/>
                </a:cubicBezTo>
                <a:cubicBezTo>
                  <a:pt x="287" y="1576"/>
                  <a:pt x="152" y="1560"/>
                  <a:pt x="96" y="1584"/>
                </a:cubicBezTo>
                <a:cubicBezTo>
                  <a:pt x="40" y="1608"/>
                  <a:pt x="20" y="1596"/>
                  <a:pt x="0" y="1584"/>
                </a:cubicBezTo>
              </a:path>
            </a:pathLst>
          </a:custGeom>
          <a:noFill/>
          <a:ln w="19050">
            <a:solidFill>
              <a:srgbClr val="33CC33"/>
            </a:solidFill>
            <a:round/>
            <a:headEnd/>
            <a:tailEnd type="triangle" w="med" len="med"/>
          </a:ln>
        </p:spPr>
        <p:txBody>
          <a:bodyPr wrap="none" anchor="ctr"/>
          <a:lstStyle/>
          <a:p>
            <a:endParaRPr lang="cs-CZ"/>
          </a:p>
        </p:txBody>
      </p:sp>
      <p:sp>
        <p:nvSpPr>
          <p:cNvPr id="130065" name="Text Box 17"/>
          <p:cNvSpPr txBox="1">
            <a:spLocks noChangeArrowheads="1"/>
          </p:cNvSpPr>
          <p:nvPr/>
        </p:nvSpPr>
        <p:spPr bwMode="auto">
          <a:xfrm>
            <a:off x="1892300" y="6415088"/>
            <a:ext cx="1098550" cy="366712"/>
          </a:xfrm>
          <a:prstGeom prst="rect">
            <a:avLst/>
          </a:prstGeom>
          <a:noFill/>
          <a:ln w="9525">
            <a:noFill/>
            <a:miter lim="800000"/>
            <a:headEnd/>
            <a:tailEnd/>
          </a:ln>
        </p:spPr>
        <p:txBody>
          <a:bodyPr wrap="none">
            <a:spAutoFit/>
          </a:bodyPr>
          <a:lstStyle/>
          <a:p>
            <a:pPr algn="ctr" eaLnBrk="0" hangingPunct="0"/>
            <a:r>
              <a:rPr lang="en-US" sz="1800"/>
              <a:t>monopole</a:t>
            </a:r>
          </a:p>
        </p:txBody>
      </p:sp>
      <p:sp>
        <p:nvSpPr>
          <p:cNvPr id="130066" name="Text Box 18"/>
          <p:cNvSpPr txBox="1">
            <a:spLocks noChangeArrowheads="1"/>
          </p:cNvSpPr>
          <p:nvPr/>
        </p:nvSpPr>
        <p:spPr bwMode="auto">
          <a:xfrm>
            <a:off x="5475288" y="6415088"/>
            <a:ext cx="755650" cy="366712"/>
          </a:xfrm>
          <a:prstGeom prst="rect">
            <a:avLst/>
          </a:prstGeom>
          <a:noFill/>
          <a:ln w="9525">
            <a:noFill/>
            <a:miter lim="800000"/>
            <a:headEnd/>
            <a:tailEnd/>
          </a:ln>
        </p:spPr>
        <p:txBody>
          <a:bodyPr wrap="none">
            <a:spAutoFit/>
          </a:bodyPr>
          <a:lstStyle/>
          <a:p>
            <a:pPr algn="ctr" eaLnBrk="0" hangingPunct="0"/>
            <a:r>
              <a:rPr lang="en-US" sz="1800"/>
              <a:t>dipole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…the magic of symmetry…</a:t>
            </a:r>
          </a:p>
        </p:txBody>
      </p:sp>
      <p:pic>
        <p:nvPicPr>
          <p:cNvPr id="49155" name="Picture 3"/>
          <p:cNvPicPr>
            <a:picLocks noChangeAspect="1" noChangeArrowheads="1"/>
          </p:cNvPicPr>
          <p:nvPr/>
        </p:nvPicPr>
        <p:blipFill>
          <a:blip r:embed="rId2"/>
          <a:srcRect/>
          <a:stretch>
            <a:fillRect/>
          </a:stretch>
        </p:blipFill>
        <p:spPr bwMode="auto">
          <a:xfrm>
            <a:off x="0" y="1219200"/>
            <a:ext cx="2633663" cy="3657600"/>
          </a:xfrm>
          <a:prstGeom prst="rect">
            <a:avLst/>
          </a:prstGeom>
          <a:noFill/>
          <a:ln w="9525">
            <a:noFill/>
            <a:miter lim="800000"/>
            <a:headEnd/>
            <a:tailEnd/>
          </a:ln>
        </p:spPr>
      </p:pic>
      <p:sp>
        <p:nvSpPr>
          <p:cNvPr id="49156" name="Text Box 4"/>
          <p:cNvSpPr txBox="1">
            <a:spLocks noChangeArrowheads="1"/>
          </p:cNvSpPr>
          <p:nvPr/>
        </p:nvSpPr>
        <p:spPr bwMode="auto">
          <a:xfrm>
            <a:off x="0" y="4945063"/>
            <a:ext cx="2425700" cy="366712"/>
          </a:xfrm>
          <a:prstGeom prst="rect">
            <a:avLst/>
          </a:prstGeom>
          <a:noFill/>
          <a:ln w="9525">
            <a:noFill/>
            <a:miter lim="800000"/>
            <a:headEnd/>
            <a:tailEnd/>
          </a:ln>
        </p:spPr>
        <p:txBody>
          <a:bodyPr wrap="none">
            <a:spAutoFit/>
          </a:bodyPr>
          <a:lstStyle/>
          <a:p>
            <a:pPr eaLnBrk="0" hangingPunct="0"/>
            <a:r>
              <a:rPr lang="en-US" sz="1800"/>
              <a:t>[ Emmy Noether, 1915 ]</a:t>
            </a:r>
          </a:p>
        </p:txBody>
      </p:sp>
      <p:sp>
        <p:nvSpPr>
          <p:cNvPr id="49157" name="Text Box 5"/>
          <p:cNvSpPr txBox="1">
            <a:spLocks noChangeArrowheads="1"/>
          </p:cNvSpPr>
          <p:nvPr/>
        </p:nvSpPr>
        <p:spPr bwMode="auto">
          <a:xfrm>
            <a:off x="3260725" y="2498725"/>
            <a:ext cx="5430838" cy="2647950"/>
          </a:xfrm>
          <a:prstGeom prst="rect">
            <a:avLst/>
          </a:prstGeom>
          <a:noFill/>
          <a:ln w="9525">
            <a:noFill/>
            <a:miter lim="800000"/>
            <a:headEnd/>
            <a:tailEnd/>
          </a:ln>
        </p:spPr>
        <p:txBody>
          <a:bodyPr wrap="none">
            <a:spAutoFit/>
          </a:bodyPr>
          <a:lstStyle/>
          <a:p>
            <a:pPr eaLnBrk="0" hangingPunct="0"/>
            <a:r>
              <a:rPr lang="en-US"/>
              <a:t>Noether</a:t>
            </a:r>
            <a:r>
              <a:rPr lang="ja-JP" altLang="en-US"/>
              <a:t>’</a:t>
            </a:r>
            <a:r>
              <a:rPr lang="en-US" altLang="ja-JP"/>
              <a:t>s theorem:</a:t>
            </a:r>
          </a:p>
          <a:p>
            <a:pPr eaLnBrk="0" hangingPunct="0"/>
            <a:r>
              <a:rPr lang="en-US"/>
              <a:t>	symmetry = conservation laws</a:t>
            </a:r>
          </a:p>
          <a:p>
            <a:pPr eaLnBrk="0" hangingPunct="0"/>
            <a:endParaRPr lang="en-US"/>
          </a:p>
          <a:p>
            <a:pPr eaLnBrk="0" hangingPunct="0"/>
            <a:r>
              <a:rPr lang="en-US"/>
              <a:t>In this case, periodicity </a:t>
            </a:r>
          </a:p>
          <a:p>
            <a:pPr eaLnBrk="0" hangingPunct="0"/>
            <a:r>
              <a:rPr lang="en-US"/>
              <a:t>	= conserved </a:t>
            </a:r>
            <a:r>
              <a:rPr lang="ja-JP" altLang="en-US"/>
              <a:t>“</a:t>
            </a:r>
            <a:r>
              <a:rPr lang="en-US" altLang="ja-JP"/>
              <a:t>momentum</a:t>
            </a:r>
            <a:r>
              <a:rPr lang="ja-JP" altLang="en-US"/>
              <a:t>”</a:t>
            </a:r>
            <a:endParaRPr lang="en-US" altLang="ja-JP"/>
          </a:p>
          <a:p>
            <a:pPr eaLnBrk="0" hangingPunct="0"/>
            <a:r>
              <a:rPr lang="en-US"/>
              <a:t>	= wave solutions without scattering</a:t>
            </a:r>
          </a:p>
          <a:p>
            <a:pPr eaLnBrk="0" hangingPunct="0"/>
            <a:r>
              <a:rPr lang="en-US"/>
              <a:t>		[ Bloch waves ]</a:t>
            </a:r>
          </a:p>
        </p:txBody>
      </p:sp>
      <p:pic>
        <p:nvPicPr>
          <p:cNvPr id="49158" name="Picture 6"/>
          <p:cNvPicPr>
            <a:picLocks noChangeAspect="1" noChangeArrowheads="1"/>
          </p:cNvPicPr>
          <p:nvPr/>
        </p:nvPicPr>
        <p:blipFill>
          <a:blip r:embed="rId3"/>
          <a:srcRect/>
          <a:stretch>
            <a:fillRect/>
          </a:stretch>
        </p:blipFill>
        <p:spPr bwMode="auto">
          <a:xfrm>
            <a:off x="5235575" y="5181600"/>
            <a:ext cx="1033463" cy="1447800"/>
          </a:xfrm>
          <a:prstGeom prst="rect">
            <a:avLst/>
          </a:prstGeom>
          <a:noFill/>
          <a:ln w="9525">
            <a:noFill/>
            <a:miter lim="800000"/>
            <a:headEnd/>
            <a:tailEnd/>
          </a:ln>
        </p:spPr>
      </p:pic>
      <p:sp>
        <p:nvSpPr>
          <p:cNvPr id="49159" name="Text Box 7"/>
          <p:cNvSpPr txBox="1">
            <a:spLocks noChangeArrowheads="1"/>
          </p:cNvSpPr>
          <p:nvPr/>
        </p:nvSpPr>
        <p:spPr bwMode="auto">
          <a:xfrm>
            <a:off x="6438900" y="5614988"/>
            <a:ext cx="1257300" cy="641350"/>
          </a:xfrm>
          <a:prstGeom prst="rect">
            <a:avLst/>
          </a:prstGeom>
          <a:noFill/>
          <a:ln w="9525">
            <a:noFill/>
            <a:miter lim="800000"/>
            <a:headEnd/>
            <a:tailEnd/>
          </a:ln>
        </p:spPr>
        <p:txBody>
          <a:bodyPr wrap="none">
            <a:spAutoFit/>
          </a:bodyPr>
          <a:lstStyle/>
          <a:p>
            <a:pPr eaLnBrk="0" hangingPunct="0"/>
            <a:r>
              <a:rPr lang="en-US" sz="1800"/>
              <a:t>Felix Bloch</a:t>
            </a:r>
          </a:p>
          <a:p>
            <a:pPr eaLnBrk="0" hangingPunct="0"/>
            <a:r>
              <a:rPr lang="en-US" sz="1800"/>
              <a:t>(1928)</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4495800" y="1905000"/>
            <a:ext cx="4114800" cy="396240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131075" name="Rectangle 3"/>
          <p:cNvSpPr>
            <a:spLocks noGrp="1" noChangeArrowheads="1"/>
          </p:cNvSpPr>
          <p:nvPr>
            <p:ph type="title"/>
          </p:nvPr>
        </p:nvSpPr>
        <p:spPr/>
        <p:txBody>
          <a:bodyPr/>
          <a:lstStyle/>
          <a:p>
            <a:r>
              <a:rPr lang="en-US" smtClean="0">
                <a:ea typeface="ＭＳ Ｐゴシック" charset="-128"/>
              </a:rPr>
              <a:t>Intentional </a:t>
            </a:r>
            <a:r>
              <a:rPr lang="ja-JP" altLang="en-US" smtClean="0">
                <a:solidFill>
                  <a:srgbClr val="FF0000"/>
                </a:solidFill>
                <a:ea typeface="ＭＳ Ｐゴシック" charset="-128"/>
              </a:rPr>
              <a:t>“</a:t>
            </a:r>
            <a:r>
              <a:rPr lang="en-US" altLang="ja-JP" smtClean="0">
                <a:solidFill>
                  <a:srgbClr val="FF0000"/>
                </a:solidFill>
                <a:ea typeface="ＭＳ Ｐゴシック" charset="-128"/>
              </a:rPr>
              <a:t>defects</a:t>
            </a:r>
            <a:r>
              <a:rPr lang="ja-JP" altLang="en-US" smtClean="0">
                <a:solidFill>
                  <a:srgbClr val="FF0000"/>
                </a:solidFill>
                <a:ea typeface="ＭＳ Ｐゴシック" charset="-128"/>
              </a:rPr>
              <a:t>”</a:t>
            </a:r>
            <a:r>
              <a:rPr lang="en-US" altLang="ja-JP" smtClean="0">
                <a:solidFill>
                  <a:srgbClr val="FF0000"/>
                </a:solidFill>
                <a:ea typeface="ＭＳ Ｐゴシック" charset="-128"/>
              </a:rPr>
              <a:t> are good</a:t>
            </a:r>
            <a:endParaRPr lang="en-US" smtClean="0">
              <a:ea typeface="ＭＳ Ｐゴシック" charset="-128"/>
            </a:endParaRPr>
          </a:p>
        </p:txBody>
      </p:sp>
      <p:pic>
        <p:nvPicPr>
          <p:cNvPr id="131076" name="Picture 4"/>
          <p:cNvPicPr>
            <a:picLocks noChangeAspect="1" noChangeArrowheads="1"/>
          </p:cNvPicPr>
          <p:nvPr/>
        </p:nvPicPr>
        <p:blipFill>
          <a:blip r:embed="rId2"/>
          <a:srcRect l="12631" r="17685" b="18556"/>
          <a:stretch>
            <a:fillRect/>
          </a:stretch>
        </p:blipFill>
        <p:spPr bwMode="auto">
          <a:xfrm>
            <a:off x="685800" y="2949575"/>
            <a:ext cx="3398838" cy="2703513"/>
          </a:xfrm>
          <a:prstGeom prst="rect">
            <a:avLst/>
          </a:prstGeom>
          <a:noFill/>
          <a:ln w="9525">
            <a:noFill/>
            <a:miter lim="800000"/>
            <a:headEnd/>
            <a:tailEnd/>
          </a:ln>
        </p:spPr>
      </p:pic>
      <p:sp>
        <p:nvSpPr>
          <p:cNvPr id="131077" name="Rectangle 5"/>
          <p:cNvSpPr>
            <a:spLocks noChangeArrowheads="1"/>
          </p:cNvSpPr>
          <p:nvPr/>
        </p:nvSpPr>
        <p:spPr bwMode="auto">
          <a:xfrm>
            <a:off x="1143000" y="2133600"/>
            <a:ext cx="2374900" cy="579438"/>
          </a:xfrm>
          <a:prstGeom prst="rect">
            <a:avLst/>
          </a:prstGeom>
          <a:noFill/>
          <a:ln w="9525">
            <a:noFill/>
            <a:miter lim="800000"/>
            <a:headEnd/>
            <a:tailEnd/>
          </a:ln>
        </p:spPr>
        <p:txBody>
          <a:bodyPr wrap="none">
            <a:spAutoFit/>
          </a:bodyPr>
          <a:lstStyle/>
          <a:p>
            <a:pPr eaLnBrk="0" hangingPunct="0"/>
            <a:r>
              <a:rPr lang="en-US" sz="3200">
                <a:solidFill>
                  <a:schemeClr val="accent2"/>
                </a:solidFill>
              </a:rPr>
              <a:t>microcavities</a:t>
            </a:r>
          </a:p>
        </p:txBody>
      </p:sp>
      <p:pic>
        <p:nvPicPr>
          <p:cNvPr id="131078" name="Picture 6"/>
          <p:cNvPicPr>
            <a:picLocks noChangeAspect="1" noChangeArrowheads="1"/>
          </p:cNvPicPr>
          <p:nvPr/>
        </p:nvPicPr>
        <p:blipFill>
          <a:blip r:embed="rId3"/>
          <a:srcRect/>
          <a:stretch>
            <a:fillRect/>
          </a:stretch>
        </p:blipFill>
        <p:spPr bwMode="auto">
          <a:xfrm>
            <a:off x="5257800" y="2911475"/>
            <a:ext cx="2463800" cy="2436813"/>
          </a:xfrm>
          <a:prstGeom prst="rect">
            <a:avLst/>
          </a:prstGeom>
          <a:noFill/>
          <a:ln w="9525">
            <a:noFill/>
            <a:miter lim="800000"/>
            <a:headEnd/>
            <a:tailEnd/>
          </a:ln>
        </p:spPr>
      </p:pic>
      <p:sp>
        <p:nvSpPr>
          <p:cNvPr id="131079" name="Rectangle 7"/>
          <p:cNvSpPr>
            <a:spLocks noChangeArrowheads="1"/>
          </p:cNvSpPr>
          <p:nvPr/>
        </p:nvSpPr>
        <p:spPr bwMode="auto">
          <a:xfrm>
            <a:off x="4800600" y="2147888"/>
            <a:ext cx="3719513" cy="579437"/>
          </a:xfrm>
          <a:prstGeom prst="rect">
            <a:avLst/>
          </a:prstGeom>
          <a:noFill/>
          <a:ln w="9525">
            <a:noFill/>
            <a:miter lim="800000"/>
            <a:headEnd/>
            <a:tailEnd/>
          </a:ln>
        </p:spPr>
        <p:txBody>
          <a:bodyPr wrap="none">
            <a:spAutoFit/>
          </a:bodyPr>
          <a:lstStyle/>
          <a:p>
            <a:pPr eaLnBrk="0" hangingPunct="0"/>
            <a:r>
              <a:rPr lang="en-US" sz="3200">
                <a:solidFill>
                  <a:schemeClr val="accent2"/>
                </a:solidFill>
              </a:rPr>
              <a:t>waveguides</a:t>
            </a:r>
            <a:r>
              <a:rPr lang="en-US" sz="3200"/>
              <a:t> (</a:t>
            </a:r>
            <a:r>
              <a:rPr lang="ja-JP" altLang="en-US" sz="3200"/>
              <a:t>“</a:t>
            </a:r>
            <a:r>
              <a:rPr lang="en-US" altLang="ja-JP" sz="3200"/>
              <a:t>wires</a:t>
            </a:r>
            <a:r>
              <a:rPr lang="ja-JP" altLang="en-US" sz="3200"/>
              <a:t>”</a:t>
            </a:r>
            <a:r>
              <a:rPr lang="en-US" altLang="ja-JP" sz="3200"/>
              <a:t>)</a:t>
            </a:r>
            <a:endParaRPr lang="en-US" sz="320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Projected Band Diagrams</a:t>
            </a:r>
          </a:p>
        </p:txBody>
      </p:sp>
      <p:grpSp>
        <p:nvGrpSpPr>
          <p:cNvPr id="132099" name="Group 3"/>
          <p:cNvGrpSpPr>
            <a:grpSpLocks/>
          </p:cNvGrpSpPr>
          <p:nvPr/>
        </p:nvGrpSpPr>
        <p:grpSpPr bwMode="auto">
          <a:xfrm>
            <a:off x="533400" y="1981200"/>
            <a:ext cx="3886200" cy="2971800"/>
            <a:chOff x="336" y="1392"/>
            <a:chExt cx="2448" cy="1872"/>
          </a:xfrm>
        </p:grpSpPr>
        <p:sp>
          <p:nvSpPr>
            <p:cNvPr id="132138" name="Oval 4"/>
            <p:cNvSpPr>
              <a:spLocks noChangeArrowheads="1"/>
            </p:cNvSpPr>
            <p:nvPr/>
          </p:nvSpPr>
          <p:spPr bwMode="auto">
            <a:xfrm>
              <a:off x="336"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39" name="Oval 5"/>
            <p:cNvSpPr>
              <a:spLocks noChangeArrowheads="1"/>
            </p:cNvSpPr>
            <p:nvPr/>
          </p:nvSpPr>
          <p:spPr bwMode="auto">
            <a:xfrm>
              <a:off x="624"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0" name="Oval 6"/>
            <p:cNvSpPr>
              <a:spLocks noChangeArrowheads="1"/>
            </p:cNvSpPr>
            <p:nvPr/>
          </p:nvSpPr>
          <p:spPr bwMode="auto">
            <a:xfrm>
              <a:off x="912"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1" name="Oval 7"/>
            <p:cNvSpPr>
              <a:spLocks noChangeArrowheads="1"/>
            </p:cNvSpPr>
            <p:nvPr/>
          </p:nvSpPr>
          <p:spPr bwMode="auto">
            <a:xfrm>
              <a:off x="1200"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2" name="Oval 8"/>
            <p:cNvSpPr>
              <a:spLocks noChangeArrowheads="1"/>
            </p:cNvSpPr>
            <p:nvPr/>
          </p:nvSpPr>
          <p:spPr bwMode="auto">
            <a:xfrm>
              <a:off x="1488"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3" name="Oval 9"/>
            <p:cNvSpPr>
              <a:spLocks noChangeArrowheads="1"/>
            </p:cNvSpPr>
            <p:nvPr/>
          </p:nvSpPr>
          <p:spPr bwMode="auto">
            <a:xfrm>
              <a:off x="1776"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4" name="Oval 10"/>
            <p:cNvSpPr>
              <a:spLocks noChangeArrowheads="1"/>
            </p:cNvSpPr>
            <p:nvPr/>
          </p:nvSpPr>
          <p:spPr bwMode="auto">
            <a:xfrm>
              <a:off x="2064"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5" name="Oval 11"/>
            <p:cNvSpPr>
              <a:spLocks noChangeArrowheads="1"/>
            </p:cNvSpPr>
            <p:nvPr/>
          </p:nvSpPr>
          <p:spPr bwMode="auto">
            <a:xfrm>
              <a:off x="2352"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6" name="Oval 12"/>
            <p:cNvSpPr>
              <a:spLocks noChangeArrowheads="1"/>
            </p:cNvSpPr>
            <p:nvPr/>
          </p:nvSpPr>
          <p:spPr bwMode="auto">
            <a:xfrm>
              <a:off x="2640" y="139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7" name="Oval 13"/>
            <p:cNvSpPr>
              <a:spLocks noChangeArrowheads="1"/>
            </p:cNvSpPr>
            <p:nvPr/>
          </p:nvSpPr>
          <p:spPr bwMode="auto">
            <a:xfrm>
              <a:off x="336"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8" name="Oval 14"/>
            <p:cNvSpPr>
              <a:spLocks noChangeArrowheads="1"/>
            </p:cNvSpPr>
            <p:nvPr/>
          </p:nvSpPr>
          <p:spPr bwMode="auto">
            <a:xfrm>
              <a:off x="624"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49" name="Oval 15"/>
            <p:cNvSpPr>
              <a:spLocks noChangeArrowheads="1"/>
            </p:cNvSpPr>
            <p:nvPr/>
          </p:nvSpPr>
          <p:spPr bwMode="auto">
            <a:xfrm>
              <a:off x="912"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0" name="Oval 16"/>
            <p:cNvSpPr>
              <a:spLocks noChangeArrowheads="1"/>
            </p:cNvSpPr>
            <p:nvPr/>
          </p:nvSpPr>
          <p:spPr bwMode="auto">
            <a:xfrm>
              <a:off x="1200"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1" name="Oval 17"/>
            <p:cNvSpPr>
              <a:spLocks noChangeArrowheads="1"/>
            </p:cNvSpPr>
            <p:nvPr/>
          </p:nvSpPr>
          <p:spPr bwMode="auto">
            <a:xfrm>
              <a:off x="1488"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2" name="Oval 18"/>
            <p:cNvSpPr>
              <a:spLocks noChangeArrowheads="1"/>
            </p:cNvSpPr>
            <p:nvPr/>
          </p:nvSpPr>
          <p:spPr bwMode="auto">
            <a:xfrm>
              <a:off x="1776"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3" name="Oval 19"/>
            <p:cNvSpPr>
              <a:spLocks noChangeArrowheads="1"/>
            </p:cNvSpPr>
            <p:nvPr/>
          </p:nvSpPr>
          <p:spPr bwMode="auto">
            <a:xfrm>
              <a:off x="2064"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4" name="Oval 20"/>
            <p:cNvSpPr>
              <a:spLocks noChangeArrowheads="1"/>
            </p:cNvSpPr>
            <p:nvPr/>
          </p:nvSpPr>
          <p:spPr bwMode="auto">
            <a:xfrm>
              <a:off x="2352"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5" name="Oval 21"/>
            <p:cNvSpPr>
              <a:spLocks noChangeArrowheads="1"/>
            </p:cNvSpPr>
            <p:nvPr/>
          </p:nvSpPr>
          <p:spPr bwMode="auto">
            <a:xfrm>
              <a:off x="2640" y="168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6" name="Oval 22"/>
            <p:cNvSpPr>
              <a:spLocks noChangeArrowheads="1"/>
            </p:cNvSpPr>
            <p:nvPr/>
          </p:nvSpPr>
          <p:spPr bwMode="auto">
            <a:xfrm>
              <a:off x="336"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7" name="Oval 23"/>
            <p:cNvSpPr>
              <a:spLocks noChangeArrowheads="1"/>
            </p:cNvSpPr>
            <p:nvPr/>
          </p:nvSpPr>
          <p:spPr bwMode="auto">
            <a:xfrm>
              <a:off x="624"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8" name="Oval 24"/>
            <p:cNvSpPr>
              <a:spLocks noChangeArrowheads="1"/>
            </p:cNvSpPr>
            <p:nvPr/>
          </p:nvSpPr>
          <p:spPr bwMode="auto">
            <a:xfrm>
              <a:off x="912"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59" name="Oval 25"/>
            <p:cNvSpPr>
              <a:spLocks noChangeArrowheads="1"/>
            </p:cNvSpPr>
            <p:nvPr/>
          </p:nvSpPr>
          <p:spPr bwMode="auto">
            <a:xfrm>
              <a:off x="1200"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0" name="Oval 26"/>
            <p:cNvSpPr>
              <a:spLocks noChangeArrowheads="1"/>
            </p:cNvSpPr>
            <p:nvPr/>
          </p:nvSpPr>
          <p:spPr bwMode="auto">
            <a:xfrm>
              <a:off x="1488"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1" name="Oval 27"/>
            <p:cNvSpPr>
              <a:spLocks noChangeArrowheads="1"/>
            </p:cNvSpPr>
            <p:nvPr/>
          </p:nvSpPr>
          <p:spPr bwMode="auto">
            <a:xfrm>
              <a:off x="1776"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2" name="Oval 28"/>
            <p:cNvSpPr>
              <a:spLocks noChangeArrowheads="1"/>
            </p:cNvSpPr>
            <p:nvPr/>
          </p:nvSpPr>
          <p:spPr bwMode="auto">
            <a:xfrm>
              <a:off x="2064"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3" name="Oval 29"/>
            <p:cNvSpPr>
              <a:spLocks noChangeArrowheads="1"/>
            </p:cNvSpPr>
            <p:nvPr/>
          </p:nvSpPr>
          <p:spPr bwMode="auto">
            <a:xfrm>
              <a:off x="2352"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4" name="Oval 30"/>
            <p:cNvSpPr>
              <a:spLocks noChangeArrowheads="1"/>
            </p:cNvSpPr>
            <p:nvPr/>
          </p:nvSpPr>
          <p:spPr bwMode="auto">
            <a:xfrm>
              <a:off x="2640" y="1968"/>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5" name="Oval 31"/>
            <p:cNvSpPr>
              <a:spLocks noChangeArrowheads="1"/>
            </p:cNvSpPr>
            <p:nvPr/>
          </p:nvSpPr>
          <p:spPr bwMode="auto">
            <a:xfrm>
              <a:off x="336"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6" name="Oval 32"/>
            <p:cNvSpPr>
              <a:spLocks noChangeArrowheads="1"/>
            </p:cNvSpPr>
            <p:nvPr/>
          </p:nvSpPr>
          <p:spPr bwMode="auto">
            <a:xfrm>
              <a:off x="624"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7" name="Oval 33"/>
            <p:cNvSpPr>
              <a:spLocks noChangeArrowheads="1"/>
            </p:cNvSpPr>
            <p:nvPr/>
          </p:nvSpPr>
          <p:spPr bwMode="auto">
            <a:xfrm>
              <a:off x="912"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8" name="Oval 34"/>
            <p:cNvSpPr>
              <a:spLocks noChangeArrowheads="1"/>
            </p:cNvSpPr>
            <p:nvPr/>
          </p:nvSpPr>
          <p:spPr bwMode="auto">
            <a:xfrm>
              <a:off x="1200"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69" name="Oval 35"/>
            <p:cNvSpPr>
              <a:spLocks noChangeArrowheads="1"/>
            </p:cNvSpPr>
            <p:nvPr/>
          </p:nvSpPr>
          <p:spPr bwMode="auto">
            <a:xfrm>
              <a:off x="1488"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0" name="Oval 36"/>
            <p:cNvSpPr>
              <a:spLocks noChangeArrowheads="1"/>
            </p:cNvSpPr>
            <p:nvPr/>
          </p:nvSpPr>
          <p:spPr bwMode="auto">
            <a:xfrm>
              <a:off x="1776"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1" name="Oval 37"/>
            <p:cNvSpPr>
              <a:spLocks noChangeArrowheads="1"/>
            </p:cNvSpPr>
            <p:nvPr/>
          </p:nvSpPr>
          <p:spPr bwMode="auto">
            <a:xfrm>
              <a:off x="2064"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2" name="Oval 38"/>
            <p:cNvSpPr>
              <a:spLocks noChangeArrowheads="1"/>
            </p:cNvSpPr>
            <p:nvPr/>
          </p:nvSpPr>
          <p:spPr bwMode="auto">
            <a:xfrm>
              <a:off x="2352"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3" name="Oval 39"/>
            <p:cNvSpPr>
              <a:spLocks noChangeArrowheads="1"/>
            </p:cNvSpPr>
            <p:nvPr/>
          </p:nvSpPr>
          <p:spPr bwMode="auto">
            <a:xfrm>
              <a:off x="2640" y="2544"/>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4" name="Oval 40"/>
            <p:cNvSpPr>
              <a:spLocks noChangeArrowheads="1"/>
            </p:cNvSpPr>
            <p:nvPr/>
          </p:nvSpPr>
          <p:spPr bwMode="auto">
            <a:xfrm>
              <a:off x="336"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5" name="Oval 41"/>
            <p:cNvSpPr>
              <a:spLocks noChangeArrowheads="1"/>
            </p:cNvSpPr>
            <p:nvPr/>
          </p:nvSpPr>
          <p:spPr bwMode="auto">
            <a:xfrm>
              <a:off x="624"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6" name="Oval 42"/>
            <p:cNvSpPr>
              <a:spLocks noChangeArrowheads="1"/>
            </p:cNvSpPr>
            <p:nvPr/>
          </p:nvSpPr>
          <p:spPr bwMode="auto">
            <a:xfrm>
              <a:off x="912"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7" name="Oval 43"/>
            <p:cNvSpPr>
              <a:spLocks noChangeArrowheads="1"/>
            </p:cNvSpPr>
            <p:nvPr/>
          </p:nvSpPr>
          <p:spPr bwMode="auto">
            <a:xfrm>
              <a:off x="1200"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8" name="Oval 44"/>
            <p:cNvSpPr>
              <a:spLocks noChangeArrowheads="1"/>
            </p:cNvSpPr>
            <p:nvPr/>
          </p:nvSpPr>
          <p:spPr bwMode="auto">
            <a:xfrm>
              <a:off x="1488"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79" name="Oval 45"/>
            <p:cNvSpPr>
              <a:spLocks noChangeArrowheads="1"/>
            </p:cNvSpPr>
            <p:nvPr/>
          </p:nvSpPr>
          <p:spPr bwMode="auto">
            <a:xfrm>
              <a:off x="1776"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0" name="Oval 46"/>
            <p:cNvSpPr>
              <a:spLocks noChangeArrowheads="1"/>
            </p:cNvSpPr>
            <p:nvPr/>
          </p:nvSpPr>
          <p:spPr bwMode="auto">
            <a:xfrm>
              <a:off x="2064"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1" name="Oval 47"/>
            <p:cNvSpPr>
              <a:spLocks noChangeArrowheads="1"/>
            </p:cNvSpPr>
            <p:nvPr/>
          </p:nvSpPr>
          <p:spPr bwMode="auto">
            <a:xfrm>
              <a:off x="2352"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2" name="Oval 48"/>
            <p:cNvSpPr>
              <a:spLocks noChangeArrowheads="1"/>
            </p:cNvSpPr>
            <p:nvPr/>
          </p:nvSpPr>
          <p:spPr bwMode="auto">
            <a:xfrm>
              <a:off x="2640" y="2832"/>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3" name="Oval 49"/>
            <p:cNvSpPr>
              <a:spLocks noChangeArrowheads="1"/>
            </p:cNvSpPr>
            <p:nvPr/>
          </p:nvSpPr>
          <p:spPr bwMode="auto">
            <a:xfrm>
              <a:off x="336"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4" name="Oval 50"/>
            <p:cNvSpPr>
              <a:spLocks noChangeArrowheads="1"/>
            </p:cNvSpPr>
            <p:nvPr/>
          </p:nvSpPr>
          <p:spPr bwMode="auto">
            <a:xfrm>
              <a:off x="624"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5" name="Oval 51"/>
            <p:cNvSpPr>
              <a:spLocks noChangeArrowheads="1"/>
            </p:cNvSpPr>
            <p:nvPr/>
          </p:nvSpPr>
          <p:spPr bwMode="auto">
            <a:xfrm>
              <a:off x="912"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6" name="Oval 52"/>
            <p:cNvSpPr>
              <a:spLocks noChangeArrowheads="1"/>
            </p:cNvSpPr>
            <p:nvPr/>
          </p:nvSpPr>
          <p:spPr bwMode="auto">
            <a:xfrm>
              <a:off x="1200"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7" name="Oval 53"/>
            <p:cNvSpPr>
              <a:spLocks noChangeArrowheads="1"/>
            </p:cNvSpPr>
            <p:nvPr/>
          </p:nvSpPr>
          <p:spPr bwMode="auto">
            <a:xfrm>
              <a:off x="1488"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8" name="Oval 54"/>
            <p:cNvSpPr>
              <a:spLocks noChangeArrowheads="1"/>
            </p:cNvSpPr>
            <p:nvPr/>
          </p:nvSpPr>
          <p:spPr bwMode="auto">
            <a:xfrm>
              <a:off x="1776"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89" name="Oval 55"/>
            <p:cNvSpPr>
              <a:spLocks noChangeArrowheads="1"/>
            </p:cNvSpPr>
            <p:nvPr/>
          </p:nvSpPr>
          <p:spPr bwMode="auto">
            <a:xfrm>
              <a:off x="2064"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90" name="Oval 56"/>
            <p:cNvSpPr>
              <a:spLocks noChangeArrowheads="1"/>
            </p:cNvSpPr>
            <p:nvPr/>
          </p:nvSpPr>
          <p:spPr bwMode="auto">
            <a:xfrm>
              <a:off x="2352"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2191" name="Oval 57"/>
            <p:cNvSpPr>
              <a:spLocks noChangeArrowheads="1"/>
            </p:cNvSpPr>
            <p:nvPr/>
          </p:nvSpPr>
          <p:spPr bwMode="auto">
            <a:xfrm>
              <a:off x="2640" y="3120"/>
              <a:ext cx="144" cy="14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grpSp>
      <p:grpSp>
        <p:nvGrpSpPr>
          <p:cNvPr id="3" name="Group 58"/>
          <p:cNvGrpSpPr>
            <a:grpSpLocks/>
          </p:cNvGrpSpPr>
          <p:nvPr/>
        </p:nvGrpSpPr>
        <p:grpSpPr bwMode="auto">
          <a:xfrm>
            <a:off x="838200" y="3200400"/>
            <a:ext cx="3087688" cy="457200"/>
            <a:chOff x="528" y="2208"/>
            <a:chExt cx="1945" cy="288"/>
          </a:xfrm>
        </p:grpSpPr>
        <p:sp>
          <p:nvSpPr>
            <p:cNvPr id="132136" name="Line 59"/>
            <p:cNvSpPr>
              <a:spLocks noChangeShapeType="1"/>
            </p:cNvSpPr>
            <p:nvPr/>
          </p:nvSpPr>
          <p:spPr bwMode="auto">
            <a:xfrm>
              <a:off x="528" y="2372"/>
              <a:ext cx="768" cy="0"/>
            </a:xfrm>
            <a:prstGeom prst="line">
              <a:avLst/>
            </a:prstGeom>
            <a:noFill/>
            <a:ln w="9525">
              <a:solidFill>
                <a:srgbClr val="FF0000"/>
              </a:solidFill>
              <a:round/>
              <a:headEnd/>
              <a:tailEnd type="triangle" w="med" len="med"/>
            </a:ln>
          </p:spPr>
          <p:txBody>
            <a:bodyPr wrap="none" anchor="ctr"/>
            <a:lstStyle/>
            <a:p>
              <a:endParaRPr lang="cs-CZ"/>
            </a:p>
          </p:txBody>
        </p:sp>
        <p:sp>
          <p:nvSpPr>
            <p:cNvPr id="132137" name="Text Box 60"/>
            <p:cNvSpPr txBox="1">
              <a:spLocks noChangeArrowheads="1"/>
            </p:cNvSpPr>
            <p:nvPr/>
          </p:nvSpPr>
          <p:spPr bwMode="auto">
            <a:xfrm>
              <a:off x="1382" y="2208"/>
              <a:ext cx="1091" cy="288"/>
            </a:xfrm>
            <a:prstGeom prst="rect">
              <a:avLst/>
            </a:prstGeom>
            <a:noFill/>
            <a:ln w="9525">
              <a:noFill/>
              <a:miter lim="800000"/>
              <a:headEnd/>
              <a:tailEnd/>
            </a:ln>
          </p:spPr>
          <p:txBody>
            <a:bodyPr wrap="none">
              <a:spAutoFit/>
            </a:bodyPr>
            <a:lstStyle/>
            <a:p>
              <a:pPr eaLnBrk="0" hangingPunct="0"/>
              <a:r>
                <a:rPr lang="en-US">
                  <a:solidFill>
                    <a:srgbClr val="FF0000"/>
                  </a:solidFill>
                </a:rPr>
                <a:t>conserved </a:t>
              </a:r>
              <a:r>
                <a:rPr lang="en-US" i="1">
                  <a:solidFill>
                    <a:srgbClr val="FF0000"/>
                  </a:solidFill>
                </a:rPr>
                <a:t>k</a:t>
              </a:r>
              <a:r>
                <a:rPr lang="en-US">
                  <a:solidFill>
                    <a:srgbClr val="FF0000"/>
                  </a:solidFill>
                </a:rPr>
                <a:t>!</a:t>
              </a:r>
            </a:p>
          </p:txBody>
        </p:sp>
      </p:grpSp>
      <p:sp>
        <p:nvSpPr>
          <p:cNvPr id="132101" name="Text Box 61"/>
          <p:cNvSpPr txBox="1">
            <a:spLocks noChangeArrowheads="1"/>
          </p:cNvSpPr>
          <p:nvPr/>
        </p:nvSpPr>
        <p:spPr bwMode="auto">
          <a:xfrm>
            <a:off x="517525" y="1431925"/>
            <a:ext cx="1882775" cy="457200"/>
          </a:xfrm>
          <a:prstGeom prst="rect">
            <a:avLst/>
          </a:prstGeom>
          <a:noFill/>
          <a:ln w="9525">
            <a:noFill/>
            <a:miter lim="800000"/>
            <a:headEnd/>
            <a:tailEnd/>
          </a:ln>
        </p:spPr>
        <p:txBody>
          <a:bodyPr wrap="none">
            <a:spAutoFit/>
          </a:bodyPr>
          <a:lstStyle/>
          <a:p>
            <a:pPr eaLnBrk="0" hangingPunct="0"/>
            <a:r>
              <a:rPr lang="en-US"/>
              <a:t>1d periodicity</a:t>
            </a:r>
          </a:p>
        </p:txBody>
      </p:sp>
      <p:sp>
        <p:nvSpPr>
          <p:cNvPr id="132102" name="Line 62"/>
          <p:cNvSpPr>
            <a:spLocks noChangeShapeType="1"/>
          </p:cNvSpPr>
          <p:nvPr/>
        </p:nvSpPr>
        <p:spPr bwMode="auto">
          <a:xfrm>
            <a:off x="2438400" y="1676400"/>
            <a:ext cx="1752600" cy="0"/>
          </a:xfrm>
          <a:prstGeom prst="line">
            <a:avLst/>
          </a:prstGeom>
          <a:noFill/>
          <a:ln w="9525">
            <a:solidFill>
              <a:schemeClr val="tx1"/>
            </a:solidFill>
            <a:round/>
            <a:headEnd/>
            <a:tailEnd type="triangle" w="med" len="med"/>
          </a:ln>
        </p:spPr>
        <p:txBody>
          <a:bodyPr wrap="none" anchor="ctr"/>
          <a:lstStyle/>
          <a:p>
            <a:endParaRPr lang="cs-CZ"/>
          </a:p>
        </p:txBody>
      </p:sp>
      <p:grpSp>
        <p:nvGrpSpPr>
          <p:cNvPr id="132103" name="Group 63"/>
          <p:cNvGrpSpPr>
            <a:grpSpLocks/>
          </p:cNvGrpSpPr>
          <p:nvPr/>
        </p:nvGrpSpPr>
        <p:grpSpPr bwMode="auto">
          <a:xfrm>
            <a:off x="5791200" y="2133600"/>
            <a:ext cx="1752600" cy="1752600"/>
            <a:chOff x="3648" y="1872"/>
            <a:chExt cx="624" cy="624"/>
          </a:xfrm>
        </p:grpSpPr>
        <p:sp>
          <p:nvSpPr>
            <p:cNvPr id="132134" name="Rectangle 64"/>
            <p:cNvSpPr>
              <a:spLocks noChangeArrowheads="1"/>
            </p:cNvSpPr>
            <p:nvPr/>
          </p:nvSpPr>
          <p:spPr bwMode="auto">
            <a:xfrm>
              <a:off x="3648" y="1872"/>
              <a:ext cx="624" cy="624"/>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32135" name="AutoShape 65"/>
            <p:cNvSpPr>
              <a:spLocks noChangeArrowheads="1"/>
            </p:cNvSpPr>
            <p:nvPr/>
          </p:nvSpPr>
          <p:spPr bwMode="auto">
            <a:xfrm flipH="1">
              <a:off x="3936" y="1872"/>
              <a:ext cx="336" cy="336"/>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grpSp>
      <p:sp>
        <p:nvSpPr>
          <p:cNvPr id="132104" name="Text Box 66"/>
          <p:cNvSpPr txBox="1">
            <a:spLocks noChangeArrowheads="1"/>
          </p:cNvSpPr>
          <p:nvPr/>
        </p:nvSpPr>
        <p:spPr bwMode="auto">
          <a:xfrm>
            <a:off x="6324600" y="2895600"/>
            <a:ext cx="369888" cy="461963"/>
          </a:xfrm>
          <a:prstGeom prst="rect">
            <a:avLst/>
          </a:prstGeom>
          <a:noFill/>
          <a:ln w="9525">
            <a:noFill/>
            <a:miter lim="800000"/>
            <a:headEnd/>
            <a:tailEnd/>
          </a:ln>
        </p:spPr>
        <p:txBody>
          <a:bodyPr wrap="none">
            <a:spAutoFit/>
          </a:bodyPr>
          <a:lstStyle/>
          <a:p>
            <a:pPr eaLnBrk="0" hangingPunct="0"/>
            <a:r>
              <a:rPr lang="en-US">
                <a:solidFill>
                  <a:srgbClr val="008000"/>
                </a:solidFill>
                <a:latin typeface="Symbol" pitchFamily="18" charset="2"/>
              </a:rPr>
              <a:t>Γ</a:t>
            </a:r>
          </a:p>
        </p:txBody>
      </p:sp>
      <p:sp>
        <p:nvSpPr>
          <p:cNvPr id="132105" name="Text Box 67"/>
          <p:cNvSpPr txBox="1">
            <a:spLocks noChangeArrowheads="1"/>
          </p:cNvSpPr>
          <p:nvPr/>
        </p:nvSpPr>
        <p:spPr bwMode="auto">
          <a:xfrm>
            <a:off x="7519988" y="2819400"/>
            <a:ext cx="404812" cy="457200"/>
          </a:xfrm>
          <a:prstGeom prst="rect">
            <a:avLst/>
          </a:prstGeom>
          <a:noFill/>
          <a:ln w="9525">
            <a:noFill/>
            <a:miter lim="800000"/>
            <a:headEnd/>
            <a:tailEnd/>
          </a:ln>
        </p:spPr>
        <p:txBody>
          <a:bodyPr wrap="none">
            <a:spAutoFit/>
          </a:bodyPr>
          <a:lstStyle/>
          <a:p>
            <a:pPr eaLnBrk="0" hangingPunct="0"/>
            <a:r>
              <a:rPr lang="en-US">
                <a:solidFill>
                  <a:srgbClr val="008000"/>
                </a:solidFill>
              </a:rPr>
              <a:t>X</a:t>
            </a:r>
          </a:p>
        </p:txBody>
      </p:sp>
      <p:sp>
        <p:nvSpPr>
          <p:cNvPr id="132106" name="Text Box 68"/>
          <p:cNvSpPr txBox="1">
            <a:spLocks noChangeArrowheads="1"/>
          </p:cNvSpPr>
          <p:nvPr/>
        </p:nvSpPr>
        <p:spPr bwMode="auto">
          <a:xfrm>
            <a:off x="7513638" y="1828800"/>
            <a:ext cx="455612" cy="457200"/>
          </a:xfrm>
          <a:prstGeom prst="rect">
            <a:avLst/>
          </a:prstGeom>
          <a:noFill/>
          <a:ln w="9525">
            <a:noFill/>
            <a:miter lim="800000"/>
            <a:headEnd/>
            <a:tailEnd/>
          </a:ln>
        </p:spPr>
        <p:txBody>
          <a:bodyPr wrap="none">
            <a:spAutoFit/>
          </a:bodyPr>
          <a:lstStyle/>
          <a:p>
            <a:pPr eaLnBrk="0" hangingPunct="0"/>
            <a:r>
              <a:rPr lang="en-US">
                <a:solidFill>
                  <a:srgbClr val="008000"/>
                </a:solidFill>
              </a:rPr>
              <a:t>M</a:t>
            </a:r>
          </a:p>
        </p:txBody>
      </p:sp>
      <p:grpSp>
        <p:nvGrpSpPr>
          <p:cNvPr id="5" name="Group 70"/>
          <p:cNvGrpSpPr>
            <a:grpSpLocks/>
          </p:cNvGrpSpPr>
          <p:nvPr/>
        </p:nvGrpSpPr>
        <p:grpSpPr bwMode="auto">
          <a:xfrm>
            <a:off x="5638800" y="1984375"/>
            <a:ext cx="3276600" cy="2419350"/>
            <a:chOff x="3552" y="1442"/>
            <a:chExt cx="2064" cy="1524"/>
          </a:xfrm>
        </p:grpSpPr>
        <p:sp>
          <p:nvSpPr>
            <p:cNvPr id="132130" name="Line 71"/>
            <p:cNvSpPr>
              <a:spLocks noChangeShapeType="1"/>
            </p:cNvSpPr>
            <p:nvPr/>
          </p:nvSpPr>
          <p:spPr bwMode="auto">
            <a:xfrm>
              <a:off x="3552" y="2832"/>
              <a:ext cx="624" cy="0"/>
            </a:xfrm>
            <a:prstGeom prst="line">
              <a:avLst/>
            </a:prstGeom>
            <a:noFill/>
            <a:ln w="9525">
              <a:solidFill>
                <a:srgbClr val="FF0000"/>
              </a:solidFill>
              <a:round/>
              <a:headEnd/>
              <a:tailEnd type="triangle" w="med" len="med"/>
            </a:ln>
          </p:spPr>
          <p:txBody>
            <a:bodyPr wrap="none" anchor="ctr"/>
            <a:lstStyle/>
            <a:p>
              <a:endParaRPr lang="cs-CZ"/>
            </a:p>
          </p:txBody>
        </p:sp>
        <p:sp>
          <p:nvSpPr>
            <p:cNvPr id="132131" name="Text Box 72"/>
            <p:cNvSpPr txBox="1">
              <a:spLocks noChangeArrowheads="1"/>
            </p:cNvSpPr>
            <p:nvPr/>
          </p:nvSpPr>
          <p:spPr bwMode="auto">
            <a:xfrm>
              <a:off x="4214" y="2678"/>
              <a:ext cx="894" cy="288"/>
            </a:xfrm>
            <a:prstGeom prst="rect">
              <a:avLst/>
            </a:prstGeom>
            <a:noFill/>
            <a:ln w="9525">
              <a:noFill/>
              <a:miter lim="800000"/>
              <a:headEnd/>
              <a:tailEnd/>
            </a:ln>
          </p:spPr>
          <p:txBody>
            <a:bodyPr wrap="none">
              <a:spAutoFit/>
            </a:bodyPr>
            <a:lstStyle/>
            <a:p>
              <a:pPr eaLnBrk="0" hangingPunct="0"/>
              <a:r>
                <a:rPr lang="en-US">
                  <a:solidFill>
                    <a:srgbClr val="FF0000"/>
                  </a:solidFill>
                </a:rPr>
                <a:t>conserved</a:t>
              </a:r>
              <a:endParaRPr lang="en-US">
                <a:solidFill>
                  <a:schemeClr val="accent2"/>
                </a:solidFill>
              </a:endParaRPr>
            </a:p>
          </p:txBody>
        </p:sp>
        <p:sp>
          <p:nvSpPr>
            <p:cNvPr id="132132" name="Line 73"/>
            <p:cNvSpPr>
              <a:spLocks noChangeShapeType="1"/>
            </p:cNvSpPr>
            <p:nvPr/>
          </p:nvSpPr>
          <p:spPr bwMode="auto">
            <a:xfrm flipV="1">
              <a:off x="5280" y="1680"/>
              <a:ext cx="0" cy="768"/>
            </a:xfrm>
            <a:prstGeom prst="line">
              <a:avLst/>
            </a:prstGeom>
            <a:noFill/>
            <a:ln w="9525">
              <a:solidFill>
                <a:srgbClr val="FF0000"/>
              </a:solidFill>
              <a:round/>
              <a:headEnd/>
              <a:tailEnd type="triangle" w="med" len="med"/>
            </a:ln>
          </p:spPr>
          <p:txBody>
            <a:bodyPr wrap="none" anchor="ctr"/>
            <a:lstStyle/>
            <a:p>
              <a:endParaRPr lang="cs-CZ"/>
            </a:p>
          </p:txBody>
        </p:sp>
        <p:sp>
          <p:nvSpPr>
            <p:cNvPr id="132133" name="Text Box 74"/>
            <p:cNvSpPr txBox="1">
              <a:spLocks noChangeArrowheads="1"/>
            </p:cNvSpPr>
            <p:nvPr/>
          </p:nvSpPr>
          <p:spPr bwMode="auto">
            <a:xfrm rot="-5400000">
              <a:off x="4878" y="1892"/>
              <a:ext cx="1187" cy="288"/>
            </a:xfrm>
            <a:prstGeom prst="rect">
              <a:avLst/>
            </a:prstGeom>
            <a:noFill/>
            <a:ln w="9525">
              <a:noFill/>
              <a:miter lim="800000"/>
              <a:headEnd/>
              <a:tailEnd/>
            </a:ln>
          </p:spPr>
          <p:txBody>
            <a:bodyPr wrap="none">
              <a:spAutoFit/>
            </a:bodyPr>
            <a:lstStyle/>
            <a:p>
              <a:pPr eaLnBrk="0" hangingPunct="0"/>
              <a:r>
                <a:rPr lang="en-US"/>
                <a:t>not</a:t>
              </a:r>
              <a:r>
                <a:rPr lang="en-US">
                  <a:solidFill>
                    <a:schemeClr val="accent2"/>
                  </a:solidFill>
                </a:rPr>
                <a:t> </a:t>
              </a:r>
              <a:r>
                <a:rPr lang="en-US">
                  <a:solidFill>
                    <a:srgbClr val="FF0000"/>
                  </a:solidFill>
                </a:rPr>
                <a:t>conserved</a:t>
              </a:r>
              <a:endParaRPr lang="en-US">
                <a:solidFill>
                  <a:schemeClr val="accent2"/>
                </a:solidFill>
              </a:endParaRPr>
            </a:p>
          </p:txBody>
        </p:sp>
      </p:grpSp>
      <p:sp>
        <p:nvSpPr>
          <p:cNvPr id="34891" name="Text Box 75"/>
          <p:cNvSpPr txBox="1">
            <a:spLocks noChangeArrowheads="1"/>
          </p:cNvSpPr>
          <p:nvPr/>
        </p:nvSpPr>
        <p:spPr bwMode="auto">
          <a:xfrm>
            <a:off x="304800" y="5422900"/>
            <a:ext cx="7132638" cy="461963"/>
          </a:xfrm>
          <a:prstGeom prst="rect">
            <a:avLst/>
          </a:prstGeom>
          <a:noFill/>
          <a:ln w="9525">
            <a:noFill/>
            <a:miter lim="800000"/>
            <a:headEnd/>
            <a:tailEnd/>
          </a:ln>
        </p:spPr>
        <p:txBody>
          <a:bodyPr wrap="none">
            <a:spAutoFit/>
          </a:bodyPr>
          <a:lstStyle/>
          <a:p>
            <a:pPr eaLnBrk="0" hangingPunct="0"/>
            <a:r>
              <a:rPr lang="en-US"/>
              <a:t>So, plot </a:t>
            </a:r>
            <a:r>
              <a:rPr lang="en-US">
                <a:solidFill>
                  <a:schemeClr val="accent2"/>
                </a:solidFill>
                <a:latin typeface="Symbol" pitchFamily="18" charset="2"/>
              </a:rPr>
              <a:t>ω</a:t>
            </a:r>
            <a:r>
              <a:rPr lang="en-US">
                <a:solidFill>
                  <a:schemeClr val="accent2"/>
                </a:solidFill>
              </a:rPr>
              <a:t> vs. </a:t>
            </a:r>
            <a:r>
              <a:rPr lang="en-US" i="1">
                <a:solidFill>
                  <a:schemeClr val="accent2"/>
                </a:solidFill>
              </a:rPr>
              <a:t>k</a:t>
            </a:r>
            <a:r>
              <a:rPr lang="en-US" i="1" baseline="-25000">
                <a:solidFill>
                  <a:schemeClr val="accent2"/>
                </a:solidFill>
              </a:rPr>
              <a:t>x</a:t>
            </a:r>
            <a:r>
              <a:rPr lang="en-US">
                <a:solidFill>
                  <a:schemeClr val="accent2"/>
                </a:solidFill>
              </a:rPr>
              <a:t> only</a:t>
            </a:r>
            <a:r>
              <a:rPr lang="en-US"/>
              <a:t>…</a:t>
            </a:r>
            <a:r>
              <a:rPr lang="en-US">
                <a:solidFill>
                  <a:srgbClr val="FF0000"/>
                </a:solidFill>
              </a:rPr>
              <a:t>project</a:t>
            </a:r>
            <a:r>
              <a:rPr lang="en-US"/>
              <a:t> Brillouin zone onto </a:t>
            </a:r>
            <a:r>
              <a:rPr lang="en-US">
                <a:latin typeface="Symbol" pitchFamily="18" charset="2"/>
              </a:rPr>
              <a:t>Γ</a:t>
            </a:r>
            <a:r>
              <a:rPr lang="en-US"/>
              <a:t>–X:</a:t>
            </a:r>
          </a:p>
        </p:txBody>
      </p:sp>
      <p:grpSp>
        <p:nvGrpSpPr>
          <p:cNvPr id="6" name="Group 76"/>
          <p:cNvGrpSpPr>
            <a:grpSpLocks/>
          </p:cNvGrpSpPr>
          <p:nvPr/>
        </p:nvGrpSpPr>
        <p:grpSpPr bwMode="auto">
          <a:xfrm>
            <a:off x="7391400" y="4953000"/>
            <a:ext cx="1371600" cy="1371600"/>
            <a:chOff x="3648" y="1872"/>
            <a:chExt cx="624" cy="624"/>
          </a:xfrm>
        </p:grpSpPr>
        <p:sp>
          <p:nvSpPr>
            <p:cNvPr id="132128" name="Rectangle 77"/>
            <p:cNvSpPr>
              <a:spLocks noChangeArrowheads="1"/>
            </p:cNvSpPr>
            <p:nvPr/>
          </p:nvSpPr>
          <p:spPr bwMode="auto">
            <a:xfrm>
              <a:off x="3648" y="1872"/>
              <a:ext cx="624" cy="624"/>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32129" name="AutoShape 78"/>
            <p:cNvSpPr>
              <a:spLocks noChangeArrowheads="1"/>
            </p:cNvSpPr>
            <p:nvPr/>
          </p:nvSpPr>
          <p:spPr bwMode="auto">
            <a:xfrm flipH="1">
              <a:off x="3936" y="1872"/>
              <a:ext cx="336" cy="336"/>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grpSp>
      <p:grpSp>
        <p:nvGrpSpPr>
          <p:cNvPr id="7" name="Group 79"/>
          <p:cNvGrpSpPr>
            <a:grpSpLocks/>
          </p:cNvGrpSpPr>
          <p:nvPr/>
        </p:nvGrpSpPr>
        <p:grpSpPr bwMode="auto">
          <a:xfrm>
            <a:off x="7391400" y="5105400"/>
            <a:ext cx="1371600" cy="1066800"/>
            <a:chOff x="3648" y="1872"/>
            <a:chExt cx="624" cy="624"/>
          </a:xfrm>
        </p:grpSpPr>
        <p:sp>
          <p:nvSpPr>
            <p:cNvPr id="132126" name="Rectangle 80"/>
            <p:cNvSpPr>
              <a:spLocks noChangeArrowheads="1"/>
            </p:cNvSpPr>
            <p:nvPr/>
          </p:nvSpPr>
          <p:spPr bwMode="auto">
            <a:xfrm>
              <a:off x="3648" y="1872"/>
              <a:ext cx="624" cy="624"/>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32127" name="AutoShape 81"/>
            <p:cNvSpPr>
              <a:spLocks noChangeArrowheads="1"/>
            </p:cNvSpPr>
            <p:nvPr/>
          </p:nvSpPr>
          <p:spPr bwMode="auto">
            <a:xfrm flipH="1">
              <a:off x="3936" y="1872"/>
              <a:ext cx="336" cy="336"/>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grpSp>
      <p:grpSp>
        <p:nvGrpSpPr>
          <p:cNvPr id="8" name="Group 82"/>
          <p:cNvGrpSpPr>
            <a:grpSpLocks/>
          </p:cNvGrpSpPr>
          <p:nvPr/>
        </p:nvGrpSpPr>
        <p:grpSpPr bwMode="auto">
          <a:xfrm>
            <a:off x="7391400" y="5257800"/>
            <a:ext cx="1371600" cy="762000"/>
            <a:chOff x="3648" y="1872"/>
            <a:chExt cx="624" cy="624"/>
          </a:xfrm>
        </p:grpSpPr>
        <p:sp>
          <p:nvSpPr>
            <p:cNvPr id="132124" name="Rectangle 83"/>
            <p:cNvSpPr>
              <a:spLocks noChangeArrowheads="1"/>
            </p:cNvSpPr>
            <p:nvPr/>
          </p:nvSpPr>
          <p:spPr bwMode="auto">
            <a:xfrm>
              <a:off x="3648" y="1872"/>
              <a:ext cx="624" cy="624"/>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32125" name="AutoShape 84"/>
            <p:cNvSpPr>
              <a:spLocks noChangeArrowheads="1"/>
            </p:cNvSpPr>
            <p:nvPr/>
          </p:nvSpPr>
          <p:spPr bwMode="auto">
            <a:xfrm flipH="1">
              <a:off x="3936" y="1872"/>
              <a:ext cx="336" cy="336"/>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grpSp>
      <p:grpSp>
        <p:nvGrpSpPr>
          <p:cNvPr id="9" name="Group 85"/>
          <p:cNvGrpSpPr>
            <a:grpSpLocks/>
          </p:cNvGrpSpPr>
          <p:nvPr/>
        </p:nvGrpSpPr>
        <p:grpSpPr bwMode="auto">
          <a:xfrm>
            <a:off x="7391400" y="5410200"/>
            <a:ext cx="1371600" cy="457200"/>
            <a:chOff x="3648" y="1872"/>
            <a:chExt cx="624" cy="624"/>
          </a:xfrm>
        </p:grpSpPr>
        <p:sp>
          <p:nvSpPr>
            <p:cNvPr id="132122" name="Rectangle 86"/>
            <p:cNvSpPr>
              <a:spLocks noChangeArrowheads="1"/>
            </p:cNvSpPr>
            <p:nvPr/>
          </p:nvSpPr>
          <p:spPr bwMode="auto">
            <a:xfrm>
              <a:off x="3648" y="1872"/>
              <a:ext cx="624" cy="624"/>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32123" name="AutoShape 87"/>
            <p:cNvSpPr>
              <a:spLocks noChangeArrowheads="1"/>
            </p:cNvSpPr>
            <p:nvPr/>
          </p:nvSpPr>
          <p:spPr bwMode="auto">
            <a:xfrm flipH="1">
              <a:off x="3936" y="1872"/>
              <a:ext cx="336" cy="336"/>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grpSp>
      <p:grpSp>
        <p:nvGrpSpPr>
          <p:cNvPr id="10" name="Group 88"/>
          <p:cNvGrpSpPr>
            <a:grpSpLocks/>
          </p:cNvGrpSpPr>
          <p:nvPr/>
        </p:nvGrpSpPr>
        <p:grpSpPr bwMode="auto">
          <a:xfrm>
            <a:off x="7391400" y="5562600"/>
            <a:ext cx="1371600" cy="152400"/>
            <a:chOff x="3648" y="1872"/>
            <a:chExt cx="624" cy="624"/>
          </a:xfrm>
        </p:grpSpPr>
        <p:sp>
          <p:nvSpPr>
            <p:cNvPr id="132120" name="Rectangle 89"/>
            <p:cNvSpPr>
              <a:spLocks noChangeArrowheads="1"/>
            </p:cNvSpPr>
            <p:nvPr/>
          </p:nvSpPr>
          <p:spPr bwMode="auto">
            <a:xfrm>
              <a:off x="3648" y="1872"/>
              <a:ext cx="624" cy="624"/>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132121" name="AutoShape 90"/>
            <p:cNvSpPr>
              <a:spLocks noChangeArrowheads="1"/>
            </p:cNvSpPr>
            <p:nvPr/>
          </p:nvSpPr>
          <p:spPr bwMode="auto">
            <a:xfrm flipH="1">
              <a:off x="3936" y="1872"/>
              <a:ext cx="336" cy="336"/>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grpSp>
      <p:grpSp>
        <p:nvGrpSpPr>
          <p:cNvPr id="11" name="Group 91"/>
          <p:cNvGrpSpPr>
            <a:grpSpLocks/>
          </p:cNvGrpSpPr>
          <p:nvPr/>
        </p:nvGrpSpPr>
        <p:grpSpPr bwMode="auto">
          <a:xfrm>
            <a:off x="7391400" y="5638800"/>
            <a:ext cx="1371600" cy="0"/>
            <a:chOff x="4656" y="3744"/>
            <a:chExt cx="864" cy="0"/>
          </a:xfrm>
        </p:grpSpPr>
        <p:sp>
          <p:nvSpPr>
            <p:cNvPr id="132118" name="Line 92"/>
            <p:cNvSpPr>
              <a:spLocks noChangeShapeType="1"/>
            </p:cNvSpPr>
            <p:nvPr/>
          </p:nvSpPr>
          <p:spPr bwMode="auto">
            <a:xfrm>
              <a:off x="4656" y="3744"/>
              <a:ext cx="432" cy="0"/>
            </a:xfrm>
            <a:prstGeom prst="line">
              <a:avLst/>
            </a:prstGeom>
            <a:noFill/>
            <a:ln w="38100">
              <a:solidFill>
                <a:schemeClr val="tx1"/>
              </a:solidFill>
              <a:round/>
              <a:headEnd/>
              <a:tailEnd/>
            </a:ln>
          </p:spPr>
          <p:txBody>
            <a:bodyPr wrap="none" anchor="ctr"/>
            <a:lstStyle/>
            <a:p>
              <a:endParaRPr lang="cs-CZ"/>
            </a:p>
          </p:txBody>
        </p:sp>
        <p:sp>
          <p:nvSpPr>
            <p:cNvPr id="132119" name="Line 93"/>
            <p:cNvSpPr>
              <a:spLocks noChangeShapeType="1"/>
            </p:cNvSpPr>
            <p:nvPr/>
          </p:nvSpPr>
          <p:spPr bwMode="auto">
            <a:xfrm>
              <a:off x="5088" y="3744"/>
              <a:ext cx="432" cy="0"/>
            </a:xfrm>
            <a:prstGeom prst="line">
              <a:avLst/>
            </a:prstGeom>
            <a:noFill/>
            <a:ln w="38100">
              <a:solidFill>
                <a:srgbClr val="33CC33"/>
              </a:solidFill>
              <a:round/>
              <a:headEnd/>
              <a:tailEnd/>
            </a:ln>
          </p:spPr>
          <p:txBody>
            <a:bodyPr wrap="none" anchor="ctr"/>
            <a:lstStyle/>
            <a:p>
              <a:endParaRPr lang="cs-CZ"/>
            </a:p>
          </p:txBody>
        </p:sp>
      </p:grpSp>
      <p:grpSp>
        <p:nvGrpSpPr>
          <p:cNvPr id="12" name="Group 94"/>
          <p:cNvGrpSpPr>
            <a:grpSpLocks/>
          </p:cNvGrpSpPr>
          <p:nvPr/>
        </p:nvGrpSpPr>
        <p:grpSpPr bwMode="auto">
          <a:xfrm>
            <a:off x="1143000" y="5943600"/>
            <a:ext cx="7239000" cy="609600"/>
            <a:chOff x="0" y="3744"/>
            <a:chExt cx="4560" cy="384"/>
          </a:xfrm>
        </p:grpSpPr>
        <p:sp>
          <p:nvSpPr>
            <p:cNvPr id="132116" name="Rectangle 95"/>
            <p:cNvSpPr>
              <a:spLocks noChangeArrowheads="1"/>
            </p:cNvSpPr>
            <p:nvPr/>
          </p:nvSpPr>
          <p:spPr bwMode="auto">
            <a:xfrm>
              <a:off x="0" y="3744"/>
              <a:ext cx="4560" cy="384"/>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132117" name="Text Box 96"/>
            <p:cNvSpPr txBox="1">
              <a:spLocks noChangeArrowheads="1"/>
            </p:cNvSpPr>
            <p:nvPr/>
          </p:nvSpPr>
          <p:spPr bwMode="auto">
            <a:xfrm>
              <a:off x="48" y="3792"/>
              <a:ext cx="4454" cy="288"/>
            </a:xfrm>
            <a:prstGeom prst="rect">
              <a:avLst/>
            </a:prstGeom>
            <a:noFill/>
            <a:ln w="9525">
              <a:noFill/>
              <a:miter lim="800000"/>
              <a:headEnd/>
              <a:tailEnd/>
            </a:ln>
          </p:spPr>
          <p:txBody>
            <a:bodyPr wrap="none">
              <a:spAutoFit/>
            </a:bodyPr>
            <a:lstStyle/>
            <a:p>
              <a:pPr eaLnBrk="0" hangingPunct="0"/>
              <a:r>
                <a:rPr lang="en-US"/>
                <a:t>gives </a:t>
              </a:r>
              <a:r>
                <a:rPr lang="en-US">
                  <a:solidFill>
                    <a:srgbClr val="FF0000"/>
                  </a:solidFill>
                </a:rPr>
                <a:t>continuum of bulk</a:t>
              </a:r>
              <a:r>
                <a:rPr lang="en-US"/>
                <a:t> states + </a:t>
              </a:r>
              <a:r>
                <a:rPr lang="en-US">
                  <a:solidFill>
                    <a:schemeClr val="accent2"/>
                  </a:solidFill>
                </a:rPr>
                <a:t>discrete guided band</a:t>
              </a:r>
              <a:r>
                <a:rPr lang="en-US"/>
                <a:t>(s)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89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91"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Air-waveguide Band Diagram</a:t>
            </a:r>
          </a:p>
        </p:txBody>
      </p:sp>
      <p:sp>
        <p:nvSpPr>
          <p:cNvPr id="133123" name="Text Box 4"/>
          <p:cNvSpPr txBox="1">
            <a:spLocks noChangeArrowheads="1"/>
          </p:cNvSpPr>
          <p:nvPr/>
        </p:nvSpPr>
        <p:spPr bwMode="auto">
          <a:xfrm>
            <a:off x="609600" y="6248400"/>
            <a:ext cx="7766050" cy="461963"/>
          </a:xfrm>
          <a:prstGeom prst="rect">
            <a:avLst/>
          </a:prstGeom>
          <a:noFill/>
          <a:ln w="9525">
            <a:noFill/>
            <a:miter lim="800000"/>
            <a:headEnd/>
            <a:tailEnd/>
          </a:ln>
        </p:spPr>
        <p:txBody>
          <a:bodyPr wrap="none">
            <a:spAutoFit/>
          </a:bodyPr>
          <a:lstStyle/>
          <a:p>
            <a:pPr eaLnBrk="0" hangingPunct="0"/>
            <a:r>
              <a:rPr lang="en-US">
                <a:solidFill>
                  <a:srgbClr val="FF0000"/>
                </a:solidFill>
              </a:rPr>
              <a:t>any state in the gap cannot couple to bulk crystal ⇒ </a:t>
            </a:r>
            <a:r>
              <a:rPr lang="en-US">
                <a:solidFill>
                  <a:schemeClr val="accent2"/>
                </a:solidFill>
              </a:rPr>
              <a:t>localized</a:t>
            </a:r>
            <a:endParaRPr lang="en-US">
              <a:solidFill>
                <a:srgbClr val="FF0000"/>
              </a:solidFill>
            </a:endParaRPr>
          </a:p>
        </p:txBody>
      </p:sp>
      <p:pic>
        <p:nvPicPr>
          <p:cNvPr id="133124" name="Picture 1"/>
          <p:cNvPicPr>
            <a:picLocks noChangeAspect="1"/>
          </p:cNvPicPr>
          <p:nvPr/>
        </p:nvPicPr>
        <p:blipFill>
          <a:blip r:embed="rId2"/>
          <a:srcRect/>
          <a:stretch>
            <a:fillRect/>
          </a:stretch>
        </p:blipFill>
        <p:spPr bwMode="auto">
          <a:xfrm>
            <a:off x="228600" y="1371600"/>
            <a:ext cx="6096000" cy="4862513"/>
          </a:xfrm>
          <a:prstGeom prst="rect">
            <a:avLst/>
          </a:prstGeom>
          <a:noFill/>
          <a:ln w="9525">
            <a:noFill/>
            <a:miter lim="800000"/>
            <a:headEnd/>
            <a:tailEnd/>
          </a:ln>
        </p:spPr>
      </p:pic>
      <p:sp>
        <p:nvSpPr>
          <p:cNvPr id="133125" name="TextBox 2"/>
          <p:cNvSpPr txBox="1">
            <a:spLocks noChangeArrowheads="1"/>
          </p:cNvSpPr>
          <p:nvPr/>
        </p:nvSpPr>
        <p:spPr bwMode="auto">
          <a:xfrm>
            <a:off x="1274763" y="3276600"/>
            <a:ext cx="2535237" cy="830263"/>
          </a:xfrm>
          <a:prstGeom prst="rect">
            <a:avLst/>
          </a:prstGeom>
          <a:noFill/>
          <a:ln w="9525">
            <a:noFill/>
            <a:miter lim="800000"/>
            <a:headEnd/>
            <a:tailEnd/>
          </a:ln>
        </p:spPr>
        <p:txBody>
          <a:bodyPr wrap="none">
            <a:spAutoFit/>
          </a:bodyPr>
          <a:lstStyle/>
          <a:p>
            <a:pPr algn="ctr"/>
            <a:r>
              <a:rPr lang="en-US" i="1">
                <a:solidFill>
                  <a:schemeClr val="bg1"/>
                </a:solidFill>
              </a:rPr>
              <a:t>continuum</a:t>
            </a:r>
            <a:r>
              <a:rPr lang="en-US">
                <a:solidFill>
                  <a:schemeClr val="bg1"/>
                </a:solidFill>
              </a:rPr>
              <a:t> of</a:t>
            </a:r>
          </a:p>
          <a:p>
            <a:pPr algn="ctr"/>
            <a:r>
              <a:rPr lang="en-US">
                <a:solidFill>
                  <a:schemeClr val="bg1"/>
                </a:solidFill>
              </a:rPr>
              <a:t>bulk-crystal modes</a:t>
            </a:r>
          </a:p>
        </p:txBody>
      </p:sp>
      <p:pic>
        <p:nvPicPr>
          <p:cNvPr id="133126" name="Picture 3"/>
          <p:cNvPicPr>
            <a:picLocks noChangeAspect="1"/>
          </p:cNvPicPr>
          <p:nvPr/>
        </p:nvPicPr>
        <p:blipFill>
          <a:blip r:embed="rId3"/>
          <a:srcRect/>
          <a:stretch>
            <a:fillRect/>
          </a:stretch>
        </p:blipFill>
        <p:spPr bwMode="auto">
          <a:xfrm>
            <a:off x="6324600" y="1295400"/>
            <a:ext cx="2522538" cy="4648200"/>
          </a:xfrm>
          <a:prstGeom prst="rect">
            <a:avLst/>
          </a:prstGeom>
          <a:noFill/>
          <a:ln w="9525">
            <a:noFill/>
            <a:miter lim="800000"/>
            <a:headEnd/>
            <a:tailEnd/>
          </a:ln>
        </p:spPr>
      </p:pic>
      <p:cxnSp>
        <p:nvCxnSpPr>
          <p:cNvPr id="133127" name="Straight Connector 5"/>
          <p:cNvCxnSpPr>
            <a:cxnSpLocks noChangeShapeType="1"/>
          </p:cNvCxnSpPr>
          <p:nvPr/>
        </p:nvCxnSpPr>
        <p:spPr bwMode="auto">
          <a:xfrm>
            <a:off x="4267200" y="2286000"/>
            <a:ext cx="2057400" cy="381000"/>
          </a:xfrm>
          <a:prstGeom prst="line">
            <a:avLst/>
          </a:prstGeom>
          <a:noFill/>
          <a:ln w="9525">
            <a:solidFill>
              <a:schemeClr val="tx1"/>
            </a:solidFill>
            <a:prstDash val="dash"/>
            <a:round/>
            <a:headEnd/>
            <a:tailEnd/>
          </a:ln>
        </p:spPr>
      </p:cxn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smtClean="0">
                <a:ea typeface="ＭＳ Ｐゴシック" charset="-128"/>
              </a:rPr>
              <a:t>(Waveguides don</a:t>
            </a:r>
            <a:r>
              <a:rPr lang="ja-JP" altLang="en-US" smtClean="0">
                <a:ea typeface="ＭＳ Ｐゴシック" charset="-128"/>
              </a:rPr>
              <a:t>’</a:t>
            </a:r>
            <a:r>
              <a:rPr lang="en-US" altLang="ja-JP" smtClean="0">
                <a:ea typeface="ＭＳ Ｐゴシック" charset="-128"/>
              </a:rPr>
              <a:t>t really need a </a:t>
            </a:r>
            <a:r>
              <a:rPr lang="en-US" altLang="ja-JP" i="1" smtClean="0">
                <a:ea typeface="ＭＳ Ｐゴシック" charset="-128"/>
              </a:rPr>
              <a:t>complete</a:t>
            </a:r>
            <a:r>
              <a:rPr lang="en-US" altLang="ja-JP" smtClean="0">
                <a:ea typeface="ＭＳ Ｐゴシック" charset="-128"/>
              </a:rPr>
              <a:t> gap)</a:t>
            </a:r>
            <a:endParaRPr lang="en-US" smtClean="0">
              <a:ea typeface="ＭＳ Ｐゴシック" charset="-128"/>
            </a:endParaRPr>
          </a:p>
        </p:txBody>
      </p:sp>
      <p:sp>
        <p:nvSpPr>
          <p:cNvPr id="134147" name="Rectangle 3"/>
          <p:cNvSpPr>
            <a:spLocks noChangeArrowheads="1"/>
          </p:cNvSpPr>
          <p:nvPr/>
        </p:nvSpPr>
        <p:spPr bwMode="auto">
          <a:xfrm>
            <a:off x="0" y="2667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48" name="Rectangle 4"/>
          <p:cNvSpPr>
            <a:spLocks noChangeArrowheads="1"/>
          </p:cNvSpPr>
          <p:nvPr/>
        </p:nvSpPr>
        <p:spPr bwMode="auto">
          <a:xfrm>
            <a:off x="0" y="3048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49" name="Rectangle 5"/>
          <p:cNvSpPr>
            <a:spLocks noChangeArrowheads="1"/>
          </p:cNvSpPr>
          <p:nvPr/>
        </p:nvSpPr>
        <p:spPr bwMode="auto">
          <a:xfrm>
            <a:off x="0" y="3429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50" name="Rectangle 6"/>
          <p:cNvSpPr>
            <a:spLocks noChangeArrowheads="1"/>
          </p:cNvSpPr>
          <p:nvPr/>
        </p:nvSpPr>
        <p:spPr bwMode="auto">
          <a:xfrm>
            <a:off x="0" y="3810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51" name="Rectangle 7"/>
          <p:cNvSpPr>
            <a:spLocks noChangeArrowheads="1"/>
          </p:cNvSpPr>
          <p:nvPr/>
        </p:nvSpPr>
        <p:spPr bwMode="auto">
          <a:xfrm>
            <a:off x="0" y="4572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52" name="Rectangle 8"/>
          <p:cNvSpPr>
            <a:spLocks noChangeArrowheads="1"/>
          </p:cNvSpPr>
          <p:nvPr/>
        </p:nvSpPr>
        <p:spPr bwMode="auto">
          <a:xfrm>
            <a:off x="0" y="4953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53" name="Rectangle 9"/>
          <p:cNvSpPr>
            <a:spLocks noChangeArrowheads="1"/>
          </p:cNvSpPr>
          <p:nvPr/>
        </p:nvSpPr>
        <p:spPr bwMode="auto">
          <a:xfrm>
            <a:off x="0" y="5334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54" name="Rectangle 10"/>
          <p:cNvSpPr>
            <a:spLocks noChangeArrowheads="1"/>
          </p:cNvSpPr>
          <p:nvPr/>
        </p:nvSpPr>
        <p:spPr bwMode="auto">
          <a:xfrm>
            <a:off x="0" y="5715000"/>
            <a:ext cx="9144000" cy="152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4155" name="Text Box 11"/>
          <p:cNvSpPr txBox="1">
            <a:spLocks noChangeArrowheads="1"/>
          </p:cNvSpPr>
          <p:nvPr/>
        </p:nvSpPr>
        <p:spPr bwMode="auto">
          <a:xfrm>
            <a:off x="152400" y="2209800"/>
            <a:ext cx="3119438" cy="457200"/>
          </a:xfrm>
          <a:prstGeom prst="rect">
            <a:avLst/>
          </a:prstGeom>
          <a:noFill/>
          <a:ln w="9525">
            <a:noFill/>
            <a:miter lim="800000"/>
            <a:headEnd/>
            <a:tailEnd/>
          </a:ln>
        </p:spPr>
        <p:txBody>
          <a:bodyPr wrap="none">
            <a:spAutoFit/>
          </a:bodyPr>
          <a:lstStyle/>
          <a:p>
            <a:pPr eaLnBrk="0" hangingPunct="0"/>
            <a:r>
              <a:rPr lang="en-US"/>
              <a:t>Fabry-Perot waveguide:</a:t>
            </a:r>
          </a:p>
        </p:txBody>
      </p:sp>
      <p:sp>
        <p:nvSpPr>
          <p:cNvPr id="134156" name="Line 12"/>
          <p:cNvSpPr>
            <a:spLocks noChangeShapeType="1"/>
          </p:cNvSpPr>
          <p:nvPr/>
        </p:nvSpPr>
        <p:spPr bwMode="auto">
          <a:xfrm>
            <a:off x="1981200" y="4267200"/>
            <a:ext cx="4419600" cy="0"/>
          </a:xfrm>
          <a:prstGeom prst="line">
            <a:avLst/>
          </a:prstGeom>
          <a:noFill/>
          <a:ln w="19050">
            <a:solidFill>
              <a:srgbClr val="FF0000"/>
            </a:solidFill>
            <a:round/>
            <a:headEnd/>
            <a:tailEnd type="triangle" w="med" len="med"/>
          </a:ln>
        </p:spPr>
        <p:txBody>
          <a:bodyPr wrap="none" anchor="ctr"/>
          <a:lstStyle/>
          <a:p>
            <a:endParaRPr lang="cs-CZ"/>
          </a:p>
        </p:txBody>
      </p:sp>
      <p:sp>
        <p:nvSpPr>
          <p:cNvPr id="134157" name="Text Box 13"/>
          <p:cNvSpPr txBox="1">
            <a:spLocks noChangeArrowheads="1"/>
          </p:cNvSpPr>
          <p:nvPr/>
        </p:nvSpPr>
        <p:spPr bwMode="auto">
          <a:xfrm>
            <a:off x="1295400" y="6096000"/>
            <a:ext cx="6289675" cy="457200"/>
          </a:xfrm>
          <a:prstGeom prst="rect">
            <a:avLst/>
          </a:prstGeom>
          <a:noFill/>
          <a:ln w="9525">
            <a:noFill/>
            <a:miter lim="800000"/>
            <a:headEnd/>
            <a:tailEnd/>
          </a:ln>
        </p:spPr>
        <p:txBody>
          <a:bodyPr wrap="none">
            <a:spAutoFit/>
          </a:bodyPr>
          <a:lstStyle/>
          <a:p>
            <a:pPr eaLnBrk="0" hangingPunct="0"/>
            <a:r>
              <a:rPr lang="en-US"/>
              <a:t>This is exploited </a:t>
            </a:r>
            <a:r>
              <a:rPr lang="en-US" i="1"/>
              <a:t>e.g.</a:t>
            </a:r>
            <a:r>
              <a:rPr lang="en-US"/>
              <a:t> for </a:t>
            </a:r>
            <a:r>
              <a:rPr lang="en-US">
                <a:solidFill>
                  <a:schemeClr val="accent2"/>
                </a:solidFill>
              </a:rPr>
              <a:t>photonic-crystal fibers</a:t>
            </a:r>
            <a:r>
              <a:rPr lang="en-US"/>
              <a:t>…</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6019800"/>
            <a:ext cx="9144000" cy="838200"/>
          </a:xfrm>
          <a:prstGeom prst="rect">
            <a:avLst/>
          </a:prstGeom>
          <a:solidFill>
            <a:srgbClr val="FFFFE2"/>
          </a:solidFill>
          <a:ln w="9525">
            <a:solidFill>
              <a:schemeClr val="bg2"/>
            </a:solidFill>
            <a:miter lim="800000"/>
            <a:headEnd/>
            <a:tailEnd/>
          </a:ln>
        </p:spPr>
        <p:txBody>
          <a:bodyPr wrap="none" anchor="ctr"/>
          <a:lstStyle/>
          <a:p>
            <a:pPr algn="ctr" eaLnBrk="0" hangingPunct="0"/>
            <a:endParaRPr lang="cs-CZ"/>
          </a:p>
        </p:txBody>
      </p:sp>
      <p:sp>
        <p:nvSpPr>
          <p:cNvPr id="135171" name="Rectangle 3"/>
          <p:cNvSpPr>
            <a:spLocks noGrp="1" noChangeArrowheads="1"/>
          </p:cNvSpPr>
          <p:nvPr>
            <p:ph type="title"/>
          </p:nvPr>
        </p:nvSpPr>
        <p:spPr>
          <a:xfrm>
            <a:off x="685800" y="-76200"/>
            <a:ext cx="7772400" cy="1143000"/>
          </a:xfrm>
        </p:spPr>
        <p:txBody>
          <a:bodyPr/>
          <a:lstStyle/>
          <a:p>
            <a:r>
              <a:rPr lang="en-US" smtClean="0">
                <a:ea typeface="ＭＳ Ｐゴシック" charset="-128"/>
              </a:rPr>
              <a:t>Guiding Light in Air!</a:t>
            </a:r>
          </a:p>
        </p:txBody>
      </p:sp>
      <p:pic>
        <p:nvPicPr>
          <p:cNvPr id="135172" name="Picture 4"/>
          <p:cNvPicPr>
            <a:picLocks noChangeAspect="1" noChangeArrowheads="1"/>
          </p:cNvPicPr>
          <p:nvPr/>
        </p:nvPicPr>
        <p:blipFill>
          <a:blip r:embed="rId2"/>
          <a:srcRect t="12956"/>
          <a:stretch>
            <a:fillRect/>
          </a:stretch>
        </p:blipFill>
        <p:spPr bwMode="auto">
          <a:xfrm>
            <a:off x="457200" y="1414463"/>
            <a:ext cx="3060700" cy="4300537"/>
          </a:xfrm>
          <a:prstGeom prst="rect">
            <a:avLst/>
          </a:prstGeom>
          <a:noFill/>
          <a:ln w="9525">
            <a:noFill/>
            <a:miter lim="800000"/>
            <a:headEnd/>
            <a:tailEnd/>
          </a:ln>
        </p:spPr>
      </p:pic>
      <p:sp>
        <p:nvSpPr>
          <p:cNvPr id="135173" name="Rectangle 5"/>
          <p:cNvSpPr>
            <a:spLocks noChangeArrowheads="1"/>
          </p:cNvSpPr>
          <p:nvPr/>
        </p:nvSpPr>
        <p:spPr bwMode="auto">
          <a:xfrm rot="-1945593">
            <a:off x="5054600" y="2921000"/>
            <a:ext cx="2143125" cy="144938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5174" name="Oval 6"/>
          <p:cNvSpPr>
            <a:spLocks noChangeArrowheads="1"/>
          </p:cNvSpPr>
          <p:nvPr/>
        </p:nvSpPr>
        <p:spPr bwMode="auto">
          <a:xfrm>
            <a:off x="6315075" y="2354263"/>
            <a:ext cx="1449388" cy="1449387"/>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35175" name="Rectangle 7"/>
          <p:cNvSpPr>
            <a:spLocks noChangeArrowheads="1"/>
          </p:cNvSpPr>
          <p:nvPr/>
        </p:nvSpPr>
        <p:spPr bwMode="auto">
          <a:xfrm rot="-1945593">
            <a:off x="6096000" y="2613025"/>
            <a:ext cx="1073150" cy="1435100"/>
          </a:xfrm>
          <a:prstGeom prst="rect">
            <a:avLst/>
          </a:prstGeom>
          <a:solidFill>
            <a:schemeClr val="accent1"/>
          </a:solidFill>
          <a:ln w="9525">
            <a:noFill/>
            <a:miter lim="800000"/>
            <a:headEnd/>
            <a:tailEnd/>
          </a:ln>
        </p:spPr>
        <p:txBody>
          <a:bodyPr wrap="none" anchor="ctr"/>
          <a:lstStyle/>
          <a:p>
            <a:pPr algn="ctr" eaLnBrk="0" hangingPunct="0"/>
            <a:endParaRPr lang="cs-CZ"/>
          </a:p>
        </p:txBody>
      </p:sp>
      <p:sp>
        <p:nvSpPr>
          <p:cNvPr id="135176" name="Oval 8"/>
          <p:cNvSpPr>
            <a:spLocks noChangeArrowheads="1"/>
          </p:cNvSpPr>
          <p:nvPr/>
        </p:nvSpPr>
        <p:spPr bwMode="auto">
          <a:xfrm>
            <a:off x="4495800" y="3503613"/>
            <a:ext cx="1449388" cy="1449387"/>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35177" name="Oval 9"/>
          <p:cNvSpPr>
            <a:spLocks noChangeArrowheads="1"/>
          </p:cNvSpPr>
          <p:nvPr/>
        </p:nvSpPr>
        <p:spPr bwMode="auto">
          <a:xfrm>
            <a:off x="5013325" y="4046538"/>
            <a:ext cx="381000" cy="381000"/>
          </a:xfrm>
          <a:prstGeom prst="ellipse">
            <a:avLst/>
          </a:prstGeom>
          <a:solidFill>
            <a:schemeClr val="accent2"/>
          </a:solidFill>
          <a:ln w="9525">
            <a:noFill/>
            <a:round/>
            <a:headEnd/>
            <a:tailEnd/>
          </a:ln>
        </p:spPr>
        <p:txBody>
          <a:bodyPr wrap="none" anchor="ctr"/>
          <a:lstStyle/>
          <a:p>
            <a:pPr algn="ctr" eaLnBrk="0" hangingPunct="0"/>
            <a:endParaRPr lang="cs-CZ"/>
          </a:p>
        </p:txBody>
      </p:sp>
      <p:sp>
        <p:nvSpPr>
          <p:cNvPr id="135178" name="Text Box 10"/>
          <p:cNvSpPr txBox="1">
            <a:spLocks noChangeArrowheads="1"/>
          </p:cNvSpPr>
          <p:nvPr/>
        </p:nvSpPr>
        <p:spPr bwMode="auto">
          <a:xfrm>
            <a:off x="457200" y="1066800"/>
            <a:ext cx="2982913" cy="457200"/>
          </a:xfrm>
          <a:prstGeom prst="rect">
            <a:avLst/>
          </a:prstGeom>
          <a:noFill/>
          <a:ln w="9525">
            <a:noFill/>
            <a:miter lim="800000"/>
            <a:headEnd/>
            <a:tailEnd/>
          </a:ln>
        </p:spPr>
        <p:txBody>
          <a:bodyPr wrap="none">
            <a:spAutoFit/>
          </a:bodyPr>
          <a:lstStyle/>
          <a:p>
            <a:pPr eaLnBrk="0" hangingPunct="0"/>
            <a:r>
              <a:rPr lang="en-US"/>
              <a:t>mechanism is gap only</a:t>
            </a:r>
          </a:p>
        </p:txBody>
      </p:sp>
      <p:sp>
        <p:nvSpPr>
          <p:cNvPr id="135179" name="Text Box 11"/>
          <p:cNvSpPr txBox="1">
            <a:spLocks noChangeArrowheads="1"/>
          </p:cNvSpPr>
          <p:nvPr/>
        </p:nvSpPr>
        <p:spPr bwMode="auto">
          <a:xfrm>
            <a:off x="3886200" y="1066800"/>
            <a:ext cx="4702175" cy="1311275"/>
          </a:xfrm>
          <a:prstGeom prst="rect">
            <a:avLst/>
          </a:prstGeom>
          <a:noFill/>
          <a:ln w="9525">
            <a:noFill/>
            <a:miter lim="800000"/>
            <a:headEnd/>
            <a:tailEnd/>
          </a:ln>
        </p:spPr>
        <p:txBody>
          <a:bodyPr wrap="none">
            <a:spAutoFit/>
          </a:bodyPr>
          <a:lstStyle/>
          <a:p>
            <a:pPr eaLnBrk="0" hangingPunct="0"/>
            <a:r>
              <a:rPr lang="en-US" sz="2800" i="1"/>
              <a:t>vs.</a:t>
            </a:r>
            <a:r>
              <a:rPr lang="en-US" sz="2800"/>
              <a:t> standard optical fiber:</a:t>
            </a:r>
            <a:endParaRPr lang="en-US"/>
          </a:p>
          <a:p>
            <a:pPr eaLnBrk="0" hangingPunct="0"/>
            <a:r>
              <a:rPr lang="en-US"/>
              <a:t>	</a:t>
            </a:r>
            <a:r>
              <a:rPr lang="ja-JP" altLang="en-US"/>
              <a:t>“</a:t>
            </a:r>
            <a:r>
              <a:rPr lang="en-US" altLang="ja-JP"/>
              <a:t>total internal reflection</a:t>
            </a:r>
            <a:r>
              <a:rPr lang="ja-JP" altLang="en-US"/>
              <a:t>”</a:t>
            </a:r>
            <a:endParaRPr lang="en-US" altLang="ja-JP"/>
          </a:p>
          <a:p>
            <a:pPr eaLnBrk="0" hangingPunct="0"/>
            <a:r>
              <a:rPr lang="en-US"/>
              <a:t>    </a:t>
            </a:r>
            <a:r>
              <a:rPr lang="en-US" sz="2800"/>
              <a:t>— requires </a:t>
            </a:r>
            <a:r>
              <a:rPr lang="en-US" sz="2800" i="1">
                <a:solidFill>
                  <a:srgbClr val="FF0000"/>
                </a:solidFill>
              </a:rPr>
              <a:t>higher</a:t>
            </a:r>
            <a:r>
              <a:rPr lang="en-US" sz="2800">
                <a:solidFill>
                  <a:srgbClr val="FF0000"/>
                </a:solidFill>
              </a:rPr>
              <a:t>-index core</a:t>
            </a:r>
            <a:endParaRPr lang="en-US" sz="2800"/>
          </a:p>
        </p:txBody>
      </p:sp>
      <p:grpSp>
        <p:nvGrpSpPr>
          <p:cNvPr id="135180" name="Group 12"/>
          <p:cNvGrpSpPr>
            <a:grpSpLocks/>
          </p:cNvGrpSpPr>
          <p:nvPr/>
        </p:nvGrpSpPr>
        <p:grpSpPr bwMode="auto">
          <a:xfrm>
            <a:off x="6022975" y="4038600"/>
            <a:ext cx="1676400" cy="1333500"/>
            <a:chOff x="3550" y="2491"/>
            <a:chExt cx="2059" cy="1637"/>
          </a:xfrm>
        </p:grpSpPr>
        <p:sp>
          <p:nvSpPr>
            <p:cNvPr id="135191" name="Rectangle 13"/>
            <p:cNvSpPr>
              <a:spLocks noChangeArrowheads="1"/>
            </p:cNvSpPr>
            <p:nvPr/>
          </p:nvSpPr>
          <p:spPr bwMode="auto">
            <a:xfrm rot="-1945593">
              <a:off x="3902" y="2848"/>
              <a:ext cx="1350" cy="913"/>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35192" name="Oval 14"/>
            <p:cNvSpPr>
              <a:spLocks noChangeArrowheads="1"/>
            </p:cNvSpPr>
            <p:nvPr/>
          </p:nvSpPr>
          <p:spPr bwMode="auto">
            <a:xfrm>
              <a:off x="4696" y="2491"/>
              <a:ext cx="913" cy="913"/>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35193" name="Rectangle 15"/>
            <p:cNvSpPr>
              <a:spLocks noChangeArrowheads="1"/>
            </p:cNvSpPr>
            <p:nvPr/>
          </p:nvSpPr>
          <p:spPr bwMode="auto">
            <a:xfrm rot="-1945593">
              <a:off x="4558" y="2654"/>
              <a:ext cx="676" cy="904"/>
            </a:xfrm>
            <a:prstGeom prst="rect">
              <a:avLst/>
            </a:prstGeom>
            <a:solidFill>
              <a:schemeClr val="accent1"/>
            </a:solidFill>
            <a:ln w="9525">
              <a:noFill/>
              <a:miter lim="800000"/>
              <a:headEnd/>
              <a:tailEnd/>
            </a:ln>
          </p:spPr>
          <p:txBody>
            <a:bodyPr wrap="none" anchor="ctr"/>
            <a:lstStyle/>
            <a:p>
              <a:pPr algn="ctr" eaLnBrk="0" hangingPunct="0"/>
              <a:endParaRPr lang="cs-CZ"/>
            </a:p>
          </p:txBody>
        </p:sp>
        <p:sp>
          <p:nvSpPr>
            <p:cNvPr id="135194" name="Oval 16"/>
            <p:cNvSpPr>
              <a:spLocks noChangeArrowheads="1"/>
            </p:cNvSpPr>
            <p:nvPr/>
          </p:nvSpPr>
          <p:spPr bwMode="auto">
            <a:xfrm>
              <a:off x="3550" y="3215"/>
              <a:ext cx="913" cy="913"/>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135195" name="Oval 17"/>
            <p:cNvSpPr>
              <a:spLocks noChangeArrowheads="1"/>
            </p:cNvSpPr>
            <p:nvPr/>
          </p:nvSpPr>
          <p:spPr bwMode="auto">
            <a:xfrm>
              <a:off x="3876" y="3557"/>
              <a:ext cx="240" cy="24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135181" name="Line 18"/>
          <p:cNvSpPr>
            <a:spLocks noChangeShapeType="1"/>
          </p:cNvSpPr>
          <p:nvPr/>
        </p:nvSpPr>
        <p:spPr bwMode="auto">
          <a:xfrm>
            <a:off x="6480175" y="4343400"/>
            <a:ext cx="914400" cy="914400"/>
          </a:xfrm>
          <a:prstGeom prst="line">
            <a:avLst/>
          </a:prstGeom>
          <a:noFill/>
          <a:ln w="76200">
            <a:solidFill>
              <a:srgbClr val="FF0000"/>
            </a:solidFill>
            <a:round/>
            <a:headEnd/>
            <a:tailEnd/>
          </a:ln>
        </p:spPr>
        <p:txBody>
          <a:bodyPr wrap="none" anchor="ctr"/>
          <a:lstStyle/>
          <a:p>
            <a:endParaRPr lang="cs-CZ"/>
          </a:p>
        </p:txBody>
      </p:sp>
      <p:sp>
        <p:nvSpPr>
          <p:cNvPr id="135182" name="Line 19"/>
          <p:cNvSpPr>
            <a:spLocks noChangeShapeType="1"/>
          </p:cNvSpPr>
          <p:nvPr/>
        </p:nvSpPr>
        <p:spPr bwMode="auto">
          <a:xfrm flipH="1">
            <a:off x="6480175" y="4343400"/>
            <a:ext cx="914400" cy="914400"/>
          </a:xfrm>
          <a:prstGeom prst="line">
            <a:avLst/>
          </a:prstGeom>
          <a:noFill/>
          <a:ln w="76200">
            <a:solidFill>
              <a:srgbClr val="FF0000"/>
            </a:solidFill>
            <a:round/>
            <a:headEnd/>
            <a:tailEnd/>
          </a:ln>
        </p:spPr>
        <p:txBody>
          <a:bodyPr wrap="none" anchor="ctr"/>
          <a:lstStyle/>
          <a:p>
            <a:endParaRPr lang="cs-CZ"/>
          </a:p>
        </p:txBody>
      </p:sp>
      <p:sp>
        <p:nvSpPr>
          <p:cNvPr id="135183" name="Text Box 20"/>
          <p:cNvSpPr txBox="1">
            <a:spLocks noChangeArrowheads="1"/>
          </p:cNvSpPr>
          <p:nvPr/>
        </p:nvSpPr>
        <p:spPr bwMode="auto">
          <a:xfrm>
            <a:off x="5946775" y="5334000"/>
            <a:ext cx="2112963" cy="457200"/>
          </a:xfrm>
          <a:prstGeom prst="rect">
            <a:avLst/>
          </a:prstGeom>
          <a:noFill/>
          <a:ln w="9525">
            <a:noFill/>
            <a:miter lim="800000"/>
            <a:headEnd/>
            <a:tailEnd/>
          </a:ln>
        </p:spPr>
        <p:txBody>
          <a:bodyPr wrap="none">
            <a:spAutoFit/>
          </a:bodyPr>
          <a:lstStyle/>
          <a:p>
            <a:pPr eaLnBrk="0" hangingPunct="0"/>
            <a:r>
              <a:rPr lang="en-US"/>
              <a:t>no hollow core!</a:t>
            </a:r>
          </a:p>
        </p:txBody>
      </p:sp>
      <p:sp>
        <p:nvSpPr>
          <p:cNvPr id="135184" name="Text Box 21"/>
          <p:cNvSpPr txBox="1">
            <a:spLocks noChangeArrowheads="1"/>
          </p:cNvSpPr>
          <p:nvPr/>
        </p:nvSpPr>
        <p:spPr bwMode="auto">
          <a:xfrm>
            <a:off x="0" y="6172200"/>
            <a:ext cx="9020175" cy="519113"/>
          </a:xfrm>
          <a:prstGeom prst="rect">
            <a:avLst/>
          </a:prstGeom>
          <a:noFill/>
          <a:ln w="9525">
            <a:noFill/>
            <a:miter lim="800000"/>
            <a:headEnd/>
            <a:tailEnd/>
          </a:ln>
        </p:spPr>
        <p:txBody>
          <a:bodyPr wrap="none">
            <a:spAutoFit/>
          </a:bodyPr>
          <a:lstStyle/>
          <a:p>
            <a:pPr eaLnBrk="0" hangingPunct="0"/>
            <a:r>
              <a:rPr lang="en-US" sz="2800">
                <a:solidFill>
                  <a:schemeClr val="accent2"/>
                </a:solidFill>
              </a:rPr>
              <a:t>hollow = lower absorption, lower nonlinearities, higher power</a:t>
            </a:r>
          </a:p>
        </p:txBody>
      </p:sp>
      <p:sp>
        <p:nvSpPr>
          <p:cNvPr id="135185" name="Oval 22"/>
          <p:cNvSpPr>
            <a:spLocks noChangeArrowheads="1"/>
          </p:cNvSpPr>
          <p:nvPr/>
        </p:nvSpPr>
        <p:spPr bwMode="auto">
          <a:xfrm>
            <a:off x="6858000" y="2895600"/>
            <a:ext cx="381000" cy="381000"/>
          </a:xfrm>
          <a:prstGeom prst="ellipse">
            <a:avLst/>
          </a:prstGeom>
          <a:noFill/>
          <a:ln w="28575">
            <a:solidFill>
              <a:schemeClr val="accent2"/>
            </a:solidFill>
            <a:prstDash val="sysDot"/>
            <a:round/>
            <a:headEnd/>
            <a:tailEnd/>
          </a:ln>
        </p:spPr>
        <p:txBody>
          <a:bodyPr wrap="none" anchor="ctr"/>
          <a:lstStyle/>
          <a:p>
            <a:pPr algn="ctr" eaLnBrk="0" hangingPunct="0"/>
            <a:endParaRPr lang="cs-CZ"/>
          </a:p>
        </p:txBody>
      </p:sp>
      <p:sp>
        <p:nvSpPr>
          <p:cNvPr id="135186" name="Line 23"/>
          <p:cNvSpPr>
            <a:spLocks noChangeShapeType="1"/>
          </p:cNvSpPr>
          <p:nvPr/>
        </p:nvSpPr>
        <p:spPr bwMode="auto">
          <a:xfrm flipV="1">
            <a:off x="5097463" y="2886075"/>
            <a:ext cx="1879600" cy="1189038"/>
          </a:xfrm>
          <a:prstGeom prst="line">
            <a:avLst/>
          </a:prstGeom>
          <a:noFill/>
          <a:ln w="28575">
            <a:solidFill>
              <a:schemeClr val="accent2"/>
            </a:solidFill>
            <a:prstDash val="sysDot"/>
            <a:round/>
            <a:headEnd/>
            <a:tailEnd/>
          </a:ln>
        </p:spPr>
        <p:txBody>
          <a:bodyPr wrap="none" anchor="ctr"/>
          <a:lstStyle/>
          <a:p>
            <a:endParaRPr lang="cs-CZ"/>
          </a:p>
        </p:txBody>
      </p:sp>
      <p:sp>
        <p:nvSpPr>
          <p:cNvPr id="135187" name="Line 24"/>
          <p:cNvSpPr>
            <a:spLocks noChangeShapeType="1"/>
          </p:cNvSpPr>
          <p:nvPr/>
        </p:nvSpPr>
        <p:spPr bwMode="auto">
          <a:xfrm flipV="1">
            <a:off x="5283200" y="3230563"/>
            <a:ext cx="1879600" cy="1189037"/>
          </a:xfrm>
          <a:prstGeom prst="line">
            <a:avLst/>
          </a:prstGeom>
          <a:noFill/>
          <a:ln w="28575">
            <a:solidFill>
              <a:schemeClr val="accent2"/>
            </a:solidFill>
            <a:prstDash val="sysDot"/>
            <a:round/>
            <a:headEnd/>
            <a:tailEnd/>
          </a:ln>
        </p:spPr>
        <p:txBody>
          <a:bodyPr wrap="none" anchor="ctr"/>
          <a:lstStyle/>
          <a:p>
            <a:endParaRPr lang="cs-CZ"/>
          </a:p>
        </p:txBody>
      </p:sp>
      <p:sp>
        <p:nvSpPr>
          <p:cNvPr id="135188" name="Line 25"/>
          <p:cNvSpPr>
            <a:spLocks noChangeShapeType="1"/>
          </p:cNvSpPr>
          <p:nvPr/>
        </p:nvSpPr>
        <p:spPr bwMode="auto">
          <a:xfrm flipV="1">
            <a:off x="5334000" y="3581400"/>
            <a:ext cx="533400" cy="685800"/>
          </a:xfrm>
          <a:prstGeom prst="line">
            <a:avLst/>
          </a:prstGeom>
          <a:noFill/>
          <a:ln w="9525">
            <a:solidFill>
              <a:srgbClr val="FF0000"/>
            </a:solidFill>
            <a:round/>
            <a:headEnd/>
            <a:tailEnd type="triangle" w="med" len="med"/>
          </a:ln>
        </p:spPr>
        <p:txBody>
          <a:bodyPr wrap="none" anchor="ctr"/>
          <a:lstStyle/>
          <a:p>
            <a:endParaRPr lang="cs-CZ"/>
          </a:p>
        </p:txBody>
      </p:sp>
      <p:sp>
        <p:nvSpPr>
          <p:cNvPr id="135189" name="Line 26"/>
          <p:cNvSpPr>
            <a:spLocks noChangeShapeType="1"/>
          </p:cNvSpPr>
          <p:nvPr/>
        </p:nvSpPr>
        <p:spPr bwMode="auto">
          <a:xfrm flipV="1">
            <a:off x="5867400" y="3505200"/>
            <a:ext cx="838200" cy="76200"/>
          </a:xfrm>
          <a:prstGeom prst="line">
            <a:avLst/>
          </a:prstGeom>
          <a:noFill/>
          <a:ln w="9525">
            <a:solidFill>
              <a:srgbClr val="FF0000"/>
            </a:solidFill>
            <a:round/>
            <a:headEnd/>
            <a:tailEnd type="triangle" w="med" len="med"/>
          </a:ln>
        </p:spPr>
        <p:txBody>
          <a:bodyPr wrap="none" anchor="ctr"/>
          <a:lstStyle/>
          <a:p>
            <a:endParaRPr lang="cs-CZ"/>
          </a:p>
        </p:txBody>
      </p:sp>
      <p:sp>
        <p:nvSpPr>
          <p:cNvPr id="135190" name="Line 27"/>
          <p:cNvSpPr>
            <a:spLocks noChangeShapeType="1"/>
          </p:cNvSpPr>
          <p:nvPr/>
        </p:nvSpPr>
        <p:spPr bwMode="auto">
          <a:xfrm flipV="1">
            <a:off x="6705600" y="2895600"/>
            <a:ext cx="381000" cy="609600"/>
          </a:xfrm>
          <a:prstGeom prst="line">
            <a:avLst/>
          </a:prstGeom>
          <a:noFill/>
          <a:ln w="9525">
            <a:solidFill>
              <a:srgbClr val="FF0000"/>
            </a:solidFill>
            <a:round/>
            <a:headEnd/>
            <a:tailEnd type="triangle" w="med" len="me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Review: Why no scattering?</a:t>
            </a:r>
          </a:p>
        </p:txBody>
      </p:sp>
      <p:sp>
        <p:nvSpPr>
          <p:cNvPr id="136195" name="Oval 3"/>
          <p:cNvSpPr>
            <a:spLocks noChangeArrowheads="1"/>
          </p:cNvSpPr>
          <p:nvPr/>
        </p:nvSpPr>
        <p:spPr bwMode="auto">
          <a:xfrm>
            <a:off x="457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196" name="Oval 4"/>
          <p:cNvSpPr>
            <a:spLocks noChangeArrowheads="1"/>
          </p:cNvSpPr>
          <p:nvPr/>
        </p:nvSpPr>
        <p:spPr bwMode="auto">
          <a:xfrm>
            <a:off x="914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197" name="Oval 5"/>
          <p:cNvSpPr>
            <a:spLocks noChangeArrowheads="1"/>
          </p:cNvSpPr>
          <p:nvPr/>
        </p:nvSpPr>
        <p:spPr bwMode="auto">
          <a:xfrm>
            <a:off x="1371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198" name="Oval 6"/>
          <p:cNvSpPr>
            <a:spLocks noChangeArrowheads="1"/>
          </p:cNvSpPr>
          <p:nvPr/>
        </p:nvSpPr>
        <p:spPr bwMode="auto">
          <a:xfrm>
            <a:off x="1828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199" name="Oval 7"/>
          <p:cNvSpPr>
            <a:spLocks noChangeArrowheads="1"/>
          </p:cNvSpPr>
          <p:nvPr/>
        </p:nvSpPr>
        <p:spPr bwMode="auto">
          <a:xfrm>
            <a:off x="2286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0" name="Oval 8"/>
          <p:cNvSpPr>
            <a:spLocks noChangeArrowheads="1"/>
          </p:cNvSpPr>
          <p:nvPr/>
        </p:nvSpPr>
        <p:spPr bwMode="auto">
          <a:xfrm>
            <a:off x="2743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1" name="Oval 9"/>
          <p:cNvSpPr>
            <a:spLocks noChangeArrowheads="1"/>
          </p:cNvSpPr>
          <p:nvPr/>
        </p:nvSpPr>
        <p:spPr bwMode="auto">
          <a:xfrm>
            <a:off x="3200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2" name="Oval 10"/>
          <p:cNvSpPr>
            <a:spLocks noChangeArrowheads="1"/>
          </p:cNvSpPr>
          <p:nvPr/>
        </p:nvSpPr>
        <p:spPr bwMode="auto">
          <a:xfrm>
            <a:off x="3657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3" name="Oval 11"/>
          <p:cNvSpPr>
            <a:spLocks noChangeArrowheads="1"/>
          </p:cNvSpPr>
          <p:nvPr/>
        </p:nvSpPr>
        <p:spPr bwMode="auto">
          <a:xfrm>
            <a:off x="4114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4" name="Oval 12"/>
          <p:cNvSpPr>
            <a:spLocks noChangeArrowheads="1"/>
          </p:cNvSpPr>
          <p:nvPr/>
        </p:nvSpPr>
        <p:spPr bwMode="auto">
          <a:xfrm>
            <a:off x="457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5" name="Oval 13"/>
          <p:cNvSpPr>
            <a:spLocks noChangeArrowheads="1"/>
          </p:cNvSpPr>
          <p:nvPr/>
        </p:nvSpPr>
        <p:spPr bwMode="auto">
          <a:xfrm>
            <a:off x="914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6" name="Oval 14"/>
          <p:cNvSpPr>
            <a:spLocks noChangeArrowheads="1"/>
          </p:cNvSpPr>
          <p:nvPr/>
        </p:nvSpPr>
        <p:spPr bwMode="auto">
          <a:xfrm>
            <a:off x="1371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7" name="Oval 15"/>
          <p:cNvSpPr>
            <a:spLocks noChangeArrowheads="1"/>
          </p:cNvSpPr>
          <p:nvPr/>
        </p:nvSpPr>
        <p:spPr bwMode="auto">
          <a:xfrm>
            <a:off x="1828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8" name="Oval 16"/>
          <p:cNvSpPr>
            <a:spLocks noChangeArrowheads="1"/>
          </p:cNvSpPr>
          <p:nvPr/>
        </p:nvSpPr>
        <p:spPr bwMode="auto">
          <a:xfrm>
            <a:off x="2286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09" name="Oval 17"/>
          <p:cNvSpPr>
            <a:spLocks noChangeArrowheads="1"/>
          </p:cNvSpPr>
          <p:nvPr/>
        </p:nvSpPr>
        <p:spPr bwMode="auto">
          <a:xfrm>
            <a:off x="2743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0" name="Oval 18"/>
          <p:cNvSpPr>
            <a:spLocks noChangeArrowheads="1"/>
          </p:cNvSpPr>
          <p:nvPr/>
        </p:nvSpPr>
        <p:spPr bwMode="auto">
          <a:xfrm>
            <a:off x="3200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1" name="Oval 19"/>
          <p:cNvSpPr>
            <a:spLocks noChangeArrowheads="1"/>
          </p:cNvSpPr>
          <p:nvPr/>
        </p:nvSpPr>
        <p:spPr bwMode="auto">
          <a:xfrm>
            <a:off x="3657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2" name="Oval 20"/>
          <p:cNvSpPr>
            <a:spLocks noChangeArrowheads="1"/>
          </p:cNvSpPr>
          <p:nvPr/>
        </p:nvSpPr>
        <p:spPr bwMode="auto">
          <a:xfrm>
            <a:off x="4114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3" name="Oval 21"/>
          <p:cNvSpPr>
            <a:spLocks noChangeArrowheads="1"/>
          </p:cNvSpPr>
          <p:nvPr/>
        </p:nvSpPr>
        <p:spPr bwMode="auto">
          <a:xfrm>
            <a:off x="457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4" name="Oval 22"/>
          <p:cNvSpPr>
            <a:spLocks noChangeArrowheads="1"/>
          </p:cNvSpPr>
          <p:nvPr/>
        </p:nvSpPr>
        <p:spPr bwMode="auto">
          <a:xfrm>
            <a:off x="914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5" name="Oval 23"/>
          <p:cNvSpPr>
            <a:spLocks noChangeArrowheads="1"/>
          </p:cNvSpPr>
          <p:nvPr/>
        </p:nvSpPr>
        <p:spPr bwMode="auto">
          <a:xfrm>
            <a:off x="1371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6" name="Oval 24"/>
          <p:cNvSpPr>
            <a:spLocks noChangeArrowheads="1"/>
          </p:cNvSpPr>
          <p:nvPr/>
        </p:nvSpPr>
        <p:spPr bwMode="auto">
          <a:xfrm>
            <a:off x="1828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7" name="Oval 25"/>
          <p:cNvSpPr>
            <a:spLocks noChangeArrowheads="1"/>
          </p:cNvSpPr>
          <p:nvPr/>
        </p:nvSpPr>
        <p:spPr bwMode="auto">
          <a:xfrm>
            <a:off x="2286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8" name="Oval 26"/>
          <p:cNvSpPr>
            <a:spLocks noChangeArrowheads="1"/>
          </p:cNvSpPr>
          <p:nvPr/>
        </p:nvSpPr>
        <p:spPr bwMode="auto">
          <a:xfrm>
            <a:off x="2743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19" name="Oval 27"/>
          <p:cNvSpPr>
            <a:spLocks noChangeArrowheads="1"/>
          </p:cNvSpPr>
          <p:nvPr/>
        </p:nvSpPr>
        <p:spPr bwMode="auto">
          <a:xfrm>
            <a:off x="3200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0" name="Oval 28"/>
          <p:cNvSpPr>
            <a:spLocks noChangeArrowheads="1"/>
          </p:cNvSpPr>
          <p:nvPr/>
        </p:nvSpPr>
        <p:spPr bwMode="auto">
          <a:xfrm>
            <a:off x="3657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1" name="Oval 29"/>
          <p:cNvSpPr>
            <a:spLocks noChangeArrowheads="1"/>
          </p:cNvSpPr>
          <p:nvPr/>
        </p:nvSpPr>
        <p:spPr bwMode="auto">
          <a:xfrm>
            <a:off x="4114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2" name="Oval 30"/>
          <p:cNvSpPr>
            <a:spLocks noChangeArrowheads="1"/>
          </p:cNvSpPr>
          <p:nvPr/>
        </p:nvSpPr>
        <p:spPr bwMode="auto">
          <a:xfrm>
            <a:off x="457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3" name="Oval 31"/>
          <p:cNvSpPr>
            <a:spLocks noChangeArrowheads="1"/>
          </p:cNvSpPr>
          <p:nvPr/>
        </p:nvSpPr>
        <p:spPr bwMode="auto">
          <a:xfrm>
            <a:off x="914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4" name="Oval 32"/>
          <p:cNvSpPr>
            <a:spLocks noChangeArrowheads="1"/>
          </p:cNvSpPr>
          <p:nvPr/>
        </p:nvSpPr>
        <p:spPr bwMode="auto">
          <a:xfrm>
            <a:off x="1371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5" name="Oval 33"/>
          <p:cNvSpPr>
            <a:spLocks noChangeArrowheads="1"/>
          </p:cNvSpPr>
          <p:nvPr/>
        </p:nvSpPr>
        <p:spPr bwMode="auto">
          <a:xfrm>
            <a:off x="1828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6" name="Oval 34"/>
          <p:cNvSpPr>
            <a:spLocks noChangeArrowheads="1"/>
          </p:cNvSpPr>
          <p:nvPr/>
        </p:nvSpPr>
        <p:spPr bwMode="auto">
          <a:xfrm>
            <a:off x="2286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7" name="Oval 35"/>
          <p:cNvSpPr>
            <a:spLocks noChangeArrowheads="1"/>
          </p:cNvSpPr>
          <p:nvPr/>
        </p:nvSpPr>
        <p:spPr bwMode="auto">
          <a:xfrm>
            <a:off x="2743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8" name="Oval 36"/>
          <p:cNvSpPr>
            <a:spLocks noChangeArrowheads="1"/>
          </p:cNvSpPr>
          <p:nvPr/>
        </p:nvSpPr>
        <p:spPr bwMode="auto">
          <a:xfrm>
            <a:off x="3200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29" name="Oval 37"/>
          <p:cNvSpPr>
            <a:spLocks noChangeArrowheads="1"/>
          </p:cNvSpPr>
          <p:nvPr/>
        </p:nvSpPr>
        <p:spPr bwMode="auto">
          <a:xfrm>
            <a:off x="3657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0" name="Oval 38"/>
          <p:cNvSpPr>
            <a:spLocks noChangeArrowheads="1"/>
          </p:cNvSpPr>
          <p:nvPr/>
        </p:nvSpPr>
        <p:spPr bwMode="auto">
          <a:xfrm>
            <a:off x="4114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1" name="Oval 39"/>
          <p:cNvSpPr>
            <a:spLocks noChangeArrowheads="1"/>
          </p:cNvSpPr>
          <p:nvPr/>
        </p:nvSpPr>
        <p:spPr bwMode="auto">
          <a:xfrm>
            <a:off x="457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2" name="Oval 40"/>
          <p:cNvSpPr>
            <a:spLocks noChangeArrowheads="1"/>
          </p:cNvSpPr>
          <p:nvPr/>
        </p:nvSpPr>
        <p:spPr bwMode="auto">
          <a:xfrm>
            <a:off x="914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3" name="Oval 41"/>
          <p:cNvSpPr>
            <a:spLocks noChangeArrowheads="1"/>
          </p:cNvSpPr>
          <p:nvPr/>
        </p:nvSpPr>
        <p:spPr bwMode="auto">
          <a:xfrm>
            <a:off x="1371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4" name="Oval 42"/>
          <p:cNvSpPr>
            <a:spLocks noChangeArrowheads="1"/>
          </p:cNvSpPr>
          <p:nvPr/>
        </p:nvSpPr>
        <p:spPr bwMode="auto">
          <a:xfrm>
            <a:off x="1828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5" name="Oval 43"/>
          <p:cNvSpPr>
            <a:spLocks noChangeArrowheads="1"/>
          </p:cNvSpPr>
          <p:nvPr/>
        </p:nvSpPr>
        <p:spPr bwMode="auto">
          <a:xfrm>
            <a:off x="2286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6" name="Oval 44"/>
          <p:cNvSpPr>
            <a:spLocks noChangeArrowheads="1"/>
          </p:cNvSpPr>
          <p:nvPr/>
        </p:nvSpPr>
        <p:spPr bwMode="auto">
          <a:xfrm>
            <a:off x="2743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7" name="Oval 45"/>
          <p:cNvSpPr>
            <a:spLocks noChangeArrowheads="1"/>
          </p:cNvSpPr>
          <p:nvPr/>
        </p:nvSpPr>
        <p:spPr bwMode="auto">
          <a:xfrm>
            <a:off x="3200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8" name="Oval 46"/>
          <p:cNvSpPr>
            <a:spLocks noChangeArrowheads="1"/>
          </p:cNvSpPr>
          <p:nvPr/>
        </p:nvSpPr>
        <p:spPr bwMode="auto">
          <a:xfrm>
            <a:off x="3657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39" name="Oval 47"/>
          <p:cNvSpPr>
            <a:spLocks noChangeArrowheads="1"/>
          </p:cNvSpPr>
          <p:nvPr/>
        </p:nvSpPr>
        <p:spPr bwMode="auto">
          <a:xfrm>
            <a:off x="4114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0" name="Oval 48"/>
          <p:cNvSpPr>
            <a:spLocks noChangeArrowheads="1"/>
          </p:cNvSpPr>
          <p:nvPr/>
        </p:nvSpPr>
        <p:spPr bwMode="auto">
          <a:xfrm>
            <a:off x="457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1" name="Oval 49"/>
          <p:cNvSpPr>
            <a:spLocks noChangeArrowheads="1"/>
          </p:cNvSpPr>
          <p:nvPr/>
        </p:nvSpPr>
        <p:spPr bwMode="auto">
          <a:xfrm>
            <a:off x="914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2" name="Oval 50"/>
          <p:cNvSpPr>
            <a:spLocks noChangeArrowheads="1"/>
          </p:cNvSpPr>
          <p:nvPr/>
        </p:nvSpPr>
        <p:spPr bwMode="auto">
          <a:xfrm>
            <a:off x="1371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3" name="Oval 51"/>
          <p:cNvSpPr>
            <a:spLocks noChangeArrowheads="1"/>
          </p:cNvSpPr>
          <p:nvPr/>
        </p:nvSpPr>
        <p:spPr bwMode="auto">
          <a:xfrm>
            <a:off x="1828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4" name="Oval 52"/>
          <p:cNvSpPr>
            <a:spLocks noChangeArrowheads="1"/>
          </p:cNvSpPr>
          <p:nvPr/>
        </p:nvSpPr>
        <p:spPr bwMode="auto">
          <a:xfrm>
            <a:off x="2286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5" name="Oval 53"/>
          <p:cNvSpPr>
            <a:spLocks noChangeArrowheads="1"/>
          </p:cNvSpPr>
          <p:nvPr/>
        </p:nvSpPr>
        <p:spPr bwMode="auto">
          <a:xfrm>
            <a:off x="2743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6" name="Oval 54"/>
          <p:cNvSpPr>
            <a:spLocks noChangeArrowheads="1"/>
          </p:cNvSpPr>
          <p:nvPr/>
        </p:nvSpPr>
        <p:spPr bwMode="auto">
          <a:xfrm>
            <a:off x="3200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7" name="Oval 55"/>
          <p:cNvSpPr>
            <a:spLocks noChangeArrowheads="1"/>
          </p:cNvSpPr>
          <p:nvPr/>
        </p:nvSpPr>
        <p:spPr bwMode="auto">
          <a:xfrm>
            <a:off x="3657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8" name="Oval 56"/>
          <p:cNvSpPr>
            <a:spLocks noChangeArrowheads="1"/>
          </p:cNvSpPr>
          <p:nvPr/>
        </p:nvSpPr>
        <p:spPr bwMode="auto">
          <a:xfrm>
            <a:off x="4114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49" name="Oval 57"/>
          <p:cNvSpPr>
            <a:spLocks noChangeArrowheads="1"/>
          </p:cNvSpPr>
          <p:nvPr/>
        </p:nvSpPr>
        <p:spPr bwMode="auto">
          <a:xfrm>
            <a:off x="4572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0" name="Oval 58"/>
          <p:cNvSpPr>
            <a:spLocks noChangeArrowheads="1"/>
          </p:cNvSpPr>
          <p:nvPr/>
        </p:nvSpPr>
        <p:spPr bwMode="auto">
          <a:xfrm>
            <a:off x="5029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1" name="Oval 59"/>
          <p:cNvSpPr>
            <a:spLocks noChangeArrowheads="1"/>
          </p:cNvSpPr>
          <p:nvPr/>
        </p:nvSpPr>
        <p:spPr bwMode="auto">
          <a:xfrm>
            <a:off x="5486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2" name="Oval 60"/>
          <p:cNvSpPr>
            <a:spLocks noChangeArrowheads="1"/>
          </p:cNvSpPr>
          <p:nvPr/>
        </p:nvSpPr>
        <p:spPr bwMode="auto">
          <a:xfrm>
            <a:off x="5943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3" name="Oval 61"/>
          <p:cNvSpPr>
            <a:spLocks noChangeArrowheads="1"/>
          </p:cNvSpPr>
          <p:nvPr/>
        </p:nvSpPr>
        <p:spPr bwMode="auto">
          <a:xfrm>
            <a:off x="6400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4" name="Oval 62"/>
          <p:cNvSpPr>
            <a:spLocks noChangeArrowheads="1"/>
          </p:cNvSpPr>
          <p:nvPr/>
        </p:nvSpPr>
        <p:spPr bwMode="auto">
          <a:xfrm>
            <a:off x="6858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5" name="Oval 63"/>
          <p:cNvSpPr>
            <a:spLocks noChangeArrowheads="1"/>
          </p:cNvSpPr>
          <p:nvPr/>
        </p:nvSpPr>
        <p:spPr bwMode="auto">
          <a:xfrm>
            <a:off x="7315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6" name="Oval 64"/>
          <p:cNvSpPr>
            <a:spLocks noChangeArrowheads="1"/>
          </p:cNvSpPr>
          <p:nvPr/>
        </p:nvSpPr>
        <p:spPr bwMode="auto">
          <a:xfrm>
            <a:off x="7772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7" name="Oval 65"/>
          <p:cNvSpPr>
            <a:spLocks noChangeArrowheads="1"/>
          </p:cNvSpPr>
          <p:nvPr/>
        </p:nvSpPr>
        <p:spPr bwMode="auto">
          <a:xfrm>
            <a:off x="8229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8" name="Oval 66"/>
          <p:cNvSpPr>
            <a:spLocks noChangeArrowheads="1"/>
          </p:cNvSpPr>
          <p:nvPr/>
        </p:nvSpPr>
        <p:spPr bwMode="auto">
          <a:xfrm>
            <a:off x="4572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59" name="Oval 67"/>
          <p:cNvSpPr>
            <a:spLocks noChangeArrowheads="1"/>
          </p:cNvSpPr>
          <p:nvPr/>
        </p:nvSpPr>
        <p:spPr bwMode="auto">
          <a:xfrm>
            <a:off x="5029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0" name="Oval 68"/>
          <p:cNvSpPr>
            <a:spLocks noChangeArrowheads="1"/>
          </p:cNvSpPr>
          <p:nvPr/>
        </p:nvSpPr>
        <p:spPr bwMode="auto">
          <a:xfrm>
            <a:off x="5486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1" name="Oval 69"/>
          <p:cNvSpPr>
            <a:spLocks noChangeArrowheads="1"/>
          </p:cNvSpPr>
          <p:nvPr/>
        </p:nvSpPr>
        <p:spPr bwMode="auto">
          <a:xfrm>
            <a:off x="5943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2" name="Oval 70"/>
          <p:cNvSpPr>
            <a:spLocks noChangeArrowheads="1"/>
          </p:cNvSpPr>
          <p:nvPr/>
        </p:nvSpPr>
        <p:spPr bwMode="auto">
          <a:xfrm>
            <a:off x="6400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3" name="Oval 71"/>
          <p:cNvSpPr>
            <a:spLocks noChangeArrowheads="1"/>
          </p:cNvSpPr>
          <p:nvPr/>
        </p:nvSpPr>
        <p:spPr bwMode="auto">
          <a:xfrm>
            <a:off x="6858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4" name="Oval 72"/>
          <p:cNvSpPr>
            <a:spLocks noChangeArrowheads="1"/>
          </p:cNvSpPr>
          <p:nvPr/>
        </p:nvSpPr>
        <p:spPr bwMode="auto">
          <a:xfrm>
            <a:off x="7315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5" name="Oval 73"/>
          <p:cNvSpPr>
            <a:spLocks noChangeArrowheads="1"/>
          </p:cNvSpPr>
          <p:nvPr/>
        </p:nvSpPr>
        <p:spPr bwMode="auto">
          <a:xfrm>
            <a:off x="7772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6" name="Oval 74"/>
          <p:cNvSpPr>
            <a:spLocks noChangeArrowheads="1"/>
          </p:cNvSpPr>
          <p:nvPr/>
        </p:nvSpPr>
        <p:spPr bwMode="auto">
          <a:xfrm>
            <a:off x="8229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7" name="Oval 75"/>
          <p:cNvSpPr>
            <a:spLocks noChangeArrowheads="1"/>
          </p:cNvSpPr>
          <p:nvPr/>
        </p:nvSpPr>
        <p:spPr bwMode="auto">
          <a:xfrm>
            <a:off x="4572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8" name="Oval 76"/>
          <p:cNvSpPr>
            <a:spLocks noChangeArrowheads="1"/>
          </p:cNvSpPr>
          <p:nvPr/>
        </p:nvSpPr>
        <p:spPr bwMode="auto">
          <a:xfrm>
            <a:off x="5029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69" name="Oval 77"/>
          <p:cNvSpPr>
            <a:spLocks noChangeArrowheads="1"/>
          </p:cNvSpPr>
          <p:nvPr/>
        </p:nvSpPr>
        <p:spPr bwMode="auto">
          <a:xfrm>
            <a:off x="5486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0" name="Oval 78"/>
          <p:cNvSpPr>
            <a:spLocks noChangeArrowheads="1"/>
          </p:cNvSpPr>
          <p:nvPr/>
        </p:nvSpPr>
        <p:spPr bwMode="auto">
          <a:xfrm>
            <a:off x="5943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1" name="Oval 79"/>
          <p:cNvSpPr>
            <a:spLocks noChangeArrowheads="1"/>
          </p:cNvSpPr>
          <p:nvPr/>
        </p:nvSpPr>
        <p:spPr bwMode="auto">
          <a:xfrm>
            <a:off x="6400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2" name="Oval 80"/>
          <p:cNvSpPr>
            <a:spLocks noChangeArrowheads="1"/>
          </p:cNvSpPr>
          <p:nvPr/>
        </p:nvSpPr>
        <p:spPr bwMode="auto">
          <a:xfrm>
            <a:off x="6858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3" name="Oval 81"/>
          <p:cNvSpPr>
            <a:spLocks noChangeArrowheads="1"/>
          </p:cNvSpPr>
          <p:nvPr/>
        </p:nvSpPr>
        <p:spPr bwMode="auto">
          <a:xfrm>
            <a:off x="7315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4" name="Oval 82"/>
          <p:cNvSpPr>
            <a:spLocks noChangeArrowheads="1"/>
          </p:cNvSpPr>
          <p:nvPr/>
        </p:nvSpPr>
        <p:spPr bwMode="auto">
          <a:xfrm>
            <a:off x="7772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5" name="Oval 83"/>
          <p:cNvSpPr>
            <a:spLocks noChangeArrowheads="1"/>
          </p:cNvSpPr>
          <p:nvPr/>
        </p:nvSpPr>
        <p:spPr bwMode="auto">
          <a:xfrm>
            <a:off x="8229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6" name="Oval 84"/>
          <p:cNvSpPr>
            <a:spLocks noChangeArrowheads="1"/>
          </p:cNvSpPr>
          <p:nvPr/>
        </p:nvSpPr>
        <p:spPr bwMode="auto">
          <a:xfrm>
            <a:off x="4572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7" name="Oval 85"/>
          <p:cNvSpPr>
            <a:spLocks noChangeArrowheads="1"/>
          </p:cNvSpPr>
          <p:nvPr/>
        </p:nvSpPr>
        <p:spPr bwMode="auto">
          <a:xfrm>
            <a:off x="5029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8" name="Oval 86"/>
          <p:cNvSpPr>
            <a:spLocks noChangeArrowheads="1"/>
          </p:cNvSpPr>
          <p:nvPr/>
        </p:nvSpPr>
        <p:spPr bwMode="auto">
          <a:xfrm>
            <a:off x="5486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79" name="Oval 87"/>
          <p:cNvSpPr>
            <a:spLocks noChangeArrowheads="1"/>
          </p:cNvSpPr>
          <p:nvPr/>
        </p:nvSpPr>
        <p:spPr bwMode="auto">
          <a:xfrm>
            <a:off x="5943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0" name="Oval 88"/>
          <p:cNvSpPr>
            <a:spLocks noChangeArrowheads="1"/>
          </p:cNvSpPr>
          <p:nvPr/>
        </p:nvSpPr>
        <p:spPr bwMode="auto">
          <a:xfrm>
            <a:off x="6400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1" name="Oval 89"/>
          <p:cNvSpPr>
            <a:spLocks noChangeArrowheads="1"/>
          </p:cNvSpPr>
          <p:nvPr/>
        </p:nvSpPr>
        <p:spPr bwMode="auto">
          <a:xfrm>
            <a:off x="6858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2" name="Oval 90"/>
          <p:cNvSpPr>
            <a:spLocks noChangeArrowheads="1"/>
          </p:cNvSpPr>
          <p:nvPr/>
        </p:nvSpPr>
        <p:spPr bwMode="auto">
          <a:xfrm>
            <a:off x="7315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3" name="Oval 91"/>
          <p:cNvSpPr>
            <a:spLocks noChangeArrowheads="1"/>
          </p:cNvSpPr>
          <p:nvPr/>
        </p:nvSpPr>
        <p:spPr bwMode="auto">
          <a:xfrm>
            <a:off x="7772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4" name="Oval 92"/>
          <p:cNvSpPr>
            <a:spLocks noChangeArrowheads="1"/>
          </p:cNvSpPr>
          <p:nvPr/>
        </p:nvSpPr>
        <p:spPr bwMode="auto">
          <a:xfrm>
            <a:off x="8229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5" name="Oval 93"/>
          <p:cNvSpPr>
            <a:spLocks noChangeArrowheads="1"/>
          </p:cNvSpPr>
          <p:nvPr/>
        </p:nvSpPr>
        <p:spPr bwMode="auto">
          <a:xfrm>
            <a:off x="4572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6" name="Oval 94"/>
          <p:cNvSpPr>
            <a:spLocks noChangeArrowheads="1"/>
          </p:cNvSpPr>
          <p:nvPr/>
        </p:nvSpPr>
        <p:spPr bwMode="auto">
          <a:xfrm>
            <a:off x="5029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7" name="Oval 95"/>
          <p:cNvSpPr>
            <a:spLocks noChangeArrowheads="1"/>
          </p:cNvSpPr>
          <p:nvPr/>
        </p:nvSpPr>
        <p:spPr bwMode="auto">
          <a:xfrm>
            <a:off x="5486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8" name="Oval 96"/>
          <p:cNvSpPr>
            <a:spLocks noChangeArrowheads="1"/>
          </p:cNvSpPr>
          <p:nvPr/>
        </p:nvSpPr>
        <p:spPr bwMode="auto">
          <a:xfrm>
            <a:off x="5943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89" name="Oval 97"/>
          <p:cNvSpPr>
            <a:spLocks noChangeArrowheads="1"/>
          </p:cNvSpPr>
          <p:nvPr/>
        </p:nvSpPr>
        <p:spPr bwMode="auto">
          <a:xfrm>
            <a:off x="6400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0" name="Oval 98"/>
          <p:cNvSpPr>
            <a:spLocks noChangeArrowheads="1"/>
          </p:cNvSpPr>
          <p:nvPr/>
        </p:nvSpPr>
        <p:spPr bwMode="auto">
          <a:xfrm>
            <a:off x="6858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1" name="Oval 99"/>
          <p:cNvSpPr>
            <a:spLocks noChangeArrowheads="1"/>
          </p:cNvSpPr>
          <p:nvPr/>
        </p:nvSpPr>
        <p:spPr bwMode="auto">
          <a:xfrm>
            <a:off x="7315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2" name="Oval 100"/>
          <p:cNvSpPr>
            <a:spLocks noChangeArrowheads="1"/>
          </p:cNvSpPr>
          <p:nvPr/>
        </p:nvSpPr>
        <p:spPr bwMode="auto">
          <a:xfrm>
            <a:off x="7772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3" name="Oval 101"/>
          <p:cNvSpPr>
            <a:spLocks noChangeArrowheads="1"/>
          </p:cNvSpPr>
          <p:nvPr/>
        </p:nvSpPr>
        <p:spPr bwMode="auto">
          <a:xfrm>
            <a:off x="8229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4" name="Oval 102"/>
          <p:cNvSpPr>
            <a:spLocks noChangeArrowheads="1"/>
          </p:cNvSpPr>
          <p:nvPr/>
        </p:nvSpPr>
        <p:spPr bwMode="auto">
          <a:xfrm>
            <a:off x="4572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5" name="Oval 103"/>
          <p:cNvSpPr>
            <a:spLocks noChangeArrowheads="1"/>
          </p:cNvSpPr>
          <p:nvPr/>
        </p:nvSpPr>
        <p:spPr bwMode="auto">
          <a:xfrm>
            <a:off x="5029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6" name="Oval 104"/>
          <p:cNvSpPr>
            <a:spLocks noChangeArrowheads="1"/>
          </p:cNvSpPr>
          <p:nvPr/>
        </p:nvSpPr>
        <p:spPr bwMode="auto">
          <a:xfrm>
            <a:off x="5486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7" name="Oval 105"/>
          <p:cNvSpPr>
            <a:spLocks noChangeArrowheads="1"/>
          </p:cNvSpPr>
          <p:nvPr/>
        </p:nvSpPr>
        <p:spPr bwMode="auto">
          <a:xfrm>
            <a:off x="5943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8" name="Oval 106"/>
          <p:cNvSpPr>
            <a:spLocks noChangeArrowheads="1"/>
          </p:cNvSpPr>
          <p:nvPr/>
        </p:nvSpPr>
        <p:spPr bwMode="auto">
          <a:xfrm>
            <a:off x="6400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299" name="Oval 107"/>
          <p:cNvSpPr>
            <a:spLocks noChangeArrowheads="1"/>
          </p:cNvSpPr>
          <p:nvPr/>
        </p:nvSpPr>
        <p:spPr bwMode="auto">
          <a:xfrm>
            <a:off x="6858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0" name="Oval 108"/>
          <p:cNvSpPr>
            <a:spLocks noChangeArrowheads="1"/>
          </p:cNvSpPr>
          <p:nvPr/>
        </p:nvSpPr>
        <p:spPr bwMode="auto">
          <a:xfrm>
            <a:off x="7315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1" name="Oval 109"/>
          <p:cNvSpPr>
            <a:spLocks noChangeArrowheads="1"/>
          </p:cNvSpPr>
          <p:nvPr/>
        </p:nvSpPr>
        <p:spPr bwMode="auto">
          <a:xfrm>
            <a:off x="7772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2" name="Oval 110"/>
          <p:cNvSpPr>
            <a:spLocks noChangeArrowheads="1"/>
          </p:cNvSpPr>
          <p:nvPr/>
        </p:nvSpPr>
        <p:spPr bwMode="auto">
          <a:xfrm>
            <a:off x="8229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3" name="Oval 111"/>
          <p:cNvSpPr>
            <a:spLocks noChangeArrowheads="1"/>
          </p:cNvSpPr>
          <p:nvPr/>
        </p:nvSpPr>
        <p:spPr bwMode="auto">
          <a:xfrm>
            <a:off x="457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4" name="Oval 112"/>
          <p:cNvSpPr>
            <a:spLocks noChangeArrowheads="1"/>
          </p:cNvSpPr>
          <p:nvPr/>
        </p:nvSpPr>
        <p:spPr bwMode="auto">
          <a:xfrm>
            <a:off x="914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5" name="Oval 113"/>
          <p:cNvSpPr>
            <a:spLocks noChangeArrowheads="1"/>
          </p:cNvSpPr>
          <p:nvPr/>
        </p:nvSpPr>
        <p:spPr bwMode="auto">
          <a:xfrm>
            <a:off x="1371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6" name="Oval 114"/>
          <p:cNvSpPr>
            <a:spLocks noChangeArrowheads="1"/>
          </p:cNvSpPr>
          <p:nvPr/>
        </p:nvSpPr>
        <p:spPr bwMode="auto">
          <a:xfrm>
            <a:off x="1828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7" name="Oval 115"/>
          <p:cNvSpPr>
            <a:spLocks noChangeArrowheads="1"/>
          </p:cNvSpPr>
          <p:nvPr/>
        </p:nvSpPr>
        <p:spPr bwMode="auto">
          <a:xfrm>
            <a:off x="2286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8" name="Oval 116"/>
          <p:cNvSpPr>
            <a:spLocks noChangeArrowheads="1"/>
          </p:cNvSpPr>
          <p:nvPr/>
        </p:nvSpPr>
        <p:spPr bwMode="auto">
          <a:xfrm>
            <a:off x="2743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09" name="Oval 117"/>
          <p:cNvSpPr>
            <a:spLocks noChangeArrowheads="1"/>
          </p:cNvSpPr>
          <p:nvPr/>
        </p:nvSpPr>
        <p:spPr bwMode="auto">
          <a:xfrm>
            <a:off x="3200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0" name="Oval 118"/>
          <p:cNvSpPr>
            <a:spLocks noChangeArrowheads="1"/>
          </p:cNvSpPr>
          <p:nvPr/>
        </p:nvSpPr>
        <p:spPr bwMode="auto">
          <a:xfrm>
            <a:off x="3657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1" name="Oval 119"/>
          <p:cNvSpPr>
            <a:spLocks noChangeArrowheads="1"/>
          </p:cNvSpPr>
          <p:nvPr/>
        </p:nvSpPr>
        <p:spPr bwMode="auto">
          <a:xfrm>
            <a:off x="4114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2" name="Oval 120"/>
          <p:cNvSpPr>
            <a:spLocks noChangeArrowheads="1"/>
          </p:cNvSpPr>
          <p:nvPr/>
        </p:nvSpPr>
        <p:spPr bwMode="auto">
          <a:xfrm>
            <a:off x="4572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3" name="Oval 121"/>
          <p:cNvSpPr>
            <a:spLocks noChangeArrowheads="1"/>
          </p:cNvSpPr>
          <p:nvPr/>
        </p:nvSpPr>
        <p:spPr bwMode="auto">
          <a:xfrm>
            <a:off x="5029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4" name="Oval 122"/>
          <p:cNvSpPr>
            <a:spLocks noChangeArrowheads="1"/>
          </p:cNvSpPr>
          <p:nvPr/>
        </p:nvSpPr>
        <p:spPr bwMode="auto">
          <a:xfrm>
            <a:off x="5486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5" name="Oval 123"/>
          <p:cNvSpPr>
            <a:spLocks noChangeArrowheads="1"/>
          </p:cNvSpPr>
          <p:nvPr/>
        </p:nvSpPr>
        <p:spPr bwMode="auto">
          <a:xfrm>
            <a:off x="5943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6" name="Oval 124"/>
          <p:cNvSpPr>
            <a:spLocks noChangeArrowheads="1"/>
          </p:cNvSpPr>
          <p:nvPr/>
        </p:nvSpPr>
        <p:spPr bwMode="auto">
          <a:xfrm>
            <a:off x="6400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7" name="Oval 125"/>
          <p:cNvSpPr>
            <a:spLocks noChangeArrowheads="1"/>
          </p:cNvSpPr>
          <p:nvPr/>
        </p:nvSpPr>
        <p:spPr bwMode="auto">
          <a:xfrm>
            <a:off x="6858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8" name="Oval 126"/>
          <p:cNvSpPr>
            <a:spLocks noChangeArrowheads="1"/>
          </p:cNvSpPr>
          <p:nvPr/>
        </p:nvSpPr>
        <p:spPr bwMode="auto">
          <a:xfrm>
            <a:off x="7315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19" name="Oval 127"/>
          <p:cNvSpPr>
            <a:spLocks noChangeArrowheads="1"/>
          </p:cNvSpPr>
          <p:nvPr/>
        </p:nvSpPr>
        <p:spPr bwMode="auto">
          <a:xfrm>
            <a:off x="7772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0" name="Oval 128"/>
          <p:cNvSpPr>
            <a:spLocks noChangeArrowheads="1"/>
          </p:cNvSpPr>
          <p:nvPr/>
        </p:nvSpPr>
        <p:spPr bwMode="auto">
          <a:xfrm>
            <a:off x="8229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1" name="Oval 129"/>
          <p:cNvSpPr>
            <a:spLocks noChangeArrowheads="1"/>
          </p:cNvSpPr>
          <p:nvPr/>
        </p:nvSpPr>
        <p:spPr bwMode="auto">
          <a:xfrm>
            <a:off x="457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2" name="Oval 130"/>
          <p:cNvSpPr>
            <a:spLocks noChangeArrowheads="1"/>
          </p:cNvSpPr>
          <p:nvPr/>
        </p:nvSpPr>
        <p:spPr bwMode="auto">
          <a:xfrm>
            <a:off x="914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3" name="Oval 131"/>
          <p:cNvSpPr>
            <a:spLocks noChangeArrowheads="1"/>
          </p:cNvSpPr>
          <p:nvPr/>
        </p:nvSpPr>
        <p:spPr bwMode="auto">
          <a:xfrm>
            <a:off x="1371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4" name="Oval 132"/>
          <p:cNvSpPr>
            <a:spLocks noChangeArrowheads="1"/>
          </p:cNvSpPr>
          <p:nvPr/>
        </p:nvSpPr>
        <p:spPr bwMode="auto">
          <a:xfrm>
            <a:off x="1828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5" name="Oval 133"/>
          <p:cNvSpPr>
            <a:spLocks noChangeArrowheads="1"/>
          </p:cNvSpPr>
          <p:nvPr/>
        </p:nvSpPr>
        <p:spPr bwMode="auto">
          <a:xfrm>
            <a:off x="2286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6" name="Oval 134"/>
          <p:cNvSpPr>
            <a:spLocks noChangeArrowheads="1"/>
          </p:cNvSpPr>
          <p:nvPr/>
        </p:nvSpPr>
        <p:spPr bwMode="auto">
          <a:xfrm>
            <a:off x="2743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7" name="Oval 135"/>
          <p:cNvSpPr>
            <a:spLocks noChangeArrowheads="1"/>
          </p:cNvSpPr>
          <p:nvPr/>
        </p:nvSpPr>
        <p:spPr bwMode="auto">
          <a:xfrm>
            <a:off x="3200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8" name="Oval 136"/>
          <p:cNvSpPr>
            <a:spLocks noChangeArrowheads="1"/>
          </p:cNvSpPr>
          <p:nvPr/>
        </p:nvSpPr>
        <p:spPr bwMode="auto">
          <a:xfrm>
            <a:off x="3657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29" name="Oval 137"/>
          <p:cNvSpPr>
            <a:spLocks noChangeArrowheads="1"/>
          </p:cNvSpPr>
          <p:nvPr/>
        </p:nvSpPr>
        <p:spPr bwMode="auto">
          <a:xfrm>
            <a:off x="4114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0" name="Oval 138"/>
          <p:cNvSpPr>
            <a:spLocks noChangeArrowheads="1"/>
          </p:cNvSpPr>
          <p:nvPr/>
        </p:nvSpPr>
        <p:spPr bwMode="auto">
          <a:xfrm>
            <a:off x="4572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1" name="Oval 139"/>
          <p:cNvSpPr>
            <a:spLocks noChangeArrowheads="1"/>
          </p:cNvSpPr>
          <p:nvPr/>
        </p:nvSpPr>
        <p:spPr bwMode="auto">
          <a:xfrm>
            <a:off x="5029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2" name="Oval 140"/>
          <p:cNvSpPr>
            <a:spLocks noChangeArrowheads="1"/>
          </p:cNvSpPr>
          <p:nvPr/>
        </p:nvSpPr>
        <p:spPr bwMode="auto">
          <a:xfrm>
            <a:off x="5486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3" name="Oval 141"/>
          <p:cNvSpPr>
            <a:spLocks noChangeArrowheads="1"/>
          </p:cNvSpPr>
          <p:nvPr/>
        </p:nvSpPr>
        <p:spPr bwMode="auto">
          <a:xfrm>
            <a:off x="5943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4" name="Oval 142"/>
          <p:cNvSpPr>
            <a:spLocks noChangeArrowheads="1"/>
          </p:cNvSpPr>
          <p:nvPr/>
        </p:nvSpPr>
        <p:spPr bwMode="auto">
          <a:xfrm>
            <a:off x="6400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5" name="Oval 143"/>
          <p:cNvSpPr>
            <a:spLocks noChangeArrowheads="1"/>
          </p:cNvSpPr>
          <p:nvPr/>
        </p:nvSpPr>
        <p:spPr bwMode="auto">
          <a:xfrm>
            <a:off x="6858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6" name="Oval 144"/>
          <p:cNvSpPr>
            <a:spLocks noChangeArrowheads="1"/>
          </p:cNvSpPr>
          <p:nvPr/>
        </p:nvSpPr>
        <p:spPr bwMode="auto">
          <a:xfrm>
            <a:off x="7315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7" name="Oval 145"/>
          <p:cNvSpPr>
            <a:spLocks noChangeArrowheads="1"/>
          </p:cNvSpPr>
          <p:nvPr/>
        </p:nvSpPr>
        <p:spPr bwMode="auto">
          <a:xfrm>
            <a:off x="7772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8" name="Oval 146"/>
          <p:cNvSpPr>
            <a:spLocks noChangeArrowheads="1"/>
          </p:cNvSpPr>
          <p:nvPr/>
        </p:nvSpPr>
        <p:spPr bwMode="auto">
          <a:xfrm>
            <a:off x="8229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6339" name="Line 147"/>
          <p:cNvSpPr>
            <a:spLocks noChangeShapeType="1"/>
          </p:cNvSpPr>
          <p:nvPr/>
        </p:nvSpPr>
        <p:spPr bwMode="auto">
          <a:xfrm>
            <a:off x="3489325" y="3200400"/>
            <a:ext cx="2743200" cy="0"/>
          </a:xfrm>
          <a:prstGeom prst="line">
            <a:avLst/>
          </a:prstGeom>
          <a:noFill/>
          <a:ln w="28575">
            <a:solidFill>
              <a:srgbClr val="FF0000"/>
            </a:solidFill>
            <a:round/>
            <a:headEnd/>
            <a:tailEnd type="triangle" w="med" len="med"/>
          </a:ln>
        </p:spPr>
        <p:txBody>
          <a:bodyPr wrap="none" anchor="ctr"/>
          <a:lstStyle/>
          <a:p>
            <a:endParaRPr lang="cs-CZ"/>
          </a:p>
        </p:txBody>
      </p:sp>
      <p:grpSp>
        <p:nvGrpSpPr>
          <p:cNvPr id="2" name="Group 148"/>
          <p:cNvGrpSpPr>
            <a:grpSpLocks/>
          </p:cNvGrpSpPr>
          <p:nvPr/>
        </p:nvGrpSpPr>
        <p:grpSpPr bwMode="auto">
          <a:xfrm>
            <a:off x="5053013" y="3352800"/>
            <a:ext cx="3749675" cy="2971800"/>
            <a:chOff x="3183" y="2112"/>
            <a:chExt cx="2362" cy="1872"/>
          </a:xfrm>
        </p:grpSpPr>
        <p:sp>
          <p:nvSpPr>
            <p:cNvPr id="136347" name="Line 149"/>
            <p:cNvSpPr>
              <a:spLocks noChangeShapeType="1"/>
            </p:cNvSpPr>
            <p:nvPr/>
          </p:nvSpPr>
          <p:spPr bwMode="auto">
            <a:xfrm>
              <a:off x="3926" y="2112"/>
              <a:ext cx="480" cy="1344"/>
            </a:xfrm>
            <a:prstGeom prst="line">
              <a:avLst/>
            </a:prstGeom>
            <a:noFill/>
            <a:ln w="28575">
              <a:solidFill>
                <a:schemeClr val="tx1"/>
              </a:solidFill>
              <a:round/>
              <a:headEnd/>
              <a:tailEnd type="triangle" w="med" len="med"/>
            </a:ln>
          </p:spPr>
          <p:txBody>
            <a:bodyPr wrap="none" anchor="ctr"/>
            <a:lstStyle/>
            <a:p>
              <a:endParaRPr lang="cs-CZ"/>
            </a:p>
          </p:txBody>
        </p:sp>
        <p:sp>
          <p:nvSpPr>
            <p:cNvPr id="136348" name="Text Box 150"/>
            <p:cNvSpPr txBox="1">
              <a:spLocks noChangeArrowheads="1"/>
            </p:cNvSpPr>
            <p:nvPr/>
          </p:nvSpPr>
          <p:spPr bwMode="auto">
            <a:xfrm>
              <a:off x="3183" y="3504"/>
              <a:ext cx="2362" cy="480"/>
            </a:xfrm>
            <a:prstGeom prst="rect">
              <a:avLst/>
            </a:prstGeom>
            <a:noFill/>
            <a:ln w="9525">
              <a:noFill/>
              <a:miter lim="800000"/>
              <a:headEnd/>
              <a:tailEnd/>
            </a:ln>
          </p:spPr>
          <p:txBody>
            <a:bodyPr wrap="none">
              <a:spAutoFit/>
            </a:bodyPr>
            <a:lstStyle/>
            <a:p>
              <a:pPr algn="ctr" eaLnBrk="0" hangingPunct="0"/>
              <a:r>
                <a:rPr lang="en-US"/>
                <a:t>forbidden by gap</a:t>
              </a:r>
            </a:p>
            <a:p>
              <a:pPr algn="ctr" eaLnBrk="0" hangingPunct="0"/>
              <a:r>
                <a:rPr lang="en-US" sz="2000"/>
                <a:t>(except for </a:t>
              </a:r>
              <a:r>
                <a:rPr lang="en-US" sz="2000">
                  <a:solidFill>
                    <a:schemeClr val="accent2"/>
                  </a:solidFill>
                </a:rPr>
                <a:t>finite</a:t>
              </a:r>
              <a:r>
                <a:rPr lang="en-US" sz="2000"/>
                <a:t>-crystal </a:t>
              </a:r>
              <a:r>
                <a:rPr lang="en-US" sz="2000">
                  <a:solidFill>
                    <a:schemeClr val="accent2"/>
                  </a:solidFill>
                </a:rPr>
                <a:t>tunneling</a:t>
              </a:r>
              <a:r>
                <a:rPr lang="en-US" sz="2000"/>
                <a:t>)</a:t>
              </a:r>
            </a:p>
          </p:txBody>
        </p:sp>
        <p:grpSp>
          <p:nvGrpSpPr>
            <p:cNvPr id="136349" name="Group 151"/>
            <p:cNvGrpSpPr>
              <a:grpSpLocks/>
            </p:cNvGrpSpPr>
            <p:nvPr/>
          </p:nvGrpSpPr>
          <p:grpSpPr bwMode="auto">
            <a:xfrm>
              <a:off x="3974" y="2544"/>
              <a:ext cx="384" cy="384"/>
              <a:chOff x="3312" y="2496"/>
              <a:chExt cx="384" cy="384"/>
            </a:xfrm>
          </p:grpSpPr>
          <p:sp>
            <p:nvSpPr>
              <p:cNvPr id="136350" name="Line 152"/>
              <p:cNvSpPr>
                <a:spLocks noChangeShapeType="1"/>
              </p:cNvSpPr>
              <p:nvPr/>
            </p:nvSpPr>
            <p:spPr bwMode="auto">
              <a:xfrm flipH="1">
                <a:off x="3312" y="2496"/>
                <a:ext cx="384" cy="384"/>
              </a:xfrm>
              <a:prstGeom prst="line">
                <a:avLst/>
              </a:prstGeom>
              <a:noFill/>
              <a:ln w="76200">
                <a:solidFill>
                  <a:srgbClr val="FF0000"/>
                </a:solidFill>
                <a:round/>
                <a:headEnd/>
                <a:tailEnd/>
              </a:ln>
            </p:spPr>
            <p:txBody>
              <a:bodyPr wrap="none" anchor="ctr"/>
              <a:lstStyle/>
              <a:p>
                <a:endParaRPr lang="cs-CZ"/>
              </a:p>
            </p:txBody>
          </p:sp>
          <p:sp>
            <p:nvSpPr>
              <p:cNvPr id="136351" name="Line 153"/>
              <p:cNvSpPr>
                <a:spLocks noChangeShapeType="1"/>
              </p:cNvSpPr>
              <p:nvPr/>
            </p:nvSpPr>
            <p:spPr bwMode="auto">
              <a:xfrm>
                <a:off x="3312" y="2496"/>
                <a:ext cx="384" cy="384"/>
              </a:xfrm>
              <a:prstGeom prst="line">
                <a:avLst/>
              </a:prstGeom>
              <a:noFill/>
              <a:ln w="76200">
                <a:solidFill>
                  <a:srgbClr val="FF0000"/>
                </a:solidFill>
                <a:round/>
                <a:headEnd/>
                <a:tailEnd/>
              </a:ln>
            </p:spPr>
            <p:txBody>
              <a:bodyPr wrap="none" anchor="ctr"/>
              <a:lstStyle/>
              <a:p>
                <a:endParaRPr lang="cs-CZ"/>
              </a:p>
            </p:txBody>
          </p:sp>
        </p:grpSp>
      </p:grpSp>
      <p:grpSp>
        <p:nvGrpSpPr>
          <p:cNvPr id="4" name="Group 154"/>
          <p:cNvGrpSpPr>
            <a:grpSpLocks/>
          </p:cNvGrpSpPr>
          <p:nvPr/>
        </p:nvGrpSpPr>
        <p:grpSpPr bwMode="auto">
          <a:xfrm>
            <a:off x="171450" y="2743200"/>
            <a:ext cx="4476750" cy="914400"/>
            <a:chOff x="108" y="1728"/>
            <a:chExt cx="2820" cy="576"/>
          </a:xfrm>
        </p:grpSpPr>
        <p:sp>
          <p:nvSpPr>
            <p:cNvPr id="136342" name="Line 155"/>
            <p:cNvSpPr>
              <a:spLocks noChangeShapeType="1"/>
            </p:cNvSpPr>
            <p:nvPr/>
          </p:nvSpPr>
          <p:spPr bwMode="auto">
            <a:xfrm flipH="1">
              <a:off x="912" y="2112"/>
              <a:ext cx="2016" cy="0"/>
            </a:xfrm>
            <a:prstGeom prst="line">
              <a:avLst/>
            </a:prstGeom>
            <a:noFill/>
            <a:ln w="28575">
              <a:solidFill>
                <a:schemeClr val="tx1"/>
              </a:solidFill>
              <a:round/>
              <a:headEnd/>
              <a:tailEnd type="triangle" w="med" len="med"/>
            </a:ln>
          </p:spPr>
          <p:txBody>
            <a:bodyPr wrap="none" anchor="ctr"/>
            <a:lstStyle/>
            <a:p>
              <a:endParaRPr lang="cs-CZ"/>
            </a:p>
          </p:txBody>
        </p:sp>
        <p:grpSp>
          <p:nvGrpSpPr>
            <p:cNvPr id="136343" name="Group 156"/>
            <p:cNvGrpSpPr>
              <a:grpSpLocks/>
            </p:cNvGrpSpPr>
            <p:nvPr/>
          </p:nvGrpSpPr>
          <p:grpSpPr bwMode="auto">
            <a:xfrm>
              <a:off x="1248" y="1920"/>
              <a:ext cx="384" cy="384"/>
              <a:chOff x="3312" y="2496"/>
              <a:chExt cx="384" cy="384"/>
            </a:xfrm>
          </p:grpSpPr>
          <p:sp>
            <p:nvSpPr>
              <p:cNvPr id="136345" name="Line 157"/>
              <p:cNvSpPr>
                <a:spLocks noChangeShapeType="1"/>
              </p:cNvSpPr>
              <p:nvPr/>
            </p:nvSpPr>
            <p:spPr bwMode="auto">
              <a:xfrm flipH="1">
                <a:off x="3312" y="2496"/>
                <a:ext cx="384" cy="384"/>
              </a:xfrm>
              <a:prstGeom prst="line">
                <a:avLst/>
              </a:prstGeom>
              <a:noFill/>
              <a:ln w="76200">
                <a:solidFill>
                  <a:srgbClr val="FF0000"/>
                </a:solidFill>
                <a:round/>
                <a:headEnd/>
                <a:tailEnd/>
              </a:ln>
            </p:spPr>
            <p:txBody>
              <a:bodyPr wrap="none" anchor="ctr"/>
              <a:lstStyle/>
              <a:p>
                <a:endParaRPr lang="cs-CZ"/>
              </a:p>
            </p:txBody>
          </p:sp>
          <p:sp>
            <p:nvSpPr>
              <p:cNvPr id="136346" name="Line 158"/>
              <p:cNvSpPr>
                <a:spLocks noChangeShapeType="1"/>
              </p:cNvSpPr>
              <p:nvPr/>
            </p:nvSpPr>
            <p:spPr bwMode="auto">
              <a:xfrm>
                <a:off x="3312" y="2496"/>
                <a:ext cx="384" cy="384"/>
              </a:xfrm>
              <a:prstGeom prst="line">
                <a:avLst/>
              </a:prstGeom>
              <a:noFill/>
              <a:ln w="76200">
                <a:solidFill>
                  <a:srgbClr val="FF0000"/>
                </a:solidFill>
                <a:round/>
                <a:headEnd/>
                <a:tailEnd/>
              </a:ln>
            </p:spPr>
            <p:txBody>
              <a:bodyPr wrap="none" anchor="ctr"/>
              <a:lstStyle/>
              <a:p>
                <a:endParaRPr lang="cs-CZ"/>
              </a:p>
            </p:txBody>
          </p:sp>
        </p:grpSp>
        <p:sp>
          <p:nvSpPr>
            <p:cNvPr id="136344" name="Text Box 159"/>
            <p:cNvSpPr txBox="1">
              <a:spLocks noChangeArrowheads="1"/>
            </p:cNvSpPr>
            <p:nvPr/>
          </p:nvSpPr>
          <p:spPr bwMode="auto">
            <a:xfrm>
              <a:off x="108" y="1728"/>
              <a:ext cx="1236" cy="404"/>
            </a:xfrm>
            <a:prstGeom prst="rect">
              <a:avLst/>
            </a:prstGeom>
            <a:noFill/>
            <a:ln w="9525">
              <a:noFill/>
              <a:miter lim="800000"/>
              <a:headEnd/>
              <a:tailEnd/>
            </a:ln>
          </p:spPr>
          <p:txBody>
            <a:bodyPr wrap="none">
              <a:spAutoFit/>
            </a:bodyPr>
            <a:lstStyle/>
            <a:p>
              <a:pPr algn="ctr" eaLnBrk="0" hangingPunct="0"/>
              <a:r>
                <a:rPr lang="en-US" sz="1800"/>
                <a:t>forbidden by Bloch</a:t>
              </a:r>
            </a:p>
            <a:p>
              <a:pPr algn="ctr" eaLnBrk="0" hangingPunct="0"/>
              <a:r>
                <a:rPr lang="en-US" sz="1800"/>
                <a:t>(</a:t>
              </a:r>
              <a:r>
                <a:rPr lang="en-US" sz="1800" i="1"/>
                <a:t>k</a:t>
              </a:r>
              <a:r>
                <a:rPr lang="en-US" sz="1800"/>
                <a:t> conserved)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Benefits of a complete gap…</a:t>
            </a:r>
          </a:p>
        </p:txBody>
      </p:sp>
      <p:sp>
        <p:nvSpPr>
          <p:cNvPr id="137219" name="Oval 3"/>
          <p:cNvSpPr>
            <a:spLocks noChangeArrowheads="1"/>
          </p:cNvSpPr>
          <p:nvPr/>
        </p:nvSpPr>
        <p:spPr bwMode="auto">
          <a:xfrm>
            <a:off x="457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0" name="Oval 4"/>
          <p:cNvSpPr>
            <a:spLocks noChangeArrowheads="1"/>
          </p:cNvSpPr>
          <p:nvPr/>
        </p:nvSpPr>
        <p:spPr bwMode="auto">
          <a:xfrm>
            <a:off x="914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1" name="Oval 5"/>
          <p:cNvSpPr>
            <a:spLocks noChangeArrowheads="1"/>
          </p:cNvSpPr>
          <p:nvPr/>
        </p:nvSpPr>
        <p:spPr bwMode="auto">
          <a:xfrm>
            <a:off x="1371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2" name="Oval 6"/>
          <p:cNvSpPr>
            <a:spLocks noChangeArrowheads="1"/>
          </p:cNvSpPr>
          <p:nvPr/>
        </p:nvSpPr>
        <p:spPr bwMode="auto">
          <a:xfrm>
            <a:off x="1828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3" name="Oval 7"/>
          <p:cNvSpPr>
            <a:spLocks noChangeArrowheads="1"/>
          </p:cNvSpPr>
          <p:nvPr/>
        </p:nvSpPr>
        <p:spPr bwMode="auto">
          <a:xfrm>
            <a:off x="2286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4" name="Oval 8"/>
          <p:cNvSpPr>
            <a:spLocks noChangeArrowheads="1"/>
          </p:cNvSpPr>
          <p:nvPr/>
        </p:nvSpPr>
        <p:spPr bwMode="auto">
          <a:xfrm>
            <a:off x="2743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5" name="Oval 9"/>
          <p:cNvSpPr>
            <a:spLocks noChangeArrowheads="1"/>
          </p:cNvSpPr>
          <p:nvPr/>
        </p:nvSpPr>
        <p:spPr bwMode="auto">
          <a:xfrm>
            <a:off x="3200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6" name="Oval 10"/>
          <p:cNvSpPr>
            <a:spLocks noChangeArrowheads="1"/>
          </p:cNvSpPr>
          <p:nvPr/>
        </p:nvSpPr>
        <p:spPr bwMode="auto">
          <a:xfrm>
            <a:off x="3657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7" name="Oval 11"/>
          <p:cNvSpPr>
            <a:spLocks noChangeArrowheads="1"/>
          </p:cNvSpPr>
          <p:nvPr/>
        </p:nvSpPr>
        <p:spPr bwMode="auto">
          <a:xfrm>
            <a:off x="4114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8" name="Oval 12"/>
          <p:cNvSpPr>
            <a:spLocks noChangeArrowheads="1"/>
          </p:cNvSpPr>
          <p:nvPr/>
        </p:nvSpPr>
        <p:spPr bwMode="auto">
          <a:xfrm>
            <a:off x="457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29" name="Oval 13"/>
          <p:cNvSpPr>
            <a:spLocks noChangeArrowheads="1"/>
          </p:cNvSpPr>
          <p:nvPr/>
        </p:nvSpPr>
        <p:spPr bwMode="auto">
          <a:xfrm>
            <a:off x="914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0" name="Oval 14"/>
          <p:cNvSpPr>
            <a:spLocks noChangeArrowheads="1"/>
          </p:cNvSpPr>
          <p:nvPr/>
        </p:nvSpPr>
        <p:spPr bwMode="auto">
          <a:xfrm>
            <a:off x="1371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1" name="Oval 15"/>
          <p:cNvSpPr>
            <a:spLocks noChangeArrowheads="1"/>
          </p:cNvSpPr>
          <p:nvPr/>
        </p:nvSpPr>
        <p:spPr bwMode="auto">
          <a:xfrm>
            <a:off x="1828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2" name="Oval 16"/>
          <p:cNvSpPr>
            <a:spLocks noChangeArrowheads="1"/>
          </p:cNvSpPr>
          <p:nvPr/>
        </p:nvSpPr>
        <p:spPr bwMode="auto">
          <a:xfrm>
            <a:off x="2286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3" name="Oval 17"/>
          <p:cNvSpPr>
            <a:spLocks noChangeArrowheads="1"/>
          </p:cNvSpPr>
          <p:nvPr/>
        </p:nvSpPr>
        <p:spPr bwMode="auto">
          <a:xfrm>
            <a:off x="2743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4" name="Oval 18"/>
          <p:cNvSpPr>
            <a:spLocks noChangeArrowheads="1"/>
          </p:cNvSpPr>
          <p:nvPr/>
        </p:nvSpPr>
        <p:spPr bwMode="auto">
          <a:xfrm>
            <a:off x="3200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5" name="Oval 19"/>
          <p:cNvSpPr>
            <a:spLocks noChangeArrowheads="1"/>
          </p:cNvSpPr>
          <p:nvPr/>
        </p:nvSpPr>
        <p:spPr bwMode="auto">
          <a:xfrm>
            <a:off x="3657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6" name="Oval 20"/>
          <p:cNvSpPr>
            <a:spLocks noChangeArrowheads="1"/>
          </p:cNvSpPr>
          <p:nvPr/>
        </p:nvSpPr>
        <p:spPr bwMode="auto">
          <a:xfrm>
            <a:off x="4114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7" name="Oval 21"/>
          <p:cNvSpPr>
            <a:spLocks noChangeArrowheads="1"/>
          </p:cNvSpPr>
          <p:nvPr/>
        </p:nvSpPr>
        <p:spPr bwMode="auto">
          <a:xfrm>
            <a:off x="457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8" name="Oval 22"/>
          <p:cNvSpPr>
            <a:spLocks noChangeArrowheads="1"/>
          </p:cNvSpPr>
          <p:nvPr/>
        </p:nvSpPr>
        <p:spPr bwMode="auto">
          <a:xfrm>
            <a:off x="914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39" name="Oval 23"/>
          <p:cNvSpPr>
            <a:spLocks noChangeArrowheads="1"/>
          </p:cNvSpPr>
          <p:nvPr/>
        </p:nvSpPr>
        <p:spPr bwMode="auto">
          <a:xfrm>
            <a:off x="1371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0" name="Oval 24"/>
          <p:cNvSpPr>
            <a:spLocks noChangeArrowheads="1"/>
          </p:cNvSpPr>
          <p:nvPr/>
        </p:nvSpPr>
        <p:spPr bwMode="auto">
          <a:xfrm>
            <a:off x="1828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1" name="Oval 25"/>
          <p:cNvSpPr>
            <a:spLocks noChangeArrowheads="1"/>
          </p:cNvSpPr>
          <p:nvPr/>
        </p:nvSpPr>
        <p:spPr bwMode="auto">
          <a:xfrm>
            <a:off x="2286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2" name="Oval 26"/>
          <p:cNvSpPr>
            <a:spLocks noChangeArrowheads="1"/>
          </p:cNvSpPr>
          <p:nvPr/>
        </p:nvSpPr>
        <p:spPr bwMode="auto">
          <a:xfrm>
            <a:off x="2743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3" name="Oval 27"/>
          <p:cNvSpPr>
            <a:spLocks noChangeArrowheads="1"/>
          </p:cNvSpPr>
          <p:nvPr/>
        </p:nvSpPr>
        <p:spPr bwMode="auto">
          <a:xfrm>
            <a:off x="3200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4" name="Oval 28"/>
          <p:cNvSpPr>
            <a:spLocks noChangeArrowheads="1"/>
          </p:cNvSpPr>
          <p:nvPr/>
        </p:nvSpPr>
        <p:spPr bwMode="auto">
          <a:xfrm>
            <a:off x="3657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5" name="Oval 29"/>
          <p:cNvSpPr>
            <a:spLocks noChangeArrowheads="1"/>
          </p:cNvSpPr>
          <p:nvPr/>
        </p:nvSpPr>
        <p:spPr bwMode="auto">
          <a:xfrm>
            <a:off x="4114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6" name="Oval 30"/>
          <p:cNvSpPr>
            <a:spLocks noChangeArrowheads="1"/>
          </p:cNvSpPr>
          <p:nvPr/>
        </p:nvSpPr>
        <p:spPr bwMode="auto">
          <a:xfrm>
            <a:off x="457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7" name="Oval 31"/>
          <p:cNvSpPr>
            <a:spLocks noChangeArrowheads="1"/>
          </p:cNvSpPr>
          <p:nvPr/>
        </p:nvSpPr>
        <p:spPr bwMode="auto">
          <a:xfrm>
            <a:off x="914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8" name="Oval 32"/>
          <p:cNvSpPr>
            <a:spLocks noChangeArrowheads="1"/>
          </p:cNvSpPr>
          <p:nvPr/>
        </p:nvSpPr>
        <p:spPr bwMode="auto">
          <a:xfrm>
            <a:off x="1371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49" name="Oval 33"/>
          <p:cNvSpPr>
            <a:spLocks noChangeArrowheads="1"/>
          </p:cNvSpPr>
          <p:nvPr/>
        </p:nvSpPr>
        <p:spPr bwMode="auto">
          <a:xfrm>
            <a:off x="1828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0" name="Oval 34"/>
          <p:cNvSpPr>
            <a:spLocks noChangeArrowheads="1"/>
          </p:cNvSpPr>
          <p:nvPr/>
        </p:nvSpPr>
        <p:spPr bwMode="auto">
          <a:xfrm>
            <a:off x="2286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1" name="Oval 35"/>
          <p:cNvSpPr>
            <a:spLocks noChangeArrowheads="1"/>
          </p:cNvSpPr>
          <p:nvPr/>
        </p:nvSpPr>
        <p:spPr bwMode="auto">
          <a:xfrm>
            <a:off x="2743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2" name="Oval 36"/>
          <p:cNvSpPr>
            <a:spLocks noChangeArrowheads="1"/>
          </p:cNvSpPr>
          <p:nvPr/>
        </p:nvSpPr>
        <p:spPr bwMode="auto">
          <a:xfrm>
            <a:off x="3200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3" name="Oval 37"/>
          <p:cNvSpPr>
            <a:spLocks noChangeArrowheads="1"/>
          </p:cNvSpPr>
          <p:nvPr/>
        </p:nvSpPr>
        <p:spPr bwMode="auto">
          <a:xfrm>
            <a:off x="3657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4" name="Oval 38"/>
          <p:cNvSpPr>
            <a:spLocks noChangeArrowheads="1"/>
          </p:cNvSpPr>
          <p:nvPr/>
        </p:nvSpPr>
        <p:spPr bwMode="auto">
          <a:xfrm>
            <a:off x="4114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5" name="Oval 39"/>
          <p:cNvSpPr>
            <a:spLocks noChangeArrowheads="1"/>
          </p:cNvSpPr>
          <p:nvPr/>
        </p:nvSpPr>
        <p:spPr bwMode="auto">
          <a:xfrm>
            <a:off x="457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6" name="Oval 40"/>
          <p:cNvSpPr>
            <a:spLocks noChangeArrowheads="1"/>
          </p:cNvSpPr>
          <p:nvPr/>
        </p:nvSpPr>
        <p:spPr bwMode="auto">
          <a:xfrm>
            <a:off x="914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7" name="Oval 41"/>
          <p:cNvSpPr>
            <a:spLocks noChangeArrowheads="1"/>
          </p:cNvSpPr>
          <p:nvPr/>
        </p:nvSpPr>
        <p:spPr bwMode="auto">
          <a:xfrm>
            <a:off x="1371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8" name="Oval 42"/>
          <p:cNvSpPr>
            <a:spLocks noChangeArrowheads="1"/>
          </p:cNvSpPr>
          <p:nvPr/>
        </p:nvSpPr>
        <p:spPr bwMode="auto">
          <a:xfrm>
            <a:off x="1828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59" name="Oval 43"/>
          <p:cNvSpPr>
            <a:spLocks noChangeArrowheads="1"/>
          </p:cNvSpPr>
          <p:nvPr/>
        </p:nvSpPr>
        <p:spPr bwMode="auto">
          <a:xfrm>
            <a:off x="2286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0" name="Oval 44"/>
          <p:cNvSpPr>
            <a:spLocks noChangeArrowheads="1"/>
          </p:cNvSpPr>
          <p:nvPr/>
        </p:nvSpPr>
        <p:spPr bwMode="auto">
          <a:xfrm>
            <a:off x="2743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1" name="Oval 45"/>
          <p:cNvSpPr>
            <a:spLocks noChangeArrowheads="1"/>
          </p:cNvSpPr>
          <p:nvPr/>
        </p:nvSpPr>
        <p:spPr bwMode="auto">
          <a:xfrm>
            <a:off x="3200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2" name="Oval 46"/>
          <p:cNvSpPr>
            <a:spLocks noChangeArrowheads="1"/>
          </p:cNvSpPr>
          <p:nvPr/>
        </p:nvSpPr>
        <p:spPr bwMode="auto">
          <a:xfrm>
            <a:off x="3657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3" name="Oval 47"/>
          <p:cNvSpPr>
            <a:spLocks noChangeArrowheads="1"/>
          </p:cNvSpPr>
          <p:nvPr/>
        </p:nvSpPr>
        <p:spPr bwMode="auto">
          <a:xfrm>
            <a:off x="4114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4" name="Oval 48"/>
          <p:cNvSpPr>
            <a:spLocks noChangeArrowheads="1"/>
          </p:cNvSpPr>
          <p:nvPr/>
        </p:nvSpPr>
        <p:spPr bwMode="auto">
          <a:xfrm>
            <a:off x="457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5" name="Oval 49"/>
          <p:cNvSpPr>
            <a:spLocks noChangeArrowheads="1"/>
          </p:cNvSpPr>
          <p:nvPr/>
        </p:nvSpPr>
        <p:spPr bwMode="auto">
          <a:xfrm>
            <a:off x="914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6" name="Oval 50"/>
          <p:cNvSpPr>
            <a:spLocks noChangeArrowheads="1"/>
          </p:cNvSpPr>
          <p:nvPr/>
        </p:nvSpPr>
        <p:spPr bwMode="auto">
          <a:xfrm>
            <a:off x="1371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7" name="Oval 51"/>
          <p:cNvSpPr>
            <a:spLocks noChangeArrowheads="1"/>
          </p:cNvSpPr>
          <p:nvPr/>
        </p:nvSpPr>
        <p:spPr bwMode="auto">
          <a:xfrm>
            <a:off x="1828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8" name="Oval 52"/>
          <p:cNvSpPr>
            <a:spLocks noChangeArrowheads="1"/>
          </p:cNvSpPr>
          <p:nvPr/>
        </p:nvSpPr>
        <p:spPr bwMode="auto">
          <a:xfrm>
            <a:off x="2286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69" name="Oval 53"/>
          <p:cNvSpPr>
            <a:spLocks noChangeArrowheads="1"/>
          </p:cNvSpPr>
          <p:nvPr/>
        </p:nvSpPr>
        <p:spPr bwMode="auto">
          <a:xfrm>
            <a:off x="2743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0" name="Oval 54"/>
          <p:cNvSpPr>
            <a:spLocks noChangeArrowheads="1"/>
          </p:cNvSpPr>
          <p:nvPr/>
        </p:nvSpPr>
        <p:spPr bwMode="auto">
          <a:xfrm>
            <a:off x="3200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1" name="Oval 55"/>
          <p:cNvSpPr>
            <a:spLocks noChangeArrowheads="1"/>
          </p:cNvSpPr>
          <p:nvPr/>
        </p:nvSpPr>
        <p:spPr bwMode="auto">
          <a:xfrm>
            <a:off x="3657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2" name="Oval 56"/>
          <p:cNvSpPr>
            <a:spLocks noChangeArrowheads="1"/>
          </p:cNvSpPr>
          <p:nvPr/>
        </p:nvSpPr>
        <p:spPr bwMode="auto">
          <a:xfrm>
            <a:off x="4114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3" name="Oval 57"/>
          <p:cNvSpPr>
            <a:spLocks noChangeArrowheads="1"/>
          </p:cNvSpPr>
          <p:nvPr/>
        </p:nvSpPr>
        <p:spPr bwMode="auto">
          <a:xfrm>
            <a:off x="4572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4" name="Oval 58"/>
          <p:cNvSpPr>
            <a:spLocks noChangeArrowheads="1"/>
          </p:cNvSpPr>
          <p:nvPr/>
        </p:nvSpPr>
        <p:spPr bwMode="auto">
          <a:xfrm>
            <a:off x="5029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5" name="Oval 59"/>
          <p:cNvSpPr>
            <a:spLocks noChangeArrowheads="1"/>
          </p:cNvSpPr>
          <p:nvPr/>
        </p:nvSpPr>
        <p:spPr bwMode="auto">
          <a:xfrm>
            <a:off x="5486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6" name="Oval 60"/>
          <p:cNvSpPr>
            <a:spLocks noChangeArrowheads="1"/>
          </p:cNvSpPr>
          <p:nvPr/>
        </p:nvSpPr>
        <p:spPr bwMode="auto">
          <a:xfrm>
            <a:off x="5943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7" name="Oval 61"/>
          <p:cNvSpPr>
            <a:spLocks noChangeArrowheads="1"/>
          </p:cNvSpPr>
          <p:nvPr/>
        </p:nvSpPr>
        <p:spPr bwMode="auto">
          <a:xfrm>
            <a:off x="6400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8" name="Oval 62"/>
          <p:cNvSpPr>
            <a:spLocks noChangeArrowheads="1"/>
          </p:cNvSpPr>
          <p:nvPr/>
        </p:nvSpPr>
        <p:spPr bwMode="auto">
          <a:xfrm>
            <a:off x="6858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79" name="Oval 63"/>
          <p:cNvSpPr>
            <a:spLocks noChangeArrowheads="1"/>
          </p:cNvSpPr>
          <p:nvPr/>
        </p:nvSpPr>
        <p:spPr bwMode="auto">
          <a:xfrm>
            <a:off x="7315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0" name="Oval 64"/>
          <p:cNvSpPr>
            <a:spLocks noChangeArrowheads="1"/>
          </p:cNvSpPr>
          <p:nvPr/>
        </p:nvSpPr>
        <p:spPr bwMode="auto">
          <a:xfrm>
            <a:off x="7772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1" name="Oval 65"/>
          <p:cNvSpPr>
            <a:spLocks noChangeArrowheads="1"/>
          </p:cNvSpPr>
          <p:nvPr/>
        </p:nvSpPr>
        <p:spPr bwMode="auto">
          <a:xfrm>
            <a:off x="8229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2" name="Oval 66"/>
          <p:cNvSpPr>
            <a:spLocks noChangeArrowheads="1"/>
          </p:cNvSpPr>
          <p:nvPr/>
        </p:nvSpPr>
        <p:spPr bwMode="auto">
          <a:xfrm>
            <a:off x="4572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3" name="Oval 67"/>
          <p:cNvSpPr>
            <a:spLocks noChangeArrowheads="1"/>
          </p:cNvSpPr>
          <p:nvPr/>
        </p:nvSpPr>
        <p:spPr bwMode="auto">
          <a:xfrm>
            <a:off x="5029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4" name="Oval 68"/>
          <p:cNvSpPr>
            <a:spLocks noChangeArrowheads="1"/>
          </p:cNvSpPr>
          <p:nvPr/>
        </p:nvSpPr>
        <p:spPr bwMode="auto">
          <a:xfrm>
            <a:off x="5486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5" name="Oval 69"/>
          <p:cNvSpPr>
            <a:spLocks noChangeArrowheads="1"/>
          </p:cNvSpPr>
          <p:nvPr/>
        </p:nvSpPr>
        <p:spPr bwMode="auto">
          <a:xfrm>
            <a:off x="5943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6" name="Oval 70"/>
          <p:cNvSpPr>
            <a:spLocks noChangeArrowheads="1"/>
          </p:cNvSpPr>
          <p:nvPr/>
        </p:nvSpPr>
        <p:spPr bwMode="auto">
          <a:xfrm>
            <a:off x="6400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7" name="Oval 71"/>
          <p:cNvSpPr>
            <a:spLocks noChangeArrowheads="1"/>
          </p:cNvSpPr>
          <p:nvPr/>
        </p:nvSpPr>
        <p:spPr bwMode="auto">
          <a:xfrm>
            <a:off x="6858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8" name="Oval 72"/>
          <p:cNvSpPr>
            <a:spLocks noChangeArrowheads="1"/>
          </p:cNvSpPr>
          <p:nvPr/>
        </p:nvSpPr>
        <p:spPr bwMode="auto">
          <a:xfrm>
            <a:off x="7315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89" name="Oval 73"/>
          <p:cNvSpPr>
            <a:spLocks noChangeArrowheads="1"/>
          </p:cNvSpPr>
          <p:nvPr/>
        </p:nvSpPr>
        <p:spPr bwMode="auto">
          <a:xfrm>
            <a:off x="7772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0" name="Oval 74"/>
          <p:cNvSpPr>
            <a:spLocks noChangeArrowheads="1"/>
          </p:cNvSpPr>
          <p:nvPr/>
        </p:nvSpPr>
        <p:spPr bwMode="auto">
          <a:xfrm>
            <a:off x="8229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1" name="Oval 75"/>
          <p:cNvSpPr>
            <a:spLocks noChangeArrowheads="1"/>
          </p:cNvSpPr>
          <p:nvPr/>
        </p:nvSpPr>
        <p:spPr bwMode="auto">
          <a:xfrm>
            <a:off x="4572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2" name="Oval 76"/>
          <p:cNvSpPr>
            <a:spLocks noChangeArrowheads="1"/>
          </p:cNvSpPr>
          <p:nvPr/>
        </p:nvSpPr>
        <p:spPr bwMode="auto">
          <a:xfrm>
            <a:off x="5029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3" name="Oval 77"/>
          <p:cNvSpPr>
            <a:spLocks noChangeArrowheads="1"/>
          </p:cNvSpPr>
          <p:nvPr/>
        </p:nvSpPr>
        <p:spPr bwMode="auto">
          <a:xfrm>
            <a:off x="5486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4" name="Oval 78"/>
          <p:cNvSpPr>
            <a:spLocks noChangeArrowheads="1"/>
          </p:cNvSpPr>
          <p:nvPr/>
        </p:nvSpPr>
        <p:spPr bwMode="auto">
          <a:xfrm>
            <a:off x="5943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5" name="Oval 79"/>
          <p:cNvSpPr>
            <a:spLocks noChangeArrowheads="1"/>
          </p:cNvSpPr>
          <p:nvPr/>
        </p:nvSpPr>
        <p:spPr bwMode="auto">
          <a:xfrm>
            <a:off x="6400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6" name="Oval 80"/>
          <p:cNvSpPr>
            <a:spLocks noChangeArrowheads="1"/>
          </p:cNvSpPr>
          <p:nvPr/>
        </p:nvSpPr>
        <p:spPr bwMode="auto">
          <a:xfrm>
            <a:off x="6858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7" name="Oval 81"/>
          <p:cNvSpPr>
            <a:spLocks noChangeArrowheads="1"/>
          </p:cNvSpPr>
          <p:nvPr/>
        </p:nvSpPr>
        <p:spPr bwMode="auto">
          <a:xfrm>
            <a:off x="7315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8" name="Oval 82"/>
          <p:cNvSpPr>
            <a:spLocks noChangeArrowheads="1"/>
          </p:cNvSpPr>
          <p:nvPr/>
        </p:nvSpPr>
        <p:spPr bwMode="auto">
          <a:xfrm>
            <a:off x="7772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299" name="Oval 83"/>
          <p:cNvSpPr>
            <a:spLocks noChangeArrowheads="1"/>
          </p:cNvSpPr>
          <p:nvPr/>
        </p:nvSpPr>
        <p:spPr bwMode="auto">
          <a:xfrm>
            <a:off x="8229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0" name="Oval 84"/>
          <p:cNvSpPr>
            <a:spLocks noChangeArrowheads="1"/>
          </p:cNvSpPr>
          <p:nvPr/>
        </p:nvSpPr>
        <p:spPr bwMode="auto">
          <a:xfrm>
            <a:off x="4572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1" name="Oval 85"/>
          <p:cNvSpPr>
            <a:spLocks noChangeArrowheads="1"/>
          </p:cNvSpPr>
          <p:nvPr/>
        </p:nvSpPr>
        <p:spPr bwMode="auto">
          <a:xfrm>
            <a:off x="5029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2" name="Oval 86"/>
          <p:cNvSpPr>
            <a:spLocks noChangeArrowheads="1"/>
          </p:cNvSpPr>
          <p:nvPr/>
        </p:nvSpPr>
        <p:spPr bwMode="auto">
          <a:xfrm>
            <a:off x="5486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3" name="Oval 87"/>
          <p:cNvSpPr>
            <a:spLocks noChangeArrowheads="1"/>
          </p:cNvSpPr>
          <p:nvPr/>
        </p:nvSpPr>
        <p:spPr bwMode="auto">
          <a:xfrm>
            <a:off x="5943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4" name="Oval 88"/>
          <p:cNvSpPr>
            <a:spLocks noChangeArrowheads="1"/>
          </p:cNvSpPr>
          <p:nvPr/>
        </p:nvSpPr>
        <p:spPr bwMode="auto">
          <a:xfrm>
            <a:off x="6400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5" name="Oval 89"/>
          <p:cNvSpPr>
            <a:spLocks noChangeArrowheads="1"/>
          </p:cNvSpPr>
          <p:nvPr/>
        </p:nvSpPr>
        <p:spPr bwMode="auto">
          <a:xfrm>
            <a:off x="6858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6" name="Oval 90"/>
          <p:cNvSpPr>
            <a:spLocks noChangeArrowheads="1"/>
          </p:cNvSpPr>
          <p:nvPr/>
        </p:nvSpPr>
        <p:spPr bwMode="auto">
          <a:xfrm>
            <a:off x="7772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7" name="Oval 91"/>
          <p:cNvSpPr>
            <a:spLocks noChangeArrowheads="1"/>
          </p:cNvSpPr>
          <p:nvPr/>
        </p:nvSpPr>
        <p:spPr bwMode="auto">
          <a:xfrm>
            <a:off x="8229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8" name="Oval 92"/>
          <p:cNvSpPr>
            <a:spLocks noChangeArrowheads="1"/>
          </p:cNvSpPr>
          <p:nvPr/>
        </p:nvSpPr>
        <p:spPr bwMode="auto">
          <a:xfrm>
            <a:off x="4572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09" name="Oval 93"/>
          <p:cNvSpPr>
            <a:spLocks noChangeArrowheads="1"/>
          </p:cNvSpPr>
          <p:nvPr/>
        </p:nvSpPr>
        <p:spPr bwMode="auto">
          <a:xfrm>
            <a:off x="5029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0" name="Oval 94"/>
          <p:cNvSpPr>
            <a:spLocks noChangeArrowheads="1"/>
          </p:cNvSpPr>
          <p:nvPr/>
        </p:nvSpPr>
        <p:spPr bwMode="auto">
          <a:xfrm>
            <a:off x="5486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1" name="Oval 95"/>
          <p:cNvSpPr>
            <a:spLocks noChangeArrowheads="1"/>
          </p:cNvSpPr>
          <p:nvPr/>
        </p:nvSpPr>
        <p:spPr bwMode="auto">
          <a:xfrm>
            <a:off x="5943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2" name="Oval 96"/>
          <p:cNvSpPr>
            <a:spLocks noChangeArrowheads="1"/>
          </p:cNvSpPr>
          <p:nvPr/>
        </p:nvSpPr>
        <p:spPr bwMode="auto">
          <a:xfrm>
            <a:off x="6400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3" name="Oval 97"/>
          <p:cNvSpPr>
            <a:spLocks noChangeArrowheads="1"/>
          </p:cNvSpPr>
          <p:nvPr/>
        </p:nvSpPr>
        <p:spPr bwMode="auto">
          <a:xfrm>
            <a:off x="6858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4" name="Oval 98"/>
          <p:cNvSpPr>
            <a:spLocks noChangeArrowheads="1"/>
          </p:cNvSpPr>
          <p:nvPr/>
        </p:nvSpPr>
        <p:spPr bwMode="auto">
          <a:xfrm>
            <a:off x="7772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5" name="Oval 99"/>
          <p:cNvSpPr>
            <a:spLocks noChangeArrowheads="1"/>
          </p:cNvSpPr>
          <p:nvPr/>
        </p:nvSpPr>
        <p:spPr bwMode="auto">
          <a:xfrm>
            <a:off x="8229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6" name="Oval 100"/>
          <p:cNvSpPr>
            <a:spLocks noChangeArrowheads="1"/>
          </p:cNvSpPr>
          <p:nvPr/>
        </p:nvSpPr>
        <p:spPr bwMode="auto">
          <a:xfrm>
            <a:off x="4572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7" name="Oval 101"/>
          <p:cNvSpPr>
            <a:spLocks noChangeArrowheads="1"/>
          </p:cNvSpPr>
          <p:nvPr/>
        </p:nvSpPr>
        <p:spPr bwMode="auto">
          <a:xfrm>
            <a:off x="5029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8" name="Oval 102"/>
          <p:cNvSpPr>
            <a:spLocks noChangeArrowheads="1"/>
          </p:cNvSpPr>
          <p:nvPr/>
        </p:nvSpPr>
        <p:spPr bwMode="auto">
          <a:xfrm>
            <a:off x="5486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19" name="Oval 103"/>
          <p:cNvSpPr>
            <a:spLocks noChangeArrowheads="1"/>
          </p:cNvSpPr>
          <p:nvPr/>
        </p:nvSpPr>
        <p:spPr bwMode="auto">
          <a:xfrm>
            <a:off x="5943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0" name="Oval 104"/>
          <p:cNvSpPr>
            <a:spLocks noChangeArrowheads="1"/>
          </p:cNvSpPr>
          <p:nvPr/>
        </p:nvSpPr>
        <p:spPr bwMode="auto">
          <a:xfrm>
            <a:off x="6400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1" name="Oval 105"/>
          <p:cNvSpPr>
            <a:spLocks noChangeArrowheads="1"/>
          </p:cNvSpPr>
          <p:nvPr/>
        </p:nvSpPr>
        <p:spPr bwMode="auto">
          <a:xfrm>
            <a:off x="6858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2" name="Oval 106"/>
          <p:cNvSpPr>
            <a:spLocks noChangeArrowheads="1"/>
          </p:cNvSpPr>
          <p:nvPr/>
        </p:nvSpPr>
        <p:spPr bwMode="auto">
          <a:xfrm>
            <a:off x="7772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3" name="Oval 107"/>
          <p:cNvSpPr>
            <a:spLocks noChangeArrowheads="1"/>
          </p:cNvSpPr>
          <p:nvPr/>
        </p:nvSpPr>
        <p:spPr bwMode="auto">
          <a:xfrm>
            <a:off x="8229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4" name="Oval 108"/>
          <p:cNvSpPr>
            <a:spLocks noChangeArrowheads="1"/>
          </p:cNvSpPr>
          <p:nvPr/>
        </p:nvSpPr>
        <p:spPr bwMode="auto">
          <a:xfrm>
            <a:off x="457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5" name="Oval 109"/>
          <p:cNvSpPr>
            <a:spLocks noChangeArrowheads="1"/>
          </p:cNvSpPr>
          <p:nvPr/>
        </p:nvSpPr>
        <p:spPr bwMode="auto">
          <a:xfrm>
            <a:off x="914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6" name="Oval 110"/>
          <p:cNvSpPr>
            <a:spLocks noChangeArrowheads="1"/>
          </p:cNvSpPr>
          <p:nvPr/>
        </p:nvSpPr>
        <p:spPr bwMode="auto">
          <a:xfrm>
            <a:off x="1371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7" name="Oval 111"/>
          <p:cNvSpPr>
            <a:spLocks noChangeArrowheads="1"/>
          </p:cNvSpPr>
          <p:nvPr/>
        </p:nvSpPr>
        <p:spPr bwMode="auto">
          <a:xfrm>
            <a:off x="1828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8" name="Oval 112"/>
          <p:cNvSpPr>
            <a:spLocks noChangeArrowheads="1"/>
          </p:cNvSpPr>
          <p:nvPr/>
        </p:nvSpPr>
        <p:spPr bwMode="auto">
          <a:xfrm>
            <a:off x="2286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29" name="Oval 113"/>
          <p:cNvSpPr>
            <a:spLocks noChangeArrowheads="1"/>
          </p:cNvSpPr>
          <p:nvPr/>
        </p:nvSpPr>
        <p:spPr bwMode="auto">
          <a:xfrm>
            <a:off x="2743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0" name="Oval 114"/>
          <p:cNvSpPr>
            <a:spLocks noChangeArrowheads="1"/>
          </p:cNvSpPr>
          <p:nvPr/>
        </p:nvSpPr>
        <p:spPr bwMode="auto">
          <a:xfrm>
            <a:off x="3200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1" name="Oval 115"/>
          <p:cNvSpPr>
            <a:spLocks noChangeArrowheads="1"/>
          </p:cNvSpPr>
          <p:nvPr/>
        </p:nvSpPr>
        <p:spPr bwMode="auto">
          <a:xfrm>
            <a:off x="3657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2" name="Oval 116"/>
          <p:cNvSpPr>
            <a:spLocks noChangeArrowheads="1"/>
          </p:cNvSpPr>
          <p:nvPr/>
        </p:nvSpPr>
        <p:spPr bwMode="auto">
          <a:xfrm>
            <a:off x="4114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3" name="Oval 117"/>
          <p:cNvSpPr>
            <a:spLocks noChangeArrowheads="1"/>
          </p:cNvSpPr>
          <p:nvPr/>
        </p:nvSpPr>
        <p:spPr bwMode="auto">
          <a:xfrm>
            <a:off x="4572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4" name="Oval 118"/>
          <p:cNvSpPr>
            <a:spLocks noChangeArrowheads="1"/>
          </p:cNvSpPr>
          <p:nvPr/>
        </p:nvSpPr>
        <p:spPr bwMode="auto">
          <a:xfrm>
            <a:off x="5029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5" name="Oval 119"/>
          <p:cNvSpPr>
            <a:spLocks noChangeArrowheads="1"/>
          </p:cNvSpPr>
          <p:nvPr/>
        </p:nvSpPr>
        <p:spPr bwMode="auto">
          <a:xfrm>
            <a:off x="5486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6" name="Oval 120"/>
          <p:cNvSpPr>
            <a:spLocks noChangeArrowheads="1"/>
          </p:cNvSpPr>
          <p:nvPr/>
        </p:nvSpPr>
        <p:spPr bwMode="auto">
          <a:xfrm>
            <a:off x="5943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7" name="Oval 121"/>
          <p:cNvSpPr>
            <a:spLocks noChangeArrowheads="1"/>
          </p:cNvSpPr>
          <p:nvPr/>
        </p:nvSpPr>
        <p:spPr bwMode="auto">
          <a:xfrm>
            <a:off x="6400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8" name="Oval 122"/>
          <p:cNvSpPr>
            <a:spLocks noChangeArrowheads="1"/>
          </p:cNvSpPr>
          <p:nvPr/>
        </p:nvSpPr>
        <p:spPr bwMode="auto">
          <a:xfrm>
            <a:off x="6858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39" name="Oval 123"/>
          <p:cNvSpPr>
            <a:spLocks noChangeArrowheads="1"/>
          </p:cNvSpPr>
          <p:nvPr/>
        </p:nvSpPr>
        <p:spPr bwMode="auto">
          <a:xfrm>
            <a:off x="7315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0" name="Oval 124"/>
          <p:cNvSpPr>
            <a:spLocks noChangeArrowheads="1"/>
          </p:cNvSpPr>
          <p:nvPr/>
        </p:nvSpPr>
        <p:spPr bwMode="auto">
          <a:xfrm>
            <a:off x="7772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1" name="Oval 125"/>
          <p:cNvSpPr>
            <a:spLocks noChangeArrowheads="1"/>
          </p:cNvSpPr>
          <p:nvPr/>
        </p:nvSpPr>
        <p:spPr bwMode="auto">
          <a:xfrm>
            <a:off x="8229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2" name="Oval 126"/>
          <p:cNvSpPr>
            <a:spLocks noChangeArrowheads="1"/>
          </p:cNvSpPr>
          <p:nvPr/>
        </p:nvSpPr>
        <p:spPr bwMode="auto">
          <a:xfrm>
            <a:off x="457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3" name="Oval 127"/>
          <p:cNvSpPr>
            <a:spLocks noChangeArrowheads="1"/>
          </p:cNvSpPr>
          <p:nvPr/>
        </p:nvSpPr>
        <p:spPr bwMode="auto">
          <a:xfrm>
            <a:off x="914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4" name="Oval 128"/>
          <p:cNvSpPr>
            <a:spLocks noChangeArrowheads="1"/>
          </p:cNvSpPr>
          <p:nvPr/>
        </p:nvSpPr>
        <p:spPr bwMode="auto">
          <a:xfrm>
            <a:off x="1371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5" name="Oval 129"/>
          <p:cNvSpPr>
            <a:spLocks noChangeArrowheads="1"/>
          </p:cNvSpPr>
          <p:nvPr/>
        </p:nvSpPr>
        <p:spPr bwMode="auto">
          <a:xfrm>
            <a:off x="1828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6" name="Oval 130"/>
          <p:cNvSpPr>
            <a:spLocks noChangeArrowheads="1"/>
          </p:cNvSpPr>
          <p:nvPr/>
        </p:nvSpPr>
        <p:spPr bwMode="auto">
          <a:xfrm>
            <a:off x="2286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7" name="Oval 131"/>
          <p:cNvSpPr>
            <a:spLocks noChangeArrowheads="1"/>
          </p:cNvSpPr>
          <p:nvPr/>
        </p:nvSpPr>
        <p:spPr bwMode="auto">
          <a:xfrm>
            <a:off x="2743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8" name="Oval 132"/>
          <p:cNvSpPr>
            <a:spLocks noChangeArrowheads="1"/>
          </p:cNvSpPr>
          <p:nvPr/>
        </p:nvSpPr>
        <p:spPr bwMode="auto">
          <a:xfrm>
            <a:off x="3200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49" name="Oval 133"/>
          <p:cNvSpPr>
            <a:spLocks noChangeArrowheads="1"/>
          </p:cNvSpPr>
          <p:nvPr/>
        </p:nvSpPr>
        <p:spPr bwMode="auto">
          <a:xfrm>
            <a:off x="3657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0" name="Oval 134"/>
          <p:cNvSpPr>
            <a:spLocks noChangeArrowheads="1"/>
          </p:cNvSpPr>
          <p:nvPr/>
        </p:nvSpPr>
        <p:spPr bwMode="auto">
          <a:xfrm>
            <a:off x="4114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1" name="Oval 135"/>
          <p:cNvSpPr>
            <a:spLocks noChangeArrowheads="1"/>
          </p:cNvSpPr>
          <p:nvPr/>
        </p:nvSpPr>
        <p:spPr bwMode="auto">
          <a:xfrm>
            <a:off x="4572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2" name="Oval 136"/>
          <p:cNvSpPr>
            <a:spLocks noChangeArrowheads="1"/>
          </p:cNvSpPr>
          <p:nvPr/>
        </p:nvSpPr>
        <p:spPr bwMode="auto">
          <a:xfrm>
            <a:off x="5029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3" name="Oval 137"/>
          <p:cNvSpPr>
            <a:spLocks noChangeArrowheads="1"/>
          </p:cNvSpPr>
          <p:nvPr/>
        </p:nvSpPr>
        <p:spPr bwMode="auto">
          <a:xfrm>
            <a:off x="5486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4" name="Oval 138"/>
          <p:cNvSpPr>
            <a:spLocks noChangeArrowheads="1"/>
          </p:cNvSpPr>
          <p:nvPr/>
        </p:nvSpPr>
        <p:spPr bwMode="auto">
          <a:xfrm>
            <a:off x="5943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5" name="Oval 139"/>
          <p:cNvSpPr>
            <a:spLocks noChangeArrowheads="1"/>
          </p:cNvSpPr>
          <p:nvPr/>
        </p:nvSpPr>
        <p:spPr bwMode="auto">
          <a:xfrm>
            <a:off x="6400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6" name="Oval 140"/>
          <p:cNvSpPr>
            <a:spLocks noChangeArrowheads="1"/>
          </p:cNvSpPr>
          <p:nvPr/>
        </p:nvSpPr>
        <p:spPr bwMode="auto">
          <a:xfrm>
            <a:off x="6858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7" name="Oval 141"/>
          <p:cNvSpPr>
            <a:spLocks noChangeArrowheads="1"/>
          </p:cNvSpPr>
          <p:nvPr/>
        </p:nvSpPr>
        <p:spPr bwMode="auto">
          <a:xfrm>
            <a:off x="7772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8" name="Oval 142"/>
          <p:cNvSpPr>
            <a:spLocks noChangeArrowheads="1"/>
          </p:cNvSpPr>
          <p:nvPr/>
        </p:nvSpPr>
        <p:spPr bwMode="auto">
          <a:xfrm>
            <a:off x="8229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59" name="Line 143"/>
          <p:cNvSpPr>
            <a:spLocks noChangeShapeType="1"/>
          </p:cNvSpPr>
          <p:nvPr/>
        </p:nvSpPr>
        <p:spPr bwMode="auto">
          <a:xfrm>
            <a:off x="3962400" y="3276600"/>
            <a:ext cx="2743200" cy="0"/>
          </a:xfrm>
          <a:prstGeom prst="line">
            <a:avLst/>
          </a:prstGeom>
          <a:noFill/>
          <a:ln w="28575">
            <a:solidFill>
              <a:srgbClr val="FF0000"/>
            </a:solidFill>
            <a:round/>
            <a:headEnd/>
            <a:tailEnd type="triangle" w="med" len="med"/>
          </a:ln>
        </p:spPr>
        <p:txBody>
          <a:bodyPr wrap="none" anchor="ctr"/>
          <a:lstStyle/>
          <a:p>
            <a:endParaRPr lang="cs-CZ"/>
          </a:p>
        </p:txBody>
      </p:sp>
      <p:sp>
        <p:nvSpPr>
          <p:cNvPr id="137360" name="Oval 144"/>
          <p:cNvSpPr>
            <a:spLocks noChangeArrowheads="1"/>
          </p:cNvSpPr>
          <p:nvPr/>
        </p:nvSpPr>
        <p:spPr bwMode="auto">
          <a:xfrm>
            <a:off x="6858000" y="5334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1" name="Oval 145"/>
          <p:cNvSpPr>
            <a:spLocks noChangeArrowheads="1"/>
          </p:cNvSpPr>
          <p:nvPr/>
        </p:nvSpPr>
        <p:spPr bwMode="auto">
          <a:xfrm>
            <a:off x="7772400" y="5334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2" name="Oval 146"/>
          <p:cNvSpPr>
            <a:spLocks noChangeArrowheads="1"/>
          </p:cNvSpPr>
          <p:nvPr/>
        </p:nvSpPr>
        <p:spPr bwMode="auto">
          <a:xfrm>
            <a:off x="8229600" y="5334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3" name="Oval 147"/>
          <p:cNvSpPr>
            <a:spLocks noChangeArrowheads="1"/>
          </p:cNvSpPr>
          <p:nvPr/>
        </p:nvSpPr>
        <p:spPr bwMode="auto">
          <a:xfrm>
            <a:off x="6858000" y="5791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4" name="Oval 148"/>
          <p:cNvSpPr>
            <a:spLocks noChangeArrowheads="1"/>
          </p:cNvSpPr>
          <p:nvPr/>
        </p:nvSpPr>
        <p:spPr bwMode="auto">
          <a:xfrm>
            <a:off x="7772400" y="5791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5" name="Oval 149"/>
          <p:cNvSpPr>
            <a:spLocks noChangeArrowheads="1"/>
          </p:cNvSpPr>
          <p:nvPr/>
        </p:nvSpPr>
        <p:spPr bwMode="auto">
          <a:xfrm>
            <a:off x="8229600" y="5791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6" name="Oval 150"/>
          <p:cNvSpPr>
            <a:spLocks noChangeArrowheads="1"/>
          </p:cNvSpPr>
          <p:nvPr/>
        </p:nvSpPr>
        <p:spPr bwMode="auto">
          <a:xfrm>
            <a:off x="6858000" y="6248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7" name="Oval 151"/>
          <p:cNvSpPr>
            <a:spLocks noChangeArrowheads="1"/>
          </p:cNvSpPr>
          <p:nvPr/>
        </p:nvSpPr>
        <p:spPr bwMode="auto">
          <a:xfrm>
            <a:off x="7772400" y="6248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8" name="Oval 152"/>
          <p:cNvSpPr>
            <a:spLocks noChangeArrowheads="1"/>
          </p:cNvSpPr>
          <p:nvPr/>
        </p:nvSpPr>
        <p:spPr bwMode="auto">
          <a:xfrm>
            <a:off x="8229600" y="6248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69" name="Oval 153"/>
          <p:cNvSpPr>
            <a:spLocks noChangeArrowheads="1"/>
          </p:cNvSpPr>
          <p:nvPr/>
        </p:nvSpPr>
        <p:spPr bwMode="auto">
          <a:xfrm>
            <a:off x="5029200" y="5334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0" name="Oval 154"/>
          <p:cNvSpPr>
            <a:spLocks noChangeArrowheads="1"/>
          </p:cNvSpPr>
          <p:nvPr/>
        </p:nvSpPr>
        <p:spPr bwMode="auto">
          <a:xfrm>
            <a:off x="5486400" y="5334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1" name="Oval 155"/>
          <p:cNvSpPr>
            <a:spLocks noChangeArrowheads="1"/>
          </p:cNvSpPr>
          <p:nvPr/>
        </p:nvSpPr>
        <p:spPr bwMode="auto">
          <a:xfrm>
            <a:off x="5943600" y="5334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2" name="Oval 156"/>
          <p:cNvSpPr>
            <a:spLocks noChangeArrowheads="1"/>
          </p:cNvSpPr>
          <p:nvPr/>
        </p:nvSpPr>
        <p:spPr bwMode="auto">
          <a:xfrm>
            <a:off x="6400800" y="5334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3" name="Oval 157"/>
          <p:cNvSpPr>
            <a:spLocks noChangeArrowheads="1"/>
          </p:cNvSpPr>
          <p:nvPr/>
        </p:nvSpPr>
        <p:spPr bwMode="auto">
          <a:xfrm>
            <a:off x="5029200" y="5791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4" name="Oval 158"/>
          <p:cNvSpPr>
            <a:spLocks noChangeArrowheads="1"/>
          </p:cNvSpPr>
          <p:nvPr/>
        </p:nvSpPr>
        <p:spPr bwMode="auto">
          <a:xfrm>
            <a:off x="5486400" y="5791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5" name="Oval 159"/>
          <p:cNvSpPr>
            <a:spLocks noChangeArrowheads="1"/>
          </p:cNvSpPr>
          <p:nvPr/>
        </p:nvSpPr>
        <p:spPr bwMode="auto">
          <a:xfrm>
            <a:off x="5943600" y="5791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6" name="Oval 160"/>
          <p:cNvSpPr>
            <a:spLocks noChangeArrowheads="1"/>
          </p:cNvSpPr>
          <p:nvPr/>
        </p:nvSpPr>
        <p:spPr bwMode="auto">
          <a:xfrm>
            <a:off x="6400800" y="5791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7" name="Oval 161"/>
          <p:cNvSpPr>
            <a:spLocks noChangeArrowheads="1"/>
          </p:cNvSpPr>
          <p:nvPr/>
        </p:nvSpPr>
        <p:spPr bwMode="auto">
          <a:xfrm>
            <a:off x="5029200" y="6248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8" name="Oval 162"/>
          <p:cNvSpPr>
            <a:spLocks noChangeArrowheads="1"/>
          </p:cNvSpPr>
          <p:nvPr/>
        </p:nvSpPr>
        <p:spPr bwMode="auto">
          <a:xfrm>
            <a:off x="5486400" y="6248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79" name="Oval 163"/>
          <p:cNvSpPr>
            <a:spLocks noChangeArrowheads="1"/>
          </p:cNvSpPr>
          <p:nvPr/>
        </p:nvSpPr>
        <p:spPr bwMode="auto">
          <a:xfrm>
            <a:off x="5943600" y="6248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80" name="Oval 164"/>
          <p:cNvSpPr>
            <a:spLocks noChangeArrowheads="1"/>
          </p:cNvSpPr>
          <p:nvPr/>
        </p:nvSpPr>
        <p:spPr bwMode="auto">
          <a:xfrm>
            <a:off x="6400800" y="6248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81" name="Oval 165"/>
          <p:cNvSpPr>
            <a:spLocks noChangeArrowheads="1"/>
          </p:cNvSpPr>
          <p:nvPr/>
        </p:nvSpPr>
        <p:spPr bwMode="auto">
          <a:xfrm>
            <a:off x="7772400" y="3048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82" name="Oval 166"/>
          <p:cNvSpPr>
            <a:spLocks noChangeArrowheads="1"/>
          </p:cNvSpPr>
          <p:nvPr/>
        </p:nvSpPr>
        <p:spPr bwMode="auto">
          <a:xfrm>
            <a:off x="8229600" y="3048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37383" name="Line 167"/>
          <p:cNvSpPr>
            <a:spLocks noChangeShapeType="1"/>
          </p:cNvSpPr>
          <p:nvPr/>
        </p:nvSpPr>
        <p:spPr bwMode="auto">
          <a:xfrm>
            <a:off x="7467600" y="3886200"/>
            <a:ext cx="0" cy="1600200"/>
          </a:xfrm>
          <a:prstGeom prst="line">
            <a:avLst/>
          </a:prstGeom>
          <a:noFill/>
          <a:ln w="28575">
            <a:solidFill>
              <a:srgbClr val="FF0000"/>
            </a:solidFill>
            <a:round/>
            <a:headEnd/>
            <a:tailEnd type="triangle" w="med" len="med"/>
          </a:ln>
        </p:spPr>
        <p:txBody>
          <a:bodyPr wrap="none" anchor="ctr"/>
          <a:lstStyle/>
          <a:p>
            <a:endParaRPr lang="cs-CZ"/>
          </a:p>
        </p:txBody>
      </p:sp>
      <p:sp>
        <p:nvSpPr>
          <p:cNvPr id="40104" name="Line 168"/>
          <p:cNvSpPr>
            <a:spLocks noChangeShapeType="1"/>
          </p:cNvSpPr>
          <p:nvPr/>
        </p:nvSpPr>
        <p:spPr bwMode="auto">
          <a:xfrm flipH="1">
            <a:off x="5867400" y="3048000"/>
            <a:ext cx="1219200" cy="0"/>
          </a:xfrm>
          <a:prstGeom prst="line">
            <a:avLst/>
          </a:prstGeom>
          <a:noFill/>
          <a:ln w="28575">
            <a:solidFill>
              <a:srgbClr val="FF0000"/>
            </a:solidFill>
            <a:round/>
            <a:headEnd/>
            <a:tailEnd type="triangle" w="med" len="med"/>
          </a:ln>
        </p:spPr>
        <p:txBody>
          <a:bodyPr wrap="none" anchor="ctr"/>
          <a:lstStyle/>
          <a:p>
            <a:endParaRPr lang="cs-CZ"/>
          </a:p>
        </p:txBody>
      </p:sp>
      <p:grpSp>
        <p:nvGrpSpPr>
          <p:cNvPr id="2" name="Group 169"/>
          <p:cNvGrpSpPr>
            <a:grpSpLocks/>
          </p:cNvGrpSpPr>
          <p:nvPr/>
        </p:nvGrpSpPr>
        <p:grpSpPr bwMode="auto">
          <a:xfrm>
            <a:off x="1295400" y="3048000"/>
            <a:ext cx="1951038" cy="261938"/>
            <a:chOff x="816" y="1920"/>
            <a:chExt cx="1229" cy="165"/>
          </a:xfrm>
        </p:grpSpPr>
        <p:sp>
          <p:nvSpPr>
            <p:cNvPr id="137400" name="Freeform 170"/>
            <p:cNvSpPr>
              <a:spLocks/>
            </p:cNvSpPr>
            <p:nvPr/>
          </p:nvSpPr>
          <p:spPr bwMode="auto">
            <a:xfrm>
              <a:off x="1728" y="1920"/>
              <a:ext cx="317" cy="165"/>
            </a:xfrm>
            <a:custGeom>
              <a:avLst/>
              <a:gdLst>
                <a:gd name="T0" fmla="*/ 173 w 317"/>
                <a:gd name="T1" fmla="*/ 67 h 165"/>
                <a:gd name="T2" fmla="*/ 219 w 317"/>
                <a:gd name="T3" fmla="*/ 0 h 165"/>
                <a:gd name="T4" fmla="*/ 297 w 317"/>
                <a:gd name="T5" fmla="*/ 31 h 165"/>
                <a:gd name="T6" fmla="*/ 266 w 317"/>
                <a:gd name="T7" fmla="*/ 67 h 165"/>
                <a:gd name="T8" fmla="*/ 261 w 317"/>
                <a:gd name="T9" fmla="*/ 93 h 165"/>
                <a:gd name="T10" fmla="*/ 281 w 317"/>
                <a:gd name="T11" fmla="*/ 124 h 165"/>
                <a:gd name="T12" fmla="*/ 214 w 317"/>
                <a:gd name="T13" fmla="*/ 155 h 165"/>
                <a:gd name="T14" fmla="*/ 121 w 317"/>
                <a:gd name="T15" fmla="*/ 129 h 165"/>
                <a:gd name="T16" fmla="*/ 90 w 317"/>
                <a:gd name="T17" fmla="*/ 72 h 165"/>
                <a:gd name="T18" fmla="*/ 44 w 317"/>
                <a:gd name="T19" fmla="*/ 98 h 165"/>
                <a:gd name="T20" fmla="*/ 59 w 317"/>
                <a:gd name="T21" fmla="*/ 26 h 165"/>
                <a:gd name="T22" fmla="*/ 70 w 317"/>
                <a:gd name="T23" fmla="*/ 16 h 165"/>
                <a:gd name="T24" fmla="*/ 101 w 317"/>
                <a:gd name="T25" fmla="*/ 31 h 165"/>
                <a:gd name="T26" fmla="*/ 147 w 317"/>
                <a:gd name="T27" fmla="*/ 41 h 165"/>
                <a:gd name="T28" fmla="*/ 173 w 317"/>
                <a:gd name="T29" fmla="*/ 67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7"/>
                <a:gd name="T46" fmla="*/ 0 h 165"/>
                <a:gd name="T47" fmla="*/ 317 w 317"/>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7" h="165">
                  <a:moveTo>
                    <a:pt x="173" y="67"/>
                  </a:moveTo>
                  <a:cubicBezTo>
                    <a:pt x="184" y="48"/>
                    <a:pt x="200" y="12"/>
                    <a:pt x="219" y="0"/>
                  </a:cubicBezTo>
                  <a:cubicBezTo>
                    <a:pt x="275" y="5"/>
                    <a:pt x="264" y="1"/>
                    <a:pt x="297" y="31"/>
                  </a:cubicBezTo>
                  <a:cubicBezTo>
                    <a:pt x="311" y="75"/>
                    <a:pt x="317" y="60"/>
                    <a:pt x="266" y="67"/>
                  </a:cubicBezTo>
                  <a:cubicBezTo>
                    <a:pt x="264" y="75"/>
                    <a:pt x="258" y="84"/>
                    <a:pt x="261" y="93"/>
                  </a:cubicBezTo>
                  <a:cubicBezTo>
                    <a:pt x="264" y="104"/>
                    <a:pt x="281" y="124"/>
                    <a:pt x="281" y="124"/>
                  </a:cubicBezTo>
                  <a:cubicBezTo>
                    <a:pt x="264" y="165"/>
                    <a:pt x="260" y="160"/>
                    <a:pt x="214" y="155"/>
                  </a:cubicBezTo>
                  <a:cubicBezTo>
                    <a:pt x="175" y="164"/>
                    <a:pt x="145" y="160"/>
                    <a:pt x="121" y="129"/>
                  </a:cubicBezTo>
                  <a:cubicBezTo>
                    <a:pt x="116" y="96"/>
                    <a:pt x="119" y="83"/>
                    <a:pt x="90" y="72"/>
                  </a:cubicBezTo>
                  <a:cubicBezTo>
                    <a:pt x="67" y="78"/>
                    <a:pt x="64" y="91"/>
                    <a:pt x="44" y="98"/>
                  </a:cubicBezTo>
                  <a:cubicBezTo>
                    <a:pt x="0" y="84"/>
                    <a:pt x="31" y="35"/>
                    <a:pt x="59" y="26"/>
                  </a:cubicBezTo>
                  <a:cubicBezTo>
                    <a:pt x="62" y="22"/>
                    <a:pt x="65" y="16"/>
                    <a:pt x="70" y="16"/>
                  </a:cubicBezTo>
                  <a:cubicBezTo>
                    <a:pt x="91" y="12"/>
                    <a:pt x="87" y="23"/>
                    <a:pt x="101" y="31"/>
                  </a:cubicBezTo>
                  <a:cubicBezTo>
                    <a:pt x="111" y="36"/>
                    <a:pt x="139" y="39"/>
                    <a:pt x="147" y="41"/>
                  </a:cubicBezTo>
                  <a:cubicBezTo>
                    <a:pt x="152" y="57"/>
                    <a:pt x="154" y="67"/>
                    <a:pt x="173" y="67"/>
                  </a:cubicBezTo>
                  <a:close/>
                </a:path>
              </a:pathLst>
            </a:custGeom>
            <a:solidFill>
              <a:schemeClr val="hlink"/>
            </a:solidFill>
            <a:ln w="9525">
              <a:solidFill>
                <a:schemeClr val="tx1"/>
              </a:solidFill>
              <a:round/>
              <a:headEnd/>
              <a:tailEnd/>
            </a:ln>
          </p:spPr>
          <p:txBody>
            <a:bodyPr wrap="none" anchor="ctr"/>
            <a:lstStyle/>
            <a:p>
              <a:endParaRPr lang="cs-CZ"/>
            </a:p>
          </p:txBody>
        </p:sp>
        <p:sp>
          <p:nvSpPr>
            <p:cNvPr id="137401" name="Line 171"/>
            <p:cNvSpPr>
              <a:spLocks noChangeShapeType="1"/>
            </p:cNvSpPr>
            <p:nvPr/>
          </p:nvSpPr>
          <p:spPr bwMode="auto">
            <a:xfrm flipH="1">
              <a:off x="816" y="2016"/>
              <a:ext cx="768" cy="0"/>
            </a:xfrm>
            <a:prstGeom prst="line">
              <a:avLst/>
            </a:prstGeom>
            <a:noFill/>
            <a:ln w="28575">
              <a:solidFill>
                <a:srgbClr val="FF0000"/>
              </a:solidFill>
              <a:round/>
              <a:headEnd/>
              <a:tailEnd type="triangle" w="med" len="med"/>
            </a:ln>
          </p:spPr>
          <p:txBody>
            <a:bodyPr wrap="none" anchor="ctr"/>
            <a:lstStyle/>
            <a:p>
              <a:endParaRPr lang="cs-CZ"/>
            </a:p>
          </p:txBody>
        </p:sp>
      </p:grpSp>
      <p:grpSp>
        <p:nvGrpSpPr>
          <p:cNvPr id="3" name="Group 172"/>
          <p:cNvGrpSpPr>
            <a:grpSpLocks/>
          </p:cNvGrpSpPr>
          <p:nvPr/>
        </p:nvGrpSpPr>
        <p:grpSpPr bwMode="auto">
          <a:xfrm>
            <a:off x="2971800" y="3505200"/>
            <a:ext cx="609600" cy="1066800"/>
            <a:chOff x="1872" y="2208"/>
            <a:chExt cx="384" cy="672"/>
          </a:xfrm>
        </p:grpSpPr>
        <p:sp>
          <p:nvSpPr>
            <p:cNvPr id="137396" name="Line 173"/>
            <p:cNvSpPr>
              <a:spLocks noChangeShapeType="1"/>
            </p:cNvSpPr>
            <p:nvPr/>
          </p:nvSpPr>
          <p:spPr bwMode="auto">
            <a:xfrm>
              <a:off x="1944" y="2208"/>
              <a:ext cx="240" cy="672"/>
            </a:xfrm>
            <a:prstGeom prst="line">
              <a:avLst/>
            </a:prstGeom>
            <a:noFill/>
            <a:ln w="28575">
              <a:solidFill>
                <a:schemeClr val="tx1"/>
              </a:solidFill>
              <a:round/>
              <a:headEnd/>
              <a:tailEnd type="triangle" w="med" len="med"/>
            </a:ln>
          </p:spPr>
          <p:txBody>
            <a:bodyPr wrap="none" anchor="ctr"/>
            <a:lstStyle/>
            <a:p>
              <a:endParaRPr lang="cs-CZ"/>
            </a:p>
          </p:txBody>
        </p:sp>
        <p:grpSp>
          <p:nvGrpSpPr>
            <p:cNvPr id="137397" name="Group 174"/>
            <p:cNvGrpSpPr>
              <a:grpSpLocks/>
            </p:cNvGrpSpPr>
            <p:nvPr/>
          </p:nvGrpSpPr>
          <p:grpSpPr bwMode="auto">
            <a:xfrm>
              <a:off x="1872" y="2304"/>
              <a:ext cx="384" cy="384"/>
              <a:chOff x="3312" y="2496"/>
              <a:chExt cx="384" cy="384"/>
            </a:xfrm>
          </p:grpSpPr>
          <p:sp>
            <p:nvSpPr>
              <p:cNvPr id="137398" name="Line 175"/>
              <p:cNvSpPr>
                <a:spLocks noChangeShapeType="1"/>
              </p:cNvSpPr>
              <p:nvPr/>
            </p:nvSpPr>
            <p:spPr bwMode="auto">
              <a:xfrm flipH="1">
                <a:off x="3312" y="2496"/>
                <a:ext cx="384" cy="384"/>
              </a:xfrm>
              <a:prstGeom prst="line">
                <a:avLst/>
              </a:prstGeom>
              <a:noFill/>
              <a:ln w="76200">
                <a:solidFill>
                  <a:srgbClr val="FF0000"/>
                </a:solidFill>
                <a:round/>
                <a:headEnd/>
                <a:tailEnd/>
              </a:ln>
            </p:spPr>
            <p:txBody>
              <a:bodyPr wrap="none" anchor="ctr"/>
              <a:lstStyle/>
              <a:p>
                <a:endParaRPr lang="cs-CZ"/>
              </a:p>
            </p:txBody>
          </p:sp>
          <p:sp>
            <p:nvSpPr>
              <p:cNvPr id="137399" name="Line 176"/>
              <p:cNvSpPr>
                <a:spLocks noChangeShapeType="1"/>
              </p:cNvSpPr>
              <p:nvPr/>
            </p:nvSpPr>
            <p:spPr bwMode="auto">
              <a:xfrm>
                <a:off x="3312" y="2496"/>
                <a:ext cx="384" cy="384"/>
              </a:xfrm>
              <a:prstGeom prst="line">
                <a:avLst/>
              </a:prstGeom>
              <a:noFill/>
              <a:ln w="76200">
                <a:solidFill>
                  <a:srgbClr val="FF0000"/>
                </a:solidFill>
                <a:round/>
                <a:headEnd/>
                <a:tailEnd/>
              </a:ln>
            </p:spPr>
            <p:txBody>
              <a:bodyPr wrap="none" anchor="ctr"/>
              <a:lstStyle/>
              <a:p>
                <a:endParaRPr lang="cs-CZ"/>
              </a:p>
            </p:txBody>
          </p:sp>
        </p:grpSp>
      </p:grpSp>
      <p:grpSp>
        <p:nvGrpSpPr>
          <p:cNvPr id="5" name="Group 177"/>
          <p:cNvGrpSpPr>
            <a:grpSpLocks/>
          </p:cNvGrpSpPr>
          <p:nvPr/>
        </p:nvGrpSpPr>
        <p:grpSpPr bwMode="auto">
          <a:xfrm>
            <a:off x="7543800" y="1295400"/>
            <a:ext cx="609600" cy="1600200"/>
            <a:chOff x="4752" y="816"/>
            <a:chExt cx="384" cy="1008"/>
          </a:xfrm>
        </p:grpSpPr>
        <p:sp>
          <p:nvSpPr>
            <p:cNvPr id="137392" name="Line 178"/>
            <p:cNvSpPr>
              <a:spLocks noChangeShapeType="1"/>
            </p:cNvSpPr>
            <p:nvPr/>
          </p:nvSpPr>
          <p:spPr bwMode="auto">
            <a:xfrm flipV="1">
              <a:off x="4752" y="816"/>
              <a:ext cx="336" cy="1008"/>
            </a:xfrm>
            <a:prstGeom prst="line">
              <a:avLst/>
            </a:prstGeom>
            <a:noFill/>
            <a:ln w="28575">
              <a:solidFill>
                <a:schemeClr val="tx1"/>
              </a:solidFill>
              <a:round/>
              <a:headEnd/>
              <a:tailEnd type="triangle" w="med" len="med"/>
            </a:ln>
          </p:spPr>
          <p:txBody>
            <a:bodyPr wrap="none" anchor="ctr"/>
            <a:lstStyle/>
            <a:p>
              <a:endParaRPr lang="cs-CZ"/>
            </a:p>
          </p:txBody>
        </p:sp>
        <p:grpSp>
          <p:nvGrpSpPr>
            <p:cNvPr id="137393" name="Group 179"/>
            <p:cNvGrpSpPr>
              <a:grpSpLocks/>
            </p:cNvGrpSpPr>
            <p:nvPr/>
          </p:nvGrpSpPr>
          <p:grpSpPr bwMode="auto">
            <a:xfrm>
              <a:off x="4752" y="1152"/>
              <a:ext cx="384" cy="384"/>
              <a:chOff x="3312" y="2496"/>
              <a:chExt cx="384" cy="384"/>
            </a:xfrm>
          </p:grpSpPr>
          <p:sp>
            <p:nvSpPr>
              <p:cNvPr id="137394" name="Line 180"/>
              <p:cNvSpPr>
                <a:spLocks noChangeShapeType="1"/>
              </p:cNvSpPr>
              <p:nvPr/>
            </p:nvSpPr>
            <p:spPr bwMode="auto">
              <a:xfrm flipH="1">
                <a:off x="3312" y="2496"/>
                <a:ext cx="384" cy="384"/>
              </a:xfrm>
              <a:prstGeom prst="line">
                <a:avLst/>
              </a:prstGeom>
              <a:noFill/>
              <a:ln w="76200">
                <a:solidFill>
                  <a:srgbClr val="FF0000"/>
                </a:solidFill>
                <a:round/>
                <a:headEnd/>
                <a:tailEnd/>
              </a:ln>
            </p:spPr>
            <p:txBody>
              <a:bodyPr wrap="none" anchor="ctr"/>
              <a:lstStyle/>
              <a:p>
                <a:endParaRPr lang="cs-CZ"/>
              </a:p>
            </p:txBody>
          </p:sp>
          <p:sp>
            <p:nvSpPr>
              <p:cNvPr id="137395" name="Line 181"/>
              <p:cNvSpPr>
                <a:spLocks noChangeShapeType="1"/>
              </p:cNvSpPr>
              <p:nvPr/>
            </p:nvSpPr>
            <p:spPr bwMode="auto">
              <a:xfrm>
                <a:off x="3312" y="2496"/>
                <a:ext cx="384" cy="384"/>
              </a:xfrm>
              <a:prstGeom prst="line">
                <a:avLst/>
              </a:prstGeom>
              <a:noFill/>
              <a:ln w="76200">
                <a:solidFill>
                  <a:srgbClr val="FF0000"/>
                </a:solidFill>
                <a:round/>
                <a:headEnd/>
                <a:tailEnd/>
              </a:ln>
            </p:spPr>
            <p:txBody>
              <a:bodyPr wrap="none" anchor="ctr"/>
              <a:lstStyle/>
              <a:p>
                <a:endParaRPr lang="cs-CZ"/>
              </a:p>
            </p:txBody>
          </p:sp>
        </p:grpSp>
      </p:grpSp>
      <p:sp>
        <p:nvSpPr>
          <p:cNvPr id="137388" name="Text Box 182"/>
          <p:cNvSpPr txBox="1">
            <a:spLocks noChangeArrowheads="1"/>
          </p:cNvSpPr>
          <p:nvPr/>
        </p:nvSpPr>
        <p:spPr bwMode="auto">
          <a:xfrm>
            <a:off x="177800" y="5334000"/>
            <a:ext cx="4702175" cy="457200"/>
          </a:xfrm>
          <a:prstGeom prst="rect">
            <a:avLst/>
          </a:prstGeom>
          <a:noFill/>
          <a:ln w="9525">
            <a:noFill/>
            <a:miter lim="800000"/>
            <a:headEnd/>
            <a:tailEnd/>
          </a:ln>
        </p:spPr>
        <p:txBody>
          <a:bodyPr wrap="none">
            <a:spAutoFit/>
          </a:bodyPr>
          <a:lstStyle/>
          <a:p>
            <a:pPr algn="ctr" eaLnBrk="0" hangingPunct="0"/>
            <a:r>
              <a:rPr lang="en-US"/>
              <a:t>broken symmetry –&gt; </a:t>
            </a:r>
            <a:r>
              <a:rPr lang="en-US">
                <a:solidFill>
                  <a:srgbClr val="FF0000"/>
                </a:solidFill>
              </a:rPr>
              <a:t>reflections only</a:t>
            </a:r>
            <a:endParaRPr lang="en-US"/>
          </a:p>
        </p:txBody>
      </p:sp>
      <p:grpSp>
        <p:nvGrpSpPr>
          <p:cNvPr id="7" name="Group 183"/>
          <p:cNvGrpSpPr>
            <a:grpSpLocks/>
          </p:cNvGrpSpPr>
          <p:nvPr/>
        </p:nvGrpSpPr>
        <p:grpSpPr bwMode="auto">
          <a:xfrm>
            <a:off x="685800" y="5943600"/>
            <a:ext cx="3657600" cy="609600"/>
            <a:chOff x="432" y="3744"/>
            <a:chExt cx="2304" cy="384"/>
          </a:xfrm>
        </p:grpSpPr>
        <p:sp>
          <p:nvSpPr>
            <p:cNvPr id="137390" name="Rectangle 184"/>
            <p:cNvSpPr>
              <a:spLocks noChangeArrowheads="1"/>
            </p:cNvSpPr>
            <p:nvPr/>
          </p:nvSpPr>
          <p:spPr bwMode="auto">
            <a:xfrm>
              <a:off x="432" y="3744"/>
              <a:ext cx="2304" cy="384"/>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137391" name="Text Box 185"/>
            <p:cNvSpPr txBox="1">
              <a:spLocks noChangeArrowheads="1"/>
            </p:cNvSpPr>
            <p:nvPr/>
          </p:nvSpPr>
          <p:spPr bwMode="auto">
            <a:xfrm>
              <a:off x="502" y="3792"/>
              <a:ext cx="2217" cy="288"/>
            </a:xfrm>
            <a:prstGeom prst="rect">
              <a:avLst/>
            </a:prstGeom>
            <a:noFill/>
            <a:ln w="9525">
              <a:noFill/>
              <a:miter lim="800000"/>
              <a:headEnd/>
              <a:tailEnd/>
            </a:ln>
          </p:spPr>
          <p:txBody>
            <a:bodyPr wrap="none">
              <a:spAutoFit/>
            </a:bodyPr>
            <a:lstStyle/>
            <a:p>
              <a:pPr algn="ctr" eaLnBrk="0" hangingPunct="0"/>
              <a:r>
                <a:rPr lang="en-US" i="1">
                  <a:solidFill>
                    <a:srgbClr val="FF0000"/>
                  </a:solidFill>
                </a:rPr>
                <a:t>effectively</a:t>
              </a:r>
              <a:r>
                <a:rPr lang="en-US"/>
                <a:t> one-dimensional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0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152400"/>
            <a:ext cx="9144000" cy="1143000"/>
          </a:xfrm>
        </p:spPr>
        <p:txBody>
          <a:bodyPr/>
          <a:lstStyle/>
          <a:p>
            <a:r>
              <a:rPr lang="ja-JP" altLang="en-US" smtClean="0">
                <a:solidFill>
                  <a:srgbClr val="FF0000"/>
                </a:solidFill>
                <a:ea typeface="ＭＳ Ｐゴシック" charset="-128"/>
              </a:rPr>
              <a:t>“</a:t>
            </a:r>
            <a:r>
              <a:rPr lang="en-US" altLang="ja-JP" smtClean="0">
                <a:solidFill>
                  <a:srgbClr val="FF0000"/>
                </a:solidFill>
                <a:ea typeface="ＭＳ Ｐゴシック" charset="-128"/>
              </a:rPr>
              <a:t>1d</a:t>
            </a:r>
            <a:r>
              <a:rPr lang="ja-JP" altLang="en-US" smtClean="0">
                <a:solidFill>
                  <a:srgbClr val="FF0000"/>
                </a:solidFill>
                <a:ea typeface="ＭＳ Ｐゴシック" charset="-128"/>
              </a:rPr>
              <a:t>”</a:t>
            </a:r>
            <a:r>
              <a:rPr lang="en-US" altLang="ja-JP" smtClean="0">
                <a:solidFill>
                  <a:srgbClr val="FF0000"/>
                </a:solidFill>
                <a:ea typeface="ＭＳ Ｐゴシック" charset="-128"/>
              </a:rPr>
              <a:t> Waveguides + Cavities = Devices</a:t>
            </a:r>
            <a:endParaRPr lang="en-US" smtClean="0">
              <a:ea typeface="ＭＳ Ｐゴシック" charset="-128"/>
            </a:endParaRPr>
          </a:p>
        </p:txBody>
      </p:sp>
      <p:pic>
        <p:nvPicPr>
          <p:cNvPr id="138243" name="Picture 1"/>
          <p:cNvPicPr>
            <a:picLocks noChangeAspect="1"/>
          </p:cNvPicPr>
          <p:nvPr/>
        </p:nvPicPr>
        <p:blipFill>
          <a:blip r:embed="rId2"/>
          <a:srcRect/>
          <a:stretch>
            <a:fillRect/>
          </a:stretch>
        </p:blipFill>
        <p:spPr bwMode="auto">
          <a:xfrm>
            <a:off x="3479800" y="2324100"/>
            <a:ext cx="2184400" cy="2197100"/>
          </a:xfrm>
          <a:prstGeom prst="rect">
            <a:avLst/>
          </a:prstGeom>
          <a:noFill/>
          <a:ln w="9525">
            <a:noFill/>
            <a:miter lim="800000"/>
            <a:headEnd/>
            <a:tailEnd/>
          </a:ln>
        </p:spPr>
      </p:pic>
      <p:pic>
        <p:nvPicPr>
          <p:cNvPr id="138244" name="Picture 3"/>
          <p:cNvPicPr>
            <a:picLocks noChangeAspect="1"/>
          </p:cNvPicPr>
          <p:nvPr/>
        </p:nvPicPr>
        <p:blipFill>
          <a:blip r:embed="rId3"/>
          <a:srcRect/>
          <a:stretch>
            <a:fillRect/>
          </a:stretch>
        </p:blipFill>
        <p:spPr bwMode="auto">
          <a:xfrm>
            <a:off x="1219200" y="3810000"/>
            <a:ext cx="2819400" cy="2832100"/>
          </a:xfrm>
          <a:prstGeom prst="rect">
            <a:avLst/>
          </a:prstGeom>
          <a:noFill/>
          <a:ln w="9525">
            <a:noFill/>
            <a:miter lim="800000"/>
            <a:headEnd/>
            <a:tailEnd/>
          </a:ln>
        </p:spPr>
      </p:pic>
      <p:pic>
        <p:nvPicPr>
          <p:cNvPr id="138245" name="Picture 4"/>
          <p:cNvPicPr>
            <a:picLocks noChangeAspect="1"/>
          </p:cNvPicPr>
          <p:nvPr/>
        </p:nvPicPr>
        <p:blipFill>
          <a:blip r:embed="rId4"/>
          <a:srcRect/>
          <a:stretch>
            <a:fillRect/>
          </a:stretch>
        </p:blipFill>
        <p:spPr bwMode="auto">
          <a:xfrm>
            <a:off x="5486400" y="1066800"/>
            <a:ext cx="2514600" cy="2486025"/>
          </a:xfrm>
          <a:prstGeom prst="rect">
            <a:avLst/>
          </a:prstGeom>
          <a:noFill/>
          <a:ln w="9525">
            <a:noFill/>
            <a:miter lim="800000"/>
            <a:headEnd/>
            <a:tailEnd/>
          </a:ln>
        </p:spPr>
      </p:pic>
      <p:pic>
        <p:nvPicPr>
          <p:cNvPr id="138246" name="Picture 5"/>
          <p:cNvPicPr>
            <a:picLocks noChangeAspect="1"/>
          </p:cNvPicPr>
          <p:nvPr/>
        </p:nvPicPr>
        <p:blipFill>
          <a:blip r:embed="rId5"/>
          <a:srcRect/>
          <a:stretch>
            <a:fillRect/>
          </a:stretch>
        </p:blipFill>
        <p:spPr bwMode="auto">
          <a:xfrm>
            <a:off x="5181600" y="3810000"/>
            <a:ext cx="3124200" cy="2863850"/>
          </a:xfrm>
          <a:prstGeom prst="rect">
            <a:avLst/>
          </a:prstGeom>
          <a:noFill/>
          <a:ln w="9525">
            <a:noFill/>
            <a:miter lim="800000"/>
            <a:headEnd/>
            <a:tailEnd/>
          </a:ln>
        </p:spPr>
      </p:pic>
      <p:pic>
        <p:nvPicPr>
          <p:cNvPr id="138247" name="Picture 6"/>
          <p:cNvPicPr>
            <a:picLocks noChangeAspect="1"/>
          </p:cNvPicPr>
          <p:nvPr/>
        </p:nvPicPr>
        <p:blipFill>
          <a:blip r:embed="rId6"/>
          <a:srcRect/>
          <a:stretch>
            <a:fillRect/>
          </a:stretch>
        </p:blipFill>
        <p:spPr bwMode="auto">
          <a:xfrm>
            <a:off x="990600" y="1066800"/>
            <a:ext cx="2903538" cy="2362200"/>
          </a:xfrm>
          <a:prstGeom prst="rect">
            <a:avLst/>
          </a:prstGeom>
          <a:noFill/>
          <a:ln w="9525">
            <a:noFill/>
            <a:miter lim="800000"/>
            <a:headEnd/>
            <a:tailEnd/>
          </a:ln>
        </p:spPr>
      </p:pic>
      <p:sp>
        <p:nvSpPr>
          <p:cNvPr id="138248" name="TextBox 7"/>
          <p:cNvSpPr txBox="1">
            <a:spLocks noChangeArrowheads="1"/>
          </p:cNvSpPr>
          <p:nvPr/>
        </p:nvSpPr>
        <p:spPr bwMode="auto">
          <a:xfrm rot="-5400000">
            <a:off x="-238125" y="2066925"/>
            <a:ext cx="2005013" cy="461963"/>
          </a:xfrm>
          <a:prstGeom prst="rect">
            <a:avLst/>
          </a:prstGeom>
          <a:noFill/>
          <a:ln w="9525">
            <a:noFill/>
            <a:miter lim="800000"/>
            <a:headEnd/>
            <a:tailEnd/>
          </a:ln>
        </p:spPr>
        <p:txBody>
          <a:bodyPr wrap="none">
            <a:spAutoFit/>
          </a:bodyPr>
          <a:lstStyle/>
          <a:p>
            <a:r>
              <a:rPr lang="en-US"/>
              <a:t>resonant filters</a:t>
            </a:r>
          </a:p>
        </p:txBody>
      </p:sp>
      <p:sp>
        <p:nvSpPr>
          <p:cNvPr id="138249" name="TextBox 10"/>
          <p:cNvSpPr txBox="1">
            <a:spLocks noChangeArrowheads="1"/>
          </p:cNvSpPr>
          <p:nvPr/>
        </p:nvSpPr>
        <p:spPr bwMode="auto">
          <a:xfrm rot="-5400000">
            <a:off x="-398462" y="4830762"/>
            <a:ext cx="2389188" cy="830263"/>
          </a:xfrm>
          <a:prstGeom prst="rect">
            <a:avLst/>
          </a:prstGeom>
          <a:noFill/>
          <a:ln w="9525">
            <a:noFill/>
            <a:miter lim="800000"/>
            <a:headEnd/>
            <a:tailEnd/>
          </a:ln>
        </p:spPr>
        <p:txBody>
          <a:bodyPr wrap="none">
            <a:spAutoFit/>
          </a:bodyPr>
          <a:lstStyle/>
          <a:p>
            <a:pPr algn="ctr"/>
            <a:r>
              <a:rPr lang="en-US"/>
              <a:t>high-transmission</a:t>
            </a:r>
          </a:p>
          <a:p>
            <a:pPr algn="ctr"/>
            <a:r>
              <a:rPr lang="en-US"/>
              <a:t>sharp bends</a:t>
            </a:r>
          </a:p>
        </p:txBody>
      </p:sp>
      <p:sp>
        <p:nvSpPr>
          <p:cNvPr id="138250" name="TextBox 11"/>
          <p:cNvSpPr txBox="1">
            <a:spLocks noChangeArrowheads="1"/>
          </p:cNvSpPr>
          <p:nvPr/>
        </p:nvSpPr>
        <p:spPr bwMode="auto">
          <a:xfrm rot="-5400000">
            <a:off x="3970337" y="2066926"/>
            <a:ext cx="2570163" cy="461962"/>
          </a:xfrm>
          <a:prstGeom prst="rect">
            <a:avLst/>
          </a:prstGeom>
          <a:noFill/>
          <a:ln w="9525">
            <a:noFill/>
            <a:miter lim="800000"/>
            <a:headEnd/>
            <a:tailEnd/>
          </a:ln>
        </p:spPr>
        <p:txBody>
          <a:bodyPr wrap="none">
            <a:spAutoFit/>
          </a:bodyPr>
          <a:lstStyle/>
          <a:p>
            <a:r>
              <a:rPr lang="en-US"/>
              <a:t>waveguide splitters</a:t>
            </a:r>
          </a:p>
        </p:txBody>
      </p:sp>
      <p:sp>
        <p:nvSpPr>
          <p:cNvPr id="138251" name="TextBox 13"/>
          <p:cNvSpPr txBox="1">
            <a:spLocks noChangeArrowheads="1"/>
          </p:cNvSpPr>
          <p:nvPr/>
        </p:nvSpPr>
        <p:spPr bwMode="auto">
          <a:xfrm rot="-5400000">
            <a:off x="3657600" y="4953001"/>
            <a:ext cx="2586037" cy="461962"/>
          </a:xfrm>
          <a:prstGeom prst="rect">
            <a:avLst/>
          </a:prstGeom>
          <a:noFill/>
          <a:ln w="9525">
            <a:noFill/>
            <a:miter lim="800000"/>
            <a:headEnd/>
            <a:tailEnd/>
          </a:ln>
        </p:spPr>
        <p:txBody>
          <a:bodyPr wrap="none">
            <a:spAutoFit/>
          </a:bodyPr>
          <a:lstStyle/>
          <a:p>
            <a:r>
              <a:rPr lang="en-US"/>
              <a:t>channel-drop filters</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Lossless Bends</a:t>
            </a:r>
          </a:p>
        </p:txBody>
      </p:sp>
      <p:pic>
        <p:nvPicPr>
          <p:cNvPr id="139267" name="Picture 3"/>
          <p:cNvPicPr>
            <a:picLocks noChangeAspect="1" noChangeArrowheads="1"/>
          </p:cNvPicPr>
          <p:nvPr/>
        </p:nvPicPr>
        <p:blipFill>
          <a:blip r:embed="rId2"/>
          <a:srcRect/>
          <a:stretch>
            <a:fillRect/>
          </a:stretch>
        </p:blipFill>
        <p:spPr bwMode="auto">
          <a:xfrm>
            <a:off x="457200" y="838200"/>
            <a:ext cx="8131175" cy="5075238"/>
          </a:xfrm>
          <a:prstGeom prst="rect">
            <a:avLst/>
          </a:prstGeom>
          <a:noFill/>
          <a:ln w="9525">
            <a:noFill/>
            <a:miter lim="800000"/>
            <a:headEnd/>
            <a:tailEnd/>
          </a:ln>
        </p:spPr>
      </p:pic>
      <p:sp>
        <p:nvSpPr>
          <p:cNvPr id="139268" name="Text Box 4"/>
          <p:cNvSpPr txBox="1">
            <a:spLocks noChangeArrowheads="1"/>
          </p:cNvSpPr>
          <p:nvPr/>
        </p:nvSpPr>
        <p:spPr bwMode="auto">
          <a:xfrm>
            <a:off x="152400" y="6172200"/>
            <a:ext cx="8523288" cy="457200"/>
          </a:xfrm>
          <a:prstGeom prst="rect">
            <a:avLst/>
          </a:prstGeom>
          <a:noFill/>
          <a:ln w="9525">
            <a:noFill/>
            <a:miter lim="800000"/>
            <a:headEnd/>
            <a:tailEnd/>
          </a:ln>
        </p:spPr>
        <p:txBody>
          <a:bodyPr wrap="none">
            <a:spAutoFit/>
          </a:bodyPr>
          <a:lstStyle/>
          <a:p>
            <a:pPr eaLnBrk="0" hangingPunct="0"/>
            <a:r>
              <a:rPr lang="en-US">
                <a:solidFill>
                  <a:srgbClr val="FF0000"/>
                </a:solidFill>
              </a:rPr>
              <a:t>symmetry + single-mode + </a:t>
            </a:r>
            <a:r>
              <a:rPr lang="ja-JP" altLang="en-US">
                <a:solidFill>
                  <a:srgbClr val="FF0000"/>
                </a:solidFill>
              </a:rPr>
              <a:t>“</a:t>
            </a:r>
            <a:r>
              <a:rPr lang="en-US" altLang="ja-JP">
                <a:solidFill>
                  <a:srgbClr val="FF0000"/>
                </a:solidFill>
              </a:rPr>
              <a:t>1d</a:t>
            </a:r>
            <a:r>
              <a:rPr lang="ja-JP" altLang="en-US">
                <a:solidFill>
                  <a:srgbClr val="FF0000"/>
                </a:solidFill>
              </a:rPr>
              <a:t>”</a:t>
            </a:r>
            <a:r>
              <a:rPr lang="en-US" altLang="ja-JP">
                <a:solidFill>
                  <a:srgbClr val="FF0000"/>
                </a:solidFill>
              </a:rPr>
              <a:t> = resonances of 100% transmission</a:t>
            </a:r>
            <a:endParaRPr lang="en-US">
              <a:solidFill>
                <a:srgbClr val="FF0000"/>
              </a:solidFill>
            </a:endParaRPr>
          </a:p>
        </p:txBody>
      </p:sp>
      <p:sp>
        <p:nvSpPr>
          <p:cNvPr id="139269" name="Text Box 5"/>
          <p:cNvSpPr txBox="1">
            <a:spLocks noChangeArrowheads="1"/>
          </p:cNvSpPr>
          <p:nvPr/>
        </p:nvSpPr>
        <p:spPr bwMode="auto">
          <a:xfrm>
            <a:off x="5478463" y="5180013"/>
            <a:ext cx="2930525" cy="581025"/>
          </a:xfrm>
          <a:prstGeom prst="rect">
            <a:avLst/>
          </a:prstGeom>
          <a:noFill/>
          <a:ln w="9525">
            <a:noFill/>
            <a:miter lim="800000"/>
            <a:headEnd/>
            <a:tailEnd/>
          </a:ln>
        </p:spPr>
        <p:txBody>
          <a:bodyPr wrap="none">
            <a:spAutoFit/>
          </a:bodyPr>
          <a:lstStyle/>
          <a:p>
            <a:pPr algn="ctr" eaLnBrk="0" hangingPunct="0"/>
            <a:r>
              <a:rPr lang="en-US" sz="1600"/>
              <a:t>[ A. Mekis </a:t>
            </a:r>
            <a:r>
              <a:rPr lang="en-US" sz="1600" i="1"/>
              <a:t>et al.</a:t>
            </a:r>
            <a:r>
              <a:rPr lang="en-US" sz="1600"/>
              <a:t>,</a:t>
            </a:r>
          </a:p>
          <a:p>
            <a:pPr algn="ctr" eaLnBrk="0" hangingPunct="0"/>
            <a:r>
              <a:rPr lang="en-US" sz="1600" i="1"/>
              <a:t>Phys. Rev. Lett</a:t>
            </a:r>
            <a:r>
              <a:rPr lang="en-US" sz="1600"/>
              <a:t>. </a:t>
            </a:r>
            <a:r>
              <a:rPr lang="en-US" sz="1600" b="1"/>
              <a:t>77</a:t>
            </a:r>
            <a:r>
              <a:rPr lang="en-US" sz="1600"/>
              <a:t>, 3787 (1996) ]</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Waveguides + Cavities = Devices</a:t>
            </a:r>
          </a:p>
        </p:txBody>
      </p:sp>
      <p:sp>
        <p:nvSpPr>
          <p:cNvPr id="140291" name="Oval 3"/>
          <p:cNvSpPr>
            <a:spLocks noChangeArrowheads="1"/>
          </p:cNvSpPr>
          <p:nvPr/>
        </p:nvSpPr>
        <p:spPr bwMode="auto">
          <a:xfrm>
            <a:off x="838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2" name="Oval 4"/>
          <p:cNvSpPr>
            <a:spLocks noChangeArrowheads="1"/>
          </p:cNvSpPr>
          <p:nvPr/>
        </p:nvSpPr>
        <p:spPr bwMode="auto">
          <a:xfrm>
            <a:off x="1295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3" name="Oval 5"/>
          <p:cNvSpPr>
            <a:spLocks noChangeArrowheads="1"/>
          </p:cNvSpPr>
          <p:nvPr/>
        </p:nvSpPr>
        <p:spPr bwMode="auto">
          <a:xfrm>
            <a:off x="1752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4" name="Oval 6"/>
          <p:cNvSpPr>
            <a:spLocks noChangeArrowheads="1"/>
          </p:cNvSpPr>
          <p:nvPr/>
        </p:nvSpPr>
        <p:spPr bwMode="auto">
          <a:xfrm>
            <a:off x="2209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5" name="Oval 7"/>
          <p:cNvSpPr>
            <a:spLocks noChangeArrowheads="1"/>
          </p:cNvSpPr>
          <p:nvPr/>
        </p:nvSpPr>
        <p:spPr bwMode="auto">
          <a:xfrm>
            <a:off x="2667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6" name="Oval 8"/>
          <p:cNvSpPr>
            <a:spLocks noChangeArrowheads="1"/>
          </p:cNvSpPr>
          <p:nvPr/>
        </p:nvSpPr>
        <p:spPr bwMode="auto">
          <a:xfrm>
            <a:off x="3124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7" name="Oval 9"/>
          <p:cNvSpPr>
            <a:spLocks noChangeArrowheads="1"/>
          </p:cNvSpPr>
          <p:nvPr/>
        </p:nvSpPr>
        <p:spPr bwMode="auto">
          <a:xfrm>
            <a:off x="3581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8" name="Oval 10"/>
          <p:cNvSpPr>
            <a:spLocks noChangeArrowheads="1"/>
          </p:cNvSpPr>
          <p:nvPr/>
        </p:nvSpPr>
        <p:spPr bwMode="auto">
          <a:xfrm>
            <a:off x="4038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299" name="Oval 11"/>
          <p:cNvSpPr>
            <a:spLocks noChangeArrowheads="1"/>
          </p:cNvSpPr>
          <p:nvPr/>
        </p:nvSpPr>
        <p:spPr bwMode="auto">
          <a:xfrm>
            <a:off x="4495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0" name="Oval 12"/>
          <p:cNvSpPr>
            <a:spLocks noChangeArrowheads="1"/>
          </p:cNvSpPr>
          <p:nvPr/>
        </p:nvSpPr>
        <p:spPr bwMode="auto">
          <a:xfrm>
            <a:off x="838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1" name="Oval 13"/>
          <p:cNvSpPr>
            <a:spLocks noChangeArrowheads="1"/>
          </p:cNvSpPr>
          <p:nvPr/>
        </p:nvSpPr>
        <p:spPr bwMode="auto">
          <a:xfrm>
            <a:off x="1295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2" name="Oval 14"/>
          <p:cNvSpPr>
            <a:spLocks noChangeArrowheads="1"/>
          </p:cNvSpPr>
          <p:nvPr/>
        </p:nvSpPr>
        <p:spPr bwMode="auto">
          <a:xfrm>
            <a:off x="1752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3" name="Oval 15"/>
          <p:cNvSpPr>
            <a:spLocks noChangeArrowheads="1"/>
          </p:cNvSpPr>
          <p:nvPr/>
        </p:nvSpPr>
        <p:spPr bwMode="auto">
          <a:xfrm>
            <a:off x="2209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4" name="Oval 16"/>
          <p:cNvSpPr>
            <a:spLocks noChangeArrowheads="1"/>
          </p:cNvSpPr>
          <p:nvPr/>
        </p:nvSpPr>
        <p:spPr bwMode="auto">
          <a:xfrm>
            <a:off x="2667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5" name="Oval 17"/>
          <p:cNvSpPr>
            <a:spLocks noChangeArrowheads="1"/>
          </p:cNvSpPr>
          <p:nvPr/>
        </p:nvSpPr>
        <p:spPr bwMode="auto">
          <a:xfrm>
            <a:off x="3124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6" name="Oval 18"/>
          <p:cNvSpPr>
            <a:spLocks noChangeArrowheads="1"/>
          </p:cNvSpPr>
          <p:nvPr/>
        </p:nvSpPr>
        <p:spPr bwMode="auto">
          <a:xfrm>
            <a:off x="3581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7" name="Oval 19"/>
          <p:cNvSpPr>
            <a:spLocks noChangeArrowheads="1"/>
          </p:cNvSpPr>
          <p:nvPr/>
        </p:nvSpPr>
        <p:spPr bwMode="auto">
          <a:xfrm>
            <a:off x="4038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8" name="Oval 20"/>
          <p:cNvSpPr>
            <a:spLocks noChangeArrowheads="1"/>
          </p:cNvSpPr>
          <p:nvPr/>
        </p:nvSpPr>
        <p:spPr bwMode="auto">
          <a:xfrm>
            <a:off x="4495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09" name="Oval 21"/>
          <p:cNvSpPr>
            <a:spLocks noChangeArrowheads="1"/>
          </p:cNvSpPr>
          <p:nvPr/>
        </p:nvSpPr>
        <p:spPr bwMode="auto">
          <a:xfrm>
            <a:off x="838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0" name="Oval 22"/>
          <p:cNvSpPr>
            <a:spLocks noChangeArrowheads="1"/>
          </p:cNvSpPr>
          <p:nvPr/>
        </p:nvSpPr>
        <p:spPr bwMode="auto">
          <a:xfrm>
            <a:off x="1295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1" name="Oval 23"/>
          <p:cNvSpPr>
            <a:spLocks noChangeArrowheads="1"/>
          </p:cNvSpPr>
          <p:nvPr/>
        </p:nvSpPr>
        <p:spPr bwMode="auto">
          <a:xfrm>
            <a:off x="1752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2" name="Oval 24"/>
          <p:cNvSpPr>
            <a:spLocks noChangeArrowheads="1"/>
          </p:cNvSpPr>
          <p:nvPr/>
        </p:nvSpPr>
        <p:spPr bwMode="auto">
          <a:xfrm>
            <a:off x="2209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3" name="Oval 25"/>
          <p:cNvSpPr>
            <a:spLocks noChangeArrowheads="1"/>
          </p:cNvSpPr>
          <p:nvPr/>
        </p:nvSpPr>
        <p:spPr bwMode="auto">
          <a:xfrm>
            <a:off x="2667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4" name="Oval 26"/>
          <p:cNvSpPr>
            <a:spLocks noChangeArrowheads="1"/>
          </p:cNvSpPr>
          <p:nvPr/>
        </p:nvSpPr>
        <p:spPr bwMode="auto">
          <a:xfrm>
            <a:off x="3124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5" name="Oval 27"/>
          <p:cNvSpPr>
            <a:spLocks noChangeArrowheads="1"/>
          </p:cNvSpPr>
          <p:nvPr/>
        </p:nvSpPr>
        <p:spPr bwMode="auto">
          <a:xfrm>
            <a:off x="3581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6" name="Oval 28"/>
          <p:cNvSpPr>
            <a:spLocks noChangeArrowheads="1"/>
          </p:cNvSpPr>
          <p:nvPr/>
        </p:nvSpPr>
        <p:spPr bwMode="auto">
          <a:xfrm>
            <a:off x="4038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7" name="Oval 29"/>
          <p:cNvSpPr>
            <a:spLocks noChangeArrowheads="1"/>
          </p:cNvSpPr>
          <p:nvPr/>
        </p:nvSpPr>
        <p:spPr bwMode="auto">
          <a:xfrm>
            <a:off x="4495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8" name="Oval 30"/>
          <p:cNvSpPr>
            <a:spLocks noChangeArrowheads="1"/>
          </p:cNvSpPr>
          <p:nvPr/>
        </p:nvSpPr>
        <p:spPr bwMode="auto">
          <a:xfrm>
            <a:off x="838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19" name="Oval 31"/>
          <p:cNvSpPr>
            <a:spLocks noChangeArrowheads="1"/>
          </p:cNvSpPr>
          <p:nvPr/>
        </p:nvSpPr>
        <p:spPr bwMode="auto">
          <a:xfrm>
            <a:off x="1295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0" name="Oval 32"/>
          <p:cNvSpPr>
            <a:spLocks noChangeArrowheads="1"/>
          </p:cNvSpPr>
          <p:nvPr/>
        </p:nvSpPr>
        <p:spPr bwMode="auto">
          <a:xfrm>
            <a:off x="1752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1" name="Oval 33"/>
          <p:cNvSpPr>
            <a:spLocks noChangeArrowheads="1"/>
          </p:cNvSpPr>
          <p:nvPr/>
        </p:nvSpPr>
        <p:spPr bwMode="auto">
          <a:xfrm>
            <a:off x="2209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2" name="Oval 34"/>
          <p:cNvSpPr>
            <a:spLocks noChangeArrowheads="1"/>
          </p:cNvSpPr>
          <p:nvPr/>
        </p:nvSpPr>
        <p:spPr bwMode="auto">
          <a:xfrm>
            <a:off x="2667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3" name="Oval 35"/>
          <p:cNvSpPr>
            <a:spLocks noChangeArrowheads="1"/>
          </p:cNvSpPr>
          <p:nvPr/>
        </p:nvSpPr>
        <p:spPr bwMode="auto">
          <a:xfrm>
            <a:off x="3124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4" name="Oval 36"/>
          <p:cNvSpPr>
            <a:spLocks noChangeArrowheads="1"/>
          </p:cNvSpPr>
          <p:nvPr/>
        </p:nvSpPr>
        <p:spPr bwMode="auto">
          <a:xfrm>
            <a:off x="3581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5" name="Oval 37"/>
          <p:cNvSpPr>
            <a:spLocks noChangeArrowheads="1"/>
          </p:cNvSpPr>
          <p:nvPr/>
        </p:nvSpPr>
        <p:spPr bwMode="auto">
          <a:xfrm>
            <a:off x="4038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6" name="Oval 38"/>
          <p:cNvSpPr>
            <a:spLocks noChangeArrowheads="1"/>
          </p:cNvSpPr>
          <p:nvPr/>
        </p:nvSpPr>
        <p:spPr bwMode="auto">
          <a:xfrm>
            <a:off x="4495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7" name="Oval 39"/>
          <p:cNvSpPr>
            <a:spLocks noChangeArrowheads="1"/>
          </p:cNvSpPr>
          <p:nvPr/>
        </p:nvSpPr>
        <p:spPr bwMode="auto">
          <a:xfrm>
            <a:off x="838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8" name="Oval 40"/>
          <p:cNvSpPr>
            <a:spLocks noChangeArrowheads="1"/>
          </p:cNvSpPr>
          <p:nvPr/>
        </p:nvSpPr>
        <p:spPr bwMode="auto">
          <a:xfrm>
            <a:off x="1295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29" name="Oval 41"/>
          <p:cNvSpPr>
            <a:spLocks noChangeArrowheads="1"/>
          </p:cNvSpPr>
          <p:nvPr/>
        </p:nvSpPr>
        <p:spPr bwMode="auto">
          <a:xfrm>
            <a:off x="1752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0" name="Oval 42"/>
          <p:cNvSpPr>
            <a:spLocks noChangeArrowheads="1"/>
          </p:cNvSpPr>
          <p:nvPr/>
        </p:nvSpPr>
        <p:spPr bwMode="auto">
          <a:xfrm>
            <a:off x="2209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1" name="Oval 43"/>
          <p:cNvSpPr>
            <a:spLocks noChangeArrowheads="1"/>
          </p:cNvSpPr>
          <p:nvPr/>
        </p:nvSpPr>
        <p:spPr bwMode="auto">
          <a:xfrm>
            <a:off x="2667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2" name="Oval 44"/>
          <p:cNvSpPr>
            <a:spLocks noChangeArrowheads="1"/>
          </p:cNvSpPr>
          <p:nvPr/>
        </p:nvSpPr>
        <p:spPr bwMode="auto">
          <a:xfrm>
            <a:off x="3124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3" name="Oval 45"/>
          <p:cNvSpPr>
            <a:spLocks noChangeArrowheads="1"/>
          </p:cNvSpPr>
          <p:nvPr/>
        </p:nvSpPr>
        <p:spPr bwMode="auto">
          <a:xfrm>
            <a:off x="3581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4" name="Oval 46"/>
          <p:cNvSpPr>
            <a:spLocks noChangeArrowheads="1"/>
          </p:cNvSpPr>
          <p:nvPr/>
        </p:nvSpPr>
        <p:spPr bwMode="auto">
          <a:xfrm>
            <a:off x="4038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5" name="Oval 47"/>
          <p:cNvSpPr>
            <a:spLocks noChangeArrowheads="1"/>
          </p:cNvSpPr>
          <p:nvPr/>
        </p:nvSpPr>
        <p:spPr bwMode="auto">
          <a:xfrm>
            <a:off x="4495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6" name="Oval 48"/>
          <p:cNvSpPr>
            <a:spLocks noChangeArrowheads="1"/>
          </p:cNvSpPr>
          <p:nvPr/>
        </p:nvSpPr>
        <p:spPr bwMode="auto">
          <a:xfrm>
            <a:off x="838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7" name="Oval 49"/>
          <p:cNvSpPr>
            <a:spLocks noChangeArrowheads="1"/>
          </p:cNvSpPr>
          <p:nvPr/>
        </p:nvSpPr>
        <p:spPr bwMode="auto">
          <a:xfrm>
            <a:off x="1295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8" name="Oval 50"/>
          <p:cNvSpPr>
            <a:spLocks noChangeArrowheads="1"/>
          </p:cNvSpPr>
          <p:nvPr/>
        </p:nvSpPr>
        <p:spPr bwMode="auto">
          <a:xfrm>
            <a:off x="1752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39" name="Oval 51"/>
          <p:cNvSpPr>
            <a:spLocks noChangeArrowheads="1"/>
          </p:cNvSpPr>
          <p:nvPr/>
        </p:nvSpPr>
        <p:spPr bwMode="auto">
          <a:xfrm>
            <a:off x="2209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0" name="Oval 52"/>
          <p:cNvSpPr>
            <a:spLocks noChangeArrowheads="1"/>
          </p:cNvSpPr>
          <p:nvPr/>
        </p:nvSpPr>
        <p:spPr bwMode="auto">
          <a:xfrm>
            <a:off x="2667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1" name="Oval 53"/>
          <p:cNvSpPr>
            <a:spLocks noChangeArrowheads="1"/>
          </p:cNvSpPr>
          <p:nvPr/>
        </p:nvSpPr>
        <p:spPr bwMode="auto">
          <a:xfrm>
            <a:off x="3124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2" name="Oval 54"/>
          <p:cNvSpPr>
            <a:spLocks noChangeArrowheads="1"/>
          </p:cNvSpPr>
          <p:nvPr/>
        </p:nvSpPr>
        <p:spPr bwMode="auto">
          <a:xfrm>
            <a:off x="3581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3" name="Oval 55"/>
          <p:cNvSpPr>
            <a:spLocks noChangeArrowheads="1"/>
          </p:cNvSpPr>
          <p:nvPr/>
        </p:nvSpPr>
        <p:spPr bwMode="auto">
          <a:xfrm>
            <a:off x="4038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4" name="Oval 56"/>
          <p:cNvSpPr>
            <a:spLocks noChangeArrowheads="1"/>
          </p:cNvSpPr>
          <p:nvPr/>
        </p:nvSpPr>
        <p:spPr bwMode="auto">
          <a:xfrm>
            <a:off x="4495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5" name="Oval 57"/>
          <p:cNvSpPr>
            <a:spLocks noChangeArrowheads="1"/>
          </p:cNvSpPr>
          <p:nvPr/>
        </p:nvSpPr>
        <p:spPr bwMode="auto">
          <a:xfrm>
            <a:off x="4953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6" name="Oval 58"/>
          <p:cNvSpPr>
            <a:spLocks noChangeArrowheads="1"/>
          </p:cNvSpPr>
          <p:nvPr/>
        </p:nvSpPr>
        <p:spPr bwMode="auto">
          <a:xfrm>
            <a:off x="5410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7" name="Oval 59"/>
          <p:cNvSpPr>
            <a:spLocks noChangeArrowheads="1"/>
          </p:cNvSpPr>
          <p:nvPr/>
        </p:nvSpPr>
        <p:spPr bwMode="auto">
          <a:xfrm>
            <a:off x="5867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8" name="Oval 60"/>
          <p:cNvSpPr>
            <a:spLocks noChangeArrowheads="1"/>
          </p:cNvSpPr>
          <p:nvPr/>
        </p:nvSpPr>
        <p:spPr bwMode="auto">
          <a:xfrm>
            <a:off x="63246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49" name="Oval 61"/>
          <p:cNvSpPr>
            <a:spLocks noChangeArrowheads="1"/>
          </p:cNvSpPr>
          <p:nvPr/>
        </p:nvSpPr>
        <p:spPr bwMode="auto">
          <a:xfrm>
            <a:off x="67818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0" name="Oval 62"/>
          <p:cNvSpPr>
            <a:spLocks noChangeArrowheads="1"/>
          </p:cNvSpPr>
          <p:nvPr/>
        </p:nvSpPr>
        <p:spPr bwMode="auto">
          <a:xfrm>
            <a:off x="72390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1" name="Oval 63"/>
          <p:cNvSpPr>
            <a:spLocks noChangeArrowheads="1"/>
          </p:cNvSpPr>
          <p:nvPr/>
        </p:nvSpPr>
        <p:spPr bwMode="auto">
          <a:xfrm>
            <a:off x="76962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2" name="Oval 64"/>
          <p:cNvSpPr>
            <a:spLocks noChangeArrowheads="1"/>
          </p:cNvSpPr>
          <p:nvPr/>
        </p:nvSpPr>
        <p:spPr bwMode="auto">
          <a:xfrm>
            <a:off x="8153400" y="1676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3" name="Oval 65"/>
          <p:cNvSpPr>
            <a:spLocks noChangeArrowheads="1"/>
          </p:cNvSpPr>
          <p:nvPr/>
        </p:nvSpPr>
        <p:spPr bwMode="auto">
          <a:xfrm>
            <a:off x="4953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4" name="Oval 66"/>
          <p:cNvSpPr>
            <a:spLocks noChangeArrowheads="1"/>
          </p:cNvSpPr>
          <p:nvPr/>
        </p:nvSpPr>
        <p:spPr bwMode="auto">
          <a:xfrm>
            <a:off x="5410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5" name="Oval 67"/>
          <p:cNvSpPr>
            <a:spLocks noChangeArrowheads="1"/>
          </p:cNvSpPr>
          <p:nvPr/>
        </p:nvSpPr>
        <p:spPr bwMode="auto">
          <a:xfrm>
            <a:off x="5867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6" name="Oval 68"/>
          <p:cNvSpPr>
            <a:spLocks noChangeArrowheads="1"/>
          </p:cNvSpPr>
          <p:nvPr/>
        </p:nvSpPr>
        <p:spPr bwMode="auto">
          <a:xfrm>
            <a:off x="63246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7" name="Oval 69"/>
          <p:cNvSpPr>
            <a:spLocks noChangeArrowheads="1"/>
          </p:cNvSpPr>
          <p:nvPr/>
        </p:nvSpPr>
        <p:spPr bwMode="auto">
          <a:xfrm>
            <a:off x="67818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8" name="Oval 70"/>
          <p:cNvSpPr>
            <a:spLocks noChangeArrowheads="1"/>
          </p:cNvSpPr>
          <p:nvPr/>
        </p:nvSpPr>
        <p:spPr bwMode="auto">
          <a:xfrm>
            <a:off x="72390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59" name="Oval 71"/>
          <p:cNvSpPr>
            <a:spLocks noChangeArrowheads="1"/>
          </p:cNvSpPr>
          <p:nvPr/>
        </p:nvSpPr>
        <p:spPr bwMode="auto">
          <a:xfrm>
            <a:off x="76962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0" name="Oval 72"/>
          <p:cNvSpPr>
            <a:spLocks noChangeArrowheads="1"/>
          </p:cNvSpPr>
          <p:nvPr/>
        </p:nvSpPr>
        <p:spPr bwMode="auto">
          <a:xfrm>
            <a:off x="8153400" y="2133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1" name="Oval 73"/>
          <p:cNvSpPr>
            <a:spLocks noChangeArrowheads="1"/>
          </p:cNvSpPr>
          <p:nvPr/>
        </p:nvSpPr>
        <p:spPr bwMode="auto">
          <a:xfrm>
            <a:off x="4953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2" name="Oval 74"/>
          <p:cNvSpPr>
            <a:spLocks noChangeArrowheads="1"/>
          </p:cNvSpPr>
          <p:nvPr/>
        </p:nvSpPr>
        <p:spPr bwMode="auto">
          <a:xfrm>
            <a:off x="5410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3" name="Oval 75"/>
          <p:cNvSpPr>
            <a:spLocks noChangeArrowheads="1"/>
          </p:cNvSpPr>
          <p:nvPr/>
        </p:nvSpPr>
        <p:spPr bwMode="auto">
          <a:xfrm>
            <a:off x="5867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4" name="Oval 76"/>
          <p:cNvSpPr>
            <a:spLocks noChangeArrowheads="1"/>
          </p:cNvSpPr>
          <p:nvPr/>
        </p:nvSpPr>
        <p:spPr bwMode="auto">
          <a:xfrm>
            <a:off x="63246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5" name="Oval 77"/>
          <p:cNvSpPr>
            <a:spLocks noChangeArrowheads="1"/>
          </p:cNvSpPr>
          <p:nvPr/>
        </p:nvSpPr>
        <p:spPr bwMode="auto">
          <a:xfrm>
            <a:off x="67818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6" name="Oval 78"/>
          <p:cNvSpPr>
            <a:spLocks noChangeArrowheads="1"/>
          </p:cNvSpPr>
          <p:nvPr/>
        </p:nvSpPr>
        <p:spPr bwMode="auto">
          <a:xfrm>
            <a:off x="72390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7" name="Oval 79"/>
          <p:cNvSpPr>
            <a:spLocks noChangeArrowheads="1"/>
          </p:cNvSpPr>
          <p:nvPr/>
        </p:nvSpPr>
        <p:spPr bwMode="auto">
          <a:xfrm>
            <a:off x="76962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8" name="Oval 80"/>
          <p:cNvSpPr>
            <a:spLocks noChangeArrowheads="1"/>
          </p:cNvSpPr>
          <p:nvPr/>
        </p:nvSpPr>
        <p:spPr bwMode="auto">
          <a:xfrm>
            <a:off x="8153400" y="2590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69" name="Oval 81"/>
          <p:cNvSpPr>
            <a:spLocks noChangeArrowheads="1"/>
          </p:cNvSpPr>
          <p:nvPr/>
        </p:nvSpPr>
        <p:spPr bwMode="auto">
          <a:xfrm>
            <a:off x="4953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0" name="Oval 82"/>
          <p:cNvSpPr>
            <a:spLocks noChangeArrowheads="1"/>
          </p:cNvSpPr>
          <p:nvPr/>
        </p:nvSpPr>
        <p:spPr bwMode="auto">
          <a:xfrm>
            <a:off x="5410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1" name="Oval 83"/>
          <p:cNvSpPr>
            <a:spLocks noChangeArrowheads="1"/>
          </p:cNvSpPr>
          <p:nvPr/>
        </p:nvSpPr>
        <p:spPr bwMode="auto">
          <a:xfrm>
            <a:off x="5867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2" name="Oval 84"/>
          <p:cNvSpPr>
            <a:spLocks noChangeArrowheads="1"/>
          </p:cNvSpPr>
          <p:nvPr/>
        </p:nvSpPr>
        <p:spPr bwMode="auto">
          <a:xfrm>
            <a:off x="63246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3" name="Oval 85"/>
          <p:cNvSpPr>
            <a:spLocks noChangeArrowheads="1"/>
          </p:cNvSpPr>
          <p:nvPr/>
        </p:nvSpPr>
        <p:spPr bwMode="auto">
          <a:xfrm>
            <a:off x="67818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4" name="Oval 86"/>
          <p:cNvSpPr>
            <a:spLocks noChangeArrowheads="1"/>
          </p:cNvSpPr>
          <p:nvPr/>
        </p:nvSpPr>
        <p:spPr bwMode="auto">
          <a:xfrm>
            <a:off x="72390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5" name="Oval 87"/>
          <p:cNvSpPr>
            <a:spLocks noChangeArrowheads="1"/>
          </p:cNvSpPr>
          <p:nvPr/>
        </p:nvSpPr>
        <p:spPr bwMode="auto">
          <a:xfrm>
            <a:off x="76962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6" name="Oval 88"/>
          <p:cNvSpPr>
            <a:spLocks noChangeArrowheads="1"/>
          </p:cNvSpPr>
          <p:nvPr/>
        </p:nvSpPr>
        <p:spPr bwMode="auto">
          <a:xfrm>
            <a:off x="8153400" y="3505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7" name="Oval 89"/>
          <p:cNvSpPr>
            <a:spLocks noChangeArrowheads="1"/>
          </p:cNvSpPr>
          <p:nvPr/>
        </p:nvSpPr>
        <p:spPr bwMode="auto">
          <a:xfrm>
            <a:off x="4953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8" name="Oval 90"/>
          <p:cNvSpPr>
            <a:spLocks noChangeArrowheads="1"/>
          </p:cNvSpPr>
          <p:nvPr/>
        </p:nvSpPr>
        <p:spPr bwMode="auto">
          <a:xfrm>
            <a:off x="5410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79" name="Oval 91"/>
          <p:cNvSpPr>
            <a:spLocks noChangeArrowheads="1"/>
          </p:cNvSpPr>
          <p:nvPr/>
        </p:nvSpPr>
        <p:spPr bwMode="auto">
          <a:xfrm>
            <a:off x="5867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0" name="Oval 92"/>
          <p:cNvSpPr>
            <a:spLocks noChangeArrowheads="1"/>
          </p:cNvSpPr>
          <p:nvPr/>
        </p:nvSpPr>
        <p:spPr bwMode="auto">
          <a:xfrm>
            <a:off x="63246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1" name="Oval 93"/>
          <p:cNvSpPr>
            <a:spLocks noChangeArrowheads="1"/>
          </p:cNvSpPr>
          <p:nvPr/>
        </p:nvSpPr>
        <p:spPr bwMode="auto">
          <a:xfrm>
            <a:off x="67818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2" name="Oval 94"/>
          <p:cNvSpPr>
            <a:spLocks noChangeArrowheads="1"/>
          </p:cNvSpPr>
          <p:nvPr/>
        </p:nvSpPr>
        <p:spPr bwMode="auto">
          <a:xfrm>
            <a:off x="72390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3" name="Oval 95"/>
          <p:cNvSpPr>
            <a:spLocks noChangeArrowheads="1"/>
          </p:cNvSpPr>
          <p:nvPr/>
        </p:nvSpPr>
        <p:spPr bwMode="auto">
          <a:xfrm>
            <a:off x="76962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4" name="Oval 96"/>
          <p:cNvSpPr>
            <a:spLocks noChangeArrowheads="1"/>
          </p:cNvSpPr>
          <p:nvPr/>
        </p:nvSpPr>
        <p:spPr bwMode="auto">
          <a:xfrm>
            <a:off x="8153400" y="39624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5" name="Oval 97"/>
          <p:cNvSpPr>
            <a:spLocks noChangeArrowheads="1"/>
          </p:cNvSpPr>
          <p:nvPr/>
        </p:nvSpPr>
        <p:spPr bwMode="auto">
          <a:xfrm>
            <a:off x="4953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6" name="Oval 98"/>
          <p:cNvSpPr>
            <a:spLocks noChangeArrowheads="1"/>
          </p:cNvSpPr>
          <p:nvPr/>
        </p:nvSpPr>
        <p:spPr bwMode="auto">
          <a:xfrm>
            <a:off x="5410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7" name="Oval 99"/>
          <p:cNvSpPr>
            <a:spLocks noChangeArrowheads="1"/>
          </p:cNvSpPr>
          <p:nvPr/>
        </p:nvSpPr>
        <p:spPr bwMode="auto">
          <a:xfrm>
            <a:off x="5867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8" name="Oval 100"/>
          <p:cNvSpPr>
            <a:spLocks noChangeArrowheads="1"/>
          </p:cNvSpPr>
          <p:nvPr/>
        </p:nvSpPr>
        <p:spPr bwMode="auto">
          <a:xfrm>
            <a:off x="63246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89" name="Oval 101"/>
          <p:cNvSpPr>
            <a:spLocks noChangeArrowheads="1"/>
          </p:cNvSpPr>
          <p:nvPr/>
        </p:nvSpPr>
        <p:spPr bwMode="auto">
          <a:xfrm>
            <a:off x="67818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0" name="Oval 102"/>
          <p:cNvSpPr>
            <a:spLocks noChangeArrowheads="1"/>
          </p:cNvSpPr>
          <p:nvPr/>
        </p:nvSpPr>
        <p:spPr bwMode="auto">
          <a:xfrm>
            <a:off x="72390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1" name="Oval 103"/>
          <p:cNvSpPr>
            <a:spLocks noChangeArrowheads="1"/>
          </p:cNvSpPr>
          <p:nvPr/>
        </p:nvSpPr>
        <p:spPr bwMode="auto">
          <a:xfrm>
            <a:off x="76962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2" name="Oval 104"/>
          <p:cNvSpPr>
            <a:spLocks noChangeArrowheads="1"/>
          </p:cNvSpPr>
          <p:nvPr/>
        </p:nvSpPr>
        <p:spPr bwMode="auto">
          <a:xfrm>
            <a:off x="8153400" y="44196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3" name="Oval 105"/>
          <p:cNvSpPr>
            <a:spLocks noChangeArrowheads="1"/>
          </p:cNvSpPr>
          <p:nvPr/>
        </p:nvSpPr>
        <p:spPr bwMode="auto">
          <a:xfrm>
            <a:off x="838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4" name="Oval 106"/>
          <p:cNvSpPr>
            <a:spLocks noChangeArrowheads="1"/>
          </p:cNvSpPr>
          <p:nvPr/>
        </p:nvSpPr>
        <p:spPr bwMode="auto">
          <a:xfrm>
            <a:off x="1295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5" name="Oval 107"/>
          <p:cNvSpPr>
            <a:spLocks noChangeArrowheads="1"/>
          </p:cNvSpPr>
          <p:nvPr/>
        </p:nvSpPr>
        <p:spPr bwMode="auto">
          <a:xfrm>
            <a:off x="1752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6" name="Oval 108"/>
          <p:cNvSpPr>
            <a:spLocks noChangeArrowheads="1"/>
          </p:cNvSpPr>
          <p:nvPr/>
        </p:nvSpPr>
        <p:spPr bwMode="auto">
          <a:xfrm>
            <a:off x="2209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7" name="Oval 109"/>
          <p:cNvSpPr>
            <a:spLocks noChangeArrowheads="1"/>
          </p:cNvSpPr>
          <p:nvPr/>
        </p:nvSpPr>
        <p:spPr bwMode="auto">
          <a:xfrm>
            <a:off x="2667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8" name="Oval 110"/>
          <p:cNvSpPr>
            <a:spLocks noChangeArrowheads="1"/>
          </p:cNvSpPr>
          <p:nvPr/>
        </p:nvSpPr>
        <p:spPr bwMode="auto">
          <a:xfrm>
            <a:off x="3124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399" name="Oval 111"/>
          <p:cNvSpPr>
            <a:spLocks noChangeArrowheads="1"/>
          </p:cNvSpPr>
          <p:nvPr/>
        </p:nvSpPr>
        <p:spPr bwMode="auto">
          <a:xfrm>
            <a:off x="3581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0" name="Oval 112"/>
          <p:cNvSpPr>
            <a:spLocks noChangeArrowheads="1"/>
          </p:cNvSpPr>
          <p:nvPr/>
        </p:nvSpPr>
        <p:spPr bwMode="auto">
          <a:xfrm>
            <a:off x="4038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1" name="Oval 113"/>
          <p:cNvSpPr>
            <a:spLocks noChangeArrowheads="1"/>
          </p:cNvSpPr>
          <p:nvPr/>
        </p:nvSpPr>
        <p:spPr bwMode="auto">
          <a:xfrm>
            <a:off x="4495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2" name="Oval 114"/>
          <p:cNvSpPr>
            <a:spLocks noChangeArrowheads="1"/>
          </p:cNvSpPr>
          <p:nvPr/>
        </p:nvSpPr>
        <p:spPr bwMode="auto">
          <a:xfrm>
            <a:off x="4953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3" name="Oval 115"/>
          <p:cNvSpPr>
            <a:spLocks noChangeArrowheads="1"/>
          </p:cNvSpPr>
          <p:nvPr/>
        </p:nvSpPr>
        <p:spPr bwMode="auto">
          <a:xfrm>
            <a:off x="5410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4" name="Oval 116"/>
          <p:cNvSpPr>
            <a:spLocks noChangeArrowheads="1"/>
          </p:cNvSpPr>
          <p:nvPr/>
        </p:nvSpPr>
        <p:spPr bwMode="auto">
          <a:xfrm>
            <a:off x="5867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5" name="Oval 117"/>
          <p:cNvSpPr>
            <a:spLocks noChangeArrowheads="1"/>
          </p:cNvSpPr>
          <p:nvPr/>
        </p:nvSpPr>
        <p:spPr bwMode="auto">
          <a:xfrm>
            <a:off x="63246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6" name="Oval 118"/>
          <p:cNvSpPr>
            <a:spLocks noChangeArrowheads="1"/>
          </p:cNvSpPr>
          <p:nvPr/>
        </p:nvSpPr>
        <p:spPr bwMode="auto">
          <a:xfrm>
            <a:off x="67818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7" name="Oval 119"/>
          <p:cNvSpPr>
            <a:spLocks noChangeArrowheads="1"/>
          </p:cNvSpPr>
          <p:nvPr/>
        </p:nvSpPr>
        <p:spPr bwMode="auto">
          <a:xfrm>
            <a:off x="72390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8" name="Oval 120"/>
          <p:cNvSpPr>
            <a:spLocks noChangeArrowheads="1"/>
          </p:cNvSpPr>
          <p:nvPr/>
        </p:nvSpPr>
        <p:spPr bwMode="auto">
          <a:xfrm>
            <a:off x="76962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09" name="Oval 121"/>
          <p:cNvSpPr>
            <a:spLocks noChangeArrowheads="1"/>
          </p:cNvSpPr>
          <p:nvPr/>
        </p:nvSpPr>
        <p:spPr bwMode="auto">
          <a:xfrm>
            <a:off x="8153400" y="12192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0" name="Oval 122"/>
          <p:cNvSpPr>
            <a:spLocks noChangeArrowheads="1"/>
          </p:cNvSpPr>
          <p:nvPr/>
        </p:nvSpPr>
        <p:spPr bwMode="auto">
          <a:xfrm>
            <a:off x="838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1" name="Oval 123"/>
          <p:cNvSpPr>
            <a:spLocks noChangeArrowheads="1"/>
          </p:cNvSpPr>
          <p:nvPr/>
        </p:nvSpPr>
        <p:spPr bwMode="auto">
          <a:xfrm>
            <a:off x="1295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2" name="Oval 124"/>
          <p:cNvSpPr>
            <a:spLocks noChangeArrowheads="1"/>
          </p:cNvSpPr>
          <p:nvPr/>
        </p:nvSpPr>
        <p:spPr bwMode="auto">
          <a:xfrm>
            <a:off x="1752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3" name="Oval 125"/>
          <p:cNvSpPr>
            <a:spLocks noChangeArrowheads="1"/>
          </p:cNvSpPr>
          <p:nvPr/>
        </p:nvSpPr>
        <p:spPr bwMode="auto">
          <a:xfrm>
            <a:off x="2209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4" name="Oval 126"/>
          <p:cNvSpPr>
            <a:spLocks noChangeArrowheads="1"/>
          </p:cNvSpPr>
          <p:nvPr/>
        </p:nvSpPr>
        <p:spPr bwMode="auto">
          <a:xfrm>
            <a:off x="2667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5" name="Oval 127"/>
          <p:cNvSpPr>
            <a:spLocks noChangeArrowheads="1"/>
          </p:cNvSpPr>
          <p:nvPr/>
        </p:nvSpPr>
        <p:spPr bwMode="auto">
          <a:xfrm>
            <a:off x="3124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6" name="Oval 128"/>
          <p:cNvSpPr>
            <a:spLocks noChangeArrowheads="1"/>
          </p:cNvSpPr>
          <p:nvPr/>
        </p:nvSpPr>
        <p:spPr bwMode="auto">
          <a:xfrm>
            <a:off x="3581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7" name="Oval 129"/>
          <p:cNvSpPr>
            <a:spLocks noChangeArrowheads="1"/>
          </p:cNvSpPr>
          <p:nvPr/>
        </p:nvSpPr>
        <p:spPr bwMode="auto">
          <a:xfrm>
            <a:off x="4038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8" name="Oval 130"/>
          <p:cNvSpPr>
            <a:spLocks noChangeArrowheads="1"/>
          </p:cNvSpPr>
          <p:nvPr/>
        </p:nvSpPr>
        <p:spPr bwMode="auto">
          <a:xfrm>
            <a:off x="4495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19" name="Oval 131"/>
          <p:cNvSpPr>
            <a:spLocks noChangeArrowheads="1"/>
          </p:cNvSpPr>
          <p:nvPr/>
        </p:nvSpPr>
        <p:spPr bwMode="auto">
          <a:xfrm>
            <a:off x="4953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0" name="Oval 132"/>
          <p:cNvSpPr>
            <a:spLocks noChangeArrowheads="1"/>
          </p:cNvSpPr>
          <p:nvPr/>
        </p:nvSpPr>
        <p:spPr bwMode="auto">
          <a:xfrm>
            <a:off x="5410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1" name="Oval 133"/>
          <p:cNvSpPr>
            <a:spLocks noChangeArrowheads="1"/>
          </p:cNvSpPr>
          <p:nvPr/>
        </p:nvSpPr>
        <p:spPr bwMode="auto">
          <a:xfrm>
            <a:off x="5867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2" name="Oval 134"/>
          <p:cNvSpPr>
            <a:spLocks noChangeArrowheads="1"/>
          </p:cNvSpPr>
          <p:nvPr/>
        </p:nvSpPr>
        <p:spPr bwMode="auto">
          <a:xfrm>
            <a:off x="63246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3" name="Oval 135"/>
          <p:cNvSpPr>
            <a:spLocks noChangeArrowheads="1"/>
          </p:cNvSpPr>
          <p:nvPr/>
        </p:nvSpPr>
        <p:spPr bwMode="auto">
          <a:xfrm>
            <a:off x="67818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4" name="Oval 136"/>
          <p:cNvSpPr>
            <a:spLocks noChangeArrowheads="1"/>
          </p:cNvSpPr>
          <p:nvPr/>
        </p:nvSpPr>
        <p:spPr bwMode="auto">
          <a:xfrm>
            <a:off x="72390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5" name="Oval 137"/>
          <p:cNvSpPr>
            <a:spLocks noChangeArrowheads="1"/>
          </p:cNvSpPr>
          <p:nvPr/>
        </p:nvSpPr>
        <p:spPr bwMode="auto">
          <a:xfrm>
            <a:off x="76962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6" name="Oval 138"/>
          <p:cNvSpPr>
            <a:spLocks noChangeArrowheads="1"/>
          </p:cNvSpPr>
          <p:nvPr/>
        </p:nvSpPr>
        <p:spPr bwMode="auto">
          <a:xfrm>
            <a:off x="8153400" y="48768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7" name="Oval 139"/>
          <p:cNvSpPr>
            <a:spLocks noChangeArrowheads="1"/>
          </p:cNvSpPr>
          <p:nvPr/>
        </p:nvSpPr>
        <p:spPr bwMode="auto">
          <a:xfrm>
            <a:off x="3581400" y="3048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8" name="Oval 140"/>
          <p:cNvSpPr>
            <a:spLocks noChangeArrowheads="1"/>
          </p:cNvSpPr>
          <p:nvPr/>
        </p:nvSpPr>
        <p:spPr bwMode="auto">
          <a:xfrm>
            <a:off x="4038600" y="3048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29" name="Oval 141"/>
          <p:cNvSpPr>
            <a:spLocks noChangeArrowheads="1"/>
          </p:cNvSpPr>
          <p:nvPr/>
        </p:nvSpPr>
        <p:spPr bwMode="auto">
          <a:xfrm>
            <a:off x="4572000" y="3124200"/>
            <a:ext cx="76200" cy="762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30" name="Oval 142"/>
          <p:cNvSpPr>
            <a:spLocks noChangeArrowheads="1"/>
          </p:cNvSpPr>
          <p:nvPr/>
        </p:nvSpPr>
        <p:spPr bwMode="auto">
          <a:xfrm>
            <a:off x="4953000" y="3048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31" name="Oval 143"/>
          <p:cNvSpPr>
            <a:spLocks noChangeArrowheads="1"/>
          </p:cNvSpPr>
          <p:nvPr/>
        </p:nvSpPr>
        <p:spPr bwMode="auto">
          <a:xfrm>
            <a:off x="5410200" y="3048000"/>
            <a:ext cx="228600" cy="2286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140432" name="Freeform 144"/>
          <p:cNvSpPr>
            <a:spLocks/>
          </p:cNvSpPr>
          <p:nvPr/>
        </p:nvSpPr>
        <p:spPr bwMode="auto">
          <a:xfrm>
            <a:off x="3311525" y="3302000"/>
            <a:ext cx="1260475" cy="279400"/>
          </a:xfrm>
          <a:custGeom>
            <a:avLst/>
            <a:gdLst>
              <a:gd name="T0" fmla="*/ 0 w 794"/>
              <a:gd name="T1" fmla="*/ 2147483647 h 176"/>
              <a:gd name="T2" fmla="*/ 2147483647 w 794"/>
              <a:gd name="T3" fmla="*/ 2147483647 h 176"/>
              <a:gd name="T4" fmla="*/ 2147483647 w 794"/>
              <a:gd name="T5" fmla="*/ 2147483647 h 176"/>
              <a:gd name="T6" fmla="*/ 2147483647 w 794"/>
              <a:gd name="T7" fmla="*/ 2147483647 h 176"/>
              <a:gd name="T8" fmla="*/ 2147483647 w 794"/>
              <a:gd name="T9" fmla="*/ 2147483647 h 176"/>
              <a:gd name="T10" fmla="*/ 2147483647 w 794"/>
              <a:gd name="T11" fmla="*/ 2147483647 h 176"/>
              <a:gd name="T12" fmla="*/ 2147483647 w 794"/>
              <a:gd name="T13" fmla="*/ 2147483647 h 176"/>
              <a:gd name="T14" fmla="*/ 2147483647 w 794"/>
              <a:gd name="T15" fmla="*/ 0 h 176"/>
              <a:gd name="T16" fmla="*/ 0 60000 65536"/>
              <a:gd name="T17" fmla="*/ 0 60000 65536"/>
              <a:gd name="T18" fmla="*/ 0 60000 65536"/>
              <a:gd name="T19" fmla="*/ 0 60000 65536"/>
              <a:gd name="T20" fmla="*/ 0 60000 65536"/>
              <a:gd name="T21" fmla="*/ 0 60000 65536"/>
              <a:gd name="T22" fmla="*/ 0 60000 65536"/>
              <a:gd name="T23" fmla="*/ 0 60000 65536"/>
              <a:gd name="T24" fmla="*/ 0 w 794"/>
              <a:gd name="T25" fmla="*/ 0 h 176"/>
              <a:gd name="T26" fmla="*/ 794 w 794"/>
              <a:gd name="T27" fmla="*/ 176 h 1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4" h="176">
                <a:moveTo>
                  <a:pt x="0" y="5"/>
                </a:moveTo>
                <a:cubicBezTo>
                  <a:pt x="104" y="111"/>
                  <a:pt x="250" y="158"/>
                  <a:pt x="397" y="176"/>
                </a:cubicBezTo>
                <a:cubicBezTo>
                  <a:pt x="468" y="170"/>
                  <a:pt x="527" y="173"/>
                  <a:pt x="593" y="150"/>
                </a:cubicBezTo>
                <a:cubicBezTo>
                  <a:pt x="637" y="133"/>
                  <a:pt x="672" y="100"/>
                  <a:pt x="717" y="83"/>
                </a:cubicBezTo>
                <a:cubicBezTo>
                  <a:pt x="722" y="77"/>
                  <a:pt x="725" y="71"/>
                  <a:pt x="732" y="67"/>
                </a:cubicBezTo>
                <a:cubicBezTo>
                  <a:pt x="736" y="63"/>
                  <a:pt x="743" y="65"/>
                  <a:pt x="748" y="62"/>
                </a:cubicBezTo>
                <a:cubicBezTo>
                  <a:pt x="756" y="53"/>
                  <a:pt x="760" y="39"/>
                  <a:pt x="769" y="31"/>
                </a:cubicBezTo>
                <a:cubicBezTo>
                  <a:pt x="775" y="24"/>
                  <a:pt x="794" y="11"/>
                  <a:pt x="794" y="0"/>
                </a:cubicBezTo>
              </a:path>
            </a:pathLst>
          </a:custGeom>
          <a:noFill/>
          <a:ln w="28575">
            <a:solidFill>
              <a:srgbClr val="FF0000"/>
            </a:solidFill>
            <a:round/>
            <a:headEnd/>
            <a:tailEnd type="triangle" w="med" len="med"/>
          </a:ln>
        </p:spPr>
        <p:txBody>
          <a:bodyPr wrap="none" anchor="ctr"/>
          <a:lstStyle/>
          <a:p>
            <a:endParaRPr lang="cs-CZ"/>
          </a:p>
        </p:txBody>
      </p:sp>
      <p:sp>
        <p:nvSpPr>
          <p:cNvPr id="140433" name="Freeform 145"/>
          <p:cNvSpPr>
            <a:spLocks/>
          </p:cNvSpPr>
          <p:nvPr/>
        </p:nvSpPr>
        <p:spPr bwMode="auto">
          <a:xfrm>
            <a:off x="4683125" y="3327400"/>
            <a:ext cx="1260475" cy="279400"/>
          </a:xfrm>
          <a:custGeom>
            <a:avLst/>
            <a:gdLst>
              <a:gd name="T0" fmla="*/ 0 w 794"/>
              <a:gd name="T1" fmla="*/ 2147483647 h 176"/>
              <a:gd name="T2" fmla="*/ 2147483647 w 794"/>
              <a:gd name="T3" fmla="*/ 2147483647 h 176"/>
              <a:gd name="T4" fmla="*/ 2147483647 w 794"/>
              <a:gd name="T5" fmla="*/ 2147483647 h 176"/>
              <a:gd name="T6" fmla="*/ 2147483647 w 794"/>
              <a:gd name="T7" fmla="*/ 2147483647 h 176"/>
              <a:gd name="T8" fmla="*/ 2147483647 w 794"/>
              <a:gd name="T9" fmla="*/ 2147483647 h 176"/>
              <a:gd name="T10" fmla="*/ 2147483647 w 794"/>
              <a:gd name="T11" fmla="*/ 2147483647 h 176"/>
              <a:gd name="T12" fmla="*/ 2147483647 w 794"/>
              <a:gd name="T13" fmla="*/ 2147483647 h 176"/>
              <a:gd name="T14" fmla="*/ 2147483647 w 794"/>
              <a:gd name="T15" fmla="*/ 0 h 176"/>
              <a:gd name="T16" fmla="*/ 0 60000 65536"/>
              <a:gd name="T17" fmla="*/ 0 60000 65536"/>
              <a:gd name="T18" fmla="*/ 0 60000 65536"/>
              <a:gd name="T19" fmla="*/ 0 60000 65536"/>
              <a:gd name="T20" fmla="*/ 0 60000 65536"/>
              <a:gd name="T21" fmla="*/ 0 60000 65536"/>
              <a:gd name="T22" fmla="*/ 0 60000 65536"/>
              <a:gd name="T23" fmla="*/ 0 60000 65536"/>
              <a:gd name="T24" fmla="*/ 0 w 794"/>
              <a:gd name="T25" fmla="*/ 0 h 176"/>
              <a:gd name="T26" fmla="*/ 794 w 794"/>
              <a:gd name="T27" fmla="*/ 176 h 1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4" h="176">
                <a:moveTo>
                  <a:pt x="0" y="5"/>
                </a:moveTo>
                <a:cubicBezTo>
                  <a:pt x="104" y="111"/>
                  <a:pt x="250" y="158"/>
                  <a:pt x="397" y="176"/>
                </a:cubicBezTo>
                <a:cubicBezTo>
                  <a:pt x="468" y="170"/>
                  <a:pt x="527" y="173"/>
                  <a:pt x="593" y="150"/>
                </a:cubicBezTo>
                <a:cubicBezTo>
                  <a:pt x="637" y="133"/>
                  <a:pt x="672" y="100"/>
                  <a:pt x="717" y="83"/>
                </a:cubicBezTo>
                <a:cubicBezTo>
                  <a:pt x="722" y="77"/>
                  <a:pt x="725" y="71"/>
                  <a:pt x="732" y="67"/>
                </a:cubicBezTo>
                <a:cubicBezTo>
                  <a:pt x="736" y="63"/>
                  <a:pt x="743" y="65"/>
                  <a:pt x="748" y="62"/>
                </a:cubicBezTo>
                <a:cubicBezTo>
                  <a:pt x="756" y="53"/>
                  <a:pt x="760" y="39"/>
                  <a:pt x="769" y="31"/>
                </a:cubicBezTo>
                <a:cubicBezTo>
                  <a:pt x="775" y="24"/>
                  <a:pt x="794" y="11"/>
                  <a:pt x="794" y="0"/>
                </a:cubicBezTo>
              </a:path>
            </a:pathLst>
          </a:custGeom>
          <a:noFill/>
          <a:ln w="28575">
            <a:solidFill>
              <a:srgbClr val="FF0000"/>
            </a:solidFill>
            <a:round/>
            <a:headEnd/>
            <a:tailEnd type="triangle" w="med" len="med"/>
          </a:ln>
        </p:spPr>
        <p:txBody>
          <a:bodyPr wrap="none" anchor="ctr"/>
          <a:lstStyle/>
          <a:p>
            <a:endParaRPr lang="cs-CZ"/>
          </a:p>
        </p:txBody>
      </p:sp>
      <p:sp>
        <p:nvSpPr>
          <p:cNvPr id="140434" name="Text Box 146"/>
          <p:cNvSpPr txBox="1">
            <a:spLocks noChangeArrowheads="1"/>
          </p:cNvSpPr>
          <p:nvPr/>
        </p:nvSpPr>
        <p:spPr bwMode="auto">
          <a:xfrm>
            <a:off x="4311650" y="3657600"/>
            <a:ext cx="1250950" cy="366713"/>
          </a:xfrm>
          <a:prstGeom prst="rect">
            <a:avLst/>
          </a:prstGeom>
          <a:noFill/>
          <a:ln w="9525">
            <a:noFill/>
            <a:miter lim="800000"/>
            <a:headEnd/>
            <a:tailEnd/>
          </a:ln>
        </p:spPr>
        <p:txBody>
          <a:bodyPr wrap="none">
            <a:spAutoFit/>
          </a:bodyPr>
          <a:lstStyle/>
          <a:p>
            <a:pPr eaLnBrk="0" hangingPunct="0"/>
            <a:r>
              <a:rPr lang="ja-JP" altLang="en-US" sz="1800">
                <a:solidFill>
                  <a:srgbClr val="FF0000"/>
                </a:solidFill>
              </a:rPr>
              <a:t>“</a:t>
            </a:r>
            <a:r>
              <a:rPr lang="en-US" altLang="ja-JP" sz="1800">
                <a:solidFill>
                  <a:srgbClr val="FF0000"/>
                </a:solidFill>
              </a:rPr>
              <a:t>tunneling</a:t>
            </a:r>
            <a:r>
              <a:rPr lang="ja-JP" altLang="en-US" sz="1800">
                <a:solidFill>
                  <a:srgbClr val="FF0000"/>
                </a:solidFill>
              </a:rPr>
              <a:t>”</a:t>
            </a:r>
            <a:endParaRPr lang="en-US" sz="1800">
              <a:solidFill>
                <a:srgbClr val="FF0000"/>
              </a:solidFill>
            </a:endParaRPr>
          </a:p>
        </p:txBody>
      </p:sp>
      <p:sp>
        <p:nvSpPr>
          <p:cNvPr id="140435" name="Line 147"/>
          <p:cNvSpPr>
            <a:spLocks noChangeShapeType="1"/>
          </p:cNvSpPr>
          <p:nvPr/>
        </p:nvSpPr>
        <p:spPr bwMode="auto">
          <a:xfrm>
            <a:off x="5943600" y="3160713"/>
            <a:ext cx="2438400" cy="0"/>
          </a:xfrm>
          <a:prstGeom prst="line">
            <a:avLst/>
          </a:prstGeom>
          <a:noFill/>
          <a:ln w="28575">
            <a:solidFill>
              <a:srgbClr val="FF0000"/>
            </a:solidFill>
            <a:round/>
            <a:headEnd/>
            <a:tailEnd type="triangle" w="med" len="med"/>
          </a:ln>
        </p:spPr>
        <p:txBody>
          <a:bodyPr wrap="none" anchor="ctr"/>
          <a:lstStyle/>
          <a:p>
            <a:endParaRPr lang="cs-CZ"/>
          </a:p>
        </p:txBody>
      </p:sp>
      <p:sp>
        <p:nvSpPr>
          <p:cNvPr id="140436" name="Line 148"/>
          <p:cNvSpPr>
            <a:spLocks noChangeShapeType="1"/>
          </p:cNvSpPr>
          <p:nvPr/>
        </p:nvSpPr>
        <p:spPr bwMode="auto">
          <a:xfrm>
            <a:off x="838200" y="3160713"/>
            <a:ext cx="2438400" cy="0"/>
          </a:xfrm>
          <a:prstGeom prst="line">
            <a:avLst/>
          </a:prstGeom>
          <a:noFill/>
          <a:ln w="28575">
            <a:solidFill>
              <a:srgbClr val="FF0000"/>
            </a:solidFill>
            <a:round/>
            <a:headEnd/>
            <a:tailEnd type="triangle" w="med" len="med"/>
          </a:ln>
        </p:spPr>
        <p:txBody>
          <a:bodyPr wrap="none" anchor="ctr"/>
          <a:lstStyle/>
          <a:p>
            <a:endParaRPr lang="cs-CZ"/>
          </a:p>
        </p:txBody>
      </p:sp>
      <p:sp>
        <p:nvSpPr>
          <p:cNvPr id="42133" name="Text Box 149"/>
          <p:cNvSpPr txBox="1">
            <a:spLocks noChangeArrowheads="1"/>
          </p:cNvSpPr>
          <p:nvPr/>
        </p:nvSpPr>
        <p:spPr bwMode="auto">
          <a:xfrm>
            <a:off x="1303338" y="5334000"/>
            <a:ext cx="6694487"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Ugh</a:t>
            </a:r>
            <a:r>
              <a:rPr lang="en-US"/>
              <a:t>, must we simulate this to get the basic behavior?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1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3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wave.f=0.35.gif" descr="/Users/stevenj/Documents/Work/Presentations/Tutorial/wave.f=0.35.gif">
            <a:hlinkClick r:id="" action="ppaction://media"/>
          </p:cNvPr>
          <p:cNvPicPr>
            <a:picLocks noRot="1" noChangeAspect="1" noChangeArrowheads="1"/>
          </p:cNvPicPr>
          <p:nvPr>
            <a:quickTimeFile r:link="rId1"/>
          </p:nvPr>
        </p:nvPicPr>
        <p:blipFill>
          <a:blip r:embed="rId3"/>
          <a:srcRect/>
          <a:stretch>
            <a:fillRect/>
          </a:stretch>
        </p:blipFill>
        <p:spPr bwMode="auto">
          <a:xfrm>
            <a:off x="1438275" y="1476375"/>
            <a:ext cx="7645400" cy="3835400"/>
          </a:xfrm>
          <a:prstGeom prst="rect">
            <a:avLst/>
          </a:prstGeom>
          <a:noFill/>
          <a:ln w="9525">
            <a:noFill/>
            <a:miter lim="800000"/>
            <a:headEnd/>
            <a:tailEnd/>
          </a:ln>
        </p:spPr>
      </p:pic>
      <p:sp>
        <p:nvSpPr>
          <p:cNvPr id="50179" name="Rectangle 1027"/>
          <p:cNvSpPr>
            <a:spLocks noGrp="1" noChangeArrowheads="1"/>
          </p:cNvSpPr>
          <p:nvPr>
            <p:ph type="title"/>
          </p:nvPr>
        </p:nvSpPr>
        <p:spPr>
          <a:xfrm>
            <a:off x="152400" y="76200"/>
            <a:ext cx="8839200" cy="1219200"/>
          </a:xfrm>
        </p:spPr>
        <p:txBody>
          <a:bodyPr/>
          <a:lstStyle/>
          <a:p>
            <a:r>
              <a:rPr lang="en-US" smtClean="0">
                <a:ea typeface="ＭＳ Ｐゴシック" charset="-128"/>
              </a:rPr>
              <a:t>A </a:t>
            </a:r>
            <a:r>
              <a:rPr lang="en-US" smtClean="0">
                <a:solidFill>
                  <a:schemeClr val="accent2"/>
                </a:solidFill>
                <a:ea typeface="ＭＳ Ｐゴシック" charset="-128"/>
              </a:rPr>
              <a:t>slight change</a:t>
            </a:r>
            <a:r>
              <a:rPr lang="en-US" smtClean="0">
                <a:ea typeface="ＭＳ Ｐゴシック" charset="-128"/>
              </a:rPr>
              <a:t>? Shrink </a:t>
            </a:r>
            <a:r>
              <a:rPr lang="en-US" smtClean="0">
                <a:latin typeface="Symbol" pitchFamily="18" charset="2"/>
                <a:ea typeface="ＭＳ Ｐゴシック" charset="-128"/>
              </a:rPr>
              <a:t>l</a:t>
            </a:r>
            <a:r>
              <a:rPr lang="en-US" smtClean="0">
                <a:ea typeface="ＭＳ Ｐゴシック" charset="-128"/>
              </a:rPr>
              <a:t> by 20%</a:t>
            </a:r>
            <a:br>
              <a:rPr lang="en-US" smtClean="0">
                <a:ea typeface="ＭＳ Ｐゴシック" charset="-128"/>
              </a:rPr>
            </a:br>
            <a:r>
              <a:rPr lang="en-US" sz="3600" i="1" smtClean="0">
                <a:ea typeface="ＭＳ Ｐゴシック" charset="-128"/>
              </a:rPr>
              <a:t>an </a:t>
            </a:r>
            <a:r>
              <a:rPr lang="ja-JP" altLang="en-US" sz="3600" i="1" smtClean="0">
                <a:ea typeface="ＭＳ Ｐゴシック" charset="-128"/>
              </a:rPr>
              <a:t>“</a:t>
            </a:r>
            <a:r>
              <a:rPr lang="en-US" altLang="ja-JP" sz="3600" i="1" smtClean="0">
                <a:ea typeface="ＭＳ Ｐゴシック" charset="-128"/>
              </a:rPr>
              <a:t>optical insulator</a:t>
            </a:r>
            <a:r>
              <a:rPr lang="ja-JP" altLang="en-US" sz="3600" i="1" smtClean="0">
                <a:ea typeface="ＭＳ Ｐゴシック" charset="-128"/>
              </a:rPr>
              <a:t>”</a:t>
            </a:r>
            <a:r>
              <a:rPr lang="en-US" altLang="ja-JP" sz="3600" i="1" smtClean="0">
                <a:ea typeface="ＭＳ Ｐゴシック" charset="-128"/>
              </a:rPr>
              <a:t> (</a:t>
            </a:r>
            <a:r>
              <a:rPr lang="en-US" altLang="ja-JP" sz="3600" i="1" smtClean="0">
                <a:solidFill>
                  <a:srgbClr val="FF0000"/>
                </a:solidFill>
                <a:ea typeface="ＭＳ Ｐゴシック" charset="-128"/>
              </a:rPr>
              <a:t>photonic bandgap</a:t>
            </a:r>
            <a:r>
              <a:rPr lang="en-US" altLang="ja-JP" sz="3600" i="1" smtClean="0">
                <a:ea typeface="ＭＳ Ｐゴシック" charset="-128"/>
              </a:rPr>
              <a:t>)</a:t>
            </a:r>
            <a:endParaRPr lang="en-US" smtClean="0">
              <a:ea typeface="ＭＳ Ｐゴシック" charset="-128"/>
            </a:endParaRPr>
          </a:p>
        </p:txBody>
      </p:sp>
      <p:grpSp>
        <p:nvGrpSpPr>
          <p:cNvPr id="50180" name="Group 1028"/>
          <p:cNvGrpSpPr>
            <a:grpSpLocks/>
          </p:cNvGrpSpPr>
          <p:nvPr/>
        </p:nvGrpSpPr>
        <p:grpSpPr bwMode="auto">
          <a:xfrm>
            <a:off x="76200" y="3048000"/>
            <a:ext cx="1295400" cy="590550"/>
            <a:chOff x="96" y="1920"/>
            <a:chExt cx="816" cy="372"/>
          </a:xfrm>
        </p:grpSpPr>
        <p:sp>
          <p:nvSpPr>
            <p:cNvPr id="50182" name="Rectangle 1029"/>
            <p:cNvSpPr>
              <a:spLocks noChangeArrowheads="1"/>
            </p:cNvSpPr>
            <p:nvPr/>
          </p:nvSpPr>
          <p:spPr bwMode="auto">
            <a:xfrm>
              <a:off x="96" y="2009"/>
              <a:ext cx="576"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0183" name="AutoShape 1030"/>
            <p:cNvSpPr>
              <a:spLocks noChangeArrowheads="1"/>
            </p:cNvSpPr>
            <p:nvPr/>
          </p:nvSpPr>
          <p:spPr bwMode="auto">
            <a:xfrm rot="5400000">
              <a:off x="583" y="2009"/>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50184" name="Oval 1031"/>
            <p:cNvSpPr>
              <a:spLocks noChangeArrowheads="1"/>
            </p:cNvSpPr>
            <p:nvPr/>
          </p:nvSpPr>
          <p:spPr bwMode="auto">
            <a:xfrm>
              <a:off x="818" y="1924"/>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50181" name="Text Box 1032"/>
          <p:cNvSpPr txBox="1">
            <a:spLocks noChangeArrowheads="1"/>
          </p:cNvSpPr>
          <p:nvPr/>
        </p:nvSpPr>
        <p:spPr bwMode="auto">
          <a:xfrm>
            <a:off x="2057400" y="5562600"/>
            <a:ext cx="6800850" cy="822325"/>
          </a:xfrm>
          <a:prstGeom prst="rect">
            <a:avLst/>
          </a:prstGeom>
          <a:noFill/>
          <a:ln w="9525">
            <a:noFill/>
            <a:miter lim="800000"/>
            <a:headEnd/>
            <a:tailEnd/>
          </a:ln>
        </p:spPr>
        <p:txBody>
          <a:bodyPr wrap="none">
            <a:spAutoFit/>
          </a:bodyPr>
          <a:lstStyle/>
          <a:p>
            <a:pPr algn="ctr" eaLnBrk="0" hangingPunct="0"/>
            <a:r>
              <a:rPr lang="en-US"/>
              <a:t>light </a:t>
            </a:r>
            <a:r>
              <a:rPr lang="en-US">
                <a:solidFill>
                  <a:srgbClr val="FF0000"/>
                </a:solidFill>
              </a:rPr>
              <a:t>cannot penetrate the structure</a:t>
            </a:r>
            <a:r>
              <a:rPr lang="en-US"/>
              <a:t> at this wavelength!</a:t>
            </a:r>
          </a:p>
          <a:p>
            <a:pPr algn="ctr" eaLnBrk="0" hangingPunct="0"/>
            <a:r>
              <a:rPr lang="en-US" i="1"/>
              <a:t>all of the scattering </a:t>
            </a:r>
            <a:r>
              <a:rPr lang="en-US" i="1">
                <a:solidFill>
                  <a:schemeClr val="accent2"/>
                </a:solidFill>
              </a:rPr>
              <a:t>destructively interferes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45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4578"/>
                </p:tgtEl>
              </p:cMediaNode>
            </p:video>
            <p:seq concurrent="1" nextAc="seek">
              <p:cTn id="8" restart="whenNotActive" fill="hold" evtFilter="cancelBubble" nodeType="interactiveSeq">
                <p:stCondLst>
                  <p:cond evt="onClick" delay="0">
                    <p:tgtEl>
                      <p:spTgt spid="2457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4578"/>
                                        </p:tgtEl>
                                      </p:cBhvr>
                                    </p:cmd>
                                  </p:childTnLst>
                                </p:cTn>
                              </p:par>
                            </p:childTnLst>
                          </p:cTn>
                        </p:par>
                      </p:childTnLst>
                    </p:cTn>
                  </p:par>
                </p:childTnLst>
              </p:cTn>
              <p:nextCondLst>
                <p:cond evt="onClick" delay="0">
                  <p:tgtEl>
                    <p:spTgt spid="24578"/>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Line 5"/>
          <p:cNvSpPr>
            <a:spLocks noChangeShapeType="1"/>
          </p:cNvSpPr>
          <p:nvPr/>
        </p:nvSpPr>
        <p:spPr bwMode="auto">
          <a:xfrm>
            <a:off x="1676400" y="2928938"/>
            <a:ext cx="5791200" cy="0"/>
          </a:xfrm>
          <a:prstGeom prst="line">
            <a:avLst/>
          </a:prstGeom>
          <a:noFill/>
          <a:ln w="28575">
            <a:solidFill>
              <a:schemeClr val="tx1"/>
            </a:solidFill>
            <a:round/>
            <a:headEnd/>
            <a:tailEnd/>
          </a:ln>
        </p:spPr>
        <p:txBody>
          <a:bodyPr wrap="none" anchor="ctr"/>
          <a:lstStyle/>
          <a:p>
            <a:endParaRPr lang="cs-CZ"/>
          </a:p>
        </p:txBody>
      </p:sp>
      <p:sp>
        <p:nvSpPr>
          <p:cNvPr id="22532"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Temporal Coupled-Mode Theory</a:t>
            </a:r>
            <a:br>
              <a:rPr lang="en-US" smtClean="0">
                <a:ea typeface="ＭＳ Ｐゴシック" charset="-128"/>
              </a:rPr>
            </a:br>
            <a:r>
              <a:rPr lang="en-US" sz="2400" smtClean="0">
                <a:ea typeface="ＭＳ Ｐゴシック" charset="-128"/>
              </a:rPr>
              <a:t>(one of several things called of </a:t>
            </a:r>
            <a:r>
              <a:rPr lang="ja-JP" altLang="en-US" sz="2400" smtClean="0">
                <a:ea typeface="ＭＳ Ｐゴシック" charset="-128"/>
              </a:rPr>
              <a:t>“</a:t>
            </a:r>
            <a:r>
              <a:rPr lang="en-US" altLang="ja-JP" sz="2400" smtClean="0">
                <a:ea typeface="ＭＳ Ｐゴシック" charset="-128"/>
              </a:rPr>
              <a:t>coupled-mode theory</a:t>
            </a:r>
            <a:r>
              <a:rPr lang="ja-JP" altLang="en-US" sz="2400" smtClean="0">
                <a:ea typeface="ＭＳ Ｐゴシック" charset="-128"/>
              </a:rPr>
              <a:t>”</a:t>
            </a:r>
            <a:r>
              <a:rPr lang="en-US" altLang="ja-JP" sz="2400" smtClean="0">
                <a:ea typeface="ＭＳ Ｐゴシック" charset="-128"/>
              </a:rPr>
              <a:t>)</a:t>
            </a:r>
            <a:endParaRPr lang="en-US" smtClean="0">
              <a:ea typeface="ＭＳ Ｐゴシック" charset="-128"/>
            </a:endParaRPr>
          </a:p>
        </p:txBody>
      </p:sp>
      <p:sp>
        <p:nvSpPr>
          <p:cNvPr id="22533" name="Text Box 3"/>
          <p:cNvSpPr txBox="1">
            <a:spLocks noChangeArrowheads="1"/>
          </p:cNvSpPr>
          <p:nvPr/>
        </p:nvSpPr>
        <p:spPr bwMode="auto">
          <a:xfrm>
            <a:off x="2279650" y="1538288"/>
            <a:ext cx="4578350" cy="366712"/>
          </a:xfrm>
          <a:prstGeom prst="rect">
            <a:avLst/>
          </a:prstGeom>
          <a:noFill/>
          <a:ln w="9525">
            <a:noFill/>
            <a:miter lim="800000"/>
            <a:headEnd/>
            <a:tailEnd/>
          </a:ln>
        </p:spPr>
        <p:txBody>
          <a:bodyPr wrap="none">
            <a:spAutoFit/>
          </a:bodyPr>
          <a:lstStyle/>
          <a:p>
            <a:pPr eaLnBrk="0" hangingPunct="0"/>
            <a:r>
              <a:rPr lang="en-US" sz="1800"/>
              <a:t>[H. Haus, </a:t>
            </a:r>
            <a:r>
              <a:rPr lang="en-US" sz="1800" i="1"/>
              <a:t>Waves and Fields in Optoelectronics</a:t>
            </a:r>
            <a:r>
              <a:rPr lang="en-US" sz="1800"/>
              <a:t>]</a:t>
            </a:r>
          </a:p>
        </p:txBody>
      </p:sp>
      <p:sp>
        <p:nvSpPr>
          <p:cNvPr id="22534" name="Oval 4"/>
          <p:cNvSpPr>
            <a:spLocks noChangeArrowheads="1"/>
          </p:cNvSpPr>
          <p:nvPr/>
        </p:nvSpPr>
        <p:spPr bwMode="auto">
          <a:xfrm>
            <a:off x="4343400" y="2667000"/>
            <a:ext cx="533400" cy="533400"/>
          </a:xfrm>
          <a:prstGeom prst="ellipse">
            <a:avLst/>
          </a:prstGeom>
          <a:solidFill>
            <a:srgbClr val="FFFF99"/>
          </a:solidFill>
          <a:ln w="28575">
            <a:solidFill>
              <a:schemeClr val="tx1"/>
            </a:solidFill>
            <a:round/>
            <a:headEnd/>
            <a:tailEnd/>
          </a:ln>
        </p:spPr>
        <p:txBody>
          <a:bodyPr wrap="none" anchor="ctr"/>
          <a:lstStyle/>
          <a:p>
            <a:pPr algn="ctr" eaLnBrk="0" hangingPunct="0"/>
            <a:r>
              <a:rPr lang="en-US" i="1">
                <a:solidFill>
                  <a:srgbClr val="FF0000"/>
                </a:solidFill>
              </a:rPr>
              <a:t>a</a:t>
            </a:r>
            <a:endParaRPr lang="en-US" i="1"/>
          </a:p>
        </p:txBody>
      </p:sp>
      <p:sp>
        <p:nvSpPr>
          <p:cNvPr id="22535" name="Text Box 6"/>
          <p:cNvSpPr txBox="1">
            <a:spLocks noChangeArrowheads="1"/>
          </p:cNvSpPr>
          <p:nvPr/>
        </p:nvSpPr>
        <p:spPr bwMode="auto">
          <a:xfrm>
            <a:off x="714375" y="2667000"/>
            <a:ext cx="809625" cy="457200"/>
          </a:xfrm>
          <a:prstGeom prst="rect">
            <a:avLst/>
          </a:prstGeom>
          <a:noFill/>
          <a:ln w="9525">
            <a:noFill/>
            <a:miter lim="800000"/>
            <a:headEnd/>
            <a:tailEnd/>
          </a:ln>
        </p:spPr>
        <p:txBody>
          <a:bodyPr wrap="none">
            <a:spAutoFit/>
          </a:bodyPr>
          <a:lstStyle/>
          <a:p>
            <a:pPr algn="ctr" eaLnBrk="0" hangingPunct="0"/>
            <a:r>
              <a:rPr lang="en-US"/>
              <a:t>input</a:t>
            </a:r>
          </a:p>
        </p:txBody>
      </p:sp>
      <p:sp>
        <p:nvSpPr>
          <p:cNvPr id="22536" name="Text Box 7"/>
          <p:cNvSpPr txBox="1">
            <a:spLocks noChangeArrowheads="1"/>
          </p:cNvSpPr>
          <p:nvPr/>
        </p:nvSpPr>
        <p:spPr bwMode="auto">
          <a:xfrm>
            <a:off x="7496175" y="2667000"/>
            <a:ext cx="962025" cy="457200"/>
          </a:xfrm>
          <a:prstGeom prst="rect">
            <a:avLst/>
          </a:prstGeom>
          <a:noFill/>
          <a:ln w="9525">
            <a:noFill/>
            <a:miter lim="800000"/>
            <a:headEnd/>
            <a:tailEnd/>
          </a:ln>
        </p:spPr>
        <p:txBody>
          <a:bodyPr wrap="none">
            <a:spAutoFit/>
          </a:bodyPr>
          <a:lstStyle/>
          <a:p>
            <a:pPr algn="ctr" eaLnBrk="0" hangingPunct="0"/>
            <a:r>
              <a:rPr lang="en-US"/>
              <a:t>output</a:t>
            </a:r>
          </a:p>
        </p:txBody>
      </p:sp>
      <p:sp>
        <p:nvSpPr>
          <p:cNvPr id="22537" name="Line 8"/>
          <p:cNvSpPr>
            <a:spLocks noChangeShapeType="1"/>
          </p:cNvSpPr>
          <p:nvPr/>
        </p:nvSpPr>
        <p:spPr bwMode="auto">
          <a:xfrm>
            <a:off x="2971800" y="26670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2538" name="Text Box 9"/>
          <p:cNvSpPr txBox="1">
            <a:spLocks noChangeArrowheads="1"/>
          </p:cNvSpPr>
          <p:nvPr/>
        </p:nvSpPr>
        <p:spPr bwMode="auto">
          <a:xfrm>
            <a:off x="2392363" y="2362200"/>
            <a:ext cx="579437" cy="519113"/>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s</a:t>
            </a:r>
            <a:r>
              <a:rPr lang="en-US" sz="2800" baseline="-25000">
                <a:solidFill>
                  <a:schemeClr val="accent2"/>
                </a:solidFill>
              </a:rPr>
              <a:t>1+</a:t>
            </a:r>
            <a:endParaRPr lang="en-US" sz="2800" i="1"/>
          </a:p>
        </p:txBody>
      </p:sp>
      <p:sp>
        <p:nvSpPr>
          <p:cNvPr id="22539" name="Line 10"/>
          <p:cNvSpPr>
            <a:spLocks noChangeShapeType="1"/>
          </p:cNvSpPr>
          <p:nvPr/>
        </p:nvSpPr>
        <p:spPr bwMode="auto">
          <a:xfrm flipH="1">
            <a:off x="2971800" y="31242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2540" name="Text Box 11"/>
          <p:cNvSpPr txBox="1">
            <a:spLocks noChangeArrowheads="1"/>
          </p:cNvSpPr>
          <p:nvPr/>
        </p:nvSpPr>
        <p:spPr bwMode="auto">
          <a:xfrm>
            <a:off x="2370138" y="2833688"/>
            <a:ext cx="563562"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s</a:t>
            </a:r>
            <a:r>
              <a:rPr lang="en-US" sz="2800" baseline="-25000">
                <a:solidFill>
                  <a:schemeClr val="accent2"/>
                </a:solidFill>
              </a:rPr>
              <a:t>1–</a:t>
            </a:r>
            <a:endParaRPr lang="en-US" sz="2800" i="1"/>
          </a:p>
        </p:txBody>
      </p:sp>
      <p:sp>
        <p:nvSpPr>
          <p:cNvPr id="22541" name="Line 12"/>
          <p:cNvSpPr>
            <a:spLocks noChangeShapeType="1"/>
          </p:cNvSpPr>
          <p:nvPr/>
        </p:nvSpPr>
        <p:spPr bwMode="auto">
          <a:xfrm>
            <a:off x="5257800" y="31242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2542" name="Text Box 13"/>
          <p:cNvSpPr txBox="1">
            <a:spLocks noChangeArrowheads="1"/>
          </p:cNvSpPr>
          <p:nvPr/>
        </p:nvSpPr>
        <p:spPr bwMode="auto">
          <a:xfrm>
            <a:off x="6324600" y="2833688"/>
            <a:ext cx="563563"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s</a:t>
            </a:r>
            <a:r>
              <a:rPr lang="en-US" sz="2800" baseline="-25000">
                <a:solidFill>
                  <a:schemeClr val="accent2"/>
                </a:solidFill>
              </a:rPr>
              <a:t>2–</a:t>
            </a:r>
            <a:endParaRPr lang="en-US" sz="2800" i="1">
              <a:solidFill>
                <a:schemeClr val="accent2"/>
              </a:solidFill>
            </a:endParaRPr>
          </a:p>
        </p:txBody>
      </p:sp>
      <p:sp>
        <p:nvSpPr>
          <p:cNvPr id="22543" name="Text Box 15"/>
          <p:cNvSpPr txBox="1">
            <a:spLocks noChangeArrowheads="1"/>
          </p:cNvSpPr>
          <p:nvPr/>
        </p:nvSpPr>
        <p:spPr bwMode="auto">
          <a:xfrm>
            <a:off x="2990850" y="3336925"/>
            <a:ext cx="3263900" cy="830263"/>
          </a:xfrm>
          <a:prstGeom prst="rect">
            <a:avLst/>
          </a:prstGeom>
          <a:noFill/>
          <a:ln w="9525">
            <a:noFill/>
            <a:miter lim="800000"/>
            <a:headEnd/>
            <a:tailEnd/>
          </a:ln>
        </p:spPr>
        <p:txBody>
          <a:bodyPr wrap="none">
            <a:spAutoFit/>
          </a:bodyPr>
          <a:lstStyle/>
          <a:p>
            <a:pPr algn="ctr" eaLnBrk="0" hangingPunct="0"/>
            <a:r>
              <a:rPr lang="en-US"/>
              <a:t>resonant cavity</a:t>
            </a:r>
          </a:p>
          <a:p>
            <a:pPr algn="ctr" eaLnBrk="0" hangingPunct="0"/>
            <a:r>
              <a:rPr lang="en-US"/>
              <a:t>frequency </a:t>
            </a:r>
            <a:r>
              <a:rPr lang="en-US" i="1">
                <a:solidFill>
                  <a:srgbClr val="FF0000"/>
                </a:solidFill>
                <a:latin typeface="Symbol" pitchFamily="18" charset="2"/>
              </a:rPr>
              <a:t>ω</a:t>
            </a:r>
            <a:r>
              <a:rPr lang="en-US" baseline="-25000">
                <a:solidFill>
                  <a:srgbClr val="FF0000"/>
                </a:solidFill>
              </a:rPr>
              <a:t>0</a:t>
            </a:r>
            <a:r>
              <a:rPr lang="en-US"/>
              <a:t>, lifetime</a:t>
            </a:r>
            <a:r>
              <a:rPr lang="en-US">
                <a:solidFill>
                  <a:srgbClr val="FF0000"/>
                </a:solidFill>
              </a:rPr>
              <a:t> </a:t>
            </a:r>
            <a:r>
              <a:rPr lang="en-US" i="1">
                <a:solidFill>
                  <a:srgbClr val="FF0000"/>
                </a:solidFill>
                <a:latin typeface="Symbol" pitchFamily="18" charset="2"/>
              </a:rPr>
              <a:t>τ</a:t>
            </a:r>
            <a:endParaRPr lang="en-US"/>
          </a:p>
        </p:txBody>
      </p:sp>
      <p:sp>
        <p:nvSpPr>
          <p:cNvPr id="22544" name="Text Box 16"/>
          <p:cNvSpPr txBox="1">
            <a:spLocks noChangeArrowheads="1"/>
          </p:cNvSpPr>
          <p:nvPr/>
        </p:nvSpPr>
        <p:spPr bwMode="auto">
          <a:xfrm>
            <a:off x="7156450" y="3581400"/>
            <a:ext cx="1633538" cy="519113"/>
          </a:xfrm>
          <a:prstGeom prst="rect">
            <a:avLst/>
          </a:prstGeom>
          <a:noFill/>
          <a:ln w="9525">
            <a:noFill/>
            <a:miter lim="800000"/>
            <a:headEnd/>
            <a:tailEnd/>
          </a:ln>
        </p:spPr>
        <p:txBody>
          <a:bodyPr wrap="none">
            <a:spAutoFit/>
          </a:bodyPr>
          <a:lstStyle/>
          <a:p>
            <a:pPr algn="ctr" eaLnBrk="0" hangingPunct="0"/>
            <a:r>
              <a:rPr lang="en-US" sz="2800"/>
              <a:t>|</a:t>
            </a:r>
            <a:r>
              <a:rPr lang="en-US" i="1">
                <a:solidFill>
                  <a:schemeClr val="accent2"/>
                </a:solidFill>
              </a:rPr>
              <a:t>s</a:t>
            </a:r>
            <a:r>
              <a:rPr lang="en-US" sz="2800"/>
              <a:t>|</a:t>
            </a:r>
            <a:r>
              <a:rPr lang="en-US" baseline="30000"/>
              <a:t>2</a:t>
            </a:r>
            <a:r>
              <a:rPr lang="en-US"/>
              <a:t> = </a:t>
            </a:r>
            <a:r>
              <a:rPr lang="en-US">
                <a:solidFill>
                  <a:schemeClr val="accent2"/>
                </a:solidFill>
              </a:rPr>
              <a:t>power</a:t>
            </a:r>
            <a:endParaRPr lang="en-US"/>
          </a:p>
        </p:txBody>
      </p:sp>
      <p:sp>
        <p:nvSpPr>
          <p:cNvPr id="22545" name="Text Box 17"/>
          <p:cNvSpPr txBox="1">
            <a:spLocks noChangeArrowheads="1"/>
          </p:cNvSpPr>
          <p:nvPr/>
        </p:nvSpPr>
        <p:spPr bwMode="auto">
          <a:xfrm>
            <a:off x="7105650" y="4052888"/>
            <a:ext cx="1733550" cy="519112"/>
          </a:xfrm>
          <a:prstGeom prst="rect">
            <a:avLst/>
          </a:prstGeom>
          <a:noFill/>
          <a:ln w="9525">
            <a:noFill/>
            <a:miter lim="800000"/>
            <a:headEnd/>
            <a:tailEnd/>
          </a:ln>
        </p:spPr>
        <p:txBody>
          <a:bodyPr wrap="none">
            <a:spAutoFit/>
          </a:bodyPr>
          <a:lstStyle/>
          <a:p>
            <a:pPr algn="ctr" eaLnBrk="0" hangingPunct="0"/>
            <a:r>
              <a:rPr lang="en-US" sz="2800"/>
              <a:t>|</a:t>
            </a:r>
            <a:r>
              <a:rPr lang="en-US" i="1">
                <a:solidFill>
                  <a:srgbClr val="FF0000"/>
                </a:solidFill>
              </a:rPr>
              <a:t>a</a:t>
            </a:r>
            <a:r>
              <a:rPr lang="en-US" sz="2800"/>
              <a:t>|</a:t>
            </a:r>
            <a:r>
              <a:rPr lang="en-US" baseline="30000"/>
              <a:t>2</a:t>
            </a:r>
            <a:r>
              <a:rPr lang="en-US"/>
              <a:t> = </a:t>
            </a:r>
            <a:r>
              <a:rPr lang="en-US">
                <a:solidFill>
                  <a:srgbClr val="FF0000"/>
                </a:solidFill>
              </a:rPr>
              <a:t>energy</a:t>
            </a:r>
            <a:endParaRPr lang="en-US"/>
          </a:p>
        </p:txBody>
      </p:sp>
      <p:graphicFrame>
        <p:nvGraphicFramePr>
          <p:cNvPr id="22530" name="Object 2"/>
          <p:cNvGraphicFramePr>
            <a:graphicFrameLocks noChangeAspect="1"/>
          </p:cNvGraphicFramePr>
          <p:nvPr/>
        </p:nvGraphicFramePr>
        <p:xfrm>
          <a:off x="465138" y="4724400"/>
          <a:ext cx="3954462" cy="1866900"/>
        </p:xfrm>
        <a:graphic>
          <a:graphicData uri="http://schemas.openxmlformats.org/presentationml/2006/ole">
            <p:oleObj spid="_x0000_s22530" name="Equation" r:id="rId3" imgW="1828800" imgH="863600" progId="Equation.3">
              <p:embed/>
            </p:oleObj>
          </a:graphicData>
        </a:graphic>
      </p:graphicFrame>
      <p:sp>
        <p:nvSpPr>
          <p:cNvPr id="22546" name="Text Box 20"/>
          <p:cNvSpPr txBox="1">
            <a:spLocks noChangeArrowheads="1"/>
          </p:cNvSpPr>
          <p:nvPr/>
        </p:nvSpPr>
        <p:spPr bwMode="auto">
          <a:xfrm>
            <a:off x="4735513" y="4787900"/>
            <a:ext cx="4179887" cy="1917700"/>
          </a:xfrm>
          <a:prstGeom prst="rect">
            <a:avLst/>
          </a:prstGeom>
          <a:noFill/>
          <a:ln w="9525">
            <a:noFill/>
            <a:miter lim="800000"/>
            <a:headEnd/>
            <a:tailEnd/>
          </a:ln>
        </p:spPr>
        <p:txBody>
          <a:bodyPr wrap="none">
            <a:spAutoFit/>
          </a:bodyPr>
          <a:lstStyle/>
          <a:p>
            <a:pPr eaLnBrk="0" hangingPunct="0"/>
            <a:r>
              <a:rPr lang="en-US"/>
              <a:t>assumes only:</a:t>
            </a:r>
          </a:p>
          <a:p>
            <a:pPr eaLnBrk="0" hangingPunct="0"/>
            <a:r>
              <a:rPr lang="en-US"/>
              <a:t>	• exponential decay</a:t>
            </a:r>
          </a:p>
          <a:p>
            <a:pPr eaLnBrk="0" hangingPunct="0"/>
            <a:r>
              <a:rPr lang="en-US"/>
              <a:t>	   (</a:t>
            </a:r>
            <a:r>
              <a:rPr lang="en-US">
                <a:solidFill>
                  <a:srgbClr val="FF0000"/>
                </a:solidFill>
              </a:rPr>
              <a:t>strong confinement</a:t>
            </a:r>
            <a:r>
              <a:rPr lang="en-US"/>
              <a:t>)</a:t>
            </a:r>
            <a:br>
              <a:rPr lang="en-US"/>
            </a:br>
            <a:r>
              <a:rPr lang="en-US"/>
              <a:t>	• conservation of energy</a:t>
            </a:r>
          </a:p>
          <a:p>
            <a:pPr eaLnBrk="0" hangingPunct="0"/>
            <a:r>
              <a:rPr lang="en-US"/>
              <a:t>	• time-reversal symmetry</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Line 2"/>
          <p:cNvSpPr>
            <a:spLocks noChangeShapeType="1"/>
          </p:cNvSpPr>
          <p:nvPr/>
        </p:nvSpPr>
        <p:spPr bwMode="auto">
          <a:xfrm>
            <a:off x="1676400" y="2928938"/>
            <a:ext cx="5791200" cy="0"/>
          </a:xfrm>
          <a:prstGeom prst="line">
            <a:avLst/>
          </a:prstGeom>
          <a:noFill/>
          <a:ln w="28575">
            <a:solidFill>
              <a:schemeClr val="tx1"/>
            </a:solidFill>
            <a:round/>
            <a:headEnd/>
            <a:tailEnd/>
          </a:ln>
        </p:spPr>
        <p:txBody>
          <a:bodyPr wrap="none" anchor="ctr"/>
          <a:lstStyle/>
          <a:p>
            <a:endParaRPr lang="cs-CZ"/>
          </a:p>
        </p:txBody>
      </p:sp>
      <p:sp>
        <p:nvSpPr>
          <p:cNvPr id="23557" name="Rectangle 3"/>
          <p:cNvSpPr>
            <a:spLocks noGrp="1" noChangeArrowheads="1"/>
          </p:cNvSpPr>
          <p:nvPr>
            <p:ph type="title"/>
          </p:nvPr>
        </p:nvSpPr>
        <p:spPr>
          <a:xfrm>
            <a:off x="685800" y="228600"/>
            <a:ext cx="7772400" cy="1143000"/>
          </a:xfrm>
        </p:spPr>
        <p:txBody>
          <a:bodyPr/>
          <a:lstStyle/>
          <a:p>
            <a:r>
              <a:rPr lang="en-US" smtClean="0">
                <a:ea typeface="ＭＳ Ｐゴシック" charset="-128"/>
              </a:rPr>
              <a:t>Temporal Coupled-Mode Theory</a:t>
            </a:r>
            <a:br>
              <a:rPr lang="en-US" smtClean="0">
                <a:ea typeface="ＭＳ Ｐゴシック" charset="-128"/>
              </a:rPr>
            </a:br>
            <a:r>
              <a:rPr lang="en-US" sz="2400" smtClean="0">
                <a:ea typeface="ＭＳ Ｐゴシック" charset="-128"/>
              </a:rPr>
              <a:t>(one of several things called of </a:t>
            </a:r>
            <a:r>
              <a:rPr lang="ja-JP" altLang="en-US" sz="2400" smtClean="0">
                <a:ea typeface="ＭＳ Ｐゴシック" charset="-128"/>
              </a:rPr>
              <a:t>“</a:t>
            </a:r>
            <a:r>
              <a:rPr lang="en-US" altLang="ja-JP" sz="2400" smtClean="0">
                <a:ea typeface="ＭＳ Ｐゴシック" charset="-128"/>
              </a:rPr>
              <a:t>coupled-mode theory</a:t>
            </a:r>
            <a:r>
              <a:rPr lang="ja-JP" altLang="en-US" sz="2400" smtClean="0">
                <a:ea typeface="ＭＳ Ｐゴシック" charset="-128"/>
              </a:rPr>
              <a:t>”</a:t>
            </a:r>
            <a:r>
              <a:rPr lang="en-US" altLang="ja-JP" sz="2400" smtClean="0">
                <a:ea typeface="ＭＳ Ｐゴシック" charset="-128"/>
              </a:rPr>
              <a:t>)</a:t>
            </a:r>
            <a:endParaRPr lang="en-US" sz="2400" smtClean="0">
              <a:ea typeface="ＭＳ Ｐゴシック" charset="-128"/>
            </a:endParaRPr>
          </a:p>
        </p:txBody>
      </p:sp>
      <p:sp>
        <p:nvSpPr>
          <p:cNvPr id="23558" name="Text Box 4"/>
          <p:cNvSpPr txBox="1">
            <a:spLocks noChangeArrowheads="1"/>
          </p:cNvSpPr>
          <p:nvPr/>
        </p:nvSpPr>
        <p:spPr bwMode="auto">
          <a:xfrm>
            <a:off x="2279650" y="1538288"/>
            <a:ext cx="4578350" cy="366712"/>
          </a:xfrm>
          <a:prstGeom prst="rect">
            <a:avLst/>
          </a:prstGeom>
          <a:noFill/>
          <a:ln w="9525">
            <a:noFill/>
            <a:miter lim="800000"/>
            <a:headEnd/>
            <a:tailEnd/>
          </a:ln>
        </p:spPr>
        <p:txBody>
          <a:bodyPr wrap="none">
            <a:spAutoFit/>
          </a:bodyPr>
          <a:lstStyle/>
          <a:p>
            <a:pPr eaLnBrk="0" hangingPunct="0"/>
            <a:r>
              <a:rPr lang="en-US" sz="1800"/>
              <a:t>[H. Haus, </a:t>
            </a:r>
            <a:r>
              <a:rPr lang="en-US" sz="1800" i="1"/>
              <a:t>Waves and Fields in Optoelectronics</a:t>
            </a:r>
            <a:r>
              <a:rPr lang="en-US" sz="1800"/>
              <a:t>]</a:t>
            </a:r>
          </a:p>
        </p:txBody>
      </p:sp>
      <p:sp>
        <p:nvSpPr>
          <p:cNvPr id="23559" name="Oval 5"/>
          <p:cNvSpPr>
            <a:spLocks noChangeArrowheads="1"/>
          </p:cNvSpPr>
          <p:nvPr/>
        </p:nvSpPr>
        <p:spPr bwMode="auto">
          <a:xfrm>
            <a:off x="4343400" y="2667000"/>
            <a:ext cx="533400" cy="533400"/>
          </a:xfrm>
          <a:prstGeom prst="ellipse">
            <a:avLst/>
          </a:prstGeom>
          <a:solidFill>
            <a:srgbClr val="FFFF99"/>
          </a:solidFill>
          <a:ln w="28575">
            <a:solidFill>
              <a:schemeClr val="tx1"/>
            </a:solidFill>
            <a:round/>
            <a:headEnd/>
            <a:tailEnd/>
          </a:ln>
        </p:spPr>
        <p:txBody>
          <a:bodyPr wrap="none" anchor="ctr"/>
          <a:lstStyle/>
          <a:p>
            <a:pPr algn="ctr" eaLnBrk="0" hangingPunct="0"/>
            <a:r>
              <a:rPr lang="en-US" i="1">
                <a:solidFill>
                  <a:srgbClr val="FF0000"/>
                </a:solidFill>
              </a:rPr>
              <a:t>a</a:t>
            </a:r>
            <a:endParaRPr lang="en-US" i="1"/>
          </a:p>
        </p:txBody>
      </p:sp>
      <p:sp>
        <p:nvSpPr>
          <p:cNvPr id="23560" name="Text Box 6"/>
          <p:cNvSpPr txBox="1">
            <a:spLocks noChangeArrowheads="1"/>
          </p:cNvSpPr>
          <p:nvPr/>
        </p:nvSpPr>
        <p:spPr bwMode="auto">
          <a:xfrm>
            <a:off x="714375" y="2667000"/>
            <a:ext cx="809625" cy="457200"/>
          </a:xfrm>
          <a:prstGeom prst="rect">
            <a:avLst/>
          </a:prstGeom>
          <a:noFill/>
          <a:ln w="9525">
            <a:noFill/>
            <a:miter lim="800000"/>
            <a:headEnd/>
            <a:tailEnd/>
          </a:ln>
        </p:spPr>
        <p:txBody>
          <a:bodyPr wrap="none">
            <a:spAutoFit/>
          </a:bodyPr>
          <a:lstStyle/>
          <a:p>
            <a:pPr algn="ctr" eaLnBrk="0" hangingPunct="0"/>
            <a:r>
              <a:rPr lang="en-US"/>
              <a:t>input</a:t>
            </a:r>
          </a:p>
        </p:txBody>
      </p:sp>
      <p:sp>
        <p:nvSpPr>
          <p:cNvPr id="23561" name="Text Box 7"/>
          <p:cNvSpPr txBox="1">
            <a:spLocks noChangeArrowheads="1"/>
          </p:cNvSpPr>
          <p:nvPr/>
        </p:nvSpPr>
        <p:spPr bwMode="auto">
          <a:xfrm>
            <a:off x="7496175" y="2667000"/>
            <a:ext cx="962025" cy="457200"/>
          </a:xfrm>
          <a:prstGeom prst="rect">
            <a:avLst/>
          </a:prstGeom>
          <a:noFill/>
          <a:ln w="9525">
            <a:noFill/>
            <a:miter lim="800000"/>
            <a:headEnd/>
            <a:tailEnd/>
          </a:ln>
        </p:spPr>
        <p:txBody>
          <a:bodyPr wrap="none">
            <a:spAutoFit/>
          </a:bodyPr>
          <a:lstStyle/>
          <a:p>
            <a:pPr algn="ctr" eaLnBrk="0" hangingPunct="0"/>
            <a:r>
              <a:rPr lang="en-US"/>
              <a:t>output</a:t>
            </a:r>
          </a:p>
        </p:txBody>
      </p:sp>
      <p:sp>
        <p:nvSpPr>
          <p:cNvPr id="23562" name="Line 8"/>
          <p:cNvSpPr>
            <a:spLocks noChangeShapeType="1"/>
          </p:cNvSpPr>
          <p:nvPr/>
        </p:nvSpPr>
        <p:spPr bwMode="auto">
          <a:xfrm>
            <a:off x="2971800" y="26670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3563" name="Text Box 9"/>
          <p:cNvSpPr txBox="1">
            <a:spLocks noChangeArrowheads="1"/>
          </p:cNvSpPr>
          <p:nvPr/>
        </p:nvSpPr>
        <p:spPr bwMode="auto">
          <a:xfrm>
            <a:off x="2392363" y="2362200"/>
            <a:ext cx="579437" cy="519113"/>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s</a:t>
            </a:r>
            <a:r>
              <a:rPr lang="en-US" sz="2800" baseline="-25000">
                <a:solidFill>
                  <a:schemeClr val="accent2"/>
                </a:solidFill>
              </a:rPr>
              <a:t>1+</a:t>
            </a:r>
            <a:endParaRPr lang="en-US" sz="2800" i="1"/>
          </a:p>
        </p:txBody>
      </p:sp>
      <p:sp>
        <p:nvSpPr>
          <p:cNvPr id="23564" name="Line 10"/>
          <p:cNvSpPr>
            <a:spLocks noChangeShapeType="1"/>
          </p:cNvSpPr>
          <p:nvPr/>
        </p:nvSpPr>
        <p:spPr bwMode="auto">
          <a:xfrm flipH="1">
            <a:off x="2971800" y="31242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3565" name="Text Box 11"/>
          <p:cNvSpPr txBox="1">
            <a:spLocks noChangeArrowheads="1"/>
          </p:cNvSpPr>
          <p:nvPr/>
        </p:nvSpPr>
        <p:spPr bwMode="auto">
          <a:xfrm>
            <a:off x="2370138" y="2833688"/>
            <a:ext cx="563562"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s</a:t>
            </a:r>
            <a:r>
              <a:rPr lang="en-US" sz="2800" baseline="-25000">
                <a:solidFill>
                  <a:schemeClr val="accent2"/>
                </a:solidFill>
              </a:rPr>
              <a:t>1–</a:t>
            </a:r>
            <a:endParaRPr lang="en-US" sz="2800" i="1"/>
          </a:p>
        </p:txBody>
      </p:sp>
      <p:sp>
        <p:nvSpPr>
          <p:cNvPr id="23566" name="Line 12"/>
          <p:cNvSpPr>
            <a:spLocks noChangeShapeType="1"/>
          </p:cNvSpPr>
          <p:nvPr/>
        </p:nvSpPr>
        <p:spPr bwMode="auto">
          <a:xfrm>
            <a:off x="5257800" y="31242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3567" name="Text Box 13"/>
          <p:cNvSpPr txBox="1">
            <a:spLocks noChangeArrowheads="1"/>
          </p:cNvSpPr>
          <p:nvPr/>
        </p:nvSpPr>
        <p:spPr bwMode="auto">
          <a:xfrm>
            <a:off x="6324600" y="2833688"/>
            <a:ext cx="563563"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s</a:t>
            </a:r>
            <a:r>
              <a:rPr lang="en-US" sz="2800" baseline="-25000">
                <a:solidFill>
                  <a:schemeClr val="accent2"/>
                </a:solidFill>
              </a:rPr>
              <a:t>2–</a:t>
            </a:r>
            <a:endParaRPr lang="en-US" sz="2800" i="1">
              <a:solidFill>
                <a:schemeClr val="accent2"/>
              </a:solidFill>
            </a:endParaRPr>
          </a:p>
        </p:txBody>
      </p:sp>
      <p:sp>
        <p:nvSpPr>
          <p:cNvPr id="23568" name="Text Box 14"/>
          <p:cNvSpPr txBox="1">
            <a:spLocks noChangeArrowheads="1"/>
          </p:cNvSpPr>
          <p:nvPr/>
        </p:nvSpPr>
        <p:spPr bwMode="auto">
          <a:xfrm>
            <a:off x="2990850" y="3336925"/>
            <a:ext cx="3263900" cy="830263"/>
          </a:xfrm>
          <a:prstGeom prst="rect">
            <a:avLst/>
          </a:prstGeom>
          <a:noFill/>
          <a:ln w="9525">
            <a:noFill/>
            <a:miter lim="800000"/>
            <a:headEnd/>
            <a:tailEnd/>
          </a:ln>
        </p:spPr>
        <p:txBody>
          <a:bodyPr wrap="none">
            <a:spAutoFit/>
          </a:bodyPr>
          <a:lstStyle/>
          <a:p>
            <a:pPr algn="ctr" eaLnBrk="0" hangingPunct="0"/>
            <a:r>
              <a:rPr lang="en-US"/>
              <a:t>resonant cavity</a:t>
            </a:r>
          </a:p>
          <a:p>
            <a:pPr algn="ctr" eaLnBrk="0" hangingPunct="0"/>
            <a:r>
              <a:rPr lang="en-US"/>
              <a:t>frequency </a:t>
            </a:r>
            <a:r>
              <a:rPr lang="en-US" i="1">
                <a:solidFill>
                  <a:srgbClr val="FF0000"/>
                </a:solidFill>
                <a:latin typeface="Symbol" pitchFamily="18" charset="2"/>
              </a:rPr>
              <a:t>ω</a:t>
            </a:r>
            <a:r>
              <a:rPr lang="en-US" baseline="-25000">
                <a:solidFill>
                  <a:srgbClr val="FF0000"/>
                </a:solidFill>
              </a:rPr>
              <a:t>0</a:t>
            </a:r>
            <a:r>
              <a:rPr lang="en-US"/>
              <a:t>, lifetime</a:t>
            </a:r>
            <a:r>
              <a:rPr lang="en-US">
                <a:solidFill>
                  <a:srgbClr val="FF0000"/>
                </a:solidFill>
              </a:rPr>
              <a:t> </a:t>
            </a:r>
            <a:r>
              <a:rPr lang="en-US" i="1">
                <a:solidFill>
                  <a:srgbClr val="FF0000"/>
                </a:solidFill>
                <a:latin typeface="Symbol" pitchFamily="18" charset="2"/>
              </a:rPr>
              <a:t>τ</a:t>
            </a:r>
            <a:endParaRPr lang="en-US"/>
          </a:p>
        </p:txBody>
      </p:sp>
      <p:sp>
        <p:nvSpPr>
          <p:cNvPr id="23569" name="Text Box 15"/>
          <p:cNvSpPr txBox="1">
            <a:spLocks noChangeArrowheads="1"/>
          </p:cNvSpPr>
          <p:nvPr/>
        </p:nvSpPr>
        <p:spPr bwMode="auto">
          <a:xfrm>
            <a:off x="7291388" y="3581400"/>
            <a:ext cx="1362075" cy="519113"/>
          </a:xfrm>
          <a:prstGeom prst="rect">
            <a:avLst/>
          </a:prstGeom>
          <a:noFill/>
          <a:ln w="9525">
            <a:noFill/>
            <a:miter lim="800000"/>
            <a:headEnd/>
            <a:tailEnd/>
          </a:ln>
        </p:spPr>
        <p:txBody>
          <a:bodyPr wrap="none">
            <a:spAutoFit/>
          </a:bodyPr>
          <a:lstStyle/>
          <a:p>
            <a:pPr algn="ctr" eaLnBrk="0" hangingPunct="0"/>
            <a:r>
              <a:rPr lang="en-US" sz="2800"/>
              <a:t>|</a:t>
            </a:r>
            <a:r>
              <a:rPr lang="en-US" i="1">
                <a:solidFill>
                  <a:schemeClr val="accent2"/>
                </a:solidFill>
              </a:rPr>
              <a:t>s</a:t>
            </a:r>
            <a:r>
              <a:rPr lang="en-US" sz="2800"/>
              <a:t>|</a:t>
            </a:r>
            <a:r>
              <a:rPr lang="en-US" baseline="30000"/>
              <a:t>2</a:t>
            </a:r>
            <a:r>
              <a:rPr lang="en-US"/>
              <a:t> = </a:t>
            </a:r>
            <a:r>
              <a:rPr lang="en-US">
                <a:solidFill>
                  <a:schemeClr val="accent2"/>
                </a:solidFill>
              </a:rPr>
              <a:t>flux</a:t>
            </a:r>
            <a:endParaRPr lang="en-US"/>
          </a:p>
        </p:txBody>
      </p:sp>
      <p:sp>
        <p:nvSpPr>
          <p:cNvPr id="23570" name="Text Box 16"/>
          <p:cNvSpPr txBox="1">
            <a:spLocks noChangeArrowheads="1"/>
          </p:cNvSpPr>
          <p:nvPr/>
        </p:nvSpPr>
        <p:spPr bwMode="auto">
          <a:xfrm>
            <a:off x="7105650" y="4052888"/>
            <a:ext cx="1733550" cy="519112"/>
          </a:xfrm>
          <a:prstGeom prst="rect">
            <a:avLst/>
          </a:prstGeom>
          <a:noFill/>
          <a:ln w="9525">
            <a:noFill/>
            <a:miter lim="800000"/>
            <a:headEnd/>
            <a:tailEnd/>
          </a:ln>
        </p:spPr>
        <p:txBody>
          <a:bodyPr wrap="none">
            <a:spAutoFit/>
          </a:bodyPr>
          <a:lstStyle/>
          <a:p>
            <a:pPr algn="ctr" eaLnBrk="0" hangingPunct="0"/>
            <a:r>
              <a:rPr lang="en-US" sz="2800"/>
              <a:t>|</a:t>
            </a:r>
            <a:r>
              <a:rPr lang="en-US" i="1">
                <a:solidFill>
                  <a:srgbClr val="FF0000"/>
                </a:solidFill>
              </a:rPr>
              <a:t>a</a:t>
            </a:r>
            <a:r>
              <a:rPr lang="en-US" sz="2800"/>
              <a:t>|</a:t>
            </a:r>
            <a:r>
              <a:rPr lang="en-US" baseline="30000"/>
              <a:t>2</a:t>
            </a:r>
            <a:r>
              <a:rPr lang="en-US"/>
              <a:t> = </a:t>
            </a:r>
            <a:r>
              <a:rPr lang="en-US">
                <a:solidFill>
                  <a:srgbClr val="FF0000"/>
                </a:solidFill>
              </a:rPr>
              <a:t>energy</a:t>
            </a:r>
            <a:endParaRPr lang="en-US"/>
          </a:p>
        </p:txBody>
      </p:sp>
      <p:sp>
        <p:nvSpPr>
          <p:cNvPr id="23571" name="Text Box 19"/>
          <p:cNvSpPr txBox="1">
            <a:spLocks noChangeArrowheads="1"/>
          </p:cNvSpPr>
          <p:nvPr/>
        </p:nvSpPr>
        <p:spPr bwMode="auto">
          <a:xfrm>
            <a:off x="328613" y="5029200"/>
            <a:ext cx="2422525" cy="944563"/>
          </a:xfrm>
          <a:prstGeom prst="rect">
            <a:avLst/>
          </a:prstGeom>
          <a:noFill/>
          <a:ln w="9525">
            <a:noFill/>
            <a:miter lim="800000"/>
            <a:headEnd/>
            <a:tailEnd/>
          </a:ln>
        </p:spPr>
        <p:txBody>
          <a:bodyPr wrap="none">
            <a:spAutoFit/>
          </a:bodyPr>
          <a:lstStyle/>
          <a:p>
            <a:pPr algn="ctr" eaLnBrk="0" hangingPunct="0"/>
            <a:r>
              <a:rPr lang="en-US"/>
              <a:t>transmission </a:t>
            </a:r>
            <a:r>
              <a:rPr lang="en-US" i="1">
                <a:solidFill>
                  <a:srgbClr val="FF0000"/>
                </a:solidFill>
              </a:rPr>
              <a:t>T</a:t>
            </a:r>
            <a:endParaRPr lang="en-US"/>
          </a:p>
          <a:p>
            <a:pPr algn="ctr" eaLnBrk="0" hangingPunct="0"/>
            <a:r>
              <a:rPr lang="en-US"/>
              <a:t>= </a:t>
            </a:r>
            <a:r>
              <a:rPr lang="en-US" sz="2800"/>
              <a:t>|</a:t>
            </a:r>
            <a:r>
              <a:rPr lang="en-US"/>
              <a:t> </a:t>
            </a:r>
            <a:r>
              <a:rPr lang="en-US" sz="2800" i="1">
                <a:solidFill>
                  <a:schemeClr val="accent2"/>
                </a:solidFill>
              </a:rPr>
              <a:t>s</a:t>
            </a:r>
            <a:r>
              <a:rPr lang="en-US" sz="2800" baseline="-25000">
                <a:solidFill>
                  <a:schemeClr val="accent2"/>
                </a:solidFill>
              </a:rPr>
              <a:t>2–</a:t>
            </a:r>
            <a:r>
              <a:rPr lang="en-US"/>
              <a:t> </a:t>
            </a:r>
            <a:r>
              <a:rPr lang="en-US" sz="3200"/>
              <a:t>|</a:t>
            </a:r>
            <a:r>
              <a:rPr lang="en-US" sz="2800" baseline="30000"/>
              <a:t>2</a:t>
            </a:r>
            <a:r>
              <a:rPr lang="en-US" sz="2800"/>
              <a:t> / |</a:t>
            </a:r>
            <a:r>
              <a:rPr lang="en-US"/>
              <a:t> </a:t>
            </a:r>
            <a:r>
              <a:rPr lang="en-US" sz="2800" i="1">
                <a:solidFill>
                  <a:schemeClr val="accent2"/>
                </a:solidFill>
              </a:rPr>
              <a:t>s</a:t>
            </a:r>
            <a:r>
              <a:rPr lang="en-US" sz="2800" baseline="-25000">
                <a:solidFill>
                  <a:schemeClr val="accent2"/>
                </a:solidFill>
              </a:rPr>
              <a:t>1+</a:t>
            </a:r>
            <a:r>
              <a:rPr lang="en-US"/>
              <a:t> </a:t>
            </a:r>
            <a:r>
              <a:rPr lang="en-US" sz="3200"/>
              <a:t>|</a:t>
            </a:r>
            <a:r>
              <a:rPr lang="en-US" sz="2800" baseline="30000"/>
              <a:t>2</a:t>
            </a:r>
            <a:r>
              <a:rPr lang="en-US" sz="2800"/>
              <a:t> </a:t>
            </a:r>
          </a:p>
        </p:txBody>
      </p:sp>
      <p:sp>
        <p:nvSpPr>
          <p:cNvPr id="23572" name="Line 21"/>
          <p:cNvSpPr>
            <a:spLocks noChangeShapeType="1"/>
          </p:cNvSpPr>
          <p:nvPr/>
        </p:nvSpPr>
        <p:spPr bwMode="auto">
          <a:xfrm flipV="1">
            <a:off x="3200400" y="4724400"/>
            <a:ext cx="0" cy="1752600"/>
          </a:xfrm>
          <a:prstGeom prst="line">
            <a:avLst/>
          </a:prstGeom>
          <a:noFill/>
          <a:ln w="9525">
            <a:solidFill>
              <a:schemeClr val="tx1"/>
            </a:solidFill>
            <a:round/>
            <a:headEnd/>
            <a:tailEnd type="triangle" w="med" len="med"/>
          </a:ln>
        </p:spPr>
        <p:txBody>
          <a:bodyPr wrap="none" anchor="ctr"/>
          <a:lstStyle/>
          <a:p>
            <a:endParaRPr lang="cs-CZ"/>
          </a:p>
        </p:txBody>
      </p:sp>
      <p:sp>
        <p:nvSpPr>
          <p:cNvPr id="23573" name="Line 22"/>
          <p:cNvSpPr>
            <a:spLocks noChangeShapeType="1"/>
          </p:cNvSpPr>
          <p:nvPr/>
        </p:nvSpPr>
        <p:spPr bwMode="auto">
          <a:xfrm>
            <a:off x="3200400" y="6477000"/>
            <a:ext cx="2362200" cy="0"/>
          </a:xfrm>
          <a:prstGeom prst="line">
            <a:avLst/>
          </a:prstGeom>
          <a:noFill/>
          <a:ln w="9525">
            <a:solidFill>
              <a:schemeClr val="tx1"/>
            </a:solidFill>
            <a:round/>
            <a:headEnd/>
            <a:tailEnd type="triangle" w="med" len="med"/>
          </a:ln>
        </p:spPr>
        <p:txBody>
          <a:bodyPr wrap="none" anchor="ctr"/>
          <a:lstStyle/>
          <a:p>
            <a:endParaRPr lang="cs-CZ"/>
          </a:p>
        </p:txBody>
      </p:sp>
      <p:grpSp>
        <p:nvGrpSpPr>
          <p:cNvPr id="23574" name="Group 30"/>
          <p:cNvGrpSpPr>
            <a:grpSpLocks/>
          </p:cNvGrpSpPr>
          <p:nvPr/>
        </p:nvGrpSpPr>
        <p:grpSpPr bwMode="auto">
          <a:xfrm>
            <a:off x="3276600" y="5008563"/>
            <a:ext cx="2184400" cy="1468437"/>
            <a:chOff x="902" y="3117"/>
            <a:chExt cx="1088" cy="925"/>
          </a:xfrm>
        </p:grpSpPr>
        <p:sp>
          <p:nvSpPr>
            <p:cNvPr id="23588" name="Freeform 28"/>
            <p:cNvSpPr>
              <a:spLocks/>
            </p:cNvSpPr>
            <p:nvPr/>
          </p:nvSpPr>
          <p:spPr bwMode="auto">
            <a:xfrm>
              <a:off x="902" y="3117"/>
              <a:ext cx="544" cy="925"/>
            </a:xfrm>
            <a:custGeom>
              <a:avLst/>
              <a:gdLst>
                <a:gd name="T0" fmla="*/ 0 w 544"/>
                <a:gd name="T1" fmla="*/ 925 h 925"/>
                <a:gd name="T2" fmla="*/ 230 w 544"/>
                <a:gd name="T3" fmla="*/ 907 h 925"/>
                <a:gd name="T4" fmla="*/ 372 w 544"/>
                <a:gd name="T5" fmla="*/ 857 h 925"/>
                <a:gd name="T6" fmla="*/ 436 w 544"/>
                <a:gd name="T7" fmla="*/ 747 h 925"/>
                <a:gd name="T8" fmla="*/ 478 w 544"/>
                <a:gd name="T9" fmla="*/ 569 h 925"/>
                <a:gd name="T10" fmla="*/ 514 w 544"/>
                <a:gd name="T11" fmla="*/ 215 h 925"/>
                <a:gd name="T12" fmla="*/ 530 w 544"/>
                <a:gd name="T13" fmla="*/ 35 h 925"/>
                <a:gd name="T14" fmla="*/ 544 w 544"/>
                <a:gd name="T15" fmla="*/ 5 h 925"/>
                <a:gd name="T16" fmla="*/ 0 60000 65536"/>
                <a:gd name="T17" fmla="*/ 0 60000 65536"/>
                <a:gd name="T18" fmla="*/ 0 60000 65536"/>
                <a:gd name="T19" fmla="*/ 0 60000 65536"/>
                <a:gd name="T20" fmla="*/ 0 60000 65536"/>
                <a:gd name="T21" fmla="*/ 0 60000 65536"/>
                <a:gd name="T22" fmla="*/ 0 60000 65536"/>
                <a:gd name="T23" fmla="*/ 0 60000 65536"/>
                <a:gd name="T24" fmla="*/ 0 w 544"/>
                <a:gd name="T25" fmla="*/ 0 h 925"/>
                <a:gd name="T26" fmla="*/ 544 w 544"/>
                <a:gd name="T27" fmla="*/ 925 h 9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4" h="925">
                  <a:moveTo>
                    <a:pt x="0" y="925"/>
                  </a:moveTo>
                  <a:cubicBezTo>
                    <a:pt x="84" y="921"/>
                    <a:pt x="168" y="918"/>
                    <a:pt x="230" y="907"/>
                  </a:cubicBezTo>
                  <a:cubicBezTo>
                    <a:pt x="292" y="895"/>
                    <a:pt x="337" y="883"/>
                    <a:pt x="372" y="857"/>
                  </a:cubicBezTo>
                  <a:cubicBezTo>
                    <a:pt x="406" y="830"/>
                    <a:pt x="418" y="795"/>
                    <a:pt x="436" y="747"/>
                  </a:cubicBezTo>
                  <a:cubicBezTo>
                    <a:pt x="453" y="699"/>
                    <a:pt x="465" y="657"/>
                    <a:pt x="478" y="569"/>
                  </a:cubicBezTo>
                  <a:cubicBezTo>
                    <a:pt x="490" y="480"/>
                    <a:pt x="505" y="304"/>
                    <a:pt x="514" y="215"/>
                  </a:cubicBezTo>
                  <a:cubicBezTo>
                    <a:pt x="522" y="126"/>
                    <a:pt x="525" y="70"/>
                    <a:pt x="530" y="35"/>
                  </a:cubicBezTo>
                  <a:cubicBezTo>
                    <a:pt x="535" y="0"/>
                    <a:pt x="534" y="10"/>
                    <a:pt x="544" y="5"/>
                  </a:cubicBezTo>
                </a:path>
              </a:pathLst>
            </a:custGeom>
            <a:noFill/>
            <a:ln w="9525">
              <a:solidFill>
                <a:srgbClr val="FF0000"/>
              </a:solidFill>
              <a:round/>
              <a:headEnd/>
              <a:tailEnd/>
            </a:ln>
          </p:spPr>
          <p:txBody>
            <a:bodyPr wrap="none" anchor="ctr"/>
            <a:lstStyle/>
            <a:p>
              <a:endParaRPr lang="cs-CZ"/>
            </a:p>
          </p:txBody>
        </p:sp>
        <p:sp>
          <p:nvSpPr>
            <p:cNvPr id="23589" name="Freeform 29"/>
            <p:cNvSpPr>
              <a:spLocks/>
            </p:cNvSpPr>
            <p:nvPr/>
          </p:nvSpPr>
          <p:spPr bwMode="auto">
            <a:xfrm flipH="1">
              <a:off x="1446" y="3117"/>
              <a:ext cx="544" cy="925"/>
            </a:xfrm>
            <a:custGeom>
              <a:avLst/>
              <a:gdLst>
                <a:gd name="T0" fmla="*/ 0 w 544"/>
                <a:gd name="T1" fmla="*/ 925 h 925"/>
                <a:gd name="T2" fmla="*/ 230 w 544"/>
                <a:gd name="T3" fmla="*/ 907 h 925"/>
                <a:gd name="T4" fmla="*/ 372 w 544"/>
                <a:gd name="T5" fmla="*/ 857 h 925"/>
                <a:gd name="T6" fmla="*/ 436 w 544"/>
                <a:gd name="T7" fmla="*/ 747 h 925"/>
                <a:gd name="T8" fmla="*/ 478 w 544"/>
                <a:gd name="T9" fmla="*/ 569 h 925"/>
                <a:gd name="T10" fmla="*/ 514 w 544"/>
                <a:gd name="T11" fmla="*/ 215 h 925"/>
                <a:gd name="T12" fmla="*/ 530 w 544"/>
                <a:gd name="T13" fmla="*/ 35 h 925"/>
                <a:gd name="T14" fmla="*/ 544 w 544"/>
                <a:gd name="T15" fmla="*/ 5 h 925"/>
                <a:gd name="T16" fmla="*/ 0 60000 65536"/>
                <a:gd name="T17" fmla="*/ 0 60000 65536"/>
                <a:gd name="T18" fmla="*/ 0 60000 65536"/>
                <a:gd name="T19" fmla="*/ 0 60000 65536"/>
                <a:gd name="T20" fmla="*/ 0 60000 65536"/>
                <a:gd name="T21" fmla="*/ 0 60000 65536"/>
                <a:gd name="T22" fmla="*/ 0 60000 65536"/>
                <a:gd name="T23" fmla="*/ 0 60000 65536"/>
                <a:gd name="T24" fmla="*/ 0 w 544"/>
                <a:gd name="T25" fmla="*/ 0 h 925"/>
                <a:gd name="T26" fmla="*/ 544 w 544"/>
                <a:gd name="T27" fmla="*/ 925 h 9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4" h="925">
                  <a:moveTo>
                    <a:pt x="0" y="925"/>
                  </a:moveTo>
                  <a:cubicBezTo>
                    <a:pt x="84" y="921"/>
                    <a:pt x="168" y="918"/>
                    <a:pt x="230" y="907"/>
                  </a:cubicBezTo>
                  <a:cubicBezTo>
                    <a:pt x="292" y="895"/>
                    <a:pt x="337" y="883"/>
                    <a:pt x="372" y="857"/>
                  </a:cubicBezTo>
                  <a:cubicBezTo>
                    <a:pt x="406" y="830"/>
                    <a:pt x="418" y="795"/>
                    <a:pt x="436" y="747"/>
                  </a:cubicBezTo>
                  <a:cubicBezTo>
                    <a:pt x="453" y="699"/>
                    <a:pt x="465" y="657"/>
                    <a:pt x="478" y="569"/>
                  </a:cubicBezTo>
                  <a:cubicBezTo>
                    <a:pt x="490" y="480"/>
                    <a:pt x="505" y="304"/>
                    <a:pt x="514" y="215"/>
                  </a:cubicBezTo>
                  <a:cubicBezTo>
                    <a:pt x="522" y="126"/>
                    <a:pt x="525" y="70"/>
                    <a:pt x="530" y="35"/>
                  </a:cubicBezTo>
                  <a:cubicBezTo>
                    <a:pt x="535" y="0"/>
                    <a:pt x="534" y="10"/>
                    <a:pt x="544" y="5"/>
                  </a:cubicBezTo>
                </a:path>
              </a:pathLst>
            </a:custGeom>
            <a:noFill/>
            <a:ln w="9525">
              <a:solidFill>
                <a:srgbClr val="FF0000"/>
              </a:solidFill>
              <a:round/>
              <a:headEnd/>
              <a:tailEnd/>
            </a:ln>
          </p:spPr>
          <p:txBody>
            <a:bodyPr wrap="none" anchor="ctr"/>
            <a:lstStyle/>
            <a:p>
              <a:endParaRPr lang="cs-CZ"/>
            </a:p>
          </p:txBody>
        </p:sp>
      </p:grpSp>
      <p:sp>
        <p:nvSpPr>
          <p:cNvPr id="23575" name="Line 31"/>
          <p:cNvSpPr>
            <a:spLocks noChangeShapeType="1"/>
          </p:cNvSpPr>
          <p:nvPr/>
        </p:nvSpPr>
        <p:spPr bwMode="auto">
          <a:xfrm>
            <a:off x="3157538" y="5019675"/>
            <a:ext cx="119062" cy="0"/>
          </a:xfrm>
          <a:prstGeom prst="line">
            <a:avLst/>
          </a:prstGeom>
          <a:noFill/>
          <a:ln w="9525">
            <a:solidFill>
              <a:schemeClr val="tx1"/>
            </a:solidFill>
            <a:round/>
            <a:headEnd/>
            <a:tailEnd/>
          </a:ln>
        </p:spPr>
        <p:txBody>
          <a:bodyPr wrap="none" anchor="ctr"/>
          <a:lstStyle/>
          <a:p>
            <a:endParaRPr lang="cs-CZ"/>
          </a:p>
        </p:txBody>
      </p:sp>
      <p:sp>
        <p:nvSpPr>
          <p:cNvPr id="23576" name="Text Box 32"/>
          <p:cNvSpPr txBox="1">
            <a:spLocks noChangeArrowheads="1"/>
          </p:cNvSpPr>
          <p:nvPr/>
        </p:nvSpPr>
        <p:spPr bwMode="auto">
          <a:xfrm>
            <a:off x="2889250" y="4822825"/>
            <a:ext cx="311150" cy="396875"/>
          </a:xfrm>
          <a:prstGeom prst="rect">
            <a:avLst/>
          </a:prstGeom>
          <a:noFill/>
          <a:ln w="9525">
            <a:noFill/>
            <a:miter lim="800000"/>
            <a:headEnd/>
            <a:tailEnd/>
          </a:ln>
        </p:spPr>
        <p:txBody>
          <a:bodyPr wrap="none">
            <a:spAutoFit/>
          </a:bodyPr>
          <a:lstStyle/>
          <a:p>
            <a:pPr algn="ctr" eaLnBrk="0" hangingPunct="0"/>
            <a:r>
              <a:rPr lang="en-US" sz="2000"/>
              <a:t>1</a:t>
            </a:r>
            <a:endParaRPr lang="en-US"/>
          </a:p>
        </p:txBody>
      </p:sp>
      <p:sp>
        <p:nvSpPr>
          <p:cNvPr id="23577" name="Rectangle 34"/>
          <p:cNvSpPr>
            <a:spLocks noChangeArrowheads="1"/>
          </p:cNvSpPr>
          <p:nvPr/>
        </p:nvSpPr>
        <p:spPr bwMode="auto">
          <a:xfrm>
            <a:off x="4173538" y="6461125"/>
            <a:ext cx="441325" cy="423863"/>
          </a:xfrm>
          <a:prstGeom prst="rect">
            <a:avLst/>
          </a:prstGeom>
          <a:noFill/>
          <a:ln w="9525">
            <a:noFill/>
            <a:miter lim="800000"/>
            <a:headEnd/>
            <a:tailEnd/>
          </a:ln>
        </p:spPr>
        <p:txBody>
          <a:bodyPr wrap="none">
            <a:spAutoFit/>
          </a:bodyPr>
          <a:lstStyle/>
          <a:p>
            <a:pPr algn="ctr" eaLnBrk="0" hangingPunct="0"/>
            <a:r>
              <a:rPr lang="en-US" sz="2000" i="1">
                <a:solidFill>
                  <a:srgbClr val="FF0000"/>
                </a:solidFill>
                <a:latin typeface="Symbol" pitchFamily="18" charset="2"/>
              </a:rPr>
              <a:t>w</a:t>
            </a:r>
            <a:r>
              <a:rPr lang="en-US" sz="2000" baseline="-25000">
                <a:solidFill>
                  <a:srgbClr val="FF0000"/>
                </a:solidFill>
              </a:rPr>
              <a:t>0</a:t>
            </a:r>
          </a:p>
        </p:txBody>
      </p:sp>
      <p:sp>
        <p:nvSpPr>
          <p:cNvPr id="23578" name="Line 35"/>
          <p:cNvSpPr>
            <a:spLocks noChangeShapeType="1"/>
          </p:cNvSpPr>
          <p:nvPr/>
        </p:nvSpPr>
        <p:spPr bwMode="auto">
          <a:xfrm>
            <a:off x="4367213" y="6421438"/>
            <a:ext cx="0" cy="142875"/>
          </a:xfrm>
          <a:prstGeom prst="line">
            <a:avLst/>
          </a:prstGeom>
          <a:noFill/>
          <a:ln w="9525">
            <a:solidFill>
              <a:schemeClr val="tx1"/>
            </a:solidFill>
            <a:round/>
            <a:headEnd/>
            <a:tailEnd/>
          </a:ln>
        </p:spPr>
        <p:txBody>
          <a:bodyPr wrap="none" anchor="ctr"/>
          <a:lstStyle/>
          <a:p>
            <a:endParaRPr lang="cs-CZ"/>
          </a:p>
        </p:txBody>
      </p:sp>
      <p:sp>
        <p:nvSpPr>
          <p:cNvPr id="23579" name="Line 36"/>
          <p:cNvSpPr>
            <a:spLocks noChangeShapeType="1"/>
          </p:cNvSpPr>
          <p:nvPr/>
        </p:nvSpPr>
        <p:spPr bwMode="auto">
          <a:xfrm>
            <a:off x="3216275" y="5018088"/>
            <a:ext cx="2136775" cy="0"/>
          </a:xfrm>
          <a:prstGeom prst="line">
            <a:avLst/>
          </a:prstGeom>
          <a:noFill/>
          <a:ln w="9525">
            <a:solidFill>
              <a:schemeClr val="tx1"/>
            </a:solidFill>
            <a:prstDash val="dash"/>
            <a:round/>
            <a:headEnd/>
            <a:tailEnd/>
          </a:ln>
        </p:spPr>
        <p:txBody>
          <a:bodyPr wrap="none" anchor="ctr"/>
          <a:lstStyle/>
          <a:p>
            <a:endParaRPr lang="cs-CZ"/>
          </a:p>
        </p:txBody>
      </p:sp>
      <p:sp>
        <p:nvSpPr>
          <p:cNvPr id="23580" name="Text Box 37"/>
          <p:cNvSpPr txBox="1">
            <a:spLocks noChangeArrowheads="1"/>
          </p:cNvSpPr>
          <p:nvPr/>
        </p:nvSpPr>
        <p:spPr bwMode="auto">
          <a:xfrm>
            <a:off x="6096000" y="4953000"/>
            <a:ext cx="2662238" cy="457200"/>
          </a:xfrm>
          <a:prstGeom prst="rect">
            <a:avLst/>
          </a:prstGeom>
          <a:noFill/>
          <a:ln w="9525">
            <a:noFill/>
            <a:miter lim="800000"/>
            <a:headEnd/>
            <a:tailEnd/>
          </a:ln>
        </p:spPr>
        <p:txBody>
          <a:bodyPr wrap="none">
            <a:spAutoFit/>
          </a:bodyPr>
          <a:lstStyle/>
          <a:p>
            <a:pPr algn="ctr" eaLnBrk="0" hangingPunct="0"/>
            <a:r>
              <a:rPr lang="en-US" i="1"/>
              <a:t>T</a:t>
            </a:r>
            <a:r>
              <a:rPr lang="en-US"/>
              <a:t> = </a:t>
            </a:r>
            <a:r>
              <a:rPr lang="en-US">
                <a:solidFill>
                  <a:srgbClr val="FF0000"/>
                </a:solidFill>
              </a:rPr>
              <a:t>Lorentzian filter</a:t>
            </a:r>
            <a:endParaRPr lang="en-US"/>
          </a:p>
        </p:txBody>
      </p:sp>
      <p:graphicFrame>
        <p:nvGraphicFramePr>
          <p:cNvPr id="23554" name="Object 2"/>
          <p:cNvGraphicFramePr>
            <a:graphicFrameLocks noChangeAspect="1"/>
          </p:cNvGraphicFramePr>
          <p:nvPr/>
        </p:nvGraphicFramePr>
        <p:xfrm>
          <a:off x="6781800" y="5410200"/>
          <a:ext cx="1525588" cy="987425"/>
        </p:xfrm>
        <a:graphic>
          <a:graphicData uri="http://schemas.openxmlformats.org/presentationml/2006/ole">
            <p:oleObj spid="_x0000_s23554" name="Equation" r:id="rId3" imgW="1079500" imgH="698500" progId="Equation.3">
              <p:embed/>
            </p:oleObj>
          </a:graphicData>
        </a:graphic>
      </p:graphicFrame>
      <p:sp>
        <p:nvSpPr>
          <p:cNvPr id="23581" name="Rectangle 39"/>
          <p:cNvSpPr>
            <a:spLocks noChangeArrowheads="1"/>
          </p:cNvSpPr>
          <p:nvPr/>
        </p:nvSpPr>
        <p:spPr bwMode="auto">
          <a:xfrm>
            <a:off x="5508625" y="6275388"/>
            <a:ext cx="358775" cy="423862"/>
          </a:xfrm>
          <a:prstGeom prst="rect">
            <a:avLst/>
          </a:prstGeom>
          <a:noFill/>
          <a:ln w="9525">
            <a:noFill/>
            <a:miter lim="800000"/>
            <a:headEnd/>
            <a:tailEnd/>
          </a:ln>
        </p:spPr>
        <p:txBody>
          <a:bodyPr wrap="none">
            <a:spAutoFit/>
          </a:bodyPr>
          <a:lstStyle/>
          <a:p>
            <a:pPr algn="ctr" eaLnBrk="0" hangingPunct="0"/>
            <a:r>
              <a:rPr lang="en-US" sz="2000" i="1">
                <a:latin typeface="Symbol" pitchFamily="18" charset="2"/>
              </a:rPr>
              <a:t>w</a:t>
            </a:r>
          </a:p>
        </p:txBody>
      </p:sp>
      <p:grpSp>
        <p:nvGrpSpPr>
          <p:cNvPr id="3" name="Group 47"/>
          <p:cNvGrpSpPr>
            <a:grpSpLocks/>
          </p:cNvGrpSpPr>
          <p:nvPr/>
        </p:nvGrpSpPr>
        <p:grpSpPr bwMode="auto">
          <a:xfrm>
            <a:off x="3222625" y="5486400"/>
            <a:ext cx="5540375" cy="1371600"/>
            <a:chOff x="2030" y="3456"/>
            <a:chExt cx="3490" cy="864"/>
          </a:xfrm>
        </p:grpSpPr>
        <p:sp>
          <p:nvSpPr>
            <p:cNvPr id="23583" name="Line 40"/>
            <p:cNvSpPr>
              <a:spLocks noChangeShapeType="1"/>
            </p:cNvSpPr>
            <p:nvPr/>
          </p:nvSpPr>
          <p:spPr bwMode="auto">
            <a:xfrm>
              <a:off x="2496" y="3648"/>
              <a:ext cx="192" cy="0"/>
            </a:xfrm>
            <a:prstGeom prst="line">
              <a:avLst/>
            </a:prstGeom>
            <a:noFill/>
            <a:ln w="9525">
              <a:solidFill>
                <a:schemeClr val="tx1"/>
              </a:solidFill>
              <a:round/>
              <a:headEnd/>
              <a:tailEnd type="triangle" w="med" len="med"/>
            </a:ln>
          </p:spPr>
          <p:txBody>
            <a:bodyPr wrap="none" anchor="ctr"/>
            <a:lstStyle/>
            <a:p>
              <a:endParaRPr lang="cs-CZ"/>
            </a:p>
          </p:txBody>
        </p:sp>
        <p:sp>
          <p:nvSpPr>
            <p:cNvPr id="23584" name="Line 41"/>
            <p:cNvSpPr>
              <a:spLocks noChangeShapeType="1"/>
            </p:cNvSpPr>
            <p:nvPr/>
          </p:nvSpPr>
          <p:spPr bwMode="auto">
            <a:xfrm flipH="1">
              <a:off x="2818" y="3648"/>
              <a:ext cx="192" cy="0"/>
            </a:xfrm>
            <a:prstGeom prst="line">
              <a:avLst/>
            </a:prstGeom>
            <a:noFill/>
            <a:ln w="9525">
              <a:solidFill>
                <a:schemeClr val="tx1"/>
              </a:solidFill>
              <a:round/>
              <a:headEnd/>
              <a:tailEnd type="triangle" w="med" len="med"/>
            </a:ln>
          </p:spPr>
          <p:txBody>
            <a:bodyPr wrap="none" anchor="ctr"/>
            <a:lstStyle/>
            <a:p>
              <a:endParaRPr lang="cs-CZ"/>
            </a:p>
          </p:txBody>
        </p:sp>
        <p:sp>
          <p:nvSpPr>
            <p:cNvPr id="23585" name="Text Box 42"/>
            <p:cNvSpPr txBox="1">
              <a:spLocks noChangeArrowheads="1"/>
            </p:cNvSpPr>
            <p:nvPr/>
          </p:nvSpPr>
          <p:spPr bwMode="auto">
            <a:xfrm>
              <a:off x="2030" y="3551"/>
              <a:ext cx="514" cy="212"/>
            </a:xfrm>
            <a:prstGeom prst="rect">
              <a:avLst/>
            </a:prstGeom>
            <a:noFill/>
            <a:ln w="9525">
              <a:noFill/>
              <a:miter lim="800000"/>
              <a:headEnd/>
              <a:tailEnd/>
            </a:ln>
          </p:spPr>
          <p:txBody>
            <a:bodyPr wrap="none">
              <a:spAutoFit/>
            </a:bodyPr>
            <a:lstStyle/>
            <a:p>
              <a:pPr algn="ctr" eaLnBrk="0" hangingPunct="0"/>
              <a:r>
                <a:rPr lang="en-US" sz="1600"/>
                <a:t>FWHM</a:t>
              </a:r>
            </a:p>
          </p:txBody>
        </p:sp>
        <p:graphicFrame>
          <p:nvGraphicFramePr>
            <p:cNvPr id="23555" name="Object 3"/>
            <p:cNvGraphicFramePr>
              <a:graphicFrameLocks noChangeAspect="1"/>
            </p:cNvGraphicFramePr>
            <p:nvPr/>
          </p:nvGraphicFramePr>
          <p:xfrm>
            <a:off x="3128" y="3456"/>
            <a:ext cx="616" cy="415"/>
          </p:xfrm>
          <a:graphic>
            <a:graphicData uri="http://schemas.openxmlformats.org/presentationml/2006/ole">
              <p:oleObj spid="_x0000_s23555" name="Equation" r:id="rId4" imgW="584200" imgH="393700" progId="Equation.3">
                <p:embed/>
              </p:oleObj>
            </a:graphicData>
          </a:graphic>
        </p:graphicFrame>
        <p:sp>
          <p:nvSpPr>
            <p:cNvPr id="23586" name="Text Box 45"/>
            <p:cNvSpPr txBox="1">
              <a:spLocks noChangeArrowheads="1"/>
            </p:cNvSpPr>
            <p:nvPr/>
          </p:nvSpPr>
          <p:spPr bwMode="auto">
            <a:xfrm>
              <a:off x="3998" y="4032"/>
              <a:ext cx="1522" cy="288"/>
            </a:xfrm>
            <a:prstGeom prst="rect">
              <a:avLst/>
            </a:prstGeom>
            <a:noFill/>
            <a:ln w="9525">
              <a:noFill/>
              <a:miter lim="800000"/>
              <a:headEnd/>
              <a:tailEnd/>
            </a:ln>
          </p:spPr>
          <p:txBody>
            <a:bodyPr wrap="none">
              <a:spAutoFit/>
            </a:bodyPr>
            <a:lstStyle/>
            <a:p>
              <a:pPr algn="ctr" eaLnBrk="0" hangingPunct="0"/>
              <a:r>
                <a:rPr lang="en-US">
                  <a:solidFill>
                    <a:schemeClr val="accent2"/>
                  </a:solidFill>
                </a:rPr>
                <a:t>…quality factor </a:t>
              </a:r>
              <a:r>
                <a:rPr lang="en-US" i="1">
                  <a:solidFill>
                    <a:schemeClr val="accent2"/>
                  </a:solidFill>
                </a:rPr>
                <a:t>Q</a:t>
              </a:r>
              <a:endParaRPr lang="en-US">
                <a:solidFill>
                  <a:schemeClr val="accent2"/>
                </a:solidFill>
              </a:endParaRPr>
            </a:p>
          </p:txBody>
        </p:sp>
        <p:sp>
          <p:nvSpPr>
            <p:cNvPr id="23587" name="Line 46"/>
            <p:cNvSpPr>
              <a:spLocks noChangeShapeType="1"/>
            </p:cNvSpPr>
            <p:nvPr/>
          </p:nvSpPr>
          <p:spPr bwMode="auto">
            <a:xfrm>
              <a:off x="3744" y="3888"/>
              <a:ext cx="288" cy="240"/>
            </a:xfrm>
            <a:prstGeom prst="line">
              <a:avLst/>
            </a:prstGeom>
            <a:noFill/>
            <a:ln w="9525">
              <a:solidFill>
                <a:schemeClr val="accent2"/>
              </a:solidFill>
              <a:round/>
              <a:headEnd/>
              <a:tailEnd/>
            </a:ln>
          </p:spPr>
          <p:txBody>
            <a:bodyPr wrap="none" anchor="ctr"/>
            <a:lstStyle/>
            <a:p>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76200"/>
            <a:ext cx="7772400" cy="762000"/>
          </a:xfrm>
        </p:spPr>
        <p:txBody>
          <a:bodyPr/>
          <a:lstStyle/>
          <a:p>
            <a:r>
              <a:rPr lang="en-US" smtClean="0">
                <a:ea typeface="ＭＳ Ｐゴシック" charset="-128"/>
              </a:rPr>
              <a:t>Resonant Filter Example</a:t>
            </a:r>
          </a:p>
        </p:txBody>
      </p:sp>
      <p:pic>
        <p:nvPicPr>
          <p:cNvPr id="141315" name="Picture 3"/>
          <p:cNvPicPr>
            <a:picLocks noChangeAspect="1" noChangeArrowheads="1"/>
          </p:cNvPicPr>
          <p:nvPr/>
        </p:nvPicPr>
        <p:blipFill>
          <a:blip r:embed="rId2"/>
          <a:srcRect/>
          <a:stretch>
            <a:fillRect/>
          </a:stretch>
        </p:blipFill>
        <p:spPr bwMode="auto">
          <a:xfrm>
            <a:off x="152400" y="838200"/>
            <a:ext cx="5029200" cy="3908425"/>
          </a:xfrm>
          <a:prstGeom prst="rect">
            <a:avLst/>
          </a:prstGeom>
          <a:noFill/>
          <a:ln w="9525">
            <a:noFill/>
            <a:miter lim="800000"/>
            <a:headEnd/>
            <a:tailEnd/>
          </a:ln>
        </p:spPr>
      </p:pic>
      <p:pic>
        <p:nvPicPr>
          <p:cNvPr id="141316" name="Picture 4"/>
          <p:cNvPicPr>
            <a:picLocks noChangeAspect="1" noChangeArrowheads="1"/>
          </p:cNvPicPr>
          <p:nvPr/>
        </p:nvPicPr>
        <p:blipFill>
          <a:blip r:embed="rId3"/>
          <a:srcRect/>
          <a:stretch>
            <a:fillRect/>
          </a:stretch>
        </p:blipFill>
        <p:spPr bwMode="auto">
          <a:xfrm>
            <a:off x="5524500" y="4862513"/>
            <a:ext cx="3543300" cy="1995487"/>
          </a:xfrm>
          <a:prstGeom prst="rect">
            <a:avLst/>
          </a:prstGeom>
          <a:noFill/>
          <a:ln w="9525">
            <a:noFill/>
            <a:miter lim="800000"/>
            <a:headEnd/>
            <a:tailEnd/>
          </a:ln>
        </p:spPr>
      </p:pic>
      <p:sp>
        <p:nvSpPr>
          <p:cNvPr id="141317" name="Text Box 5"/>
          <p:cNvSpPr txBox="1">
            <a:spLocks noChangeArrowheads="1"/>
          </p:cNvSpPr>
          <p:nvPr/>
        </p:nvSpPr>
        <p:spPr bwMode="auto">
          <a:xfrm>
            <a:off x="5172075" y="1600200"/>
            <a:ext cx="3948113" cy="2308225"/>
          </a:xfrm>
          <a:prstGeom prst="rect">
            <a:avLst/>
          </a:prstGeom>
          <a:noFill/>
          <a:ln w="9525">
            <a:noFill/>
            <a:miter lim="800000"/>
            <a:headEnd/>
            <a:tailEnd/>
          </a:ln>
        </p:spPr>
        <p:txBody>
          <a:bodyPr wrap="none">
            <a:spAutoFit/>
          </a:bodyPr>
          <a:lstStyle/>
          <a:p>
            <a:pPr algn="ctr"/>
            <a:r>
              <a:rPr lang="en-US"/>
              <a:t>Lorentzian peak, as predicted.</a:t>
            </a:r>
            <a:endParaRPr lang="en-US" i="1"/>
          </a:p>
          <a:p>
            <a:pPr algn="ctr"/>
            <a:endParaRPr lang="en-US" i="1"/>
          </a:p>
          <a:p>
            <a:pPr algn="ctr"/>
            <a:r>
              <a:rPr lang="en-US" i="1"/>
              <a:t>An apparent </a:t>
            </a:r>
            <a:r>
              <a:rPr lang="en-US" i="1">
                <a:solidFill>
                  <a:srgbClr val="0000FF"/>
                </a:solidFill>
              </a:rPr>
              <a:t>miracle</a:t>
            </a:r>
            <a:r>
              <a:rPr lang="en-US" i="1"/>
              <a:t>:</a:t>
            </a:r>
            <a:endParaRPr lang="en-US"/>
          </a:p>
          <a:p>
            <a:pPr algn="ctr"/>
            <a:endParaRPr lang="en-US"/>
          </a:p>
          <a:p>
            <a:pPr algn="ctr"/>
            <a:r>
              <a:rPr lang="en-US">
                <a:solidFill>
                  <a:srgbClr val="FF0000"/>
                </a:solidFill>
              </a:rPr>
              <a:t>~ 100% transmission</a:t>
            </a:r>
          </a:p>
          <a:p>
            <a:pPr algn="ctr"/>
            <a:r>
              <a:rPr lang="en-US">
                <a:solidFill>
                  <a:srgbClr val="FF0000"/>
                </a:solidFill>
              </a:rPr>
              <a:t>at the resonant frequency</a:t>
            </a:r>
          </a:p>
        </p:txBody>
      </p:sp>
      <p:sp>
        <p:nvSpPr>
          <p:cNvPr id="141318" name="Text Box 6"/>
          <p:cNvSpPr txBox="1">
            <a:spLocks noChangeArrowheads="1"/>
          </p:cNvSpPr>
          <p:nvPr/>
        </p:nvSpPr>
        <p:spPr bwMode="auto">
          <a:xfrm>
            <a:off x="185738" y="4832350"/>
            <a:ext cx="5827712" cy="1938338"/>
          </a:xfrm>
          <a:prstGeom prst="rect">
            <a:avLst/>
          </a:prstGeom>
          <a:noFill/>
          <a:ln w="9525">
            <a:noFill/>
            <a:miter lim="800000"/>
            <a:headEnd/>
            <a:tailEnd/>
          </a:ln>
        </p:spPr>
        <p:txBody>
          <a:bodyPr wrap="none">
            <a:spAutoFit/>
          </a:bodyPr>
          <a:lstStyle/>
          <a:p>
            <a:pPr algn="ctr"/>
            <a:r>
              <a:rPr lang="en-US"/>
              <a:t>cavity </a:t>
            </a:r>
            <a:r>
              <a:rPr lang="en-US">
                <a:solidFill>
                  <a:srgbClr val="FF0000"/>
                </a:solidFill>
              </a:rPr>
              <a:t>decays to input/output with </a:t>
            </a:r>
            <a:r>
              <a:rPr lang="en-US" i="1">
                <a:solidFill>
                  <a:srgbClr val="FF0000"/>
                </a:solidFill>
              </a:rPr>
              <a:t>equal rates</a:t>
            </a:r>
            <a:endParaRPr lang="en-US">
              <a:solidFill>
                <a:srgbClr val="FF0000"/>
              </a:solidFill>
            </a:endParaRPr>
          </a:p>
          <a:p>
            <a:pPr algn="ctr"/>
            <a:r>
              <a:rPr lang="en-US">
                <a:sym typeface="Symbol" pitchFamily="18" charset="2"/>
              </a:rPr>
              <a:t>⇒ </a:t>
            </a:r>
            <a:r>
              <a:rPr lang="en-US"/>
              <a:t>At resonance, </a:t>
            </a:r>
            <a:r>
              <a:rPr lang="en-US">
                <a:solidFill>
                  <a:srgbClr val="0000FF"/>
                </a:solidFill>
              </a:rPr>
              <a:t>reflected</a:t>
            </a:r>
            <a:r>
              <a:rPr lang="en-US"/>
              <a:t> wave</a:t>
            </a:r>
          </a:p>
          <a:p>
            <a:pPr algn="ctr"/>
            <a:r>
              <a:rPr lang="en-US">
                <a:solidFill>
                  <a:srgbClr val="FF0000"/>
                </a:solidFill>
              </a:rPr>
              <a:t>destructively interferes</a:t>
            </a:r>
          </a:p>
          <a:p>
            <a:pPr algn="ctr"/>
            <a:r>
              <a:rPr lang="en-US"/>
              <a:t>with </a:t>
            </a:r>
            <a:r>
              <a:rPr lang="en-US">
                <a:solidFill>
                  <a:srgbClr val="0000FF"/>
                </a:solidFill>
              </a:rPr>
              <a:t>backwards-decay</a:t>
            </a:r>
            <a:r>
              <a:rPr lang="en-US"/>
              <a:t> from cavity</a:t>
            </a:r>
          </a:p>
          <a:p>
            <a:pPr algn="ctr"/>
            <a:r>
              <a:rPr lang="en-US"/>
              <a:t>&amp; the two </a:t>
            </a:r>
            <a:r>
              <a:rPr lang="en-US" i="1">
                <a:solidFill>
                  <a:srgbClr val="FF0000"/>
                </a:solidFill>
              </a:rPr>
              <a:t>exactly cancel</a:t>
            </a:r>
            <a:r>
              <a:rPr lang="en-US"/>
              <a: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srcRect/>
          <a:stretch>
            <a:fillRect/>
          </a:stretch>
        </p:blipFill>
        <p:spPr bwMode="auto">
          <a:xfrm>
            <a:off x="1128713" y="584200"/>
            <a:ext cx="6862762" cy="5854700"/>
          </a:xfrm>
          <a:prstGeom prst="rect">
            <a:avLst/>
          </a:prstGeom>
          <a:noFill/>
          <a:ln w="9525">
            <a:noFill/>
            <a:miter lim="800000"/>
            <a:headEnd/>
            <a:tailEnd/>
          </a:ln>
        </p:spPr>
      </p:pic>
      <p:sp>
        <p:nvSpPr>
          <p:cNvPr id="142339" name="Rectangle 3"/>
          <p:cNvSpPr>
            <a:spLocks noChangeArrowheads="1"/>
          </p:cNvSpPr>
          <p:nvPr/>
        </p:nvSpPr>
        <p:spPr bwMode="auto">
          <a:xfrm>
            <a:off x="1981200" y="533400"/>
            <a:ext cx="50292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42340" name="Rectangle 4"/>
          <p:cNvSpPr>
            <a:spLocks noGrp="1" noChangeArrowheads="1"/>
          </p:cNvSpPr>
          <p:nvPr>
            <p:ph type="title"/>
          </p:nvPr>
        </p:nvSpPr>
        <p:spPr>
          <a:xfrm>
            <a:off x="685800" y="0"/>
            <a:ext cx="7772400" cy="1143000"/>
          </a:xfrm>
        </p:spPr>
        <p:txBody>
          <a:bodyPr/>
          <a:lstStyle/>
          <a:p>
            <a:r>
              <a:rPr lang="en-US" sz="3600" smtClean="0">
                <a:ea typeface="ＭＳ Ｐゴシック" charset="-128"/>
              </a:rPr>
              <a:t>Wide-angle Splitters</a:t>
            </a:r>
          </a:p>
        </p:txBody>
      </p:sp>
      <p:sp>
        <p:nvSpPr>
          <p:cNvPr id="142341" name="Text Box 5"/>
          <p:cNvSpPr txBox="1">
            <a:spLocks noChangeArrowheads="1"/>
          </p:cNvSpPr>
          <p:nvPr/>
        </p:nvSpPr>
        <p:spPr bwMode="auto">
          <a:xfrm>
            <a:off x="2316163" y="6477000"/>
            <a:ext cx="4244975" cy="336550"/>
          </a:xfrm>
          <a:prstGeom prst="rect">
            <a:avLst/>
          </a:prstGeom>
          <a:noFill/>
          <a:ln w="9525">
            <a:noFill/>
            <a:miter lim="800000"/>
            <a:headEnd/>
            <a:tailEnd/>
          </a:ln>
        </p:spPr>
        <p:txBody>
          <a:bodyPr wrap="none">
            <a:spAutoFit/>
          </a:bodyPr>
          <a:lstStyle/>
          <a:p>
            <a:pPr algn="ctr" eaLnBrk="0" hangingPunct="0"/>
            <a:r>
              <a:rPr lang="en-US" sz="1600"/>
              <a:t>[ S. Fan </a:t>
            </a:r>
            <a:r>
              <a:rPr lang="en-US" sz="1600" i="1"/>
              <a:t>et al.</a:t>
            </a:r>
            <a:r>
              <a:rPr lang="en-US" sz="1600"/>
              <a:t>, </a:t>
            </a:r>
            <a:r>
              <a:rPr lang="en-US" sz="1600" i="1"/>
              <a:t>J. Opt. Soc. Am. B</a:t>
            </a:r>
            <a:r>
              <a:rPr lang="en-US" sz="1600"/>
              <a:t> </a:t>
            </a:r>
            <a:r>
              <a:rPr lang="en-US" sz="1600" b="1"/>
              <a:t>18</a:t>
            </a:r>
            <a:r>
              <a:rPr lang="en-US" sz="1600"/>
              <a:t>, 162 (2001) ]</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srcRect/>
          <a:stretch>
            <a:fillRect/>
          </a:stretch>
        </p:blipFill>
        <p:spPr bwMode="auto">
          <a:xfrm>
            <a:off x="900113" y="342900"/>
            <a:ext cx="7280275" cy="6210300"/>
          </a:xfrm>
          <a:prstGeom prst="rect">
            <a:avLst/>
          </a:prstGeom>
          <a:noFill/>
          <a:ln w="9525">
            <a:noFill/>
            <a:miter lim="800000"/>
            <a:headEnd/>
            <a:tailEnd/>
          </a:ln>
        </p:spPr>
      </p:pic>
      <p:sp>
        <p:nvSpPr>
          <p:cNvPr id="143363" name="Rectangle 3"/>
          <p:cNvSpPr>
            <a:spLocks noChangeArrowheads="1"/>
          </p:cNvSpPr>
          <p:nvPr/>
        </p:nvSpPr>
        <p:spPr bwMode="auto">
          <a:xfrm>
            <a:off x="2362200" y="228600"/>
            <a:ext cx="4800600" cy="3810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43364" name="Rectangle 4"/>
          <p:cNvSpPr>
            <a:spLocks noGrp="1" noChangeArrowheads="1"/>
          </p:cNvSpPr>
          <p:nvPr>
            <p:ph type="title"/>
          </p:nvPr>
        </p:nvSpPr>
        <p:spPr>
          <a:xfrm>
            <a:off x="685800" y="-152400"/>
            <a:ext cx="7772400" cy="1143000"/>
          </a:xfrm>
        </p:spPr>
        <p:txBody>
          <a:bodyPr/>
          <a:lstStyle/>
          <a:p>
            <a:r>
              <a:rPr lang="en-US" sz="2800" smtClean="0">
                <a:ea typeface="ＭＳ Ｐゴシック" charset="-128"/>
              </a:rPr>
              <a:t>Waveguide Crossings</a:t>
            </a:r>
          </a:p>
        </p:txBody>
      </p:sp>
      <p:sp>
        <p:nvSpPr>
          <p:cNvPr id="143365" name="Text Box 5"/>
          <p:cNvSpPr txBox="1">
            <a:spLocks noChangeArrowheads="1"/>
          </p:cNvSpPr>
          <p:nvPr/>
        </p:nvSpPr>
        <p:spPr bwMode="auto">
          <a:xfrm>
            <a:off x="2200275" y="6553200"/>
            <a:ext cx="4241800" cy="336550"/>
          </a:xfrm>
          <a:prstGeom prst="rect">
            <a:avLst/>
          </a:prstGeom>
          <a:noFill/>
          <a:ln w="9525">
            <a:noFill/>
            <a:miter lim="800000"/>
            <a:headEnd/>
            <a:tailEnd/>
          </a:ln>
        </p:spPr>
        <p:txBody>
          <a:bodyPr wrap="none">
            <a:spAutoFit/>
          </a:bodyPr>
          <a:lstStyle/>
          <a:p>
            <a:pPr algn="ctr" eaLnBrk="0" hangingPunct="0"/>
            <a:r>
              <a:rPr lang="en-US" sz="1600"/>
              <a:t>[ S. G. Johnson </a:t>
            </a:r>
            <a:r>
              <a:rPr lang="en-US" sz="1600" i="1"/>
              <a:t>et al.</a:t>
            </a:r>
            <a:r>
              <a:rPr lang="en-US" sz="1600"/>
              <a:t>, </a:t>
            </a:r>
            <a:r>
              <a:rPr lang="en-US" sz="1600" i="1"/>
              <a:t>Opt. Lett.</a:t>
            </a:r>
            <a:r>
              <a:rPr lang="en-US" sz="1600"/>
              <a:t> </a:t>
            </a:r>
            <a:r>
              <a:rPr lang="en-US" sz="1600" b="1"/>
              <a:t>23</a:t>
            </a:r>
            <a:r>
              <a:rPr lang="en-US" sz="1600"/>
              <a:t>, 1855 (1998) ]</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85800" y="-152400"/>
            <a:ext cx="7772400" cy="1143000"/>
          </a:xfrm>
        </p:spPr>
        <p:txBody>
          <a:bodyPr/>
          <a:lstStyle/>
          <a:p>
            <a:r>
              <a:rPr lang="en-US" sz="2800" smtClean="0">
                <a:ea typeface="ＭＳ Ｐゴシック" charset="-128"/>
              </a:rPr>
              <a:t>Waveguide Crossings</a:t>
            </a:r>
          </a:p>
        </p:txBody>
      </p:sp>
      <p:pic>
        <p:nvPicPr>
          <p:cNvPr id="144387" name="Picture 3"/>
          <p:cNvPicPr>
            <a:picLocks noChangeAspect="1" noChangeArrowheads="1"/>
          </p:cNvPicPr>
          <p:nvPr/>
        </p:nvPicPr>
        <p:blipFill>
          <a:blip r:embed="rId2"/>
          <a:srcRect/>
          <a:stretch>
            <a:fillRect/>
          </a:stretch>
        </p:blipFill>
        <p:spPr bwMode="auto">
          <a:xfrm>
            <a:off x="152400" y="609600"/>
            <a:ext cx="2438400" cy="2420938"/>
          </a:xfrm>
          <a:prstGeom prst="rect">
            <a:avLst/>
          </a:prstGeom>
          <a:noFill/>
          <a:ln w="9525">
            <a:noFill/>
            <a:miter lim="800000"/>
            <a:headEnd/>
            <a:tailEnd/>
          </a:ln>
        </p:spPr>
      </p:pic>
      <p:pic>
        <p:nvPicPr>
          <p:cNvPr id="144388" name="Picture 4" descr="ep.png                                                         0009C61BWesternesse                    B6C46D1E:"/>
          <p:cNvPicPr>
            <a:picLocks noChangeAspect="1" noChangeArrowheads="1"/>
          </p:cNvPicPr>
          <p:nvPr/>
        </p:nvPicPr>
        <p:blipFill>
          <a:blip r:embed="rId3"/>
          <a:srcRect/>
          <a:stretch>
            <a:fillRect/>
          </a:stretch>
        </p:blipFill>
        <p:spPr bwMode="auto">
          <a:xfrm>
            <a:off x="2438400" y="2286000"/>
            <a:ext cx="1524000" cy="1524000"/>
          </a:xfrm>
          <a:prstGeom prst="rect">
            <a:avLst/>
          </a:prstGeom>
          <a:noFill/>
          <a:ln w="9525">
            <a:noFill/>
            <a:miter lim="800000"/>
            <a:headEnd/>
            <a:tailEnd/>
          </a:ln>
        </p:spPr>
      </p:pic>
      <p:pic>
        <p:nvPicPr>
          <p:cNvPr id="144389" name="Picture 5"/>
          <p:cNvPicPr>
            <a:picLocks noChangeAspect="1" noChangeArrowheads="1"/>
          </p:cNvPicPr>
          <p:nvPr/>
        </p:nvPicPr>
        <p:blipFill>
          <a:blip r:embed="rId4"/>
          <a:srcRect/>
          <a:stretch>
            <a:fillRect/>
          </a:stretch>
        </p:blipFill>
        <p:spPr bwMode="auto">
          <a:xfrm>
            <a:off x="4267200" y="1066800"/>
            <a:ext cx="4294188" cy="5638800"/>
          </a:xfrm>
          <a:prstGeom prst="rect">
            <a:avLst/>
          </a:prstGeom>
          <a:noFill/>
          <a:ln w="9525">
            <a:noFill/>
            <a:miter lim="800000"/>
            <a:headEnd/>
            <a:tailEnd/>
          </a:ln>
        </p:spPr>
      </p:pic>
      <p:pic>
        <p:nvPicPr>
          <p:cNvPr id="144390" name="Picture 6"/>
          <p:cNvPicPr>
            <a:picLocks noChangeAspect="1" noChangeArrowheads="1"/>
          </p:cNvPicPr>
          <p:nvPr/>
        </p:nvPicPr>
        <p:blipFill>
          <a:blip r:embed="rId5"/>
          <a:srcRect/>
          <a:stretch>
            <a:fillRect/>
          </a:stretch>
        </p:blipFill>
        <p:spPr bwMode="auto">
          <a:xfrm>
            <a:off x="685800" y="3962400"/>
            <a:ext cx="3035300" cy="2670175"/>
          </a:xfrm>
          <a:prstGeom prst="rect">
            <a:avLst/>
          </a:prstGeom>
          <a:noFill/>
          <a:ln w="9525">
            <a:noFill/>
            <a:miter lim="800000"/>
            <a:headEnd/>
            <a:tailEnd/>
          </a:ln>
        </p:spPr>
      </p:pic>
      <p:sp>
        <p:nvSpPr>
          <p:cNvPr id="144391" name="Line 7"/>
          <p:cNvSpPr>
            <a:spLocks noChangeShapeType="1"/>
          </p:cNvSpPr>
          <p:nvPr/>
        </p:nvSpPr>
        <p:spPr bwMode="auto">
          <a:xfrm>
            <a:off x="1905000" y="2133600"/>
            <a:ext cx="533400" cy="381000"/>
          </a:xfrm>
          <a:prstGeom prst="line">
            <a:avLst/>
          </a:prstGeom>
          <a:noFill/>
          <a:ln w="28575">
            <a:solidFill>
              <a:srgbClr val="FF0000"/>
            </a:solidFill>
            <a:round/>
            <a:headEnd/>
            <a:tailEnd type="triangle" w="med" len="me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ChangeArrowheads="1"/>
          </p:cNvSpPr>
          <p:nvPr/>
        </p:nvSpPr>
        <p:spPr bwMode="auto">
          <a:xfrm>
            <a:off x="3048000" y="152400"/>
            <a:ext cx="3352800" cy="381000"/>
          </a:xfrm>
          <a:prstGeom prst="rect">
            <a:avLst/>
          </a:prstGeom>
          <a:solidFill>
            <a:schemeClr val="bg1"/>
          </a:solidFill>
          <a:ln w="9525">
            <a:solidFill>
              <a:schemeClr val="bg1"/>
            </a:solidFill>
            <a:miter lim="800000"/>
            <a:headEnd/>
            <a:tailEnd/>
          </a:ln>
        </p:spPr>
        <p:txBody>
          <a:bodyPr wrap="none" anchor="ctr"/>
          <a:lstStyle/>
          <a:p>
            <a:pPr algn="ctr" eaLnBrk="0" hangingPunct="0"/>
            <a:endParaRPr lang="cs-CZ"/>
          </a:p>
        </p:txBody>
      </p:sp>
      <p:sp>
        <p:nvSpPr>
          <p:cNvPr id="145411" name="Rectangle 4"/>
          <p:cNvSpPr>
            <a:spLocks noGrp="1" noChangeArrowheads="1"/>
          </p:cNvSpPr>
          <p:nvPr>
            <p:ph type="title"/>
          </p:nvPr>
        </p:nvSpPr>
        <p:spPr>
          <a:xfrm>
            <a:off x="685800" y="-228600"/>
            <a:ext cx="7772400" cy="1143000"/>
          </a:xfrm>
        </p:spPr>
        <p:txBody>
          <a:bodyPr/>
          <a:lstStyle/>
          <a:p>
            <a:r>
              <a:rPr lang="en-US" sz="3200" smtClean="0">
                <a:ea typeface="ＭＳ Ｐゴシック" charset="-128"/>
              </a:rPr>
              <a:t>Channel-Drop Filters</a:t>
            </a:r>
          </a:p>
        </p:txBody>
      </p:sp>
      <p:sp>
        <p:nvSpPr>
          <p:cNvPr id="145412" name="Text Box 5"/>
          <p:cNvSpPr txBox="1">
            <a:spLocks noChangeArrowheads="1"/>
          </p:cNvSpPr>
          <p:nvPr/>
        </p:nvSpPr>
        <p:spPr bwMode="auto">
          <a:xfrm>
            <a:off x="2263775" y="6477000"/>
            <a:ext cx="4027488" cy="336550"/>
          </a:xfrm>
          <a:prstGeom prst="rect">
            <a:avLst/>
          </a:prstGeom>
          <a:noFill/>
          <a:ln w="9525">
            <a:noFill/>
            <a:miter lim="800000"/>
            <a:headEnd/>
            <a:tailEnd/>
          </a:ln>
        </p:spPr>
        <p:txBody>
          <a:bodyPr wrap="none">
            <a:spAutoFit/>
          </a:bodyPr>
          <a:lstStyle/>
          <a:p>
            <a:pPr algn="ctr" eaLnBrk="0" hangingPunct="0"/>
            <a:r>
              <a:rPr lang="en-US" sz="1600"/>
              <a:t>[ S. Fan </a:t>
            </a:r>
            <a:r>
              <a:rPr lang="en-US" sz="1600" i="1"/>
              <a:t>et al.</a:t>
            </a:r>
            <a:r>
              <a:rPr lang="en-US" sz="1600"/>
              <a:t>, </a:t>
            </a:r>
            <a:r>
              <a:rPr lang="en-US" sz="1600" i="1"/>
              <a:t>Phys. Rev. Lett. </a:t>
            </a:r>
            <a:r>
              <a:rPr lang="en-US" sz="1600" b="1"/>
              <a:t>80</a:t>
            </a:r>
            <a:r>
              <a:rPr lang="en-US" sz="1600"/>
              <a:t>, 960 (1998) ]</a:t>
            </a:r>
          </a:p>
        </p:txBody>
      </p:sp>
      <p:sp>
        <p:nvSpPr>
          <p:cNvPr id="145413" name="Rectangle 6"/>
          <p:cNvSpPr>
            <a:spLocks noChangeArrowheads="1"/>
          </p:cNvSpPr>
          <p:nvPr/>
        </p:nvSpPr>
        <p:spPr bwMode="auto">
          <a:xfrm>
            <a:off x="0" y="838200"/>
            <a:ext cx="5029200" cy="381000"/>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cs-CZ"/>
          </a:p>
        </p:txBody>
      </p:sp>
      <p:sp>
        <p:nvSpPr>
          <p:cNvPr id="145414" name="Text Box 8"/>
          <p:cNvSpPr txBox="1">
            <a:spLocks noChangeArrowheads="1"/>
          </p:cNvSpPr>
          <p:nvPr/>
        </p:nvSpPr>
        <p:spPr bwMode="auto">
          <a:xfrm>
            <a:off x="5105400" y="762000"/>
            <a:ext cx="3916363" cy="2209800"/>
          </a:xfrm>
          <a:prstGeom prst="rect">
            <a:avLst/>
          </a:prstGeom>
          <a:noFill/>
          <a:ln w="9525">
            <a:noFill/>
            <a:miter lim="800000"/>
            <a:headEnd/>
            <a:tailEnd/>
          </a:ln>
        </p:spPr>
        <p:txBody>
          <a:bodyPr wrap="none">
            <a:spAutoFit/>
          </a:bodyPr>
          <a:lstStyle/>
          <a:p>
            <a:pPr eaLnBrk="0" hangingPunct="0"/>
            <a:r>
              <a:rPr lang="en-US" i="1"/>
              <a:t>Perfect channel-dropping if:</a:t>
            </a:r>
            <a:endParaRPr lang="en-US"/>
          </a:p>
          <a:p>
            <a:pPr eaLnBrk="0" hangingPunct="0">
              <a:lnSpc>
                <a:spcPct val="180000"/>
              </a:lnSpc>
            </a:pPr>
            <a:r>
              <a:rPr lang="en-US">
                <a:solidFill>
                  <a:schemeClr val="accent2"/>
                </a:solidFill>
              </a:rPr>
              <a:t>Two resonant modes</a:t>
            </a:r>
            <a:r>
              <a:rPr lang="en-US"/>
              <a:t> with:</a:t>
            </a:r>
          </a:p>
          <a:p>
            <a:pPr eaLnBrk="0" hangingPunct="0"/>
            <a:r>
              <a:rPr lang="en-US"/>
              <a:t>• even and odd symmetry</a:t>
            </a:r>
          </a:p>
          <a:p>
            <a:pPr eaLnBrk="0" hangingPunct="0"/>
            <a:r>
              <a:rPr lang="en-US"/>
              <a:t>• equal frequency (degenerate)</a:t>
            </a:r>
          </a:p>
          <a:p>
            <a:pPr eaLnBrk="0" hangingPunct="0"/>
            <a:r>
              <a:rPr lang="en-US"/>
              <a:t>• equal decay rates</a:t>
            </a:r>
            <a:endParaRPr lang="en-US" i="1"/>
          </a:p>
        </p:txBody>
      </p:sp>
      <p:sp>
        <p:nvSpPr>
          <p:cNvPr id="145415" name="Line 9"/>
          <p:cNvSpPr>
            <a:spLocks noChangeShapeType="1"/>
          </p:cNvSpPr>
          <p:nvPr/>
        </p:nvSpPr>
        <p:spPr bwMode="auto">
          <a:xfrm>
            <a:off x="0" y="914400"/>
            <a:ext cx="4953000" cy="0"/>
          </a:xfrm>
          <a:prstGeom prst="line">
            <a:avLst/>
          </a:prstGeom>
          <a:noFill/>
          <a:ln w="28575">
            <a:solidFill>
              <a:srgbClr val="FF0000"/>
            </a:solidFill>
            <a:round/>
            <a:headEnd/>
            <a:tailEnd type="triangle" w="med" len="med"/>
          </a:ln>
        </p:spPr>
        <p:txBody>
          <a:bodyPr wrap="none" anchor="ctr"/>
          <a:lstStyle/>
          <a:p>
            <a:endParaRPr lang="cs-CZ"/>
          </a:p>
        </p:txBody>
      </p:sp>
      <p:sp>
        <p:nvSpPr>
          <p:cNvPr id="145416" name="Line 10"/>
          <p:cNvSpPr>
            <a:spLocks noChangeShapeType="1"/>
          </p:cNvSpPr>
          <p:nvPr/>
        </p:nvSpPr>
        <p:spPr bwMode="auto">
          <a:xfrm>
            <a:off x="-76200" y="990600"/>
            <a:ext cx="4953000" cy="0"/>
          </a:xfrm>
          <a:prstGeom prst="line">
            <a:avLst/>
          </a:prstGeom>
          <a:noFill/>
          <a:ln w="28575">
            <a:solidFill>
              <a:srgbClr val="33CC33"/>
            </a:solidFill>
            <a:round/>
            <a:headEnd/>
            <a:tailEnd type="triangle" w="med" len="med"/>
          </a:ln>
        </p:spPr>
        <p:txBody>
          <a:bodyPr wrap="none" anchor="ctr"/>
          <a:lstStyle/>
          <a:p>
            <a:endParaRPr lang="cs-CZ"/>
          </a:p>
        </p:txBody>
      </p:sp>
      <p:sp>
        <p:nvSpPr>
          <p:cNvPr id="145417" name="Line 11"/>
          <p:cNvSpPr>
            <a:spLocks noChangeShapeType="1"/>
          </p:cNvSpPr>
          <p:nvPr/>
        </p:nvSpPr>
        <p:spPr bwMode="auto">
          <a:xfrm>
            <a:off x="-152400" y="1066800"/>
            <a:ext cx="4953000" cy="0"/>
          </a:xfrm>
          <a:prstGeom prst="line">
            <a:avLst/>
          </a:prstGeom>
          <a:noFill/>
          <a:ln w="28575">
            <a:solidFill>
              <a:srgbClr val="FFFF99"/>
            </a:solidFill>
            <a:round/>
            <a:headEnd/>
            <a:tailEnd type="triangle" w="med" len="med"/>
          </a:ln>
        </p:spPr>
        <p:txBody>
          <a:bodyPr wrap="none" anchor="ctr"/>
          <a:lstStyle/>
          <a:p>
            <a:endParaRPr lang="cs-CZ"/>
          </a:p>
        </p:txBody>
      </p:sp>
      <p:sp>
        <p:nvSpPr>
          <p:cNvPr id="145418" name="Line 12"/>
          <p:cNvSpPr>
            <a:spLocks noChangeShapeType="1"/>
          </p:cNvSpPr>
          <p:nvPr/>
        </p:nvSpPr>
        <p:spPr bwMode="auto">
          <a:xfrm>
            <a:off x="-228600" y="1143000"/>
            <a:ext cx="2514600" cy="0"/>
          </a:xfrm>
          <a:prstGeom prst="line">
            <a:avLst/>
          </a:prstGeom>
          <a:noFill/>
          <a:ln w="28575">
            <a:solidFill>
              <a:schemeClr val="accent2"/>
            </a:solidFill>
            <a:round/>
            <a:headEnd/>
            <a:tailEnd/>
          </a:ln>
        </p:spPr>
        <p:txBody>
          <a:bodyPr wrap="none" anchor="ctr"/>
          <a:lstStyle/>
          <a:p>
            <a:endParaRPr lang="cs-CZ"/>
          </a:p>
        </p:txBody>
      </p:sp>
      <p:sp>
        <p:nvSpPr>
          <p:cNvPr id="145419" name="Rectangle 13"/>
          <p:cNvSpPr>
            <a:spLocks noChangeArrowheads="1"/>
          </p:cNvSpPr>
          <p:nvPr/>
        </p:nvSpPr>
        <p:spPr bwMode="auto">
          <a:xfrm>
            <a:off x="0" y="2438400"/>
            <a:ext cx="5029200" cy="381000"/>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cs-CZ"/>
          </a:p>
        </p:txBody>
      </p:sp>
      <p:sp>
        <p:nvSpPr>
          <p:cNvPr id="145420" name="Line 14"/>
          <p:cNvSpPr>
            <a:spLocks noChangeShapeType="1"/>
          </p:cNvSpPr>
          <p:nvPr/>
        </p:nvSpPr>
        <p:spPr bwMode="auto">
          <a:xfrm>
            <a:off x="3200400" y="2667000"/>
            <a:ext cx="1752600" cy="0"/>
          </a:xfrm>
          <a:prstGeom prst="line">
            <a:avLst/>
          </a:prstGeom>
          <a:noFill/>
          <a:ln w="28575">
            <a:solidFill>
              <a:schemeClr val="accent2"/>
            </a:solidFill>
            <a:round/>
            <a:headEnd/>
            <a:tailEnd type="triangle" w="med" len="med"/>
          </a:ln>
        </p:spPr>
        <p:txBody>
          <a:bodyPr wrap="none" anchor="ctr"/>
          <a:lstStyle/>
          <a:p>
            <a:endParaRPr lang="cs-CZ"/>
          </a:p>
        </p:txBody>
      </p:sp>
      <p:sp>
        <p:nvSpPr>
          <p:cNvPr id="145421" name="Line 15"/>
          <p:cNvSpPr>
            <a:spLocks noChangeShapeType="1"/>
          </p:cNvSpPr>
          <p:nvPr/>
        </p:nvSpPr>
        <p:spPr bwMode="auto">
          <a:xfrm>
            <a:off x="2286000" y="1143000"/>
            <a:ext cx="914400" cy="1524000"/>
          </a:xfrm>
          <a:prstGeom prst="line">
            <a:avLst/>
          </a:prstGeom>
          <a:noFill/>
          <a:ln w="28575">
            <a:solidFill>
              <a:schemeClr val="accent2"/>
            </a:solidFill>
            <a:round/>
            <a:headEnd/>
            <a:tailEnd/>
          </a:ln>
        </p:spPr>
        <p:txBody>
          <a:bodyPr wrap="none" anchor="ctr"/>
          <a:lstStyle/>
          <a:p>
            <a:endParaRPr lang="cs-CZ"/>
          </a:p>
        </p:txBody>
      </p:sp>
      <p:sp>
        <p:nvSpPr>
          <p:cNvPr id="145422" name="Rectangle 16"/>
          <p:cNvSpPr>
            <a:spLocks noChangeArrowheads="1"/>
          </p:cNvSpPr>
          <p:nvPr/>
        </p:nvSpPr>
        <p:spPr bwMode="auto">
          <a:xfrm>
            <a:off x="1752600" y="1524000"/>
            <a:ext cx="2057400" cy="685800"/>
          </a:xfrm>
          <a:prstGeom prst="rect">
            <a:avLst/>
          </a:prstGeom>
          <a:solidFill>
            <a:schemeClr val="hlink"/>
          </a:solidFill>
          <a:ln w="9525">
            <a:solidFill>
              <a:schemeClr val="tx1"/>
            </a:solidFill>
            <a:miter lim="800000"/>
            <a:headEnd/>
            <a:tailEnd/>
          </a:ln>
        </p:spPr>
        <p:txBody>
          <a:bodyPr wrap="none" anchor="ctr"/>
          <a:lstStyle/>
          <a:p>
            <a:pPr algn="ctr" eaLnBrk="0" hangingPunct="0"/>
            <a:r>
              <a:rPr lang="en-US"/>
              <a:t>Coupler</a:t>
            </a:r>
          </a:p>
        </p:txBody>
      </p:sp>
      <p:sp>
        <p:nvSpPr>
          <p:cNvPr id="145423" name="Text Box 17"/>
          <p:cNvSpPr txBox="1">
            <a:spLocks noChangeArrowheads="1"/>
          </p:cNvSpPr>
          <p:nvPr/>
        </p:nvSpPr>
        <p:spPr bwMode="auto">
          <a:xfrm>
            <a:off x="76200" y="503238"/>
            <a:ext cx="1474788" cy="396875"/>
          </a:xfrm>
          <a:prstGeom prst="rect">
            <a:avLst/>
          </a:prstGeom>
          <a:noFill/>
          <a:ln w="9525">
            <a:noFill/>
            <a:miter lim="800000"/>
            <a:headEnd/>
            <a:tailEnd/>
          </a:ln>
        </p:spPr>
        <p:txBody>
          <a:bodyPr wrap="none">
            <a:spAutoFit/>
          </a:bodyPr>
          <a:lstStyle/>
          <a:p>
            <a:pPr algn="ctr" eaLnBrk="0" hangingPunct="0"/>
            <a:r>
              <a:rPr lang="en-US" sz="2000"/>
              <a:t>waveguide 1</a:t>
            </a:r>
          </a:p>
        </p:txBody>
      </p:sp>
      <p:sp>
        <p:nvSpPr>
          <p:cNvPr id="145424" name="Text Box 18"/>
          <p:cNvSpPr txBox="1">
            <a:spLocks noChangeArrowheads="1"/>
          </p:cNvSpPr>
          <p:nvPr/>
        </p:nvSpPr>
        <p:spPr bwMode="auto">
          <a:xfrm>
            <a:off x="125413" y="2117725"/>
            <a:ext cx="1474787" cy="396875"/>
          </a:xfrm>
          <a:prstGeom prst="rect">
            <a:avLst/>
          </a:prstGeom>
          <a:noFill/>
          <a:ln w="9525">
            <a:noFill/>
            <a:miter lim="800000"/>
            <a:headEnd/>
            <a:tailEnd/>
          </a:ln>
        </p:spPr>
        <p:txBody>
          <a:bodyPr wrap="none">
            <a:spAutoFit/>
          </a:bodyPr>
          <a:lstStyle/>
          <a:p>
            <a:pPr algn="ctr" eaLnBrk="0" hangingPunct="0"/>
            <a:r>
              <a:rPr lang="en-US" sz="2000"/>
              <a:t>waveguide 2</a:t>
            </a:r>
          </a:p>
        </p:txBody>
      </p:sp>
      <p:sp>
        <p:nvSpPr>
          <p:cNvPr id="145425" name="Line 19"/>
          <p:cNvSpPr>
            <a:spLocks noChangeShapeType="1"/>
          </p:cNvSpPr>
          <p:nvPr/>
        </p:nvSpPr>
        <p:spPr bwMode="auto">
          <a:xfrm flipH="1" flipV="1">
            <a:off x="2743200" y="609600"/>
            <a:ext cx="0" cy="2438400"/>
          </a:xfrm>
          <a:prstGeom prst="line">
            <a:avLst/>
          </a:prstGeom>
          <a:noFill/>
          <a:ln w="9525">
            <a:solidFill>
              <a:schemeClr val="tx1"/>
            </a:solidFill>
            <a:prstDash val="dash"/>
            <a:round/>
            <a:headEnd/>
            <a:tailEnd/>
          </a:ln>
        </p:spPr>
        <p:txBody>
          <a:bodyPr wrap="none" anchor="ctr"/>
          <a:lstStyle/>
          <a:p>
            <a:endParaRPr lang="cs-CZ"/>
          </a:p>
        </p:txBody>
      </p:sp>
      <p:sp>
        <p:nvSpPr>
          <p:cNvPr id="145426" name="Text Box 20"/>
          <p:cNvSpPr txBox="1">
            <a:spLocks noChangeArrowheads="1"/>
          </p:cNvSpPr>
          <p:nvPr/>
        </p:nvSpPr>
        <p:spPr bwMode="auto">
          <a:xfrm>
            <a:off x="2070100" y="2971800"/>
            <a:ext cx="1511300" cy="366713"/>
          </a:xfrm>
          <a:prstGeom prst="rect">
            <a:avLst/>
          </a:prstGeom>
          <a:noFill/>
          <a:ln w="9525">
            <a:noFill/>
            <a:miter lim="800000"/>
            <a:headEnd/>
            <a:tailEnd/>
          </a:ln>
        </p:spPr>
        <p:txBody>
          <a:bodyPr wrap="none">
            <a:spAutoFit/>
          </a:bodyPr>
          <a:lstStyle/>
          <a:p>
            <a:pPr algn="ctr" eaLnBrk="0" hangingPunct="0"/>
            <a:r>
              <a:rPr lang="en-US" sz="1800" i="1"/>
              <a:t>(mirror plane)</a:t>
            </a:r>
          </a:p>
        </p:txBody>
      </p:sp>
      <p:pic>
        <p:nvPicPr>
          <p:cNvPr id="150547" name="ch-drop-2s.mov" descr="/Users/stevenj/Documents/Work/Presentations/Tutorial/ch-drop-2s.mov">
            <a:hlinkClick r:id="" action="ppaction://media"/>
          </p:cNvPr>
          <p:cNvPicPr>
            <a:picLocks noRot="1" noChangeAspect="1" noChangeArrowheads="1"/>
          </p:cNvPicPr>
          <p:nvPr>
            <a:quickTimeFile r:link="rId1"/>
          </p:nvPr>
        </p:nvPicPr>
        <p:blipFill>
          <a:blip r:embed="rId3"/>
          <a:srcRect/>
          <a:stretch>
            <a:fillRect/>
          </a:stretch>
        </p:blipFill>
        <p:spPr bwMode="auto">
          <a:xfrm>
            <a:off x="609600" y="3276600"/>
            <a:ext cx="7772400" cy="32480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05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50547"/>
                </p:tgtEl>
              </p:cMediaNode>
            </p:video>
            <p:seq concurrent="1" nextAc="seek">
              <p:cTn id="8" restart="whenNotActive" fill="hold" evtFilter="cancelBubble" nodeType="interactiveSeq">
                <p:stCondLst>
                  <p:cond evt="onClick" delay="0">
                    <p:tgtEl>
                      <p:spTgt spid="15054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0547"/>
                                        </p:tgtEl>
                                      </p:cBhvr>
                                    </p:cmd>
                                  </p:childTnLst>
                                </p:cTn>
                              </p:par>
                            </p:childTnLst>
                          </p:cTn>
                        </p:par>
                      </p:childTnLst>
                    </p:cTn>
                  </p:par>
                </p:childTnLst>
              </p:cTn>
              <p:nextCondLst>
                <p:cond evt="onClick" delay="0">
                  <p:tgtEl>
                    <p:spTgt spid="150547"/>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685800" y="0"/>
            <a:ext cx="7772400" cy="1143000"/>
          </a:xfrm>
        </p:spPr>
        <p:txBody>
          <a:bodyPr/>
          <a:lstStyle/>
          <a:p>
            <a:r>
              <a:rPr lang="en-US" smtClean="0">
                <a:ea typeface="ＭＳ Ｐゴシック" charset="-128"/>
              </a:rPr>
              <a:t>Enough passive, linear devices…</a:t>
            </a:r>
          </a:p>
        </p:txBody>
      </p:sp>
      <p:sp>
        <p:nvSpPr>
          <p:cNvPr id="146435" name="Rectangle 3"/>
          <p:cNvSpPr>
            <a:spLocks noChangeArrowheads="1"/>
          </p:cNvSpPr>
          <p:nvPr/>
        </p:nvSpPr>
        <p:spPr bwMode="auto">
          <a:xfrm>
            <a:off x="457200" y="1371600"/>
            <a:ext cx="8077200" cy="274320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146436" name="Text Box 4"/>
          <p:cNvSpPr txBox="1">
            <a:spLocks noChangeArrowheads="1"/>
          </p:cNvSpPr>
          <p:nvPr/>
        </p:nvSpPr>
        <p:spPr bwMode="auto">
          <a:xfrm>
            <a:off x="609600" y="1524000"/>
            <a:ext cx="7629525" cy="2468563"/>
          </a:xfrm>
          <a:prstGeom prst="rect">
            <a:avLst/>
          </a:prstGeom>
          <a:noFill/>
          <a:ln w="9525">
            <a:noFill/>
            <a:miter lim="800000"/>
            <a:headEnd/>
            <a:tailEnd/>
          </a:ln>
        </p:spPr>
        <p:txBody>
          <a:bodyPr wrap="none">
            <a:spAutoFit/>
          </a:bodyPr>
          <a:lstStyle/>
          <a:p>
            <a:pPr eaLnBrk="0" hangingPunct="0"/>
            <a:r>
              <a:rPr lang="en-US" sz="2800"/>
              <a:t>Photonic crystal cavities:</a:t>
            </a:r>
          </a:p>
          <a:p>
            <a:pPr eaLnBrk="0" hangingPunct="0">
              <a:lnSpc>
                <a:spcPct val="120000"/>
              </a:lnSpc>
            </a:pPr>
            <a:r>
              <a:rPr lang="en-US" sz="2800"/>
              <a:t>	</a:t>
            </a:r>
            <a:r>
              <a:rPr lang="en-US" sz="3200">
                <a:solidFill>
                  <a:schemeClr val="accent2"/>
                </a:solidFill>
              </a:rPr>
              <a:t>tight confinement</a:t>
            </a:r>
            <a:r>
              <a:rPr lang="en-US" sz="2800"/>
              <a:t> (~ </a:t>
            </a:r>
            <a:r>
              <a:rPr lang="en-US" sz="2800">
                <a:solidFill>
                  <a:schemeClr val="accent1"/>
                </a:solidFill>
                <a:latin typeface="Symbol" pitchFamily="18" charset="2"/>
              </a:rPr>
              <a:t>l</a:t>
            </a:r>
            <a:r>
              <a:rPr lang="en-US" sz="2800">
                <a:solidFill>
                  <a:schemeClr val="accent1"/>
                </a:solidFill>
              </a:rPr>
              <a:t>/2 diameter</a:t>
            </a:r>
            <a:r>
              <a:rPr lang="en-US" sz="2800"/>
              <a:t>)</a:t>
            </a:r>
          </a:p>
          <a:p>
            <a:pPr eaLnBrk="0" hangingPunct="0">
              <a:lnSpc>
                <a:spcPct val="130000"/>
              </a:lnSpc>
            </a:pPr>
            <a:r>
              <a:rPr lang="en-US" sz="2800"/>
              <a:t>	+ </a:t>
            </a:r>
            <a:r>
              <a:rPr lang="en-US" sz="3200">
                <a:solidFill>
                  <a:schemeClr val="accent2"/>
                </a:solidFill>
              </a:rPr>
              <a:t>long lifetime</a:t>
            </a:r>
            <a:r>
              <a:rPr lang="en-US" sz="2800"/>
              <a:t> (high </a:t>
            </a:r>
            <a:r>
              <a:rPr lang="en-US" sz="2800" i="1">
                <a:solidFill>
                  <a:schemeClr val="accent1"/>
                </a:solidFill>
              </a:rPr>
              <a:t>Q</a:t>
            </a:r>
            <a:r>
              <a:rPr lang="en-US" sz="2800">
                <a:solidFill>
                  <a:schemeClr val="accent1"/>
                </a:solidFill>
              </a:rPr>
              <a:t> independent of size</a:t>
            </a:r>
            <a:r>
              <a:rPr lang="en-US" sz="2800"/>
              <a:t>)</a:t>
            </a:r>
          </a:p>
          <a:p>
            <a:pPr eaLnBrk="0" hangingPunct="0">
              <a:lnSpc>
                <a:spcPct val="150000"/>
              </a:lnSpc>
            </a:pPr>
            <a:r>
              <a:rPr lang="en-US" sz="2800"/>
              <a:t>		= </a:t>
            </a:r>
            <a:r>
              <a:rPr lang="en-US" sz="3200">
                <a:solidFill>
                  <a:srgbClr val="FF0000"/>
                </a:solidFill>
              </a:rPr>
              <a:t>enhanced nonlinear</a:t>
            </a:r>
            <a:r>
              <a:rPr lang="en-US" sz="3200"/>
              <a:t> effects</a:t>
            </a:r>
            <a:endParaRPr lang="en-US" sz="2800"/>
          </a:p>
        </p:txBody>
      </p:sp>
      <p:grpSp>
        <p:nvGrpSpPr>
          <p:cNvPr id="2" name="Group 5"/>
          <p:cNvGrpSpPr>
            <a:grpSpLocks/>
          </p:cNvGrpSpPr>
          <p:nvPr/>
        </p:nvGrpSpPr>
        <p:grpSpPr bwMode="auto">
          <a:xfrm>
            <a:off x="3321050" y="4191000"/>
            <a:ext cx="4660900" cy="1066800"/>
            <a:chOff x="2092" y="3024"/>
            <a:chExt cx="2936" cy="672"/>
          </a:xfrm>
        </p:grpSpPr>
        <p:sp>
          <p:nvSpPr>
            <p:cNvPr id="146438" name="Line 6"/>
            <p:cNvSpPr>
              <a:spLocks noChangeShapeType="1"/>
            </p:cNvSpPr>
            <p:nvPr/>
          </p:nvSpPr>
          <p:spPr bwMode="auto">
            <a:xfrm flipH="1" flipV="1">
              <a:off x="3360" y="3024"/>
              <a:ext cx="144" cy="384"/>
            </a:xfrm>
            <a:prstGeom prst="line">
              <a:avLst/>
            </a:prstGeom>
            <a:noFill/>
            <a:ln w="9525">
              <a:solidFill>
                <a:schemeClr val="tx1"/>
              </a:solidFill>
              <a:round/>
              <a:headEnd/>
              <a:tailEnd type="triangle" w="med" len="med"/>
            </a:ln>
          </p:spPr>
          <p:txBody>
            <a:bodyPr wrap="none" anchor="ctr"/>
            <a:lstStyle/>
            <a:p>
              <a:endParaRPr lang="cs-CZ"/>
            </a:p>
          </p:txBody>
        </p:sp>
        <p:sp>
          <p:nvSpPr>
            <p:cNvPr id="146439" name="Text Box 7"/>
            <p:cNvSpPr txBox="1">
              <a:spLocks noChangeArrowheads="1"/>
            </p:cNvSpPr>
            <p:nvPr/>
          </p:nvSpPr>
          <p:spPr bwMode="auto">
            <a:xfrm>
              <a:off x="2092" y="3408"/>
              <a:ext cx="2936" cy="288"/>
            </a:xfrm>
            <a:prstGeom prst="rect">
              <a:avLst/>
            </a:prstGeom>
            <a:noFill/>
            <a:ln w="9525">
              <a:noFill/>
              <a:miter lim="800000"/>
              <a:headEnd/>
              <a:tailEnd/>
            </a:ln>
          </p:spPr>
          <p:txBody>
            <a:bodyPr wrap="none">
              <a:spAutoFit/>
            </a:bodyPr>
            <a:lstStyle/>
            <a:p>
              <a:pPr algn="ctr" eaLnBrk="0" hangingPunct="0"/>
              <a:r>
                <a:rPr lang="en-US"/>
                <a:t>e.g. Kerr nonlinearity, ∆n ~ intensity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Linear </a:t>
            </a:r>
            <a:r>
              <a:rPr lang="en-US" sz="4000" i="1" smtClean="0">
                <a:solidFill>
                  <a:srgbClr val="FF0000"/>
                </a:solidFill>
                <a:latin typeface="Comic Sans MS" pitchFamily="66" charset="0"/>
                <a:ea typeface="ＭＳ Ｐゴシック" charset="-128"/>
              </a:rPr>
              <a:t>Nonlinear</a:t>
            </a:r>
            <a:r>
              <a:rPr lang="en-US" smtClean="0">
                <a:ea typeface="ＭＳ Ｐゴシック" charset="-128"/>
              </a:rPr>
              <a:t> Filter</a:t>
            </a:r>
          </a:p>
        </p:txBody>
      </p:sp>
      <p:sp>
        <p:nvSpPr>
          <p:cNvPr id="147459" name="Line 3"/>
          <p:cNvSpPr>
            <a:spLocks noChangeShapeType="1"/>
          </p:cNvSpPr>
          <p:nvPr/>
        </p:nvSpPr>
        <p:spPr bwMode="auto">
          <a:xfrm flipV="1">
            <a:off x="2209800" y="304800"/>
            <a:ext cx="1295400" cy="533400"/>
          </a:xfrm>
          <a:prstGeom prst="line">
            <a:avLst/>
          </a:prstGeom>
          <a:noFill/>
          <a:ln w="57150">
            <a:solidFill>
              <a:srgbClr val="FF0000"/>
            </a:solidFill>
            <a:round/>
            <a:headEnd/>
            <a:tailEnd/>
          </a:ln>
        </p:spPr>
        <p:txBody>
          <a:bodyPr wrap="none" anchor="ctr"/>
          <a:lstStyle/>
          <a:p>
            <a:endParaRPr lang="cs-CZ"/>
          </a:p>
        </p:txBody>
      </p:sp>
      <p:pic>
        <p:nvPicPr>
          <p:cNvPr id="147460" name="Picture 4" descr="C:\Marin\Joannopoulos\Lunch Talk 9.V 02\Fig_1.png"/>
          <p:cNvPicPr>
            <a:picLocks noChangeAspect="1" noChangeArrowheads="1"/>
          </p:cNvPicPr>
          <p:nvPr/>
        </p:nvPicPr>
        <p:blipFill>
          <a:blip r:embed="rId2"/>
          <a:srcRect/>
          <a:stretch>
            <a:fillRect/>
          </a:stretch>
        </p:blipFill>
        <p:spPr bwMode="auto">
          <a:xfrm>
            <a:off x="1600200" y="1066800"/>
            <a:ext cx="5886450" cy="2855913"/>
          </a:xfrm>
          <a:prstGeom prst="rect">
            <a:avLst/>
          </a:prstGeom>
          <a:noFill/>
          <a:ln w="9525">
            <a:noFill/>
            <a:miter lim="800000"/>
            <a:headEnd/>
            <a:tailEnd/>
          </a:ln>
        </p:spPr>
      </p:pic>
      <p:sp>
        <p:nvSpPr>
          <p:cNvPr id="147461" name="Line 5"/>
          <p:cNvSpPr>
            <a:spLocks noChangeShapeType="1"/>
          </p:cNvSpPr>
          <p:nvPr/>
        </p:nvSpPr>
        <p:spPr bwMode="auto">
          <a:xfrm>
            <a:off x="914400" y="2514600"/>
            <a:ext cx="609600" cy="0"/>
          </a:xfrm>
          <a:prstGeom prst="line">
            <a:avLst/>
          </a:prstGeom>
          <a:noFill/>
          <a:ln w="9525">
            <a:solidFill>
              <a:schemeClr val="tx1"/>
            </a:solidFill>
            <a:round/>
            <a:headEnd/>
            <a:tailEnd type="triangle" w="med" len="med"/>
          </a:ln>
        </p:spPr>
        <p:txBody>
          <a:bodyPr wrap="none" anchor="ctr"/>
          <a:lstStyle/>
          <a:p>
            <a:endParaRPr lang="cs-CZ"/>
          </a:p>
        </p:txBody>
      </p:sp>
      <p:sp>
        <p:nvSpPr>
          <p:cNvPr id="147462" name="Text Box 6"/>
          <p:cNvSpPr txBox="1">
            <a:spLocks noChangeArrowheads="1"/>
          </p:cNvSpPr>
          <p:nvPr/>
        </p:nvSpPr>
        <p:spPr bwMode="auto">
          <a:xfrm>
            <a:off x="457200" y="2286000"/>
            <a:ext cx="420688" cy="457200"/>
          </a:xfrm>
          <a:prstGeom prst="rect">
            <a:avLst/>
          </a:prstGeom>
          <a:noFill/>
          <a:ln w="9525">
            <a:noFill/>
            <a:miter lim="800000"/>
            <a:headEnd/>
            <a:tailEnd/>
          </a:ln>
        </p:spPr>
        <p:txBody>
          <a:bodyPr wrap="none">
            <a:spAutoFit/>
          </a:bodyPr>
          <a:lstStyle/>
          <a:p>
            <a:pPr algn="ctr" eaLnBrk="0" hangingPunct="0"/>
            <a:r>
              <a:rPr lang="en-US"/>
              <a:t>in</a:t>
            </a:r>
          </a:p>
        </p:txBody>
      </p:sp>
      <p:sp>
        <p:nvSpPr>
          <p:cNvPr id="147463" name="Line 7"/>
          <p:cNvSpPr>
            <a:spLocks noChangeShapeType="1"/>
          </p:cNvSpPr>
          <p:nvPr/>
        </p:nvSpPr>
        <p:spPr bwMode="auto">
          <a:xfrm>
            <a:off x="7620000" y="2514600"/>
            <a:ext cx="609600" cy="0"/>
          </a:xfrm>
          <a:prstGeom prst="line">
            <a:avLst/>
          </a:prstGeom>
          <a:noFill/>
          <a:ln w="9525">
            <a:solidFill>
              <a:schemeClr val="tx1"/>
            </a:solidFill>
            <a:round/>
            <a:headEnd/>
            <a:tailEnd type="triangle" w="med" len="med"/>
          </a:ln>
        </p:spPr>
        <p:txBody>
          <a:bodyPr wrap="none" anchor="ctr"/>
          <a:lstStyle/>
          <a:p>
            <a:endParaRPr lang="cs-CZ"/>
          </a:p>
        </p:txBody>
      </p:sp>
      <p:sp>
        <p:nvSpPr>
          <p:cNvPr id="147464" name="Text Box 8"/>
          <p:cNvSpPr txBox="1">
            <a:spLocks noChangeArrowheads="1"/>
          </p:cNvSpPr>
          <p:nvPr/>
        </p:nvSpPr>
        <p:spPr bwMode="auto">
          <a:xfrm>
            <a:off x="8229600" y="2286000"/>
            <a:ext cx="573088" cy="457200"/>
          </a:xfrm>
          <a:prstGeom prst="rect">
            <a:avLst/>
          </a:prstGeom>
          <a:noFill/>
          <a:ln w="9525">
            <a:noFill/>
            <a:miter lim="800000"/>
            <a:headEnd/>
            <a:tailEnd/>
          </a:ln>
        </p:spPr>
        <p:txBody>
          <a:bodyPr wrap="none">
            <a:spAutoFit/>
          </a:bodyPr>
          <a:lstStyle/>
          <a:p>
            <a:pPr algn="ctr" eaLnBrk="0" hangingPunct="0"/>
            <a:r>
              <a:rPr lang="en-US"/>
              <a:t>out</a:t>
            </a:r>
          </a:p>
        </p:txBody>
      </p:sp>
      <p:grpSp>
        <p:nvGrpSpPr>
          <p:cNvPr id="2" name="Group 9"/>
          <p:cNvGrpSpPr>
            <a:grpSpLocks/>
          </p:cNvGrpSpPr>
          <p:nvPr/>
        </p:nvGrpSpPr>
        <p:grpSpPr bwMode="auto">
          <a:xfrm>
            <a:off x="228600" y="4038600"/>
            <a:ext cx="3200400" cy="2590800"/>
            <a:chOff x="144" y="2544"/>
            <a:chExt cx="2016" cy="1632"/>
          </a:xfrm>
        </p:grpSpPr>
        <p:pic>
          <p:nvPicPr>
            <p:cNvPr id="147471" name="Picture 10" descr="C:\Marin\Joannopoulos\Lunch Talk 9.V 02\fig2.png"/>
            <p:cNvPicPr>
              <a:picLocks noChangeAspect="1" noChangeArrowheads="1"/>
            </p:cNvPicPr>
            <p:nvPr/>
          </p:nvPicPr>
          <p:blipFill>
            <a:blip r:embed="rId3"/>
            <a:srcRect/>
            <a:stretch>
              <a:fillRect/>
            </a:stretch>
          </p:blipFill>
          <p:spPr bwMode="auto">
            <a:xfrm>
              <a:off x="144" y="3024"/>
              <a:ext cx="2016" cy="1152"/>
            </a:xfrm>
            <a:prstGeom prst="rect">
              <a:avLst/>
            </a:prstGeom>
            <a:noFill/>
            <a:ln w="9525">
              <a:noFill/>
              <a:miter lim="800000"/>
              <a:headEnd/>
              <a:tailEnd/>
            </a:ln>
          </p:spPr>
        </p:pic>
        <p:sp>
          <p:nvSpPr>
            <p:cNvPr id="147472" name="Text Box 11"/>
            <p:cNvSpPr txBox="1">
              <a:spLocks noChangeArrowheads="1"/>
            </p:cNvSpPr>
            <p:nvPr/>
          </p:nvSpPr>
          <p:spPr bwMode="auto">
            <a:xfrm>
              <a:off x="238" y="2544"/>
              <a:ext cx="1922" cy="518"/>
            </a:xfrm>
            <a:prstGeom prst="rect">
              <a:avLst/>
            </a:prstGeom>
            <a:noFill/>
            <a:ln w="9525">
              <a:noFill/>
              <a:miter lim="800000"/>
              <a:headEnd/>
              <a:tailEnd/>
            </a:ln>
          </p:spPr>
          <p:txBody>
            <a:bodyPr wrap="none">
              <a:spAutoFit/>
            </a:bodyPr>
            <a:lstStyle/>
            <a:p>
              <a:pPr algn="ctr" eaLnBrk="0" hangingPunct="0"/>
              <a:r>
                <a:rPr lang="en-US"/>
                <a:t>Linear response:</a:t>
              </a:r>
            </a:p>
            <a:p>
              <a:pPr algn="ctr" eaLnBrk="0" hangingPunct="0"/>
              <a:r>
                <a:rPr lang="en-US"/>
                <a:t>Lorenzian Transmisson</a:t>
              </a:r>
            </a:p>
          </p:txBody>
        </p:sp>
      </p:grpSp>
      <p:grpSp>
        <p:nvGrpSpPr>
          <p:cNvPr id="3" name="Group 12"/>
          <p:cNvGrpSpPr>
            <a:grpSpLocks/>
          </p:cNvGrpSpPr>
          <p:nvPr/>
        </p:nvGrpSpPr>
        <p:grpSpPr bwMode="auto">
          <a:xfrm>
            <a:off x="3276600" y="4419600"/>
            <a:ext cx="5334000" cy="2209800"/>
            <a:chOff x="2064" y="2784"/>
            <a:chExt cx="3360" cy="1392"/>
          </a:xfrm>
        </p:grpSpPr>
        <p:pic>
          <p:nvPicPr>
            <p:cNvPr id="147467" name="Picture 13" descr="C:\Marin\Joannopoulos\Lunch Talk 9.V 02\fig2b.png"/>
            <p:cNvPicPr>
              <a:picLocks noChangeAspect="1" noChangeArrowheads="1"/>
            </p:cNvPicPr>
            <p:nvPr/>
          </p:nvPicPr>
          <p:blipFill>
            <a:blip r:embed="rId4"/>
            <a:srcRect/>
            <a:stretch>
              <a:fillRect/>
            </a:stretch>
          </p:blipFill>
          <p:spPr bwMode="auto">
            <a:xfrm>
              <a:off x="3408" y="3024"/>
              <a:ext cx="2016" cy="1152"/>
            </a:xfrm>
            <a:prstGeom prst="rect">
              <a:avLst/>
            </a:prstGeom>
            <a:noFill/>
            <a:ln w="9525">
              <a:noFill/>
              <a:miter lim="800000"/>
              <a:headEnd/>
              <a:tailEnd/>
            </a:ln>
          </p:spPr>
        </p:pic>
        <p:sp>
          <p:nvSpPr>
            <p:cNvPr id="147468" name="Text Box 14"/>
            <p:cNvSpPr txBox="1">
              <a:spLocks noChangeArrowheads="1"/>
            </p:cNvSpPr>
            <p:nvPr/>
          </p:nvSpPr>
          <p:spPr bwMode="auto">
            <a:xfrm>
              <a:off x="3992" y="2784"/>
              <a:ext cx="1048" cy="288"/>
            </a:xfrm>
            <a:prstGeom prst="rect">
              <a:avLst/>
            </a:prstGeom>
            <a:noFill/>
            <a:ln w="9525">
              <a:noFill/>
              <a:miter lim="800000"/>
              <a:headEnd/>
              <a:tailEnd/>
            </a:ln>
          </p:spPr>
          <p:txBody>
            <a:bodyPr wrap="none">
              <a:spAutoFit/>
            </a:bodyPr>
            <a:lstStyle/>
            <a:p>
              <a:pPr algn="ctr" eaLnBrk="0" hangingPunct="0"/>
              <a:r>
                <a:rPr lang="en-US">
                  <a:solidFill>
                    <a:srgbClr val="FF0000"/>
                  </a:solidFill>
                </a:rPr>
                <a:t>shifted</a:t>
              </a:r>
              <a:r>
                <a:rPr lang="en-US"/>
                <a:t> peak</a:t>
              </a:r>
            </a:p>
          </p:txBody>
        </p:sp>
        <p:sp>
          <p:nvSpPr>
            <p:cNvPr id="147469" name="Line 15"/>
            <p:cNvSpPr>
              <a:spLocks noChangeShapeType="1"/>
            </p:cNvSpPr>
            <p:nvPr/>
          </p:nvSpPr>
          <p:spPr bwMode="auto">
            <a:xfrm>
              <a:off x="2064" y="3552"/>
              <a:ext cx="1248" cy="0"/>
            </a:xfrm>
            <a:prstGeom prst="line">
              <a:avLst/>
            </a:prstGeom>
            <a:noFill/>
            <a:ln w="9525">
              <a:solidFill>
                <a:srgbClr val="FF0000"/>
              </a:solidFill>
              <a:round/>
              <a:headEnd/>
              <a:tailEnd type="triangle" w="med" len="med"/>
            </a:ln>
          </p:spPr>
          <p:txBody>
            <a:bodyPr wrap="none" anchor="ctr"/>
            <a:lstStyle/>
            <a:p>
              <a:endParaRPr lang="cs-CZ"/>
            </a:p>
          </p:txBody>
        </p:sp>
        <p:sp>
          <p:nvSpPr>
            <p:cNvPr id="147470" name="Text Box 16"/>
            <p:cNvSpPr txBox="1">
              <a:spLocks noChangeArrowheads="1"/>
            </p:cNvSpPr>
            <p:nvPr/>
          </p:nvSpPr>
          <p:spPr bwMode="auto">
            <a:xfrm>
              <a:off x="2172" y="3542"/>
              <a:ext cx="996" cy="518"/>
            </a:xfrm>
            <a:prstGeom prst="rect">
              <a:avLst/>
            </a:prstGeom>
            <a:noFill/>
            <a:ln w="9525">
              <a:noFill/>
              <a:miter lim="800000"/>
              <a:headEnd/>
              <a:tailEnd/>
            </a:ln>
          </p:spPr>
          <p:txBody>
            <a:bodyPr wrap="none">
              <a:spAutoFit/>
            </a:bodyPr>
            <a:lstStyle/>
            <a:p>
              <a:pPr algn="ctr" eaLnBrk="0" hangingPunct="0"/>
              <a:r>
                <a:rPr lang="en-US">
                  <a:solidFill>
                    <a:srgbClr val="FF0000"/>
                  </a:solidFill>
                </a:rPr>
                <a:t>+ nonlinear</a:t>
              </a:r>
            </a:p>
            <a:p>
              <a:pPr algn="ctr" eaLnBrk="0" hangingPunct="0"/>
              <a:r>
                <a:rPr lang="en-US">
                  <a:solidFill>
                    <a:srgbClr val="FF0000"/>
                  </a:solidFill>
                </a:rPr>
                <a:t>index shift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Linear </a:t>
            </a:r>
            <a:r>
              <a:rPr lang="en-US" sz="4000" i="1" smtClean="0">
                <a:solidFill>
                  <a:srgbClr val="FF0000"/>
                </a:solidFill>
                <a:latin typeface="Comic Sans MS" pitchFamily="66" charset="0"/>
                <a:ea typeface="ＭＳ Ｐゴシック" charset="-128"/>
              </a:rPr>
              <a:t>Nonlinear</a:t>
            </a:r>
            <a:r>
              <a:rPr lang="en-US" smtClean="0">
                <a:ea typeface="ＭＳ Ｐゴシック" charset="-128"/>
              </a:rPr>
              <a:t> </a:t>
            </a:r>
            <a:r>
              <a:rPr lang="ja-JP" altLang="en-US" smtClean="0">
                <a:ea typeface="ＭＳ Ｐゴシック" charset="-128"/>
              </a:rPr>
              <a:t>“</a:t>
            </a:r>
            <a:r>
              <a:rPr lang="en-US" altLang="ja-JP" smtClean="0">
                <a:solidFill>
                  <a:schemeClr val="accent2"/>
                </a:solidFill>
                <a:ea typeface="ＭＳ Ｐゴシック" charset="-128"/>
              </a:rPr>
              <a:t>Transistor</a:t>
            </a:r>
            <a:r>
              <a:rPr lang="ja-JP" altLang="en-US" smtClean="0">
                <a:solidFill>
                  <a:schemeClr val="tx1"/>
                </a:solidFill>
                <a:ea typeface="ＭＳ Ｐゴシック" charset="-128"/>
              </a:rPr>
              <a:t>”</a:t>
            </a:r>
            <a:endParaRPr lang="en-US" smtClean="0">
              <a:ea typeface="ＭＳ Ｐゴシック" charset="-128"/>
            </a:endParaRPr>
          </a:p>
        </p:txBody>
      </p:sp>
      <p:sp>
        <p:nvSpPr>
          <p:cNvPr id="148483" name="Line 3"/>
          <p:cNvSpPr>
            <a:spLocks noChangeShapeType="1"/>
          </p:cNvSpPr>
          <p:nvPr/>
        </p:nvSpPr>
        <p:spPr bwMode="auto">
          <a:xfrm flipV="1">
            <a:off x="1524000" y="304800"/>
            <a:ext cx="1295400" cy="533400"/>
          </a:xfrm>
          <a:prstGeom prst="line">
            <a:avLst/>
          </a:prstGeom>
          <a:noFill/>
          <a:ln w="57150">
            <a:solidFill>
              <a:srgbClr val="FF0000"/>
            </a:solidFill>
            <a:round/>
            <a:headEnd/>
            <a:tailEnd/>
          </a:ln>
        </p:spPr>
        <p:txBody>
          <a:bodyPr wrap="none" anchor="ctr"/>
          <a:lstStyle/>
          <a:p>
            <a:endParaRPr lang="cs-CZ"/>
          </a:p>
        </p:txBody>
      </p:sp>
      <p:pic>
        <p:nvPicPr>
          <p:cNvPr id="148484" name="Picture 4" descr="C:\Marin\Joannopoulos\Lunch Talk 9.V 02\fig2b.png"/>
          <p:cNvPicPr>
            <a:picLocks noChangeAspect="1" noChangeArrowheads="1"/>
          </p:cNvPicPr>
          <p:nvPr/>
        </p:nvPicPr>
        <p:blipFill>
          <a:blip r:embed="rId2"/>
          <a:srcRect/>
          <a:stretch>
            <a:fillRect/>
          </a:stretch>
        </p:blipFill>
        <p:spPr bwMode="auto">
          <a:xfrm>
            <a:off x="5410200" y="4800600"/>
            <a:ext cx="3200400" cy="1828800"/>
          </a:xfrm>
          <a:prstGeom prst="rect">
            <a:avLst/>
          </a:prstGeom>
          <a:noFill/>
          <a:ln w="9525">
            <a:noFill/>
            <a:miter lim="800000"/>
            <a:headEnd/>
            <a:tailEnd/>
          </a:ln>
        </p:spPr>
      </p:pic>
      <p:sp>
        <p:nvSpPr>
          <p:cNvPr id="148485" name="Text Box 5"/>
          <p:cNvSpPr txBox="1">
            <a:spLocks noChangeArrowheads="1"/>
          </p:cNvSpPr>
          <p:nvPr/>
        </p:nvSpPr>
        <p:spPr bwMode="auto">
          <a:xfrm>
            <a:off x="377825" y="4038600"/>
            <a:ext cx="3051175" cy="822325"/>
          </a:xfrm>
          <a:prstGeom prst="rect">
            <a:avLst/>
          </a:prstGeom>
          <a:noFill/>
          <a:ln w="9525">
            <a:noFill/>
            <a:miter lim="800000"/>
            <a:headEnd/>
            <a:tailEnd/>
          </a:ln>
        </p:spPr>
        <p:txBody>
          <a:bodyPr wrap="none">
            <a:spAutoFit/>
          </a:bodyPr>
          <a:lstStyle/>
          <a:p>
            <a:pPr algn="ctr" eaLnBrk="0" hangingPunct="0"/>
            <a:r>
              <a:rPr lang="en-US"/>
              <a:t>Linear response:</a:t>
            </a:r>
          </a:p>
          <a:p>
            <a:pPr algn="ctr" eaLnBrk="0" hangingPunct="0"/>
            <a:r>
              <a:rPr lang="en-US"/>
              <a:t>Lorenzian Transmisson</a:t>
            </a:r>
          </a:p>
        </p:txBody>
      </p:sp>
      <p:sp>
        <p:nvSpPr>
          <p:cNvPr id="148486" name="Text Box 6"/>
          <p:cNvSpPr txBox="1">
            <a:spLocks noChangeArrowheads="1"/>
          </p:cNvSpPr>
          <p:nvPr/>
        </p:nvSpPr>
        <p:spPr bwMode="auto">
          <a:xfrm>
            <a:off x="6337300" y="4419600"/>
            <a:ext cx="16637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shifted</a:t>
            </a:r>
            <a:r>
              <a:rPr lang="en-US"/>
              <a:t> peak</a:t>
            </a:r>
          </a:p>
        </p:txBody>
      </p:sp>
      <p:sp>
        <p:nvSpPr>
          <p:cNvPr id="148487" name="Rectangle 7"/>
          <p:cNvSpPr>
            <a:spLocks noChangeArrowheads="1"/>
          </p:cNvSpPr>
          <p:nvPr/>
        </p:nvSpPr>
        <p:spPr bwMode="auto">
          <a:xfrm>
            <a:off x="304800" y="1143000"/>
            <a:ext cx="5029200" cy="396240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pic>
        <p:nvPicPr>
          <p:cNvPr id="148488" name="Picture 8" descr="C:\Marin\Joannopoulos\Lunch Talk 9.V 02\Fig_4b.png"/>
          <p:cNvPicPr>
            <a:picLocks noChangeAspect="1" noChangeArrowheads="1"/>
          </p:cNvPicPr>
          <p:nvPr/>
        </p:nvPicPr>
        <p:blipFill>
          <a:blip r:embed="rId3"/>
          <a:srcRect/>
          <a:stretch>
            <a:fillRect/>
          </a:stretch>
        </p:blipFill>
        <p:spPr bwMode="auto">
          <a:xfrm>
            <a:off x="533400" y="1295400"/>
            <a:ext cx="4579938" cy="3654425"/>
          </a:xfrm>
          <a:prstGeom prst="rect">
            <a:avLst/>
          </a:prstGeom>
          <a:noFill/>
          <a:ln w="9525">
            <a:noFill/>
            <a:miter lim="800000"/>
            <a:headEnd/>
            <a:tailEnd/>
          </a:ln>
        </p:spPr>
      </p:pic>
      <p:sp>
        <p:nvSpPr>
          <p:cNvPr id="148489" name="Freeform 9"/>
          <p:cNvSpPr>
            <a:spLocks/>
          </p:cNvSpPr>
          <p:nvPr/>
        </p:nvSpPr>
        <p:spPr bwMode="auto">
          <a:xfrm>
            <a:off x="5486400" y="2997200"/>
            <a:ext cx="1676400" cy="1270000"/>
          </a:xfrm>
          <a:custGeom>
            <a:avLst/>
            <a:gdLst>
              <a:gd name="T0" fmla="*/ 2147483647 w 1056"/>
              <a:gd name="T1" fmla="*/ 2147483647 h 800"/>
              <a:gd name="T2" fmla="*/ 2147483647 w 1056"/>
              <a:gd name="T3" fmla="*/ 2147483647 h 800"/>
              <a:gd name="T4" fmla="*/ 0 w 1056"/>
              <a:gd name="T5" fmla="*/ 2147483647 h 800"/>
              <a:gd name="T6" fmla="*/ 0 60000 65536"/>
              <a:gd name="T7" fmla="*/ 0 60000 65536"/>
              <a:gd name="T8" fmla="*/ 0 60000 65536"/>
              <a:gd name="T9" fmla="*/ 0 w 1056"/>
              <a:gd name="T10" fmla="*/ 0 h 800"/>
              <a:gd name="T11" fmla="*/ 1056 w 1056"/>
              <a:gd name="T12" fmla="*/ 800 h 800"/>
            </a:gdLst>
            <a:ahLst/>
            <a:cxnLst>
              <a:cxn ang="T6">
                <a:pos x="T0" y="T1"/>
              </a:cxn>
              <a:cxn ang="T7">
                <a:pos x="T2" y="T3"/>
              </a:cxn>
              <a:cxn ang="T8">
                <a:pos x="T4" y="T5"/>
              </a:cxn>
            </a:cxnLst>
            <a:rect l="T9" t="T10" r="T11" b="T12"/>
            <a:pathLst>
              <a:path w="1056" h="800">
                <a:moveTo>
                  <a:pt x="1056" y="800"/>
                </a:moveTo>
                <a:cubicBezTo>
                  <a:pt x="951" y="527"/>
                  <a:pt x="847" y="255"/>
                  <a:pt x="672" y="128"/>
                </a:cubicBezTo>
                <a:cubicBezTo>
                  <a:pt x="496" y="0"/>
                  <a:pt x="248" y="16"/>
                  <a:pt x="0" y="32"/>
                </a:cubicBezTo>
              </a:path>
            </a:pathLst>
          </a:custGeom>
          <a:noFill/>
          <a:ln w="19050">
            <a:solidFill>
              <a:srgbClr val="FF0000"/>
            </a:solidFill>
            <a:round/>
            <a:headEnd/>
            <a:tailEnd type="triangle" w="med" len="med"/>
          </a:ln>
        </p:spPr>
        <p:txBody>
          <a:bodyPr wrap="none" anchor="ctr"/>
          <a:lstStyle/>
          <a:p>
            <a:endParaRPr lang="cs-CZ"/>
          </a:p>
        </p:txBody>
      </p:sp>
      <p:sp>
        <p:nvSpPr>
          <p:cNvPr id="148490" name="Text Box 10"/>
          <p:cNvSpPr txBox="1">
            <a:spLocks noChangeArrowheads="1"/>
          </p:cNvSpPr>
          <p:nvPr/>
        </p:nvSpPr>
        <p:spPr bwMode="auto">
          <a:xfrm>
            <a:off x="6856413" y="3062288"/>
            <a:ext cx="1754187" cy="51911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 feedback</a:t>
            </a:r>
          </a:p>
        </p:txBody>
      </p:sp>
      <p:sp>
        <p:nvSpPr>
          <p:cNvPr id="148491" name="Text Box 11"/>
          <p:cNvSpPr txBox="1">
            <a:spLocks noChangeArrowheads="1"/>
          </p:cNvSpPr>
          <p:nvPr/>
        </p:nvSpPr>
        <p:spPr bwMode="auto">
          <a:xfrm>
            <a:off x="581025" y="5181600"/>
            <a:ext cx="4405313"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Bistable</a:t>
            </a:r>
            <a:r>
              <a:rPr lang="en-US" sz="2800"/>
              <a:t> (hysteresis) response</a:t>
            </a:r>
          </a:p>
        </p:txBody>
      </p:sp>
      <p:sp>
        <p:nvSpPr>
          <p:cNvPr id="70668" name="Text Box 12"/>
          <p:cNvSpPr txBox="1">
            <a:spLocks noChangeArrowheads="1"/>
          </p:cNvSpPr>
          <p:nvPr/>
        </p:nvSpPr>
        <p:spPr bwMode="auto">
          <a:xfrm>
            <a:off x="227013" y="5791200"/>
            <a:ext cx="5002212"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Power threshold ~ V/Q</a:t>
            </a:r>
            <a:r>
              <a:rPr lang="en-US" baseline="30000">
                <a:solidFill>
                  <a:srgbClr val="FF0000"/>
                </a:solidFill>
              </a:rPr>
              <a:t>2</a:t>
            </a:r>
            <a:r>
              <a:rPr lang="en-US">
                <a:solidFill>
                  <a:srgbClr val="FF0000"/>
                </a:solidFill>
              </a:rPr>
              <a:t> </a:t>
            </a:r>
            <a:r>
              <a:rPr lang="en-US"/>
              <a:t>is</a:t>
            </a:r>
            <a:r>
              <a:rPr lang="en-US">
                <a:solidFill>
                  <a:srgbClr val="FF0000"/>
                </a:solidFill>
              </a:rPr>
              <a:t> near optimal</a:t>
            </a:r>
          </a:p>
          <a:p>
            <a:pPr algn="ctr" eaLnBrk="0" hangingPunct="0"/>
            <a:r>
              <a:rPr lang="en-US"/>
              <a:t>(~mW for Si and telecom bandwidth)</a:t>
            </a:r>
          </a:p>
        </p:txBody>
      </p:sp>
      <p:grpSp>
        <p:nvGrpSpPr>
          <p:cNvPr id="2" name="Group 13"/>
          <p:cNvGrpSpPr>
            <a:grpSpLocks/>
          </p:cNvGrpSpPr>
          <p:nvPr/>
        </p:nvGrpSpPr>
        <p:grpSpPr bwMode="auto">
          <a:xfrm>
            <a:off x="2679700" y="1600200"/>
            <a:ext cx="2117725" cy="1295400"/>
            <a:chOff x="1688" y="1008"/>
            <a:chExt cx="1334" cy="816"/>
          </a:xfrm>
        </p:grpSpPr>
        <p:sp>
          <p:nvSpPr>
            <p:cNvPr id="148496" name="Text Box 14"/>
            <p:cNvSpPr txBox="1">
              <a:spLocks noChangeArrowheads="1"/>
            </p:cNvSpPr>
            <p:nvPr/>
          </p:nvSpPr>
          <p:spPr bwMode="auto">
            <a:xfrm rot="-503940">
              <a:off x="1736" y="1008"/>
              <a:ext cx="1286" cy="288"/>
            </a:xfrm>
            <a:prstGeom prst="rect">
              <a:avLst/>
            </a:prstGeom>
            <a:noFill/>
            <a:ln w="9525">
              <a:noFill/>
              <a:miter lim="800000"/>
              <a:headEnd/>
              <a:tailEnd/>
            </a:ln>
          </p:spPr>
          <p:txBody>
            <a:bodyPr wrap="none">
              <a:spAutoFit/>
            </a:bodyPr>
            <a:lstStyle/>
            <a:p>
              <a:pPr algn="ctr" eaLnBrk="0" hangingPunct="0"/>
              <a:r>
                <a:rPr lang="en-US">
                  <a:solidFill>
                    <a:srgbClr val="00FF00"/>
                  </a:solidFill>
                </a:rPr>
                <a:t>semi-analytical</a:t>
              </a:r>
            </a:p>
          </p:txBody>
        </p:sp>
        <p:sp>
          <p:nvSpPr>
            <p:cNvPr id="148497" name="Text Box 15"/>
            <p:cNvSpPr txBox="1">
              <a:spLocks noChangeArrowheads="1"/>
            </p:cNvSpPr>
            <p:nvPr/>
          </p:nvSpPr>
          <p:spPr bwMode="auto">
            <a:xfrm>
              <a:off x="1902" y="1536"/>
              <a:ext cx="882" cy="288"/>
            </a:xfrm>
            <a:prstGeom prst="rect">
              <a:avLst/>
            </a:prstGeom>
            <a:noFill/>
            <a:ln w="9525">
              <a:noFill/>
              <a:miter lim="800000"/>
              <a:headEnd/>
              <a:tailEnd/>
            </a:ln>
          </p:spPr>
          <p:txBody>
            <a:bodyPr wrap="none">
              <a:spAutoFit/>
            </a:bodyPr>
            <a:lstStyle/>
            <a:p>
              <a:pPr algn="ctr" eaLnBrk="0" hangingPunct="0"/>
              <a:r>
                <a:rPr lang="en-US">
                  <a:solidFill>
                    <a:srgbClr val="FF0000"/>
                  </a:solidFill>
                </a:rPr>
                <a:t>numerical</a:t>
              </a:r>
            </a:p>
          </p:txBody>
        </p:sp>
        <p:sp>
          <p:nvSpPr>
            <p:cNvPr id="148498" name="Line 16"/>
            <p:cNvSpPr>
              <a:spLocks noChangeShapeType="1"/>
            </p:cNvSpPr>
            <p:nvPr/>
          </p:nvSpPr>
          <p:spPr bwMode="auto">
            <a:xfrm>
              <a:off x="1688" y="1448"/>
              <a:ext cx="240" cy="192"/>
            </a:xfrm>
            <a:prstGeom prst="line">
              <a:avLst/>
            </a:prstGeom>
            <a:noFill/>
            <a:ln w="9525">
              <a:solidFill>
                <a:srgbClr val="FF0000"/>
              </a:solidFill>
              <a:round/>
              <a:headEnd/>
              <a:tailEnd/>
            </a:ln>
          </p:spPr>
          <p:txBody>
            <a:bodyPr wrap="none" anchor="ctr"/>
            <a:lstStyle/>
            <a:p>
              <a:endParaRPr lang="cs-CZ"/>
            </a:p>
          </p:txBody>
        </p:sp>
      </p:grpSp>
      <p:sp>
        <p:nvSpPr>
          <p:cNvPr id="148494" name="Text Box 17"/>
          <p:cNvSpPr txBox="1">
            <a:spLocks noChangeArrowheads="1"/>
          </p:cNvSpPr>
          <p:nvPr/>
        </p:nvSpPr>
        <p:spPr bwMode="auto">
          <a:xfrm>
            <a:off x="5715000" y="1143000"/>
            <a:ext cx="2992438" cy="1187450"/>
          </a:xfrm>
          <a:prstGeom prst="rect">
            <a:avLst/>
          </a:prstGeom>
          <a:noFill/>
          <a:ln w="9525">
            <a:noFill/>
            <a:miter lim="800000"/>
            <a:headEnd/>
            <a:tailEnd/>
          </a:ln>
        </p:spPr>
        <p:txBody>
          <a:bodyPr wrap="none">
            <a:spAutoFit/>
          </a:bodyPr>
          <a:lstStyle/>
          <a:p>
            <a:pPr algn="ctr" eaLnBrk="0" hangingPunct="0"/>
            <a:r>
              <a:rPr lang="en-US" i="1"/>
              <a:t>Logic gates, switching,</a:t>
            </a:r>
          </a:p>
          <a:p>
            <a:pPr algn="ctr" eaLnBrk="0" hangingPunct="0"/>
            <a:r>
              <a:rPr lang="en-US" i="1"/>
              <a:t>rectifiers, amplifiers,</a:t>
            </a:r>
          </a:p>
          <a:p>
            <a:pPr algn="ctr" eaLnBrk="0" hangingPunct="0"/>
            <a:r>
              <a:rPr lang="en-US" i="1"/>
              <a:t>isolators, …</a:t>
            </a:r>
          </a:p>
        </p:txBody>
      </p:sp>
      <p:sp>
        <p:nvSpPr>
          <p:cNvPr id="148495" name="Text Box 18"/>
          <p:cNvSpPr txBox="1">
            <a:spLocks noChangeArrowheads="1"/>
          </p:cNvSpPr>
          <p:nvPr/>
        </p:nvSpPr>
        <p:spPr bwMode="auto">
          <a:xfrm>
            <a:off x="1838325" y="776288"/>
            <a:ext cx="5416550" cy="366712"/>
          </a:xfrm>
          <a:prstGeom prst="rect">
            <a:avLst/>
          </a:prstGeom>
          <a:noFill/>
          <a:ln w="9525">
            <a:noFill/>
            <a:miter lim="800000"/>
            <a:headEnd/>
            <a:tailEnd/>
          </a:ln>
        </p:spPr>
        <p:txBody>
          <a:bodyPr wrap="none">
            <a:spAutoFit/>
          </a:bodyPr>
          <a:lstStyle/>
          <a:p>
            <a:pPr algn="ctr" eaLnBrk="0" hangingPunct="0"/>
            <a:r>
              <a:rPr lang="en-US" sz="1800"/>
              <a:t>[ Soljacic </a:t>
            </a:r>
            <a:r>
              <a:rPr lang="en-US" sz="1800" i="1"/>
              <a:t>et al.</a:t>
            </a:r>
            <a:r>
              <a:rPr lang="en-US" sz="1800"/>
              <a:t>, </a:t>
            </a:r>
            <a:r>
              <a:rPr lang="en-US" sz="1800" i="1"/>
              <a:t>PRE Rapid. Comm.</a:t>
            </a:r>
            <a:r>
              <a:rPr lang="en-US" sz="1800"/>
              <a:t> </a:t>
            </a:r>
            <a:r>
              <a:rPr lang="en-US" sz="1800" b="1"/>
              <a:t>66</a:t>
            </a:r>
            <a:r>
              <a:rPr lang="en-US" sz="1800"/>
              <a:t>, 055601 (2002).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914400" y="2286000"/>
            <a:ext cx="2514600" cy="3429000"/>
            <a:chOff x="576" y="1440"/>
            <a:chExt cx="1584" cy="2160"/>
          </a:xfrm>
        </p:grpSpPr>
        <p:sp>
          <p:nvSpPr>
            <p:cNvPr id="51213" name="Rectangle 10"/>
            <p:cNvSpPr>
              <a:spLocks noChangeArrowheads="1"/>
            </p:cNvSpPr>
            <p:nvPr/>
          </p:nvSpPr>
          <p:spPr bwMode="auto">
            <a:xfrm>
              <a:off x="576" y="1440"/>
              <a:ext cx="1584" cy="2160"/>
            </a:xfrm>
            <a:prstGeom prst="rect">
              <a:avLst/>
            </a:prstGeom>
            <a:solidFill>
              <a:srgbClr val="DDDDDD"/>
            </a:solidFill>
            <a:ln w="9525">
              <a:solidFill>
                <a:schemeClr val="tx1"/>
              </a:solidFill>
              <a:miter lim="800000"/>
              <a:headEnd/>
              <a:tailEnd/>
            </a:ln>
          </p:spPr>
          <p:txBody>
            <a:bodyPr wrap="none" anchor="ctr"/>
            <a:lstStyle/>
            <a:p>
              <a:pPr algn="ctr" eaLnBrk="0" hangingPunct="0"/>
              <a:endParaRPr lang="cs-CZ"/>
            </a:p>
          </p:txBody>
        </p:sp>
        <p:sp>
          <p:nvSpPr>
            <p:cNvPr id="51214" name="Text Box 12"/>
            <p:cNvSpPr txBox="1">
              <a:spLocks noChangeArrowheads="1"/>
            </p:cNvSpPr>
            <p:nvPr/>
          </p:nvSpPr>
          <p:spPr bwMode="auto">
            <a:xfrm>
              <a:off x="576" y="1440"/>
              <a:ext cx="500" cy="288"/>
            </a:xfrm>
            <a:prstGeom prst="rect">
              <a:avLst/>
            </a:prstGeom>
            <a:noFill/>
            <a:ln w="9525">
              <a:noFill/>
              <a:miter lim="800000"/>
              <a:headEnd/>
              <a:tailEnd/>
            </a:ln>
          </p:spPr>
          <p:txBody>
            <a:bodyPr wrap="none">
              <a:spAutoFit/>
            </a:bodyPr>
            <a:lstStyle/>
            <a:p>
              <a:pPr eaLnBrk="0" hangingPunct="0"/>
              <a:r>
                <a:rPr lang="en-US"/>
                <a:t>1887</a:t>
              </a:r>
            </a:p>
          </p:txBody>
        </p:sp>
      </p:grpSp>
      <p:grpSp>
        <p:nvGrpSpPr>
          <p:cNvPr id="3" name="Group 15"/>
          <p:cNvGrpSpPr>
            <a:grpSpLocks/>
          </p:cNvGrpSpPr>
          <p:nvPr/>
        </p:nvGrpSpPr>
        <p:grpSpPr bwMode="auto">
          <a:xfrm>
            <a:off x="3505200" y="2286000"/>
            <a:ext cx="4419600" cy="3429000"/>
            <a:chOff x="2208" y="1440"/>
            <a:chExt cx="2784" cy="2160"/>
          </a:xfrm>
        </p:grpSpPr>
        <p:sp>
          <p:nvSpPr>
            <p:cNvPr id="51211" name="Rectangle 13"/>
            <p:cNvSpPr>
              <a:spLocks noChangeArrowheads="1"/>
            </p:cNvSpPr>
            <p:nvPr/>
          </p:nvSpPr>
          <p:spPr bwMode="auto">
            <a:xfrm>
              <a:off x="2208" y="1440"/>
              <a:ext cx="2784" cy="2160"/>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51212" name="Text Box 14"/>
            <p:cNvSpPr txBox="1">
              <a:spLocks noChangeArrowheads="1"/>
            </p:cNvSpPr>
            <p:nvPr/>
          </p:nvSpPr>
          <p:spPr bwMode="auto">
            <a:xfrm>
              <a:off x="2208" y="1440"/>
              <a:ext cx="500" cy="288"/>
            </a:xfrm>
            <a:prstGeom prst="rect">
              <a:avLst/>
            </a:prstGeom>
            <a:noFill/>
            <a:ln w="9525">
              <a:noFill/>
              <a:miter lim="800000"/>
              <a:headEnd/>
              <a:tailEnd/>
            </a:ln>
          </p:spPr>
          <p:txBody>
            <a:bodyPr wrap="none">
              <a:spAutoFit/>
            </a:bodyPr>
            <a:lstStyle/>
            <a:p>
              <a:pPr eaLnBrk="0" hangingPunct="0"/>
              <a:r>
                <a:rPr lang="en-US">
                  <a:solidFill>
                    <a:srgbClr val="FF0000"/>
                  </a:solidFill>
                </a:rPr>
                <a:t>1987</a:t>
              </a:r>
              <a:endParaRPr lang="en-US"/>
            </a:p>
          </p:txBody>
        </p:sp>
      </p:grpSp>
      <p:sp>
        <p:nvSpPr>
          <p:cNvPr id="51204" name="Rectangle 2"/>
          <p:cNvSpPr>
            <a:spLocks noGrp="1" noChangeArrowheads="1"/>
          </p:cNvSpPr>
          <p:nvPr>
            <p:ph type="title"/>
          </p:nvPr>
        </p:nvSpPr>
        <p:spPr/>
        <p:txBody>
          <a:bodyPr/>
          <a:lstStyle/>
          <a:p>
            <a:r>
              <a:rPr lang="en-US" smtClean="0">
                <a:solidFill>
                  <a:srgbClr val="FF0000"/>
                </a:solidFill>
                <a:ea typeface="ＭＳ Ｐゴシック" charset="-128"/>
              </a:rPr>
              <a:t>Photonic Crystals</a:t>
            </a:r>
          </a:p>
        </p:txBody>
      </p:sp>
      <p:sp>
        <p:nvSpPr>
          <p:cNvPr id="51205" name="Text Box 3"/>
          <p:cNvSpPr txBox="1">
            <a:spLocks noChangeArrowheads="1"/>
          </p:cNvSpPr>
          <p:nvPr/>
        </p:nvSpPr>
        <p:spPr bwMode="auto">
          <a:xfrm>
            <a:off x="2614613" y="1752600"/>
            <a:ext cx="4017962" cy="457200"/>
          </a:xfrm>
          <a:prstGeom prst="rect">
            <a:avLst/>
          </a:prstGeom>
          <a:noFill/>
          <a:ln w="9525">
            <a:noFill/>
            <a:miter lim="800000"/>
            <a:headEnd/>
            <a:tailEnd/>
          </a:ln>
        </p:spPr>
        <p:txBody>
          <a:bodyPr wrap="none">
            <a:spAutoFit/>
          </a:bodyPr>
          <a:lstStyle/>
          <a:p>
            <a:pPr eaLnBrk="0" hangingPunct="0"/>
            <a:r>
              <a:rPr lang="en-US"/>
              <a:t>periodic electromagnetic media</a:t>
            </a:r>
          </a:p>
        </p:txBody>
      </p:sp>
      <p:sp>
        <p:nvSpPr>
          <p:cNvPr id="12292" name="Text Box 4"/>
          <p:cNvSpPr txBox="1">
            <a:spLocks noChangeArrowheads="1"/>
          </p:cNvSpPr>
          <p:nvPr/>
        </p:nvSpPr>
        <p:spPr bwMode="auto">
          <a:xfrm>
            <a:off x="1862138" y="6172200"/>
            <a:ext cx="5688012" cy="457200"/>
          </a:xfrm>
          <a:prstGeom prst="rect">
            <a:avLst/>
          </a:prstGeom>
          <a:noFill/>
          <a:ln w="9525">
            <a:noFill/>
            <a:miter lim="800000"/>
            <a:headEnd/>
            <a:tailEnd/>
          </a:ln>
        </p:spPr>
        <p:txBody>
          <a:bodyPr wrap="none">
            <a:spAutoFit/>
          </a:bodyPr>
          <a:lstStyle/>
          <a:p>
            <a:pPr algn="ctr" eaLnBrk="0" hangingPunct="0"/>
            <a:r>
              <a:rPr lang="en-US"/>
              <a:t>with photonic band gaps: </a:t>
            </a:r>
            <a:r>
              <a:rPr lang="ja-JP" altLang="en-US"/>
              <a:t>“</a:t>
            </a:r>
            <a:r>
              <a:rPr lang="en-US" altLang="ja-JP">
                <a:solidFill>
                  <a:srgbClr val="FF0000"/>
                </a:solidFill>
              </a:rPr>
              <a:t>optical insulators</a:t>
            </a:r>
            <a:r>
              <a:rPr lang="ja-JP" altLang="en-US"/>
              <a:t>”</a:t>
            </a:r>
            <a:endParaRPr lang="en-US"/>
          </a:p>
        </p:txBody>
      </p:sp>
      <p:pic>
        <p:nvPicPr>
          <p:cNvPr id="51207" name="Picture 9"/>
          <p:cNvPicPr>
            <a:picLocks noChangeAspect="1" noChangeArrowheads="1"/>
          </p:cNvPicPr>
          <p:nvPr/>
        </p:nvPicPr>
        <p:blipFill>
          <a:blip r:embed="rId2"/>
          <a:srcRect/>
          <a:stretch>
            <a:fillRect/>
          </a:stretch>
        </p:blipFill>
        <p:spPr bwMode="auto">
          <a:xfrm>
            <a:off x="1447800" y="2717800"/>
            <a:ext cx="6248400" cy="2768600"/>
          </a:xfrm>
          <a:prstGeom prst="rect">
            <a:avLst/>
          </a:prstGeom>
          <a:noFill/>
          <a:ln w="9525">
            <a:noFill/>
            <a:miter lim="800000"/>
            <a:headEnd/>
            <a:tailEnd/>
          </a:ln>
        </p:spPr>
      </p:pic>
      <p:grpSp>
        <p:nvGrpSpPr>
          <p:cNvPr id="4" name="Group 19"/>
          <p:cNvGrpSpPr>
            <a:grpSpLocks/>
          </p:cNvGrpSpPr>
          <p:nvPr/>
        </p:nvGrpSpPr>
        <p:grpSpPr bwMode="auto">
          <a:xfrm>
            <a:off x="7239000" y="4876800"/>
            <a:ext cx="1828800" cy="1724025"/>
            <a:chOff x="4608" y="3072"/>
            <a:chExt cx="1152" cy="1086"/>
          </a:xfrm>
        </p:grpSpPr>
        <p:sp>
          <p:nvSpPr>
            <p:cNvPr id="51209" name="Line 17"/>
            <p:cNvSpPr>
              <a:spLocks noChangeShapeType="1"/>
            </p:cNvSpPr>
            <p:nvPr/>
          </p:nvSpPr>
          <p:spPr bwMode="auto">
            <a:xfrm flipH="1" flipV="1">
              <a:off x="4608" y="3072"/>
              <a:ext cx="528" cy="528"/>
            </a:xfrm>
            <a:prstGeom prst="line">
              <a:avLst/>
            </a:prstGeom>
            <a:noFill/>
            <a:ln w="9525">
              <a:solidFill>
                <a:schemeClr val="tx1"/>
              </a:solidFill>
              <a:round/>
              <a:headEnd/>
              <a:tailEnd type="triangle" w="med" len="med"/>
            </a:ln>
          </p:spPr>
          <p:txBody>
            <a:bodyPr wrap="none" anchor="ctr"/>
            <a:lstStyle/>
            <a:p>
              <a:endParaRPr lang="cs-CZ"/>
            </a:p>
          </p:txBody>
        </p:sp>
        <p:sp>
          <p:nvSpPr>
            <p:cNvPr id="51210" name="Text Box 18"/>
            <p:cNvSpPr txBox="1">
              <a:spLocks noChangeArrowheads="1"/>
            </p:cNvSpPr>
            <p:nvPr/>
          </p:nvSpPr>
          <p:spPr bwMode="auto">
            <a:xfrm>
              <a:off x="5040" y="3408"/>
              <a:ext cx="720" cy="750"/>
            </a:xfrm>
            <a:prstGeom prst="rect">
              <a:avLst/>
            </a:prstGeom>
            <a:noFill/>
            <a:ln w="9525">
              <a:noFill/>
              <a:miter lim="800000"/>
              <a:headEnd/>
              <a:tailEnd/>
            </a:ln>
          </p:spPr>
          <p:txBody>
            <a:bodyPr>
              <a:spAutoFit/>
            </a:bodyPr>
            <a:lstStyle/>
            <a:p>
              <a:pPr algn="ctr" eaLnBrk="0" hangingPunct="0"/>
              <a:r>
                <a:rPr lang="en-US" sz="1800"/>
                <a:t>(need a more complex topology)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Line 1026"/>
          <p:cNvSpPr>
            <a:spLocks noChangeShapeType="1"/>
          </p:cNvSpPr>
          <p:nvPr/>
        </p:nvSpPr>
        <p:spPr bwMode="auto">
          <a:xfrm>
            <a:off x="1676400" y="2471738"/>
            <a:ext cx="5791200" cy="0"/>
          </a:xfrm>
          <a:prstGeom prst="line">
            <a:avLst/>
          </a:prstGeom>
          <a:noFill/>
          <a:ln w="28575">
            <a:solidFill>
              <a:schemeClr val="tx1"/>
            </a:solidFill>
            <a:round/>
            <a:headEnd/>
            <a:tailEnd/>
          </a:ln>
        </p:spPr>
        <p:txBody>
          <a:bodyPr wrap="none" anchor="ctr"/>
          <a:lstStyle/>
          <a:p>
            <a:endParaRPr lang="cs-CZ"/>
          </a:p>
        </p:txBody>
      </p:sp>
      <p:sp>
        <p:nvSpPr>
          <p:cNvPr id="24580" name="Rectangle 1027"/>
          <p:cNvSpPr>
            <a:spLocks noGrp="1" noChangeArrowheads="1"/>
          </p:cNvSpPr>
          <p:nvPr>
            <p:ph type="title"/>
          </p:nvPr>
        </p:nvSpPr>
        <p:spPr>
          <a:xfrm>
            <a:off x="152400" y="228600"/>
            <a:ext cx="8839200" cy="1143000"/>
          </a:xfrm>
        </p:spPr>
        <p:txBody>
          <a:bodyPr/>
          <a:lstStyle/>
          <a:p>
            <a:r>
              <a:rPr lang="en-US" smtClean="0">
                <a:ea typeface="ＭＳ Ｐゴシック" charset="-128"/>
              </a:rPr>
              <a:t>TCMT for Bistability</a:t>
            </a:r>
          </a:p>
        </p:txBody>
      </p:sp>
      <p:sp>
        <p:nvSpPr>
          <p:cNvPr id="24581" name="Text Box 1028"/>
          <p:cNvSpPr txBox="1">
            <a:spLocks noChangeArrowheads="1"/>
          </p:cNvSpPr>
          <p:nvPr/>
        </p:nvSpPr>
        <p:spPr bwMode="auto">
          <a:xfrm>
            <a:off x="1905000" y="1447800"/>
            <a:ext cx="5416550" cy="366713"/>
          </a:xfrm>
          <a:prstGeom prst="rect">
            <a:avLst/>
          </a:prstGeom>
          <a:noFill/>
          <a:ln w="9525">
            <a:noFill/>
            <a:miter lim="800000"/>
            <a:headEnd/>
            <a:tailEnd/>
          </a:ln>
        </p:spPr>
        <p:txBody>
          <a:bodyPr wrap="none">
            <a:spAutoFit/>
          </a:bodyPr>
          <a:lstStyle/>
          <a:p>
            <a:r>
              <a:rPr lang="en-US" sz="1800"/>
              <a:t>[ Soljacic </a:t>
            </a:r>
            <a:r>
              <a:rPr lang="en-US" sz="1800" i="1"/>
              <a:t>et al.</a:t>
            </a:r>
            <a:r>
              <a:rPr lang="en-US" sz="1800"/>
              <a:t>, </a:t>
            </a:r>
            <a:r>
              <a:rPr lang="en-US" sz="1800" i="1"/>
              <a:t>PRE Rapid. Comm.</a:t>
            </a:r>
            <a:r>
              <a:rPr lang="en-US" sz="1800"/>
              <a:t> </a:t>
            </a:r>
            <a:r>
              <a:rPr lang="en-US" sz="1800" b="1"/>
              <a:t>66</a:t>
            </a:r>
            <a:r>
              <a:rPr lang="en-US" sz="1800"/>
              <a:t>, 055601 (2002). ]</a:t>
            </a:r>
          </a:p>
        </p:txBody>
      </p:sp>
      <p:sp>
        <p:nvSpPr>
          <p:cNvPr id="24582" name="Oval 1029"/>
          <p:cNvSpPr>
            <a:spLocks noChangeArrowheads="1"/>
          </p:cNvSpPr>
          <p:nvPr/>
        </p:nvSpPr>
        <p:spPr bwMode="auto">
          <a:xfrm>
            <a:off x="4343400" y="2209800"/>
            <a:ext cx="533400" cy="533400"/>
          </a:xfrm>
          <a:prstGeom prst="ellipse">
            <a:avLst/>
          </a:prstGeom>
          <a:solidFill>
            <a:srgbClr val="FFFF99"/>
          </a:solidFill>
          <a:ln w="28575">
            <a:solidFill>
              <a:schemeClr val="tx1"/>
            </a:solidFill>
            <a:round/>
            <a:headEnd/>
            <a:tailEnd/>
          </a:ln>
        </p:spPr>
        <p:txBody>
          <a:bodyPr wrap="none" anchor="ctr"/>
          <a:lstStyle/>
          <a:p>
            <a:pPr algn="ctr"/>
            <a:r>
              <a:rPr lang="en-US" i="1">
                <a:solidFill>
                  <a:srgbClr val="FF0000"/>
                </a:solidFill>
              </a:rPr>
              <a:t>a</a:t>
            </a:r>
            <a:endParaRPr lang="en-US" i="1"/>
          </a:p>
        </p:txBody>
      </p:sp>
      <p:sp>
        <p:nvSpPr>
          <p:cNvPr id="24583" name="Text Box 1030"/>
          <p:cNvSpPr txBox="1">
            <a:spLocks noChangeArrowheads="1"/>
          </p:cNvSpPr>
          <p:nvPr/>
        </p:nvSpPr>
        <p:spPr bwMode="auto">
          <a:xfrm>
            <a:off x="714375" y="2209800"/>
            <a:ext cx="809625" cy="457200"/>
          </a:xfrm>
          <a:prstGeom prst="rect">
            <a:avLst/>
          </a:prstGeom>
          <a:noFill/>
          <a:ln w="9525">
            <a:noFill/>
            <a:miter lim="800000"/>
            <a:headEnd/>
            <a:tailEnd/>
          </a:ln>
        </p:spPr>
        <p:txBody>
          <a:bodyPr wrap="none">
            <a:spAutoFit/>
          </a:bodyPr>
          <a:lstStyle/>
          <a:p>
            <a:pPr algn="ctr"/>
            <a:r>
              <a:rPr lang="en-US"/>
              <a:t>input</a:t>
            </a:r>
          </a:p>
        </p:txBody>
      </p:sp>
      <p:sp>
        <p:nvSpPr>
          <p:cNvPr id="24584" name="Text Box 1031"/>
          <p:cNvSpPr txBox="1">
            <a:spLocks noChangeArrowheads="1"/>
          </p:cNvSpPr>
          <p:nvPr/>
        </p:nvSpPr>
        <p:spPr bwMode="auto">
          <a:xfrm>
            <a:off x="7496175" y="2209800"/>
            <a:ext cx="962025" cy="457200"/>
          </a:xfrm>
          <a:prstGeom prst="rect">
            <a:avLst/>
          </a:prstGeom>
          <a:noFill/>
          <a:ln w="9525">
            <a:noFill/>
            <a:miter lim="800000"/>
            <a:headEnd/>
            <a:tailEnd/>
          </a:ln>
        </p:spPr>
        <p:txBody>
          <a:bodyPr wrap="none">
            <a:spAutoFit/>
          </a:bodyPr>
          <a:lstStyle/>
          <a:p>
            <a:pPr algn="ctr"/>
            <a:r>
              <a:rPr lang="en-US"/>
              <a:t>output</a:t>
            </a:r>
          </a:p>
        </p:txBody>
      </p:sp>
      <p:sp>
        <p:nvSpPr>
          <p:cNvPr id="24585" name="Line 1032"/>
          <p:cNvSpPr>
            <a:spLocks noChangeShapeType="1"/>
          </p:cNvSpPr>
          <p:nvPr/>
        </p:nvSpPr>
        <p:spPr bwMode="auto">
          <a:xfrm>
            <a:off x="2971800" y="22098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4586" name="Text Box 1033"/>
          <p:cNvSpPr txBox="1">
            <a:spLocks noChangeArrowheads="1"/>
          </p:cNvSpPr>
          <p:nvPr/>
        </p:nvSpPr>
        <p:spPr bwMode="auto">
          <a:xfrm>
            <a:off x="2392363" y="2362200"/>
            <a:ext cx="579437" cy="519113"/>
          </a:xfrm>
          <a:prstGeom prst="rect">
            <a:avLst/>
          </a:prstGeom>
          <a:noFill/>
          <a:ln w="9525">
            <a:noFill/>
            <a:miter lim="800000"/>
            <a:headEnd/>
            <a:tailEnd/>
          </a:ln>
        </p:spPr>
        <p:txBody>
          <a:bodyPr wrap="none">
            <a:spAutoFit/>
          </a:bodyPr>
          <a:lstStyle/>
          <a:p>
            <a:pPr algn="ctr"/>
            <a:r>
              <a:rPr lang="en-US" sz="2800" i="1">
                <a:solidFill>
                  <a:schemeClr val="accent2"/>
                </a:solidFill>
              </a:rPr>
              <a:t>s</a:t>
            </a:r>
            <a:r>
              <a:rPr lang="en-US" sz="2800" baseline="-25000">
                <a:solidFill>
                  <a:schemeClr val="accent2"/>
                </a:solidFill>
              </a:rPr>
              <a:t>1+</a:t>
            </a:r>
            <a:endParaRPr lang="en-US" sz="2800" i="1"/>
          </a:p>
        </p:txBody>
      </p:sp>
      <p:sp>
        <p:nvSpPr>
          <p:cNvPr id="24587" name="Line 1034"/>
          <p:cNvSpPr>
            <a:spLocks noChangeShapeType="1"/>
          </p:cNvSpPr>
          <p:nvPr/>
        </p:nvSpPr>
        <p:spPr bwMode="auto">
          <a:xfrm flipH="1">
            <a:off x="2971800" y="26670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4588" name="Line 1035"/>
          <p:cNvSpPr>
            <a:spLocks noChangeShapeType="1"/>
          </p:cNvSpPr>
          <p:nvPr/>
        </p:nvSpPr>
        <p:spPr bwMode="auto">
          <a:xfrm>
            <a:off x="5257800" y="26670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24589" name="Text Box 1036"/>
          <p:cNvSpPr txBox="1">
            <a:spLocks noChangeArrowheads="1"/>
          </p:cNvSpPr>
          <p:nvPr/>
        </p:nvSpPr>
        <p:spPr bwMode="auto">
          <a:xfrm>
            <a:off x="6324600" y="2376488"/>
            <a:ext cx="563563" cy="519112"/>
          </a:xfrm>
          <a:prstGeom prst="rect">
            <a:avLst/>
          </a:prstGeom>
          <a:noFill/>
          <a:ln w="9525">
            <a:noFill/>
            <a:miter lim="800000"/>
            <a:headEnd/>
            <a:tailEnd/>
          </a:ln>
        </p:spPr>
        <p:txBody>
          <a:bodyPr wrap="none">
            <a:spAutoFit/>
          </a:bodyPr>
          <a:lstStyle/>
          <a:p>
            <a:pPr algn="ctr"/>
            <a:r>
              <a:rPr lang="en-US" sz="2800" i="1">
                <a:solidFill>
                  <a:schemeClr val="accent2"/>
                </a:solidFill>
              </a:rPr>
              <a:t>s</a:t>
            </a:r>
            <a:r>
              <a:rPr lang="en-US" sz="2800" baseline="-25000">
                <a:solidFill>
                  <a:schemeClr val="accent2"/>
                </a:solidFill>
              </a:rPr>
              <a:t>2–</a:t>
            </a:r>
            <a:endParaRPr lang="en-US" sz="2800" i="1">
              <a:solidFill>
                <a:schemeClr val="accent2"/>
              </a:solidFill>
            </a:endParaRPr>
          </a:p>
        </p:txBody>
      </p:sp>
      <p:sp>
        <p:nvSpPr>
          <p:cNvPr id="24590" name="Text Box 1037"/>
          <p:cNvSpPr txBox="1">
            <a:spLocks noChangeArrowheads="1"/>
          </p:cNvSpPr>
          <p:nvPr/>
        </p:nvSpPr>
        <p:spPr bwMode="auto">
          <a:xfrm>
            <a:off x="2233613" y="2879725"/>
            <a:ext cx="4779962" cy="1938338"/>
          </a:xfrm>
          <a:prstGeom prst="rect">
            <a:avLst/>
          </a:prstGeom>
          <a:noFill/>
          <a:ln w="9525">
            <a:noFill/>
            <a:miter lim="800000"/>
            <a:headEnd/>
            <a:tailEnd/>
          </a:ln>
        </p:spPr>
        <p:txBody>
          <a:bodyPr wrap="none">
            <a:spAutoFit/>
          </a:bodyPr>
          <a:lstStyle/>
          <a:p>
            <a:pPr algn="ctr"/>
            <a:r>
              <a:rPr lang="en-US"/>
              <a:t>resonant cavity</a:t>
            </a:r>
          </a:p>
          <a:p>
            <a:pPr algn="ctr"/>
            <a:r>
              <a:rPr lang="en-US"/>
              <a:t>frequency </a:t>
            </a:r>
            <a:r>
              <a:rPr lang="en-US" i="1">
                <a:solidFill>
                  <a:srgbClr val="FF0000"/>
                </a:solidFill>
                <a:latin typeface="Symbol" pitchFamily="18" charset="2"/>
              </a:rPr>
              <a:t>ω</a:t>
            </a:r>
            <a:r>
              <a:rPr lang="en-US" baseline="-25000">
                <a:solidFill>
                  <a:srgbClr val="FF0000"/>
                </a:solidFill>
              </a:rPr>
              <a:t>0</a:t>
            </a:r>
            <a:r>
              <a:rPr lang="en-US"/>
              <a:t>, lifetime</a:t>
            </a:r>
            <a:r>
              <a:rPr lang="en-US">
                <a:solidFill>
                  <a:srgbClr val="FF0000"/>
                </a:solidFill>
              </a:rPr>
              <a:t> </a:t>
            </a:r>
            <a:r>
              <a:rPr lang="en-US" i="1">
                <a:solidFill>
                  <a:srgbClr val="FF0000"/>
                </a:solidFill>
                <a:latin typeface="Symbol" pitchFamily="18" charset="2"/>
              </a:rPr>
              <a:t>τ</a:t>
            </a:r>
            <a:r>
              <a:rPr lang="en-US"/>
              <a:t>, </a:t>
            </a:r>
          </a:p>
          <a:p>
            <a:pPr algn="ctr"/>
            <a:r>
              <a:rPr lang="en-US">
                <a:solidFill>
                  <a:schemeClr val="accent2"/>
                </a:solidFill>
              </a:rPr>
              <a:t>SPM coefficient α</a:t>
            </a:r>
            <a:r>
              <a:rPr lang="en-US" i="1">
                <a:solidFill>
                  <a:schemeClr val="accent2"/>
                </a:solidFill>
                <a:latin typeface="Symbol" pitchFamily="18" charset="2"/>
              </a:rPr>
              <a:t>  </a:t>
            </a:r>
            <a:r>
              <a:rPr lang="en-US">
                <a:solidFill>
                  <a:schemeClr val="accent2"/>
                </a:solidFill>
              </a:rPr>
              <a:t>~ </a:t>
            </a:r>
            <a:r>
              <a:rPr lang="en-US">
                <a:solidFill>
                  <a:schemeClr val="accent2"/>
                </a:solidFill>
                <a:latin typeface="Symbol" pitchFamily="18" charset="2"/>
              </a:rPr>
              <a:t>χ</a:t>
            </a:r>
            <a:r>
              <a:rPr lang="en-US" baseline="30000">
                <a:solidFill>
                  <a:schemeClr val="accent2"/>
                </a:solidFill>
              </a:rPr>
              <a:t>(3)</a:t>
            </a:r>
            <a:endParaRPr lang="en-US" baseline="-25000">
              <a:solidFill>
                <a:schemeClr val="accent2"/>
              </a:solidFill>
            </a:endParaRPr>
          </a:p>
          <a:p>
            <a:pPr algn="ctr"/>
            <a:r>
              <a:rPr lang="en-US">
                <a:solidFill>
                  <a:schemeClr val="accent2"/>
                </a:solidFill>
              </a:rPr>
              <a:t>(computed from perturbation theory</a:t>
            </a:r>
            <a:r>
              <a:rPr lang="en-US"/>
              <a:t>)</a:t>
            </a:r>
            <a:r>
              <a:rPr lang="en-US" i="1">
                <a:solidFill>
                  <a:srgbClr val="FF0000"/>
                </a:solidFill>
                <a:latin typeface="Symbol" pitchFamily="18" charset="2"/>
              </a:rPr>
              <a:t> </a:t>
            </a:r>
            <a:endParaRPr lang="en-US"/>
          </a:p>
          <a:p>
            <a:pPr algn="ctr"/>
            <a:endParaRPr lang="en-US" i="1">
              <a:solidFill>
                <a:srgbClr val="FF0000"/>
              </a:solidFill>
              <a:latin typeface="Symbol" pitchFamily="18" charset="2"/>
            </a:endParaRPr>
          </a:p>
        </p:txBody>
      </p:sp>
      <p:sp>
        <p:nvSpPr>
          <p:cNvPr id="24591" name="Text Box 1038"/>
          <p:cNvSpPr txBox="1">
            <a:spLocks noChangeArrowheads="1"/>
          </p:cNvSpPr>
          <p:nvPr/>
        </p:nvSpPr>
        <p:spPr bwMode="auto">
          <a:xfrm>
            <a:off x="7156450" y="3124200"/>
            <a:ext cx="1633538" cy="519113"/>
          </a:xfrm>
          <a:prstGeom prst="rect">
            <a:avLst/>
          </a:prstGeom>
          <a:noFill/>
          <a:ln w="9525">
            <a:noFill/>
            <a:miter lim="800000"/>
            <a:headEnd/>
            <a:tailEnd/>
          </a:ln>
        </p:spPr>
        <p:txBody>
          <a:bodyPr wrap="none">
            <a:spAutoFit/>
          </a:bodyPr>
          <a:lstStyle/>
          <a:p>
            <a:pPr algn="ctr"/>
            <a:r>
              <a:rPr lang="en-US" sz="2800"/>
              <a:t>|</a:t>
            </a:r>
            <a:r>
              <a:rPr lang="en-US" i="1">
                <a:solidFill>
                  <a:schemeClr val="accent2"/>
                </a:solidFill>
              </a:rPr>
              <a:t>s</a:t>
            </a:r>
            <a:r>
              <a:rPr lang="en-US" sz="2800"/>
              <a:t>|</a:t>
            </a:r>
            <a:r>
              <a:rPr lang="en-US" baseline="30000"/>
              <a:t>2</a:t>
            </a:r>
            <a:r>
              <a:rPr lang="en-US"/>
              <a:t> = </a:t>
            </a:r>
            <a:r>
              <a:rPr lang="en-US">
                <a:solidFill>
                  <a:schemeClr val="accent2"/>
                </a:solidFill>
              </a:rPr>
              <a:t>power</a:t>
            </a:r>
            <a:endParaRPr lang="en-US"/>
          </a:p>
        </p:txBody>
      </p:sp>
      <p:sp>
        <p:nvSpPr>
          <p:cNvPr id="24592" name="Text Box 1039"/>
          <p:cNvSpPr txBox="1">
            <a:spLocks noChangeArrowheads="1"/>
          </p:cNvSpPr>
          <p:nvPr/>
        </p:nvSpPr>
        <p:spPr bwMode="auto">
          <a:xfrm>
            <a:off x="7105650" y="3595688"/>
            <a:ext cx="1733550" cy="519112"/>
          </a:xfrm>
          <a:prstGeom prst="rect">
            <a:avLst/>
          </a:prstGeom>
          <a:noFill/>
          <a:ln w="9525">
            <a:noFill/>
            <a:miter lim="800000"/>
            <a:headEnd/>
            <a:tailEnd/>
          </a:ln>
        </p:spPr>
        <p:txBody>
          <a:bodyPr wrap="none">
            <a:spAutoFit/>
          </a:bodyPr>
          <a:lstStyle/>
          <a:p>
            <a:pPr algn="ctr"/>
            <a:r>
              <a:rPr lang="en-US" sz="2800"/>
              <a:t>|</a:t>
            </a:r>
            <a:r>
              <a:rPr lang="en-US" i="1">
                <a:solidFill>
                  <a:srgbClr val="FF0000"/>
                </a:solidFill>
              </a:rPr>
              <a:t>a</a:t>
            </a:r>
            <a:r>
              <a:rPr lang="en-US" sz="2800"/>
              <a:t>|</a:t>
            </a:r>
            <a:r>
              <a:rPr lang="en-US" baseline="30000"/>
              <a:t>2</a:t>
            </a:r>
            <a:r>
              <a:rPr lang="en-US"/>
              <a:t> = </a:t>
            </a:r>
            <a:r>
              <a:rPr lang="en-US">
                <a:solidFill>
                  <a:srgbClr val="FF0000"/>
                </a:solidFill>
              </a:rPr>
              <a:t>energy</a:t>
            </a:r>
            <a:endParaRPr lang="en-US"/>
          </a:p>
        </p:txBody>
      </p:sp>
      <p:graphicFrame>
        <p:nvGraphicFramePr>
          <p:cNvPr id="24578" name="Object 1040"/>
          <p:cNvGraphicFramePr>
            <a:graphicFrameLocks noChangeAspect="1"/>
          </p:cNvGraphicFramePr>
          <p:nvPr/>
        </p:nvGraphicFramePr>
        <p:xfrm>
          <a:off x="609600" y="4572000"/>
          <a:ext cx="4749800" cy="1949450"/>
        </p:xfrm>
        <a:graphic>
          <a:graphicData uri="http://schemas.openxmlformats.org/presentationml/2006/ole">
            <p:oleObj spid="_x0000_s24578" name="Equation" r:id="rId3" imgW="2197100" imgH="901700" progId="Equation.3">
              <p:embed/>
            </p:oleObj>
          </a:graphicData>
        </a:graphic>
      </p:graphicFrame>
      <p:sp>
        <p:nvSpPr>
          <p:cNvPr id="24593" name="Text Box 1042"/>
          <p:cNvSpPr txBox="1">
            <a:spLocks noChangeArrowheads="1"/>
          </p:cNvSpPr>
          <p:nvPr/>
        </p:nvSpPr>
        <p:spPr bwMode="auto">
          <a:xfrm>
            <a:off x="5638800" y="5105400"/>
            <a:ext cx="3178175" cy="1187450"/>
          </a:xfrm>
          <a:prstGeom prst="rect">
            <a:avLst/>
          </a:prstGeom>
          <a:noFill/>
          <a:ln w="9525">
            <a:noFill/>
            <a:miter lim="800000"/>
            <a:headEnd/>
            <a:tailEnd/>
          </a:ln>
        </p:spPr>
        <p:txBody>
          <a:bodyPr wrap="none">
            <a:spAutoFit/>
          </a:bodyPr>
          <a:lstStyle/>
          <a:p>
            <a:r>
              <a:rPr lang="en-US">
                <a:solidFill>
                  <a:srgbClr val="0000FF"/>
                </a:solidFill>
              </a:rPr>
              <a:t>gives cubic equation</a:t>
            </a:r>
          </a:p>
          <a:p>
            <a:r>
              <a:rPr lang="en-US">
                <a:solidFill>
                  <a:srgbClr val="0000FF"/>
                </a:solidFill>
              </a:rPr>
              <a:t>for transmission</a:t>
            </a:r>
          </a:p>
          <a:p>
            <a:r>
              <a:rPr lang="en-US">
                <a:solidFill>
                  <a:srgbClr val="0000FF"/>
                </a:solidFill>
              </a:rPr>
              <a:t>	… bistable curve</a:t>
            </a:r>
          </a:p>
        </p:txBody>
      </p:sp>
      <p:sp>
        <p:nvSpPr>
          <p:cNvPr id="24594" name="Oval 1"/>
          <p:cNvSpPr>
            <a:spLocks noChangeArrowheads="1"/>
          </p:cNvSpPr>
          <p:nvPr/>
        </p:nvSpPr>
        <p:spPr bwMode="auto">
          <a:xfrm>
            <a:off x="2452688" y="4686300"/>
            <a:ext cx="711200" cy="809625"/>
          </a:xfrm>
          <a:prstGeom prst="ellipse">
            <a:avLst/>
          </a:prstGeom>
          <a:noFill/>
          <a:ln w="38100">
            <a:solidFill>
              <a:schemeClr val="accent2"/>
            </a:solidFill>
            <a:prstDash val="sysDash"/>
            <a:round/>
            <a:headEnd/>
            <a:tailEnd/>
          </a:ln>
        </p:spPr>
        <p:txBody>
          <a:bodyPr/>
          <a:lstStyle/>
          <a:p>
            <a:pPr algn="ctr" eaLnBrk="0" hangingPunct="0"/>
            <a:endParaRPr lang="cs-CZ"/>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62000" y="152400"/>
            <a:ext cx="7772400" cy="1143000"/>
          </a:xfrm>
        </p:spPr>
        <p:txBody>
          <a:bodyPr/>
          <a:lstStyle/>
          <a:p>
            <a:r>
              <a:rPr lang="en-US" smtClean="0">
                <a:solidFill>
                  <a:srgbClr val="FF0000"/>
                </a:solidFill>
                <a:ea typeface="ＭＳ Ｐゴシック" charset="-128"/>
              </a:rPr>
              <a:t>Experimental Nonlinear Switches</a:t>
            </a:r>
          </a:p>
        </p:txBody>
      </p:sp>
      <p:grpSp>
        <p:nvGrpSpPr>
          <p:cNvPr id="149507" name="Group 3"/>
          <p:cNvGrpSpPr>
            <a:grpSpLocks/>
          </p:cNvGrpSpPr>
          <p:nvPr/>
        </p:nvGrpSpPr>
        <p:grpSpPr bwMode="auto">
          <a:xfrm>
            <a:off x="1371600" y="1447800"/>
            <a:ext cx="2609850" cy="3224213"/>
            <a:chOff x="768" y="705"/>
            <a:chExt cx="1644" cy="2031"/>
          </a:xfrm>
        </p:grpSpPr>
        <p:grpSp>
          <p:nvGrpSpPr>
            <p:cNvPr id="149519" name="Group 4"/>
            <p:cNvGrpSpPr>
              <a:grpSpLocks/>
            </p:cNvGrpSpPr>
            <p:nvPr/>
          </p:nvGrpSpPr>
          <p:grpSpPr bwMode="auto">
            <a:xfrm>
              <a:off x="768" y="912"/>
              <a:ext cx="1644" cy="1824"/>
              <a:chOff x="3552" y="1056"/>
              <a:chExt cx="1644" cy="1824"/>
            </a:xfrm>
          </p:grpSpPr>
          <p:pic>
            <p:nvPicPr>
              <p:cNvPr id="149521" name="Picture 5"/>
              <p:cNvPicPr>
                <a:picLocks noChangeAspect="1" noChangeArrowheads="1"/>
              </p:cNvPicPr>
              <p:nvPr/>
            </p:nvPicPr>
            <p:blipFill>
              <a:blip r:embed="rId2"/>
              <a:srcRect/>
              <a:stretch>
                <a:fillRect/>
              </a:stretch>
            </p:blipFill>
            <p:spPr bwMode="auto">
              <a:xfrm rot="-5400000">
                <a:off x="3617" y="991"/>
                <a:ext cx="1513" cy="1644"/>
              </a:xfrm>
              <a:prstGeom prst="rect">
                <a:avLst/>
              </a:prstGeom>
              <a:noFill/>
              <a:ln w="9525">
                <a:noFill/>
                <a:miter lim="800000"/>
                <a:headEnd/>
                <a:tailEnd/>
              </a:ln>
            </p:spPr>
          </p:pic>
          <p:sp>
            <p:nvSpPr>
              <p:cNvPr id="149522" name="Rectangle 6"/>
              <p:cNvSpPr>
                <a:spLocks noChangeArrowheads="1"/>
              </p:cNvSpPr>
              <p:nvPr/>
            </p:nvSpPr>
            <p:spPr bwMode="auto">
              <a:xfrm>
                <a:off x="4128" y="1584"/>
                <a:ext cx="576" cy="144"/>
              </a:xfrm>
              <a:prstGeom prst="rect">
                <a:avLst/>
              </a:prstGeom>
              <a:noFill/>
              <a:ln w="9525">
                <a:solidFill>
                  <a:srgbClr val="FF0000"/>
                </a:solidFill>
                <a:miter lim="800000"/>
                <a:headEnd/>
                <a:tailEnd/>
              </a:ln>
            </p:spPr>
            <p:txBody>
              <a:bodyPr wrap="none" anchor="ctr"/>
              <a:lstStyle/>
              <a:p>
                <a:pPr algn="ctr" eaLnBrk="0" hangingPunct="0"/>
                <a:endParaRPr lang="cs-CZ"/>
              </a:p>
            </p:txBody>
          </p:sp>
          <p:sp>
            <p:nvSpPr>
              <p:cNvPr id="149523" name="Rectangle 7"/>
              <p:cNvSpPr>
                <a:spLocks noChangeArrowheads="1"/>
              </p:cNvSpPr>
              <p:nvPr/>
            </p:nvSpPr>
            <p:spPr bwMode="auto">
              <a:xfrm>
                <a:off x="3552" y="1932"/>
                <a:ext cx="384" cy="144"/>
              </a:xfrm>
              <a:prstGeom prst="rect">
                <a:avLst/>
              </a:prstGeom>
              <a:noFill/>
              <a:ln w="9525">
                <a:solidFill>
                  <a:srgbClr val="FF0000"/>
                </a:solidFill>
                <a:miter lim="800000"/>
                <a:headEnd/>
                <a:tailEnd/>
              </a:ln>
            </p:spPr>
            <p:txBody>
              <a:bodyPr wrap="none" anchor="ctr"/>
              <a:lstStyle/>
              <a:p>
                <a:pPr algn="ctr" eaLnBrk="0" hangingPunct="0"/>
                <a:endParaRPr lang="cs-CZ"/>
              </a:p>
            </p:txBody>
          </p:sp>
          <p:sp>
            <p:nvSpPr>
              <p:cNvPr id="149524" name="Rectangle 8"/>
              <p:cNvSpPr>
                <a:spLocks noChangeArrowheads="1"/>
              </p:cNvSpPr>
              <p:nvPr/>
            </p:nvSpPr>
            <p:spPr bwMode="auto">
              <a:xfrm>
                <a:off x="4900" y="1932"/>
                <a:ext cx="288" cy="144"/>
              </a:xfrm>
              <a:prstGeom prst="rect">
                <a:avLst/>
              </a:prstGeom>
              <a:noFill/>
              <a:ln w="9525">
                <a:solidFill>
                  <a:srgbClr val="FF0000"/>
                </a:solidFill>
                <a:miter lim="800000"/>
                <a:headEnd/>
                <a:tailEnd/>
              </a:ln>
            </p:spPr>
            <p:txBody>
              <a:bodyPr wrap="none" anchor="ctr"/>
              <a:lstStyle/>
              <a:p>
                <a:pPr algn="ctr" eaLnBrk="0" hangingPunct="0"/>
                <a:endParaRPr lang="cs-CZ"/>
              </a:p>
            </p:txBody>
          </p:sp>
          <p:sp>
            <p:nvSpPr>
              <p:cNvPr id="149525" name="Line 9"/>
              <p:cNvSpPr>
                <a:spLocks noChangeShapeType="1"/>
              </p:cNvSpPr>
              <p:nvPr/>
            </p:nvSpPr>
            <p:spPr bwMode="auto">
              <a:xfrm>
                <a:off x="3836" y="2544"/>
                <a:ext cx="0" cy="144"/>
              </a:xfrm>
              <a:prstGeom prst="line">
                <a:avLst/>
              </a:prstGeom>
              <a:noFill/>
              <a:ln w="28575">
                <a:solidFill>
                  <a:srgbClr val="FF0000"/>
                </a:solidFill>
                <a:round/>
                <a:headEnd/>
                <a:tailEnd/>
              </a:ln>
            </p:spPr>
            <p:txBody>
              <a:bodyPr wrap="none" anchor="ctr"/>
              <a:lstStyle/>
              <a:p>
                <a:endParaRPr lang="cs-CZ"/>
              </a:p>
            </p:txBody>
          </p:sp>
          <p:sp>
            <p:nvSpPr>
              <p:cNvPr id="149526" name="Line 10"/>
              <p:cNvSpPr>
                <a:spLocks noChangeShapeType="1"/>
              </p:cNvSpPr>
              <p:nvPr/>
            </p:nvSpPr>
            <p:spPr bwMode="auto">
              <a:xfrm>
                <a:off x="3924" y="2544"/>
                <a:ext cx="0" cy="144"/>
              </a:xfrm>
              <a:prstGeom prst="line">
                <a:avLst/>
              </a:prstGeom>
              <a:noFill/>
              <a:ln w="28575">
                <a:solidFill>
                  <a:srgbClr val="FF0000"/>
                </a:solidFill>
                <a:round/>
                <a:headEnd/>
                <a:tailEnd/>
              </a:ln>
            </p:spPr>
            <p:txBody>
              <a:bodyPr wrap="none" anchor="ctr"/>
              <a:lstStyle/>
              <a:p>
                <a:endParaRPr lang="cs-CZ"/>
              </a:p>
            </p:txBody>
          </p:sp>
          <p:sp>
            <p:nvSpPr>
              <p:cNvPr id="149527" name="Text Box 11"/>
              <p:cNvSpPr txBox="1">
                <a:spLocks noChangeArrowheads="1"/>
              </p:cNvSpPr>
              <p:nvPr/>
            </p:nvSpPr>
            <p:spPr bwMode="auto">
              <a:xfrm>
                <a:off x="3600" y="2649"/>
                <a:ext cx="552" cy="231"/>
              </a:xfrm>
              <a:prstGeom prst="rect">
                <a:avLst/>
              </a:prstGeom>
              <a:noFill/>
              <a:ln w="9525">
                <a:noFill/>
                <a:miter lim="800000"/>
                <a:headEnd/>
                <a:tailEnd/>
              </a:ln>
            </p:spPr>
            <p:txBody>
              <a:bodyPr wrap="none">
                <a:spAutoFit/>
              </a:bodyPr>
              <a:lstStyle/>
              <a:p>
                <a:pPr algn="ctr" eaLnBrk="0" hangingPunct="0"/>
                <a:r>
                  <a:rPr lang="en-US" sz="1800">
                    <a:solidFill>
                      <a:srgbClr val="FF0000"/>
                    </a:solidFill>
                  </a:rPr>
                  <a:t>420 nm</a:t>
                </a:r>
              </a:p>
            </p:txBody>
          </p:sp>
        </p:grpSp>
        <p:sp>
          <p:nvSpPr>
            <p:cNvPr id="149520" name="Text Box 12"/>
            <p:cNvSpPr txBox="1">
              <a:spLocks noChangeArrowheads="1"/>
            </p:cNvSpPr>
            <p:nvPr/>
          </p:nvSpPr>
          <p:spPr bwMode="auto">
            <a:xfrm>
              <a:off x="1077" y="705"/>
              <a:ext cx="1194" cy="192"/>
            </a:xfrm>
            <a:prstGeom prst="rect">
              <a:avLst/>
            </a:prstGeom>
            <a:noFill/>
            <a:ln w="9525">
              <a:noFill/>
              <a:miter lim="800000"/>
              <a:headEnd/>
              <a:tailEnd/>
            </a:ln>
          </p:spPr>
          <p:txBody>
            <a:bodyPr wrap="none">
              <a:spAutoFit/>
            </a:bodyPr>
            <a:lstStyle/>
            <a:p>
              <a:pPr algn="ctr" eaLnBrk="0" hangingPunct="0"/>
              <a:r>
                <a:rPr lang="en-US" sz="1400"/>
                <a:t>[ Notomi </a:t>
              </a:r>
              <a:r>
                <a:rPr lang="en-US" sz="1400" i="1"/>
                <a:t>et al.</a:t>
              </a:r>
              <a:r>
                <a:rPr lang="en-US" sz="1400"/>
                <a:t> (2005). ]</a:t>
              </a:r>
            </a:p>
          </p:txBody>
        </p:sp>
      </p:grpSp>
      <p:sp>
        <p:nvSpPr>
          <p:cNvPr id="149508" name="Line 13"/>
          <p:cNvSpPr>
            <a:spLocks noChangeShapeType="1"/>
          </p:cNvSpPr>
          <p:nvPr/>
        </p:nvSpPr>
        <p:spPr bwMode="auto">
          <a:xfrm>
            <a:off x="990600" y="3276600"/>
            <a:ext cx="457200" cy="0"/>
          </a:xfrm>
          <a:prstGeom prst="line">
            <a:avLst/>
          </a:prstGeom>
          <a:noFill/>
          <a:ln w="76200">
            <a:solidFill>
              <a:schemeClr val="bg2"/>
            </a:solidFill>
            <a:round/>
            <a:headEnd/>
            <a:tailEnd type="triangle" w="med" len="med"/>
          </a:ln>
        </p:spPr>
        <p:txBody>
          <a:bodyPr wrap="none" anchor="ctr"/>
          <a:lstStyle/>
          <a:p>
            <a:endParaRPr lang="cs-CZ"/>
          </a:p>
        </p:txBody>
      </p:sp>
      <p:sp>
        <p:nvSpPr>
          <p:cNvPr id="149509" name="Line 14"/>
          <p:cNvSpPr>
            <a:spLocks noChangeShapeType="1"/>
          </p:cNvSpPr>
          <p:nvPr/>
        </p:nvSpPr>
        <p:spPr bwMode="auto">
          <a:xfrm>
            <a:off x="3962400" y="3276600"/>
            <a:ext cx="457200" cy="0"/>
          </a:xfrm>
          <a:prstGeom prst="line">
            <a:avLst/>
          </a:prstGeom>
          <a:noFill/>
          <a:ln w="76200">
            <a:solidFill>
              <a:schemeClr val="bg2"/>
            </a:solidFill>
            <a:round/>
            <a:headEnd/>
            <a:tailEnd type="triangle" w="med" len="med"/>
          </a:ln>
        </p:spPr>
        <p:txBody>
          <a:bodyPr wrap="none" anchor="ctr"/>
          <a:lstStyle/>
          <a:p>
            <a:endParaRPr lang="cs-CZ"/>
          </a:p>
        </p:txBody>
      </p:sp>
      <p:sp>
        <p:nvSpPr>
          <p:cNvPr id="149510" name="Text Box 15"/>
          <p:cNvSpPr txBox="1">
            <a:spLocks noChangeArrowheads="1"/>
          </p:cNvSpPr>
          <p:nvPr/>
        </p:nvSpPr>
        <p:spPr bwMode="auto">
          <a:xfrm>
            <a:off x="5867400" y="1295400"/>
            <a:ext cx="2003425" cy="336550"/>
          </a:xfrm>
          <a:prstGeom prst="rect">
            <a:avLst/>
          </a:prstGeom>
          <a:noFill/>
          <a:ln w="9525">
            <a:noFill/>
            <a:miter lim="800000"/>
            <a:headEnd/>
            <a:tailEnd/>
          </a:ln>
        </p:spPr>
        <p:txBody>
          <a:bodyPr wrap="none">
            <a:spAutoFit/>
          </a:bodyPr>
          <a:lstStyle/>
          <a:p>
            <a:pPr eaLnBrk="0" hangingPunct="0"/>
            <a:r>
              <a:rPr lang="en-US" sz="1600"/>
              <a:t>[ Xu &amp; Lipson, 2005 ]</a:t>
            </a:r>
          </a:p>
        </p:txBody>
      </p:sp>
      <p:grpSp>
        <p:nvGrpSpPr>
          <p:cNvPr id="149511" name="Group 16"/>
          <p:cNvGrpSpPr>
            <a:grpSpLocks/>
          </p:cNvGrpSpPr>
          <p:nvPr/>
        </p:nvGrpSpPr>
        <p:grpSpPr bwMode="auto">
          <a:xfrm>
            <a:off x="5181600" y="1154113"/>
            <a:ext cx="2971800" cy="3798887"/>
            <a:chOff x="3264" y="727"/>
            <a:chExt cx="1872" cy="2393"/>
          </a:xfrm>
        </p:grpSpPr>
        <p:pic>
          <p:nvPicPr>
            <p:cNvPr id="149516" name="Picture 17"/>
            <p:cNvPicPr>
              <a:picLocks noChangeAspect="1" noChangeArrowheads="1"/>
            </p:cNvPicPr>
            <p:nvPr/>
          </p:nvPicPr>
          <p:blipFill>
            <a:blip r:embed="rId3"/>
            <a:srcRect/>
            <a:stretch>
              <a:fillRect/>
            </a:stretch>
          </p:blipFill>
          <p:spPr bwMode="auto">
            <a:xfrm>
              <a:off x="3264" y="1008"/>
              <a:ext cx="1872" cy="1872"/>
            </a:xfrm>
            <a:prstGeom prst="rect">
              <a:avLst/>
            </a:prstGeom>
            <a:noFill/>
            <a:ln w="9525">
              <a:noFill/>
              <a:miter lim="800000"/>
              <a:headEnd/>
              <a:tailEnd/>
            </a:ln>
          </p:spPr>
        </p:pic>
        <p:sp>
          <p:nvSpPr>
            <p:cNvPr id="149517" name="Line 18"/>
            <p:cNvSpPr>
              <a:spLocks noChangeShapeType="1"/>
            </p:cNvSpPr>
            <p:nvPr/>
          </p:nvSpPr>
          <p:spPr bwMode="auto">
            <a:xfrm rot="-5400000">
              <a:off x="3264" y="2976"/>
              <a:ext cx="288" cy="0"/>
            </a:xfrm>
            <a:prstGeom prst="line">
              <a:avLst/>
            </a:prstGeom>
            <a:noFill/>
            <a:ln w="76200">
              <a:solidFill>
                <a:schemeClr val="bg2"/>
              </a:solidFill>
              <a:round/>
              <a:headEnd/>
              <a:tailEnd type="triangle" w="med" len="med"/>
            </a:ln>
          </p:spPr>
          <p:txBody>
            <a:bodyPr wrap="none" anchor="ctr"/>
            <a:lstStyle/>
            <a:p>
              <a:endParaRPr lang="cs-CZ"/>
            </a:p>
          </p:txBody>
        </p:sp>
        <p:sp>
          <p:nvSpPr>
            <p:cNvPr id="149518" name="Line 19"/>
            <p:cNvSpPr>
              <a:spLocks noChangeShapeType="1"/>
            </p:cNvSpPr>
            <p:nvPr/>
          </p:nvSpPr>
          <p:spPr bwMode="auto">
            <a:xfrm rot="-5400000">
              <a:off x="3244" y="871"/>
              <a:ext cx="288" cy="0"/>
            </a:xfrm>
            <a:prstGeom prst="line">
              <a:avLst/>
            </a:prstGeom>
            <a:noFill/>
            <a:ln w="76200">
              <a:solidFill>
                <a:schemeClr val="bg2"/>
              </a:solidFill>
              <a:round/>
              <a:headEnd/>
              <a:tailEnd type="triangle" w="med" len="med"/>
            </a:ln>
          </p:spPr>
          <p:txBody>
            <a:bodyPr wrap="none" anchor="ctr"/>
            <a:lstStyle/>
            <a:p>
              <a:endParaRPr lang="cs-CZ"/>
            </a:p>
          </p:txBody>
        </p:sp>
      </p:grpSp>
      <p:sp>
        <p:nvSpPr>
          <p:cNvPr id="149512" name="Text Box 20"/>
          <p:cNvSpPr txBox="1">
            <a:spLocks noChangeArrowheads="1"/>
          </p:cNvSpPr>
          <p:nvPr/>
        </p:nvSpPr>
        <p:spPr bwMode="auto">
          <a:xfrm>
            <a:off x="1089025" y="4854575"/>
            <a:ext cx="2808288" cy="1006475"/>
          </a:xfrm>
          <a:prstGeom prst="rect">
            <a:avLst/>
          </a:prstGeom>
          <a:noFill/>
          <a:ln w="9525">
            <a:noFill/>
            <a:miter lim="800000"/>
            <a:headEnd/>
            <a:tailEnd/>
          </a:ln>
        </p:spPr>
        <p:txBody>
          <a:bodyPr wrap="none">
            <a:spAutoFit/>
          </a:bodyPr>
          <a:lstStyle/>
          <a:p>
            <a:pPr algn="ctr" eaLnBrk="0" hangingPunct="0"/>
            <a:r>
              <a:rPr lang="en-US" sz="2000">
                <a:solidFill>
                  <a:schemeClr val="accent2"/>
                </a:solidFill>
              </a:rPr>
              <a:t>Q ~ 30,000</a:t>
            </a:r>
          </a:p>
          <a:p>
            <a:pPr algn="ctr" eaLnBrk="0" hangingPunct="0"/>
            <a:r>
              <a:rPr lang="en-US" sz="2000">
                <a:solidFill>
                  <a:schemeClr val="accent2"/>
                </a:solidFill>
              </a:rPr>
              <a:t>V ~ 10 optimum</a:t>
            </a:r>
          </a:p>
          <a:p>
            <a:pPr algn="ctr" eaLnBrk="0" hangingPunct="0"/>
            <a:r>
              <a:rPr lang="en-US" sz="2000">
                <a:solidFill>
                  <a:schemeClr val="accent2"/>
                </a:solidFill>
              </a:rPr>
              <a:t>Power threshold ~ 40 µW</a:t>
            </a:r>
          </a:p>
        </p:txBody>
      </p:sp>
      <p:sp>
        <p:nvSpPr>
          <p:cNvPr id="149513" name="Line 21"/>
          <p:cNvSpPr>
            <a:spLocks noChangeShapeType="1"/>
          </p:cNvSpPr>
          <p:nvPr/>
        </p:nvSpPr>
        <p:spPr bwMode="auto">
          <a:xfrm>
            <a:off x="5562600" y="3048000"/>
            <a:ext cx="2362200" cy="0"/>
          </a:xfrm>
          <a:prstGeom prst="line">
            <a:avLst/>
          </a:prstGeom>
          <a:noFill/>
          <a:ln w="19050">
            <a:solidFill>
              <a:srgbClr val="FF0000"/>
            </a:solidFill>
            <a:round/>
            <a:headEnd/>
            <a:tailEnd/>
          </a:ln>
        </p:spPr>
        <p:txBody>
          <a:bodyPr wrap="none" anchor="ctr"/>
          <a:lstStyle/>
          <a:p>
            <a:endParaRPr lang="cs-CZ"/>
          </a:p>
        </p:txBody>
      </p:sp>
      <p:sp>
        <p:nvSpPr>
          <p:cNvPr id="149514" name="Text Box 22"/>
          <p:cNvSpPr txBox="1">
            <a:spLocks noChangeArrowheads="1"/>
          </p:cNvSpPr>
          <p:nvPr/>
        </p:nvSpPr>
        <p:spPr bwMode="auto">
          <a:xfrm>
            <a:off x="6381750" y="3001963"/>
            <a:ext cx="781050" cy="396875"/>
          </a:xfrm>
          <a:prstGeom prst="rect">
            <a:avLst/>
          </a:prstGeom>
          <a:noFill/>
          <a:ln w="9525">
            <a:noFill/>
            <a:miter lim="800000"/>
            <a:headEnd/>
            <a:tailEnd/>
          </a:ln>
        </p:spPr>
        <p:txBody>
          <a:bodyPr wrap="none">
            <a:spAutoFit/>
          </a:bodyPr>
          <a:lstStyle/>
          <a:p>
            <a:pPr eaLnBrk="0" hangingPunct="0"/>
            <a:r>
              <a:rPr lang="en-US" sz="2000">
                <a:solidFill>
                  <a:srgbClr val="FF0000"/>
                </a:solidFill>
              </a:rPr>
              <a:t>10µm</a:t>
            </a:r>
          </a:p>
        </p:txBody>
      </p:sp>
      <p:sp>
        <p:nvSpPr>
          <p:cNvPr id="149515" name="Text Box 23"/>
          <p:cNvSpPr txBox="1">
            <a:spLocks noChangeArrowheads="1"/>
          </p:cNvSpPr>
          <p:nvPr/>
        </p:nvSpPr>
        <p:spPr bwMode="auto">
          <a:xfrm>
            <a:off x="5254625" y="5006975"/>
            <a:ext cx="2859088" cy="1006475"/>
          </a:xfrm>
          <a:prstGeom prst="rect">
            <a:avLst/>
          </a:prstGeom>
          <a:noFill/>
          <a:ln w="9525">
            <a:noFill/>
            <a:miter lim="800000"/>
            <a:headEnd/>
            <a:tailEnd/>
          </a:ln>
        </p:spPr>
        <p:txBody>
          <a:bodyPr wrap="none">
            <a:spAutoFit/>
          </a:bodyPr>
          <a:lstStyle/>
          <a:p>
            <a:pPr algn="ctr" eaLnBrk="0" hangingPunct="0"/>
            <a:r>
              <a:rPr lang="en-US" sz="2000">
                <a:solidFill>
                  <a:schemeClr val="accent2"/>
                </a:solidFill>
              </a:rPr>
              <a:t>Q ~ 10,000</a:t>
            </a:r>
          </a:p>
          <a:p>
            <a:pPr algn="ctr" eaLnBrk="0" hangingPunct="0"/>
            <a:r>
              <a:rPr lang="en-US" sz="2000">
                <a:solidFill>
                  <a:schemeClr val="accent2"/>
                </a:solidFill>
              </a:rPr>
              <a:t>V ~ 300 optimum</a:t>
            </a:r>
          </a:p>
          <a:p>
            <a:pPr algn="ctr" eaLnBrk="0" hangingPunct="0"/>
            <a:r>
              <a:rPr lang="en-US" sz="2000">
                <a:solidFill>
                  <a:schemeClr val="accent2"/>
                </a:solidFill>
              </a:rPr>
              <a:t>Power threshold ~ 10 mW</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Experimental Bistable Switch</a:t>
            </a:r>
          </a:p>
        </p:txBody>
      </p:sp>
      <p:pic>
        <p:nvPicPr>
          <p:cNvPr id="150531" name="Picture 3"/>
          <p:cNvPicPr>
            <a:picLocks noChangeAspect="1" noChangeArrowheads="1"/>
          </p:cNvPicPr>
          <p:nvPr/>
        </p:nvPicPr>
        <p:blipFill>
          <a:blip r:embed="rId2"/>
          <a:srcRect/>
          <a:stretch>
            <a:fillRect/>
          </a:stretch>
        </p:blipFill>
        <p:spPr bwMode="auto">
          <a:xfrm>
            <a:off x="838200" y="1236663"/>
            <a:ext cx="4178300" cy="2344737"/>
          </a:xfrm>
          <a:prstGeom prst="rect">
            <a:avLst/>
          </a:prstGeom>
          <a:noFill/>
          <a:ln w="9525">
            <a:noFill/>
            <a:miter lim="800000"/>
            <a:headEnd/>
            <a:tailEnd/>
          </a:ln>
        </p:spPr>
      </p:pic>
      <p:pic>
        <p:nvPicPr>
          <p:cNvPr id="150532" name="Picture 4"/>
          <p:cNvPicPr>
            <a:picLocks noChangeAspect="1" noChangeArrowheads="1"/>
          </p:cNvPicPr>
          <p:nvPr/>
        </p:nvPicPr>
        <p:blipFill>
          <a:blip r:embed="rId3"/>
          <a:srcRect/>
          <a:stretch>
            <a:fillRect/>
          </a:stretch>
        </p:blipFill>
        <p:spPr bwMode="auto">
          <a:xfrm>
            <a:off x="5638800" y="1676400"/>
            <a:ext cx="2609850" cy="2401888"/>
          </a:xfrm>
          <a:prstGeom prst="rect">
            <a:avLst/>
          </a:prstGeom>
          <a:noFill/>
          <a:ln w="9525">
            <a:noFill/>
            <a:miter lim="800000"/>
            <a:headEnd/>
            <a:tailEnd/>
          </a:ln>
        </p:spPr>
      </p:pic>
      <p:sp>
        <p:nvSpPr>
          <p:cNvPr id="150533" name="Text Box 5"/>
          <p:cNvSpPr txBox="1">
            <a:spLocks noChangeArrowheads="1"/>
          </p:cNvSpPr>
          <p:nvPr/>
        </p:nvSpPr>
        <p:spPr bwMode="auto">
          <a:xfrm>
            <a:off x="5638800" y="1279525"/>
            <a:ext cx="2619375" cy="457200"/>
          </a:xfrm>
          <a:prstGeom prst="rect">
            <a:avLst/>
          </a:prstGeom>
          <a:noFill/>
          <a:ln w="9525">
            <a:noFill/>
            <a:miter lim="800000"/>
            <a:headEnd/>
            <a:tailEnd/>
          </a:ln>
        </p:spPr>
        <p:txBody>
          <a:bodyPr wrap="none">
            <a:spAutoFit/>
          </a:bodyPr>
          <a:lstStyle/>
          <a:p>
            <a:pPr algn="ctr" eaLnBrk="0" hangingPunct="0"/>
            <a:r>
              <a:rPr lang="en-US"/>
              <a:t>Silicon-on-insulator</a:t>
            </a:r>
          </a:p>
        </p:txBody>
      </p:sp>
      <p:sp>
        <p:nvSpPr>
          <p:cNvPr id="150534" name="Rectangle 6"/>
          <p:cNvSpPr>
            <a:spLocks noChangeArrowheads="1"/>
          </p:cNvSpPr>
          <p:nvPr/>
        </p:nvSpPr>
        <p:spPr bwMode="auto">
          <a:xfrm>
            <a:off x="6553200" y="2514600"/>
            <a:ext cx="914400" cy="228600"/>
          </a:xfrm>
          <a:prstGeom prst="rect">
            <a:avLst/>
          </a:prstGeom>
          <a:noFill/>
          <a:ln w="9525">
            <a:solidFill>
              <a:srgbClr val="FF0000"/>
            </a:solidFill>
            <a:miter lim="800000"/>
            <a:headEnd/>
            <a:tailEnd/>
          </a:ln>
        </p:spPr>
        <p:txBody>
          <a:bodyPr wrap="none" anchor="ctr"/>
          <a:lstStyle/>
          <a:p>
            <a:pPr algn="ctr" eaLnBrk="0" hangingPunct="0"/>
            <a:endParaRPr lang="cs-CZ"/>
          </a:p>
        </p:txBody>
      </p:sp>
      <p:sp>
        <p:nvSpPr>
          <p:cNvPr id="150535" name="Rectangle 7"/>
          <p:cNvSpPr>
            <a:spLocks noChangeArrowheads="1"/>
          </p:cNvSpPr>
          <p:nvPr/>
        </p:nvSpPr>
        <p:spPr bwMode="auto">
          <a:xfrm>
            <a:off x="5638800" y="3067050"/>
            <a:ext cx="609600" cy="228600"/>
          </a:xfrm>
          <a:prstGeom prst="rect">
            <a:avLst/>
          </a:prstGeom>
          <a:noFill/>
          <a:ln w="9525">
            <a:solidFill>
              <a:srgbClr val="FF0000"/>
            </a:solidFill>
            <a:miter lim="800000"/>
            <a:headEnd/>
            <a:tailEnd/>
          </a:ln>
        </p:spPr>
        <p:txBody>
          <a:bodyPr wrap="none" anchor="ctr"/>
          <a:lstStyle/>
          <a:p>
            <a:pPr algn="ctr" eaLnBrk="0" hangingPunct="0"/>
            <a:endParaRPr lang="cs-CZ"/>
          </a:p>
        </p:txBody>
      </p:sp>
      <p:sp>
        <p:nvSpPr>
          <p:cNvPr id="150536" name="Rectangle 8"/>
          <p:cNvSpPr>
            <a:spLocks noChangeArrowheads="1"/>
          </p:cNvSpPr>
          <p:nvPr/>
        </p:nvSpPr>
        <p:spPr bwMode="auto">
          <a:xfrm>
            <a:off x="7778750" y="3067050"/>
            <a:ext cx="457200" cy="228600"/>
          </a:xfrm>
          <a:prstGeom prst="rect">
            <a:avLst/>
          </a:prstGeom>
          <a:noFill/>
          <a:ln w="9525">
            <a:solidFill>
              <a:srgbClr val="FF0000"/>
            </a:solidFill>
            <a:miter lim="800000"/>
            <a:headEnd/>
            <a:tailEnd/>
          </a:ln>
        </p:spPr>
        <p:txBody>
          <a:bodyPr wrap="none" anchor="ctr"/>
          <a:lstStyle/>
          <a:p>
            <a:pPr algn="ctr" eaLnBrk="0" hangingPunct="0"/>
            <a:endParaRPr lang="cs-CZ"/>
          </a:p>
        </p:txBody>
      </p:sp>
      <p:sp>
        <p:nvSpPr>
          <p:cNvPr id="150537" name="Line 9"/>
          <p:cNvSpPr>
            <a:spLocks noChangeShapeType="1"/>
          </p:cNvSpPr>
          <p:nvPr/>
        </p:nvSpPr>
        <p:spPr bwMode="auto">
          <a:xfrm>
            <a:off x="6089650" y="4038600"/>
            <a:ext cx="0" cy="228600"/>
          </a:xfrm>
          <a:prstGeom prst="line">
            <a:avLst/>
          </a:prstGeom>
          <a:noFill/>
          <a:ln w="28575">
            <a:solidFill>
              <a:srgbClr val="FF0000"/>
            </a:solidFill>
            <a:round/>
            <a:headEnd/>
            <a:tailEnd/>
          </a:ln>
        </p:spPr>
        <p:txBody>
          <a:bodyPr wrap="none" anchor="ctr"/>
          <a:lstStyle/>
          <a:p>
            <a:endParaRPr lang="cs-CZ"/>
          </a:p>
        </p:txBody>
      </p:sp>
      <p:sp>
        <p:nvSpPr>
          <p:cNvPr id="150538" name="Line 10"/>
          <p:cNvSpPr>
            <a:spLocks noChangeShapeType="1"/>
          </p:cNvSpPr>
          <p:nvPr/>
        </p:nvSpPr>
        <p:spPr bwMode="auto">
          <a:xfrm>
            <a:off x="6229350" y="4038600"/>
            <a:ext cx="0" cy="228600"/>
          </a:xfrm>
          <a:prstGeom prst="line">
            <a:avLst/>
          </a:prstGeom>
          <a:noFill/>
          <a:ln w="28575">
            <a:solidFill>
              <a:srgbClr val="FF0000"/>
            </a:solidFill>
            <a:round/>
            <a:headEnd/>
            <a:tailEnd/>
          </a:ln>
        </p:spPr>
        <p:txBody>
          <a:bodyPr wrap="none" anchor="ctr"/>
          <a:lstStyle/>
          <a:p>
            <a:endParaRPr lang="cs-CZ"/>
          </a:p>
        </p:txBody>
      </p:sp>
      <p:sp>
        <p:nvSpPr>
          <p:cNvPr id="150539" name="Text Box 11"/>
          <p:cNvSpPr txBox="1">
            <a:spLocks noChangeArrowheads="1"/>
          </p:cNvSpPr>
          <p:nvPr/>
        </p:nvSpPr>
        <p:spPr bwMode="auto">
          <a:xfrm>
            <a:off x="5715000" y="4205288"/>
            <a:ext cx="876300" cy="366712"/>
          </a:xfrm>
          <a:prstGeom prst="rect">
            <a:avLst/>
          </a:prstGeom>
          <a:noFill/>
          <a:ln w="9525">
            <a:noFill/>
            <a:miter lim="800000"/>
            <a:headEnd/>
            <a:tailEnd/>
          </a:ln>
        </p:spPr>
        <p:txBody>
          <a:bodyPr wrap="none">
            <a:spAutoFit/>
          </a:bodyPr>
          <a:lstStyle/>
          <a:p>
            <a:pPr algn="ctr" eaLnBrk="0" hangingPunct="0"/>
            <a:r>
              <a:rPr lang="en-US" sz="1800">
                <a:solidFill>
                  <a:srgbClr val="FF0000"/>
                </a:solidFill>
              </a:rPr>
              <a:t>420 nm</a:t>
            </a:r>
          </a:p>
        </p:txBody>
      </p:sp>
      <p:sp>
        <p:nvSpPr>
          <p:cNvPr id="150540" name="Rectangle 12"/>
          <p:cNvSpPr>
            <a:spLocks noChangeArrowheads="1"/>
          </p:cNvSpPr>
          <p:nvPr/>
        </p:nvSpPr>
        <p:spPr bwMode="auto">
          <a:xfrm>
            <a:off x="4724400" y="1235075"/>
            <a:ext cx="381000" cy="3810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50541" name="Rectangle 13"/>
          <p:cNvSpPr>
            <a:spLocks noChangeArrowheads="1"/>
          </p:cNvSpPr>
          <p:nvPr/>
        </p:nvSpPr>
        <p:spPr bwMode="auto">
          <a:xfrm>
            <a:off x="1066800" y="1311275"/>
            <a:ext cx="381000" cy="3810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50542" name="Text Box 14"/>
          <p:cNvSpPr txBox="1">
            <a:spLocks noChangeArrowheads="1"/>
          </p:cNvSpPr>
          <p:nvPr/>
        </p:nvSpPr>
        <p:spPr bwMode="auto">
          <a:xfrm>
            <a:off x="5148263" y="4908550"/>
            <a:ext cx="3335337" cy="1187450"/>
          </a:xfrm>
          <a:prstGeom prst="rect">
            <a:avLst/>
          </a:prstGeom>
          <a:noFill/>
          <a:ln w="9525">
            <a:noFill/>
            <a:miter lim="800000"/>
            <a:headEnd/>
            <a:tailEnd/>
          </a:ln>
        </p:spPr>
        <p:txBody>
          <a:bodyPr wrap="none">
            <a:spAutoFit/>
          </a:bodyPr>
          <a:lstStyle/>
          <a:p>
            <a:pPr algn="ctr" eaLnBrk="0" hangingPunct="0"/>
            <a:r>
              <a:rPr lang="en-US">
                <a:solidFill>
                  <a:srgbClr val="FF0000"/>
                </a:solidFill>
              </a:rPr>
              <a:t>Q ~ 30,000</a:t>
            </a:r>
          </a:p>
          <a:p>
            <a:pPr algn="ctr" eaLnBrk="0" hangingPunct="0"/>
            <a:r>
              <a:rPr lang="en-US">
                <a:solidFill>
                  <a:srgbClr val="FF0000"/>
                </a:solidFill>
              </a:rPr>
              <a:t>Power threshold ~ 40 µW</a:t>
            </a:r>
          </a:p>
          <a:p>
            <a:pPr algn="ctr" eaLnBrk="0" hangingPunct="0"/>
            <a:r>
              <a:rPr lang="en-US">
                <a:solidFill>
                  <a:srgbClr val="FF0000"/>
                </a:solidFill>
              </a:rPr>
              <a:t>Switching energy ~ 4 pJ</a:t>
            </a:r>
          </a:p>
        </p:txBody>
      </p:sp>
      <p:pic>
        <p:nvPicPr>
          <p:cNvPr id="150543" name="Picture 15"/>
          <p:cNvPicPr>
            <a:picLocks noChangeAspect="1" noChangeArrowheads="1"/>
          </p:cNvPicPr>
          <p:nvPr/>
        </p:nvPicPr>
        <p:blipFill>
          <a:blip r:embed="rId4"/>
          <a:srcRect/>
          <a:stretch>
            <a:fillRect/>
          </a:stretch>
        </p:blipFill>
        <p:spPr bwMode="auto">
          <a:xfrm>
            <a:off x="838200" y="3657600"/>
            <a:ext cx="3819525" cy="3114675"/>
          </a:xfrm>
          <a:prstGeom prst="rect">
            <a:avLst/>
          </a:prstGeom>
          <a:noFill/>
          <a:ln w="9525">
            <a:noFill/>
            <a:miter lim="800000"/>
            <a:headEnd/>
            <a:tailEnd/>
          </a:ln>
        </p:spPr>
      </p:pic>
      <p:sp>
        <p:nvSpPr>
          <p:cNvPr id="150544" name="Text Box 16"/>
          <p:cNvSpPr txBox="1">
            <a:spLocks noChangeArrowheads="1"/>
          </p:cNvSpPr>
          <p:nvPr/>
        </p:nvSpPr>
        <p:spPr bwMode="auto">
          <a:xfrm>
            <a:off x="2057400" y="746125"/>
            <a:ext cx="5376863" cy="396875"/>
          </a:xfrm>
          <a:prstGeom prst="rect">
            <a:avLst/>
          </a:prstGeom>
          <a:noFill/>
          <a:ln w="9525">
            <a:noFill/>
            <a:miter lim="800000"/>
            <a:headEnd/>
            <a:tailEnd/>
          </a:ln>
        </p:spPr>
        <p:txBody>
          <a:bodyPr wrap="none">
            <a:spAutoFit/>
          </a:bodyPr>
          <a:lstStyle/>
          <a:p>
            <a:pPr algn="ctr" eaLnBrk="0" hangingPunct="0"/>
            <a:r>
              <a:rPr lang="en-US" sz="2000"/>
              <a:t>[ Notomi </a:t>
            </a:r>
            <a:r>
              <a:rPr lang="en-US" sz="2000" i="1"/>
              <a:t>et al.</a:t>
            </a:r>
            <a:r>
              <a:rPr lang="en-US" sz="2000"/>
              <a:t>, </a:t>
            </a:r>
            <a:r>
              <a:rPr lang="en-US" sz="2000" i="1"/>
              <a:t>Opt. Express</a:t>
            </a:r>
            <a:r>
              <a:rPr lang="en-US" sz="2000"/>
              <a:t> </a:t>
            </a:r>
            <a:r>
              <a:rPr lang="en-US" sz="2000" b="1"/>
              <a:t>13</a:t>
            </a:r>
            <a:r>
              <a:rPr lang="en-US" sz="2000"/>
              <a:t> (7), 2678 (2005). ]</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Same principles apply in 3d…</a:t>
            </a:r>
          </a:p>
        </p:txBody>
      </p:sp>
      <p:grpSp>
        <p:nvGrpSpPr>
          <p:cNvPr id="2" name="Group 3"/>
          <p:cNvGrpSpPr>
            <a:grpSpLocks/>
          </p:cNvGrpSpPr>
          <p:nvPr/>
        </p:nvGrpSpPr>
        <p:grpSpPr bwMode="auto">
          <a:xfrm>
            <a:off x="136525" y="1371600"/>
            <a:ext cx="8791575" cy="5324475"/>
            <a:chOff x="86" y="864"/>
            <a:chExt cx="5538" cy="3354"/>
          </a:xfrm>
        </p:grpSpPr>
        <p:pic>
          <p:nvPicPr>
            <p:cNvPr id="151556" name="Picture 4"/>
            <p:cNvPicPr>
              <a:picLocks noChangeAspect="1" noChangeArrowheads="1"/>
            </p:cNvPicPr>
            <p:nvPr/>
          </p:nvPicPr>
          <p:blipFill>
            <a:blip r:embed="rId2"/>
            <a:srcRect/>
            <a:stretch>
              <a:fillRect/>
            </a:stretch>
          </p:blipFill>
          <p:spPr bwMode="auto">
            <a:xfrm>
              <a:off x="96" y="864"/>
              <a:ext cx="5528" cy="3354"/>
            </a:xfrm>
            <a:prstGeom prst="rect">
              <a:avLst/>
            </a:prstGeom>
            <a:noFill/>
            <a:ln w="9525">
              <a:noFill/>
              <a:miter lim="800000"/>
              <a:headEnd/>
              <a:tailEnd/>
            </a:ln>
          </p:spPr>
        </p:pic>
        <p:sp>
          <p:nvSpPr>
            <p:cNvPr id="151557" name="Text Box 5"/>
            <p:cNvSpPr txBox="1">
              <a:spLocks noChangeArrowheads="1"/>
            </p:cNvSpPr>
            <p:nvPr/>
          </p:nvSpPr>
          <p:spPr bwMode="auto">
            <a:xfrm>
              <a:off x="374" y="3686"/>
              <a:ext cx="1037" cy="288"/>
            </a:xfrm>
            <a:prstGeom prst="rect">
              <a:avLst/>
            </a:prstGeom>
            <a:noFill/>
            <a:ln w="9525">
              <a:noFill/>
              <a:miter lim="800000"/>
              <a:headEnd/>
              <a:tailEnd/>
            </a:ln>
          </p:spPr>
          <p:txBody>
            <a:bodyPr wrap="none">
              <a:spAutoFit/>
            </a:bodyPr>
            <a:lstStyle/>
            <a:p>
              <a:pPr eaLnBrk="0" hangingPunct="0"/>
              <a:r>
                <a:rPr lang="en-US">
                  <a:solidFill>
                    <a:srgbClr val="FF0000"/>
                  </a:solidFill>
                </a:rPr>
                <a:t>(fcc crystal)</a:t>
              </a:r>
            </a:p>
          </p:txBody>
        </p:sp>
        <p:sp>
          <p:nvSpPr>
            <p:cNvPr id="151558" name="Text Box 6"/>
            <p:cNvSpPr txBox="1">
              <a:spLocks noChangeArrowheads="1"/>
            </p:cNvSpPr>
            <p:nvPr/>
          </p:nvSpPr>
          <p:spPr bwMode="auto">
            <a:xfrm>
              <a:off x="86" y="2342"/>
              <a:ext cx="255" cy="288"/>
            </a:xfrm>
            <a:prstGeom prst="rect">
              <a:avLst/>
            </a:prstGeom>
            <a:noFill/>
            <a:ln w="9525">
              <a:noFill/>
              <a:miter lim="800000"/>
              <a:headEnd/>
              <a:tailEnd/>
            </a:ln>
          </p:spPr>
          <p:txBody>
            <a:bodyPr wrap="none">
              <a:spAutoFit/>
            </a:bodyPr>
            <a:lstStyle/>
            <a:p>
              <a:pPr eaLnBrk="0" hangingPunct="0"/>
              <a:r>
                <a:rPr lang="en-US">
                  <a:solidFill>
                    <a:srgbClr val="FF0000"/>
                  </a:solidFill>
                </a:rPr>
                <a:t>A</a:t>
              </a:r>
            </a:p>
          </p:txBody>
        </p:sp>
        <p:sp>
          <p:nvSpPr>
            <p:cNvPr id="151559" name="Text Box 7"/>
            <p:cNvSpPr txBox="1">
              <a:spLocks noChangeArrowheads="1"/>
            </p:cNvSpPr>
            <p:nvPr/>
          </p:nvSpPr>
          <p:spPr bwMode="auto">
            <a:xfrm>
              <a:off x="182" y="1958"/>
              <a:ext cx="244" cy="288"/>
            </a:xfrm>
            <a:prstGeom prst="rect">
              <a:avLst/>
            </a:prstGeom>
            <a:noFill/>
            <a:ln w="9525">
              <a:noFill/>
              <a:miter lim="800000"/>
              <a:headEnd/>
              <a:tailEnd/>
            </a:ln>
          </p:spPr>
          <p:txBody>
            <a:bodyPr wrap="none">
              <a:spAutoFit/>
            </a:bodyPr>
            <a:lstStyle/>
            <a:p>
              <a:pPr eaLnBrk="0" hangingPunct="0"/>
              <a:r>
                <a:rPr lang="en-US">
                  <a:solidFill>
                    <a:srgbClr val="FF0000"/>
                  </a:solidFill>
                </a:rPr>
                <a:t>B</a:t>
              </a:r>
            </a:p>
          </p:txBody>
        </p:sp>
        <p:sp>
          <p:nvSpPr>
            <p:cNvPr id="151560" name="Text Box 8"/>
            <p:cNvSpPr txBox="1">
              <a:spLocks noChangeArrowheads="1"/>
            </p:cNvSpPr>
            <p:nvPr/>
          </p:nvSpPr>
          <p:spPr bwMode="auto">
            <a:xfrm>
              <a:off x="278" y="1526"/>
              <a:ext cx="244" cy="288"/>
            </a:xfrm>
            <a:prstGeom prst="rect">
              <a:avLst/>
            </a:prstGeom>
            <a:noFill/>
            <a:ln w="9525">
              <a:noFill/>
              <a:miter lim="800000"/>
              <a:headEnd/>
              <a:tailEnd/>
            </a:ln>
          </p:spPr>
          <p:txBody>
            <a:bodyPr wrap="none">
              <a:spAutoFit/>
            </a:bodyPr>
            <a:lstStyle/>
            <a:p>
              <a:pPr eaLnBrk="0" hangingPunct="0"/>
              <a:r>
                <a:rPr lang="en-US">
                  <a:solidFill>
                    <a:srgbClr val="FF0000"/>
                  </a:solidFill>
                </a:rPr>
                <a:t>C</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019800" y="4724400"/>
            <a:ext cx="1981200" cy="16002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152579" name="Rectangle 3"/>
          <p:cNvSpPr>
            <a:spLocks noGrp="1" noChangeArrowheads="1"/>
          </p:cNvSpPr>
          <p:nvPr>
            <p:ph type="title"/>
          </p:nvPr>
        </p:nvSpPr>
        <p:spPr>
          <a:xfrm>
            <a:off x="685800" y="381000"/>
            <a:ext cx="7772400" cy="1143000"/>
          </a:xfrm>
        </p:spPr>
        <p:txBody>
          <a:bodyPr/>
          <a:lstStyle/>
          <a:p>
            <a:r>
              <a:rPr lang="en-US" smtClean="0">
                <a:ea typeface="ＭＳ Ｐゴシック" charset="-128"/>
              </a:rPr>
              <a:t>2d-like defects in 3d</a:t>
            </a:r>
          </a:p>
        </p:txBody>
      </p:sp>
      <p:pic>
        <p:nvPicPr>
          <p:cNvPr id="152580" name="Picture 4"/>
          <p:cNvPicPr>
            <a:picLocks noChangeAspect="1" noChangeArrowheads="1"/>
          </p:cNvPicPr>
          <p:nvPr/>
        </p:nvPicPr>
        <p:blipFill>
          <a:blip r:embed="rId2"/>
          <a:srcRect/>
          <a:stretch>
            <a:fillRect/>
          </a:stretch>
        </p:blipFill>
        <p:spPr bwMode="auto">
          <a:xfrm>
            <a:off x="685800" y="1905000"/>
            <a:ext cx="7391400" cy="4176713"/>
          </a:xfrm>
          <a:prstGeom prst="rect">
            <a:avLst/>
          </a:prstGeom>
          <a:noFill/>
          <a:ln w="9525">
            <a:noFill/>
            <a:miter lim="800000"/>
            <a:headEnd/>
            <a:tailEnd/>
          </a:ln>
        </p:spPr>
      </p:pic>
      <p:sp>
        <p:nvSpPr>
          <p:cNvPr id="152581" name="Text Box 5"/>
          <p:cNvSpPr txBox="1">
            <a:spLocks noChangeArrowheads="1"/>
          </p:cNvSpPr>
          <p:nvPr/>
        </p:nvSpPr>
        <p:spPr bwMode="auto">
          <a:xfrm>
            <a:off x="2135188" y="1339850"/>
            <a:ext cx="4813300" cy="336550"/>
          </a:xfrm>
          <a:prstGeom prst="rect">
            <a:avLst/>
          </a:prstGeom>
          <a:noFill/>
          <a:ln w="9525">
            <a:noFill/>
            <a:miter lim="800000"/>
            <a:headEnd/>
            <a:tailEnd/>
          </a:ln>
        </p:spPr>
        <p:txBody>
          <a:bodyPr wrap="none">
            <a:spAutoFit/>
          </a:bodyPr>
          <a:lstStyle/>
          <a:p>
            <a:pPr algn="ctr" eaLnBrk="0" hangingPunct="0"/>
            <a:r>
              <a:rPr lang="en-US" sz="1600"/>
              <a:t>[ M. L. Povinelli </a:t>
            </a:r>
            <a:r>
              <a:rPr lang="en-US" sz="1600" i="1"/>
              <a:t>et al.</a:t>
            </a:r>
            <a:r>
              <a:rPr lang="en-US" sz="1600"/>
              <a:t>, </a:t>
            </a:r>
            <a:r>
              <a:rPr lang="en-US" sz="1600" i="1"/>
              <a:t>Phys. Rev. B</a:t>
            </a:r>
            <a:r>
              <a:rPr lang="en-US" sz="1600"/>
              <a:t> </a:t>
            </a:r>
            <a:r>
              <a:rPr lang="en-US" sz="1600" b="1"/>
              <a:t>64</a:t>
            </a:r>
            <a:r>
              <a:rPr lang="en-US" sz="1600"/>
              <a:t>, 075313 (2001)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smtClean="0">
                <a:ea typeface="ＭＳ Ｐゴシック" charset="-128"/>
              </a:rPr>
              <a:t>3d projected band diagram</a:t>
            </a:r>
          </a:p>
        </p:txBody>
      </p:sp>
      <p:pic>
        <p:nvPicPr>
          <p:cNvPr id="153603" name="Picture 3"/>
          <p:cNvPicPr>
            <a:picLocks noChangeAspect="1" noChangeArrowheads="1"/>
          </p:cNvPicPr>
          <p:nvPr/>
        </p:nvPicPr>
        <p:blipFill>
          <a:blip r:embed="rId2"/>
          <a:srcRect/>
          <a:stretch>
            <a:fillRect/>
          </a:stretch>
        </p:blipFill>
        <p:spPr bwMode="auto">
          <a:xfrm>
            <a:off x="914400" y="2209800"/>
            <a:ext cx="7150100" cy="3859213"/>
          </a:xfrm>
          <a:prstGeom prst="rect">
            <a:avLst/>
          </a:prstGeom>
          <a:noFill/>
          <a:ln w="9525">
            <a:noFill/>
            <a:miter lim="800000"/>
            <a:headEnd/>
            <a:tailEnd/>
          </a:ln>
        </p:spPr>
      </p:pic>
      <p:sp>
        <p:nvSpPr>
          <p:cNvPr id="153604" name="Text Box 4"/>
          <p:cNvSpPr txBox="1">
            <a:spLocks noChangeArrowheads="1"/>
          </p:cNvSpPr>
          <p:nvPr/>
        </p:nvSpPr>
        <p:spPr bwMode="auto">
          <a:xfrm rot="-5400000">
            <a:off x="3758407" y="3855243"/>
            <a:ext cx="1708150" cy="366713"/>
          </a:xfrm>
          <a:prstGeom prst="rect">
            <a:avLst/>
          </a:prstGeom>
          <a:noFill/>
          <a:ln w="9525">
            <a:noFill/>
            <a:miter lim="800000"/>
            <a:headEnd/>
            <a:tailEnd/>
          </a:ln>
        </p:spPr>
        <p:txBody>
          <a:bodyPr wrap="none">
            <a:spAutoFit/>
          </a:bodyPr>
          <a:lstStyle/>
          <a:p>
            <a:pPr eaLnBrk="0" hangingPunct="0"/>
            <a:r>
              <a:rPr lang="en-US" sz="1800">
                <a:latin typeface="Helvetica" charset="0"/>
              </a:rPr>
              <a:t>frequency (c/a)</a:t>
            </a:r>
          </a:p>
        </p:txBody>
      </p:sp>
      <p:sp>
        <p:nvSpPr>
          <p:cNvPr id="153605" name="Text Box 5"/>
          <p:cNvSpPr txBox="1">
            <a:spLocks noChangeArrowheads="1"/>
          </p:cNvSpPr>
          <p:nvPr/>
        </p:nvSpPr>
        <p:spPr bwMode="auto">
          <a:xfrm rot="-5400000">
            <a:off x="-127793" y="3871118"/>
            <a:ext cx="1708150" cy="366713"/>
          </a:xfrm>
          <a:prstGeom prst="rect">
            <a:avLst/>
          </a:prstGeom>
          <a:noFill/>
          <a:ln w="9525">
            <a:noFill/>
            <a:miter lim="800000"/>
            <a:headEnd/>
            <a:tailEnd/>
          </a:ln>
        </p:spPr>
        <p:txBody>
          <a:bodyPr wrap="none">
            <a:spAutoFit/>
          </a:bodyPr>
          <a:lstStyle/>
          <a:p>
            <a:pPr eaLnBrk="0" hangingPunct="0"/>
            <a:r>
              <a:rPr lang="en-US" sz="1800">
                <a:latin typeface="Helvetica" charset="0"/>
              </a:rPr>
              <a:t>frequency (c/a)</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smtClean="0">
                <a:ea typeface="ＭＳ Ｐゴシック" charset="-128"/>
              </a:rPr>
              <a:t>2d-like waveguide mode</a:t>
            </a:r>
          </a:p>
        </p:txBody>
      </p:sp>
      <p:pic>
        <p:nvPicPr>
          <p:cNvPr id="154627" name="Picture 3"/>
          <p:cNvPicPr>
            <a:picLocks noChangeAspect="1" noChangeArrowheads="1"/>
          </p:cNvPicPr>
          <p:nvPr/>
        </p:nvPicPr>
        <p:blipFill>
          <a:blip r:embed="rId2"/>
          <a:srcRect/>
          <a:stretch>
            <a:fillRect/>
          </a:stretch>
        </p:blipFill>
        <p:spPr bwMode="auto">
          <a:xfrm>
            <a:off x="152400" y="2100263"/>
            <a:ext cx="8712200" cy="3690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smtClean="0">
                <a:ea typeface="ＭＳ Ｐゴシック" charset="-128"/>
              </a:rPr>
              <a:t>2d-like cavity mode</a:t>
            </a:r>
          </a:p>
        </p:txBody>
      </p:sp>
      <p:pic>
        <p:nvPicPr>
          <p:cNvPr id="155651" name="Picture 3"/>
          <p:cNvPicPr>
            <a:picLocks noChangeAspect="1" noChangeArrowheads="1"/>
          </p:cNvPicPr>
          <p:nvPr/>
        </p:nvPicPr>
        <p:blipFill>
          <a:blip r:embed="rId2"/>
          <a:srcRect/>
          <a:stretch>
            <a:fillRect/>
          </a:stretch>
        </p:blipFill>
        <p:spPr bwMode="auto">
          <a:xfrm>
            <a:off x="457200" y="1744663"/>
            <a:ext cx="8229600" cy="4579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smtClean="0">
                <a:ea typeface="ＭＳ Ｐゴシック" charset="-128"/>
              </a:rPr>
              <a:t>The Upshot</a:t>
            </a:r>
          </a:p>
        </p:txBody>
      </p:sp>
      <p:sp>
        <p:nvSpPr>
          <p:cNvPr id="156675" name="Text Box 3"/>
          <p:cNvSpPr txBox="1">
            <a:spLocks noChangeArrowheads="1"/>
          </p:cNvSpPr>
          <p:nvPr/>
        </p:nvSpPr>
        <p:spPr bwMode="auto">
          <a:xfrm>
            <a:off x="1431925" y="2057400"/>
            <a:ext cx="5949950" cy="457200"/>
          </a:xfrm>
          <a:prstGeom prst="rect">
            <a:avLst/>
          </a:prstGeom>
          <a:noFill/>
          <a:ln w="9525">
            <a:noFill/>
            <a:miter lim="800000"/>
            <a:headEnd/>
            <a:tailEnd/>
          </a:ln>
        </p:spPr>
        <p:txBody>
          <a:bodyPr wrap="none">
            <a:spAutoFit/>
          </a:bodyPr>
          <a:lstStyle/>
          <a:p>
            <a:pPr eaLnBrk="0" hangingPunct="0"/>
            <a:r>
              <a:rPr lang="en-US"/>
              <a:t>To design an interesting device, you need only:</a:t>
            </a:r>
          </a:p>
        </p:txBody>
      </p:sp>
      <p:sp>
        <p:nvSpPr>
          <p:cNvPr id="156676" name="Text Box 4"/>
          <p:cNvSpPr txBox="1">
            <a:spLocks noChangeArrowheads="1"/>
          </p:cNvSpPr>
          <p:nvPr/>
        </p:nvSpPr>
        <p:spPr bwMode="auto">
          <a:xfrm>
            <a:off x="1905000" y="2849563"/>
            <a:ext cx="1604963" cy="519112"/>
          </a:xfrm>
          <a:prstGeom prst="rect">
            <a:avLst/>
          </a:prstGeom>
          <a:noFill/>
          <a:ln w="9525">
            <a:noFill/>
            <a:miter lim="800000"/>
            <a:headEnd/>
            <a:tailEnd/>
          </a:ln>
        </p:spPr>
        <p:txBody>
          <a:bodyPr wrap="none">
            <a:spAutoFit/>
          </a:bodyPr>
          <a:lstStyle/>
          <a:p>
            <a:pPr eaLnBrk="0" hangingPunct="0"/>
            <a:r>
              <a:rPr lang="en-US" sz="2800">
                <a:solidFill>
                  <a:srgbClr val="FF0000"/>
                </a:solidFill>
              </a:rPr>
              <a:t>symmetry</a:t>
            </a:r>
          </a:p>
        </p:txBody>
      </p:sp>
      <p:sp>
        <p:nvSpPr>
          <p:cNvPr id="156677" name="Text Box 5"/>
          <p:cNvSpPr txBox="1">
            <a:spLocks noChangeArrowheads="1"/>
          </p:cNvSpPr>
          <p:nvPr/>
        </p:nvSpPr>
        <p:spPr bwMode="auto">
          <a:xfrm>
            <a:off x="3521075" y="3551238"/>
            <a:ext cx="1892300" cy="519112"/>
          </a:xfrm>
          <a:prstGeom prst="rect">
            <a:avLst/>
          </a:prstGeom>
          <a:noFill/>
          <a:ln w="9525">
            <a:noFill/>
            <a:miter lim="800000"/>
            <a:headEnd/>
            <a:tailEnd/>
          </a:ln>
        </p:spPr>
        <p:txBody>
          <a:bodyPr wrap="none">
            <a:spAutoFit/>
          </a:bodyPr>
          <a:lstStyle/>
          <a:p>
            <a:pPr eaLnBrk="0" hangingPunct="0"/>
            <a:r>
              <a:rPr lang="en-US" sz="2800">
                <a:solidFill>
                  <a:schemeClr val="accent2"/>
                </a:solidFill>
              </a:rPr>
              <a:t>+ resonance</a:t>
            </a:r>
          </a:p>
        </p:txBody>
      </p:sp>
      <p:sp>
        <p:nvSpPr>
          <p:cNvPr id="156678" name="Text Box 6"/>
          <p:cNvSpPr txBox="1">
            <a:spLocks noChangeArrowheads="1"/>
          </p:cNvSpPr>
          <p:nvPr/>
        </p:nvSpPr>
        <p:spPr bwMode="auto">
          <a:xfrm>
            <a:off x="2301875" y="4237038"/>
            <a:ext cx="5564188" cy="519112"/>
          </a:xfrm>
          <a:prstGeom prst="rect">
            <a:avLst/>
          </a:prstGeom>
          <a:noFill/>
          <a:ln w="9525">
            <a:noFill/>
            <a:miter lim="800000"/>
            <a:headEnd/>
            <a:tailEnd/>
          </a:ln>
        </p:spPr>
        <p:txBody>
          <a:bodyPr wrap="none">
            <a:spAutoFit/>
          </a:bodyPr>
          <a:lstStyle/>
          <a:p>
            <a:pPr eaLnBrk="0" hangingPunct="0"/>
            <a:r>
              <a:rPr lang="en-US" sz="2800"/>
              <a:t>+ (ideally) </a:t>
            </a:r>
            <a:r>
              <a:rPr lang="en-US" sz="2800">
                <a:solidFill>
                  <a:srgbClr val="FF0000"/>
                </a:solidFill>
              </a:rPr>
              <a:t>a band gap</a:t>
            </a:r>
            <a:r>
              <a:rPr lang="en-US" sz="2800"/>
              <a:t> to forbid losses</a:t>
            </a:r>
          </a:p>
        </p:txBody>
      </p:sp>
      <p:sp>
        <p:nvSpPr>
          <p:cNvPr id="156679" name="Text Box 7"/>
          <p:cNvSpPr txBox="1">
            <a:spLocks noChangeArrowheads="1"/>
          </p:cNvSpPr>
          <p:nvPr/>
        </p:nvSpPr>
        <p:spPr bwMode="auto">
          <a:xfrm>
            <a:off x="4054475" y="2713038"/>
            <a:ext cx="3581400" cy="519112"/>
          </a:xfrm>
          <a:prstGeom prst="rect">
            <a:avLst/>
          </a:prstGeom>
          <a:noFill/>
          <a:ln w="9525">
            <a:noFill/>
            <a:miter lim="800000"/>
            <a:headEnd/>
            <a:tailEnd/>
          </a:ln>
        </p:spPr>
        <p:txBody>
          <a:bodyPr wrap="none">
            <a:spAutoFit/>
          </a:bodyPr>
          <a:lstStyle/>
          <a:p>
            <a:pPr eaLnBrk="0" hangingPunct="0"/>
            <a:r>
              <a:rPr lang="en-US" sz="2800">
                <a:solidFill>
                  <a:srgbClr val="33CC33"/>
                </a:solidFill>
              </a:rPr>
              <a:t>+ single-mode (usually)</a:t>
            </a:r>
          </a:p>
        </p:txBody>
      </p:sp>
      <p:sp>
        <p:nvSpPr>
          <p:cNvPr id="59400" name="Text Box 8"/>
          <p:cNvSpPr txBox="1">
            <a:spLocks noChangeArrowheads="1"/>
          </p:cNvSpPr>
          <p:nvPr/>
        </p:nvSpPr>
        <p:spPr bwMode="auto">
          <a:xfrm>
            <a:off x="685800" y="5502275"/>
            <a:ext cx="7920038" cy="457200"/>
          </a:xfrm>
          <a:prstGeom prst="rect">
            <a:avLst/>
          </a:prstGeom>
          <a:noFill/>
          <a:ln w="9525">
            <a:noFill/>
            <a:miter lim="800000"/>
            <a:headEnd/>
            <a:tailEnd/>
          </a:ln>
        </p:spPr>
        <p:txBody>
          <a:bodyPr wrap="none">
            <a:spAutoFit/>
          </a:bodyPr>
          <a:lstStyle/>
          <a:p>
            <a:pPr eaLnBrk="0" hangingPunct="0"/>
            <a:r>
              <a:rPr lang="en-US"/>
              <a:t>Oh, and a full Maxwell simulator to get </a:t>
            </a:r>
            <a:r>
              <a:rPr lang="en-US" i="1"/>
              <a:t>Q</a:t>
            </a:r>
            <a:r>
              <a:rPr lang="en-US"/>
              <a:t> parameters, </a:t>
            </a:r>
            <a:r>
              <a:rPr lang="en-US" i="1"/>
              <a:t>etcetera</a:t>
            </a:r>
            <a:r>
              <a:rPr lang="en-US"/>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4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0"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157699" name="Rectangle 3"/>
          <p:cNvSpPr>
            <a:spLocks noGrp="1" noChangeArrowheads="1"/>
          </p:cNvSpPr>
          <p:nvPr>
            <p:ph type="body" idx="1"/>
          </p:nvPr>
        </p:nvSpPr>
        <p:spPr>
          <a:xfrm>
            <a:off x="685800" y="1600200"/>
            <a:ext cx="7772400" cy="4114800"/>
          </a:xfrm>
        </p:spPr>
        <p:txBody>
          <a:bodyPr/>
          <a:lstStyle/>
          <a:p>
            <a:r>
              <a:rPr lang="en-US" smtClean="0">
                <a:solidFill>
                  <a:schemeClr val="bg2"/>
                </a:solidFill>
                <a:ea typeface="ＭＳ Ｐゴシック" charset="-128"/>
              </a:rPr>
              <a:t>Preliminaries: waves in periodic media</a:t>
            </a:r>
          </a:p>
          <a:p>
            <a:r>
              <a:rPr lang="en-US" smtClean="0">
                <a:solidFill>
                  <a:schemeClr val="bg2"/>
                </a:solidFill>
                <a:ea typeface="ＭＳ Ｐゴシック" charset="-128"/>
              </a:rPr>
              <a:t>Photonic crystals in theory and practice</a:t>
            </a:r>
          </a:p>
          <a:p>
            <a:r>
              <a:rPr lang="en-US" smtClean="0">
                <a:solidFill>
                  <a:schemeClr val="bg2"/>
                </a:solidFill>
                <a:ea typeface="ＭＳ Ｐゴシック" charset="-128"/>
              </a:rPr>
              <a:t>Bulk crystal properties</a:t>
            </a:r>
          </a:p>
          <a:p>
            <a:r>
              <a:rPr lang="en-US" smtClean="0">
                <a:solidFill>
                  <a:schemeClr val="bg2"/>
                </a:solidFill>
                <a:ea typeface="ＭＳ Ｐゴシック" charset="-128"/>
              </a:rPr>
              <a:t>Intentional defects and devices</a:t>
            </a:r>
          </a:p>
          <a:p>
            <a:r>
              <a:rPr lang="en-US" smtClean="0">
                <a:solidFill>
                  <a:srgbClr val="FF0000"/>
                </a:solidFill>
                <a:ea typeface="ＭＳ Ｐゴシック" charset="-128"/>
              </a:rPr>
              <a:t>Index-guiding and incomplete gaps</a:t>
            </a:r>
            <a:endParaRPr lang="en-US" smtClean="0">
              <a:solidFill>
                <a:schemeClr val="bg2"/>
              </a:solidFill>
              <a:ea typeface="ＭＳ Ｐゴシック" charset="-128"/>
            </a:endParaRPr>
          </a:p>
          <a:p>
            <a:r>
              <a:rPr lang="en-US" smtClean="0">
                <a:solidFill>
                  <a:schemeClr val="bg2"/>
                </a:solidFill>
                <a:ea typeface="ＭＳ Ｐゴシック" charset="-128"/>
              </a:rPr>
              <a:t>Photonic-crystal fibers</a:t>
            </a:r>
          </a:p>
          <a:p>
            <a:r>
              <a:rPr lang="en-US" smtClean="0">
                <a:solidFill>
                  <a:schemeClr val="bg2"/>
                </a:solidFill>
                <a:ea typeface="ＭＳ Ｐゴシック" charset="-128"/>
              </a:rPr>
              <a:t>Perturbations, tuning, and disorder</a:t>
            </a:r>
            <a:endParaRPr lang="en-US" smtClean="0">
              <a:ea typeface="ＭＳ Ｐゴシック" charset="-128"/>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2438400" y="4572000"/>
            <a:ext cx="2303463" cy="1838325"/>
            <a:chOff x="1392" y="2832"/>
            <a:chExt cx="1451" cy="1158"/>
          </a:xfrm>
        </p:grpSpPr>
        <p:pic>
          <p:nvPicPr>
            <p:cNvPr id="52239" name="Picture 3"/>
            <p:cNvPicPr>
              <a:picLocks noChangeAspect="1" noChangeArrowheads="1"/>
            </p:cNvPicPr>
            <p:nvPr/>
          </p:nvPicPr>
          <p:blipFill>
            <a:blip r:embed="rId2"/>
            <a:srcRect/>
            <a:stretch>
              <a:fillRect/>
            </a:stretch>
          </p:blipFill>
          <p:spPr bwMode="auto">
            <a:xfrm>
              <a:off x="1392" y="2832"/>
              <a:ext cx="1451" cy="1158"/>
            </a:xfrm>
            <a:prstGeom prst="rect">
              <a:avLst/>
            </a:prstGeom>
            <a:noFill/>
            <a:ln w="9525">
              <a:noFill/>
              <a:miter lim="800000"/>
              <a:headEnd/>
              <a:tailEnd/>
            </a:ln>
          </p:spPr>
        </p:pic>
        <p:sp>
          <p:nvSpPr>
            <p:cNvPr id="52240" name="Text Box 4"/>
            <p:cNvSpPr txBox="1">
              <a:spLocks noChangeArrowheads="1"/>
            </p:cNvSpPr>
            <p:nvPr/>
          </p:nvSpPr>
          <p:spPr bwMode="auto">
            <a:xfrm>
              <a:off x="2256" y="3696"/>
              <a:ext cx="472" cy="288"/>
            </a:xfrm>
            <a:prstGeom prst="rect">
              <a:avLst/>
            </a:prstGeom>
            <a:noFill/>
            <a:ln w="9525">
              <a:noFill/>
              <a:miter lim="800000"/>
              <a:headEnd/>
              <a:tailEnd/>
            </a:ln>
          </p:spPr>
          <p:txBody>
            <a:bodyPr wrap="none">
              <a:spAutoFit/>
            </a:bodyPr>
            <a:lstStyle/>
            <a:p>
              <a:pPr algn="ctr" eaLnBrk="0" hangingPunct="0"/>
              <a:r>
                <a:rPr lang="en-US"/>
                <a:t>3µm</a:t>
              </a:r>
            </a:p>
          </p:txBody>
        </p:sp>
      </p:grpSp>
      <p:pic>
        <p:nvPicPr>
          <p:cNvPr id="52227" name="Picture 5"/>
          <p:cNvPicPr>
            <a:picLocks noChangeAspect="1" noChangeArrowheads="1"/>
          </p:cNvPicPr>
          <p:nvPr/>
        </p:nvPicPr>
        <p:blipFill>
          <a:blip r:embed="rId3"/>
          <a:srcRect/>
          <a:stretch>
            <a:fillRect/>
          </a:stretch>
        </p:blipFill>
        <p:spPr bwMode="auto">
          <a:xfrm>
            <a:off x="304800" y="1379538"/>
            <a:ext cx="3898900" cy="2963862"/>
          </a:xfrm>
          <a:prstGeom prst="rect">
            <a:avLst/>
          </a:prstGeom>
          <a:noFill/>
          <a:ln w="9525">
            <a:noFill/>
            <a:miter lim="800000"/>
            <a:headEnd/>
            <a:tailEnd/>
          </a:ln>
        </p:spPr>
      </p:pic>
      <p:sp>
        <p:nvSpPr>
          <p:cNvPr id="52228" name="Rectangle 6"/>
          <p:cNvSpPr>
            <a:spLocks noGrp="1" noChangeArrowheads="1"/>
          </p:cNvSpPr>
          <p:nvPr>
            <p:ph type="title"/>
          </p:nvPr>
        </p:nvSpPr>
        <p:spPr>
          <a:xfrm>
            <a:off x="685800" y="-76200"/>
            <a:ext cx="7772400" cy="1143000"/>
          </a:xfrm>
        </p:spPr>
        <p:txBody>
          <a:bodyPr/>
          <a:lstStyle/>
          <a:p>
            <a:r>
              <a:rPr lang="en-US" smtClean="0">
                <a:ea typeface="ＭＳ Ｐゴシック" charset="-128"/>
              </a:rPr>
              <a:t>Photonic Crystals in Nature</a:t>
            </a:r>
          </a:p>
        </p:txBody>
      </p:sp>
      <p:sp>
        <p:nvSpPr>
          <p:cNvPr id="52229" name="Text Box 7"/>
          <p:cNvSpPr txBox="1">
            <a:spLocks noChangeArrowheads="1"/>
          </p:cNvSpPr>
          <p:nvPr/>
        </p:nvSpPr>
        <p:spPr bwMode="auto">
          <a:xfrm>
            <a:off x="762000" y="4572000"/>
            <a:ext cx="1562100" cy="457200"/>
          </a:xfrm>
          <a:prstGeom prst="rect">
            <a:avLst/>
          </a:prstGeom>
          <a:noFill/>
          <a:ln w="9525">
            <a:noFill/>
            <a:miter lim="800000"/>
            <a:headEnd/>
            <a:tailEnd/>
          </a:ln>
        </p:spPr>
        <p:txBody>
          <a:bodyPr wrap="none">
            <a:spAutoFit/>
          </a:bodyPr>
          <a:lstStyle/>
          <a:p>
            <a:pPr eaLnBrk="0" hangingPunct="0"/>
            <a:r>
              <a:rPr lang="en-US">
                <a:solidFill>
                  <a:srgbClr val="FF0000"/>
                </a:solidFill>
              </a:rPr>
              <a:t>wing scale:</a:t>
            </a:r>
          </a:p>
        </p:txBody>
      </p:sp>
      <p:sp>
        <p:nvSpPr>
          <p:cNvPr id="52230" name="Text Box 8"/>
          <p:cNvSpPr txBox="1">
            <a:spLocks noChangeArrowheads="1"/>
          </p:cNvSpPr>
          <p:nvPr/>
        </p:nvSpPr>
        <p:spPr bwMode="auto">
          <a:xfrm>
            <a:off x="533400" y="838200"/>
            <a:ext cx="3416300" cy="457200"/>
          </a:xfrm>
          <a:prstGeom prst="rect">
            <a:avLst/>
          </a:prstGeom>
          <a:noFill/>
          <a:ln w="9525">
            <a:noFill/>
            <a:miter lim="800000"/>
            <a:headEnd/>
            <a:tailEnd/>
          </a:ln>
        </p:spPr>
        <p:txBody>
          <a:bodyPr wrap="none">
            <a:spAutoFit/>
          </a:bodyPr>
          <a:lstStyle/>
          <a:p>
            <a:pPr eaLnBrk="0" hangingPunct="0"/>
            <a:r>
              <a:rPr lang="en-US" i="1"/>
              <a:t>Morpho rhetenor</a:t>
            </a:r>
            <a:r>
              <a:rPr lang="en-US"/>
              <a:t> </a:t>
            </a:r>
            <a:r>
              <a:rPr lang="en-US">
                <a:solidFill>
                  <a:srgbClr val="FF0000"/>
                </a:solidFill>
              </a:rPr>
              <a:t>butterfly</a:t>
            </a:r>
            <a:endParaRPr lang="en-US" i="1"/>
          </a:p>
        </p:txBody>
      </p:sp>
      <p:sp>
        <p:nvSpPr>
          <p:cNvPr id="52231" name="Rectangle 9"/>
          <p:cNvSpPr>
            <a:spLocks noChangeArrowheads="1"/>
          </p:cNvSpPr>
          <p:nvPr/>
        </p:nvSpPr>
        <p:spPr bwMode="auto">
          <a:xfrm>
            <a:off x="152400" y="5029200"/>
            <a:ext cx="2133600" cy="1190625"/>
          </a:xfrm>
          <a:prstGeom prst="rect">
            <a:avLst/>
          </a:prstGeom>
          <a:noFill/>
          <a:ln w="9525">
            <a:noFill/>
            <a:miter lim="800000"/>
            <a:headEnd/>
            <a:tailEnd/>
          </a:ln>
        </p:spPr>
        <p:txBody>
          <a:bodyPr>
            <a:spAutoFit/>
          </a:bodyPr>
          <a:lstStyle/>
          <a:p>
            <a:pPr algn="ctr" eaLnBrk="0" hangingPunct="0"/>
            <a:r>
              <a:rPr lang="en-US" sz="1800"/>
              <a:t>[ P. Vukosic </a:t>
            </a:r>
            <a:r>
              <a:rPr lang="en-US" sz="1800" i="1"/>
              <a:t>et al.</a:t>
            </a:r>
            <a:r>
              <a:rPr lang="en-US" sz="1800"/>
              <a:t>, </a:t>
            </a:r>
            <a:r>
              <a:rPr lang="en-US" sz="1800" i="1"/>
              <a:t>Proc. Roy. Soc: Bio. Sci.</a:t>
            </a:r>
            <a:r>
              <a:rPr lang="en-US" sz="1800"/>
              <a:t> </a:t>
            </a:r>
            <a:r>
              <a:rPr lang="en-US" sz="1800" b="1"/>
              <a:t>266</a:t>
            </a:r>
            <a:r>
              <a:rPr lang="en-US" sz="1800"/>
              <a:t>, 1403 (1999) ]</a:t>
            </a:r>
          </a:p>
        </p:txBody>
      </p:sp>
      <p:sp>
        <p:nvSpPr>
          <p:cNvPr id="52232" name="Line 10"/>
          <p:cNvSpPr>
            <a:spLocks noChangeShapeType="1"/>
          </p:cNvSpPr>
          <p:nvPr/>
        </p:nvSpPr>
        <p:spPr bwMode="auto">
          <a:xfrm flipH="1">
            <a:off x="2438400" y="3352800"/>
            <a:ext cx="381000" cy="1219200"/>
          </a:xfrm>
          <a:prstGeom prst="line">
            <a:avLst/>
          </a:prstGeom>
          <a:noFill/>
          <a:ln w="9525">
            <a:solidFill>
              <a:srgbClr val="FF0000"/>
            </a:solidFill>
            <a:prstDash val="dash"/>
            <a:round/>
            <a:headEnd/>
            <a:tailEnd/>
          </a:ln>
        </p:spPr>
        <p:txBody>
          <a:bodyPr wrap="none" anchor="ctr"/>
          <a:lstStyle/>
          <a:p>
            <a:endParaRPr lang="cs-CZ"/>
          </a:p>
        </p:txBody>
      </p:sp>
      <p:sp>
        <p:nvSpPr>
          <p:cNvPr id="52233" name="Line 11"/>
          <p:cNvSpPr>
            <a:spLocks noChangeShapeType="1"/>
          </p:cNvSpPr>
          <p:nvPr/>
        </p:nvSpPr>
        <p:spPr bwMode="auto">
          <a:xfrm>
            <a:off x="2819400" y="3352800"/>
            <a:ext cx="1905000" cy="1219200"/>
          </a:xfrm>
          <a:prstGeom prst="line">
            <a:avLst/>
          </a:prstGeom>
          <a:noFill/>
          <a:ln w="9525">
            <a:solidFill>
              <a:srgbClr val="FF0000"/>
            </a:solidFill>
            <a:prstDash val="dash"/>
            <a:round/>
            <a:headEnd/>
            <a:tailEnd/>
          </a:ln>
        </p:spPr>
        <p:txBody>
          <a:bodyPr wrap="none" anchor="ctr"/>
          <a:lstStyle/>
          <a:p>
            <a:endParaRPr lang="cs-CZ"/>
          </a:p>
        </p:txBody>
      </p:sp>
      <p:pic>
        <p:nvPicPr>
          <p:cNvPr id="52234" name="Picture 12"/>
          <p:cNvPicPr>
            <a:picLocks noChangeAspect="1" noChangeArrowheads="1"/>
          </p:cNvPicPr>
          <p:nvPr/>
        </p:nvPicPr>
        <p:blipFill>
          <a:blip r:embed="rId4"/>
          <a:srcRect/>
          <a:stretch>
            <a:fillRect/>
          </a:stretch>
        </p:blipFill>
        <p:spPr bwMode="auto">
          <a:xfrm>
            <a:off x="4892675" y="1066800"/>
            <a:ext cx="4022725" cy="4927600"/>
          </a:xfrm>
          <a:prstGeom prst="rect">
            <a:avLst/>
          </a:prstGeom>
          <a:noFill/>
          <a:ln w="9525">
            <a:noFill/>
            <a:miter lim="800000"/>
            <a:headEnd/>
            <a:tailEnd/>
          </a:ln>
        </p:spPr>
      </p:pic>
      <p:sp>
        <p:nvSpPr>
          <p:cNvPr id="52235" name="Text Box 13"/>
          <p:cNvSpPr txBox="1">
            <a:spLocks noChangeArrowheads="1"/>
          </p:cNvSpPr>
          <p:nvPr/>
        </p:nvSpPr>
        <p:spPr bwMode="auto">
          <a:xfrm>
            <a:off x="6019800" y="685800"/>
            <a:ext cx="2119313" cy="457200"/>
          </a:xfrm>
          <a:prstGeom prst="rect">
            <a:avLst/>
          </a:prstGeom>
          <a:noFill/>
          <a:ln w="9525">
            <a:noFill/>
            <a:miter lim="800000"/>
            <a:headEnd/>
            <a:tailEnd/>
          </a:ln>
        </p:spPr>
        <p:txBody>
          <a:bodyPr wrap="none">
            <a:spAutoFit/>
          </a:bodyPr>
          <a:lstStyle/>
          <a:p>
            <a:pPr eaLnBrk="0" hangingPunct="0"/>
            <a:r>
              <a:rPr lang="en-US">
                <a:solidFill>
                  <a:srgbClr val="FF0000"/>
                </a:solidFill>
              </a:rPr>
              <a:t>Peacock</a:t>
            </a:r>
            <a:r>
              <a:rPr lang="en-US"/>
              <a:t> feather</a:t>
            </a:r>
          </a:p>
        </p:txBody>
      </p:sp>
      <p:sp>
        <p:nvSpPr>
          <p:cNvPr id="52236" name="Text Box 14"/>
          <p:cNvSpPr txBox="1">
            <a:spLocks noChangeArrowheads="1"/>
          </p:cNvSpPr>
          <p:nvPr/>
        </p:nvSpPr>
        <p:spPr bwMode="auto">
          <a:xfrm>
            <a:off x="5067300" y="5972175"/>
            <a:ext cx="3695700" cy="885825"/>
          </a:xfrm>
          <a:prstGeom prst="rect">
            <a:avLst/>
          </a:prstGeom>
          <a:noFill/>
          <a:ln w="9525">
            <a:noFill/>
            <a:miter lim="800000"/>
            <a:headEnd/>
            <a:tailEnd/>
          </a:ln>
        </p:spPr>
        <p:txBody>
          <a:bodyPr wrap="none">
            <a:spAutoFit/>
          </a:bodyPr>
          <a:lstStyle/>
          <a:p>
            <a:pPr algn="ctr" eaLnBrk="0" hangingPunct="0"/>
            <a:r>
              <a:rPr lang="en-US" sz="1800"/>
              <a:t>[J. Zi </a:t>
            </a:r>
            <a:r>
              <a:rPr lang="en-US" sz="1800" i="1"/>
              <a:t>et al</a:t>
            </a:r>
            <a:r>
              <a:rPr lang="en-US" sz="1800"/>
              <a:t>, </a:t>
            </a:r>
            <a:r>
              <a:rPr lang="en-US" sz="1800" i="1"/>
              <a:t>Proc. Nat. Acad. Sci</a:t>
            </a:r>
            <a:r>
              <a:rPr lang="en-US" sz="1800"/>
              <a:t>. </a:t>
            </a:r>
            <a:r>
              <a:rPr lang="en-US" sz="1800" i="1"/>
              <a:t>USA</a:t>
            </a:r>
            <a:r>
              <a:rPr lang="en-US" sz="1800"/>
              <a:t>,</a:t>
            </a:r>
          </a:p>
          <a:p>
            <a:pPr algn="ctr" eaLnBrk="0" hangingPunct="0"/>
            <a:r>
              <a:rPr lang="en-US" sz="1800"/>
              <a:t> </a:t>
            </a:r>
            <a:r>
              <a:rPr lang="en-US" sz="1800" b="1"/>
              <a:t>100</a:t>
            </a:r>
            <a:r>
              <a:rPr lang="en-US" sz="1800"/>
              <a:t>, 12576 (2003) ]</a:t>
            </a:r>
          </a:p>
          <a:p>
            <a:pPr algn="ctr" eaLnBrk="0" hangingPunct="0"/>
            <a:r>
              <a:rPr lang="en-US" sz="1600"/>
              <a:t>[figs: Blau, </a:t>
            </a:r>
            <a:r>
              <a:rPr lang="en-US" sz="1600" i="1"/>
              <a:t>Physics Today</a:t>
            </a:r>
            <a:r>
              <a:rPr lang="en-US" sz="1600"/>
              <a:t> </a:t>
            </a:r>
            <a:r>
              <a:rPr lang="en-US" sz="1600" b="1"/>
              <a:t>57</a:t>
            </a:r>
            <a:r>
              <a:rPr lang="en-US" sz="1600"/>
              <a:t>, 18 (2004)]</a:t>
            </a:r>
            <a:endParaRPr lang="en-US" sz="1800"/>
          </a:p>
        </p:txBody>
      </p:sp>
      <p:sp>
        <p:nvSpPr>
          <p:cNvPr id="52237" name="Text Box 15"/>
          <p:cNvSpPr txBox="1">
            <a:spLocks noChangeArrowheads="1"/>
          </p:cNvSpPr>
          <p:nvPr/>
        </p:nvSpPr>
        <p:spPr bwMode="auto">
          <a:xfrm>
            <a:off x="306388" y="4122738"/>
            <a:ext cx="2687637" cy="214312"/>
          </a:xfrm>
          <a:prstGeom prst="rect">
            <a:avLst/>
          </a:prstGeom>
          <a:noFill/>
          <a:ln w="9525">
            <a:noFill/>
            <a:miter lim="800000"/>
            <a:headEnd/>
            <a:tailEnd/>
          </a:ln>
        </p:spPr>
        <p:txBody>
          <a:bodyPr wrap="none">
            <a:spAutoFit/>
          </a:bodyPr>
          <a:lstStyle/>
          <a:p>
            <a:pPr algn="ctr" eaLnBrk="0" hangingPunct="0"/>
            <a:r>
              <a:rPr lang="en-US" sz="800">
                <a:solidFill>
                  <a:srgbClr val="000000"/>
                </a:solidFill>
                <a:latin typeface="Lucida Grande" charset="0"/>
              </a:rPr>
              <a:t>http://www.bugguy012002.com/MORPHIDAE.html</a:t>
            </a:r>
          </a:p>
        </p:txBody>
      </p:sp>
      <p:sp>
        <p:nvSpPr>
          <p:cNvPr id="52238" name="Rectangle 16"/>
          <p:cNvSpPr>
            <a:spLocks noChangeArrowheads="1"/>
          </p:cNvSpPr>
          <p:nvPr/>
        </p:nvSpPr>
        <p:spPr bwMode="auto">
          <a:xfrm>
            <a:off x="-76200" y="6445250"/>
            <a:ext cx="4953000" cy="336550"/>
          </a:xfrm>
          <a:prstGeom prst="rect">
            <a:avLst/>
          </a:prstGeom>
          <a:noFill/>
          <a:ln w="9525">
            <a:noFill/>
            <a:miter lim="800000"/>
            <a:headEnd/>
            <a:tailEnd/>
          </a:ln>
        </p:spPr>
        <p:txBody>
          <a:bodyPr>
            <a:spAutoFit/>
          </a:bodyPr>
          <a:lstStyle/>
          <a:p>
            <a:pPr algn="ctr" eaLnBrk="0" hangingPunct="0"/>
            <a:r>
              <a:rPr lang="en-US" sz="1600"/>
              <a:t>[ also: B. Gralak </a:t>
            </a:r>
            <a:r>
              <a:rPr lang="en-US" sz="1600" i="1"/>
              <a:t>et al.</a:t>
            </a:r>
            <a:r>
              <a:rPr lang="en-US" sz="1600"/>
              <a:t>, </a:t>
            </a:r>
            <a:r>
              <a:rPr lang="en-US" sz="1600" i="1"/>
              <a:t>Opt. Express</a:t>
            </a:r>
            <a:r>
              <a:rPr lang="en-US" sz="1600"/>
              <a:t> </a:t>
            </a:r>
            <a:r>
              <a:rPr lang="en-US" sz="1600" b="1"/>
              <a:t>9</a:t>
            </a:r>
            <a:r>
              <a:rPr lang="en-US" sz="1600"/>
              <a:t>, 567 (2001) ]</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685800" y="304800"/>
            <a:ext cx="7772400" cy="1143000"/>
          </a:xfrm>
        </p:spPr>
        <p:txBody>
          <a:bodyPr/>
          <a:lstStyle/>
          <a:p>
            <a:r>
              <a:rPr lang="en-US" smtClean="0">
                <a:ea typeface="ＭＳ Ｐゴシック" charset="-128"/>
              </a:rPr>
              <a:t>Review: Bloch Basics</a:t>
            </a:r>
          </a:p>
        </p:txBody>
      </p:sp>
      <p:grpSp>
        <p:nvGrpSpPr>
          <p:cNvPr id="25606" name="Group 3"/>
          <p:cNvGrpSpPr>
            <a:grpSpLocks/>
          </p:cNvGrpSpPr>
          <p:nvPr/>
        </p:nvGrpSpPr>
        <p:grpSpPr bwMode="auto">
          <a:xfrm>
            <a:off x="1447800" y="1477963"/>
            <a:ext cx="1143000" cy="1509712"/>
            <a:chOff x="144" y="345"/>
            <a:chExt cx="720" cy="951"/>
          </a:xfrm>
        </p:grpSpPr>
        <p:sp>
          <p:nvSpPr>
            <p:cNvPr id="25618" name="Oval 4"/>
            <p:cNvSpPr>
              <a:spLocks noChangeArrowheads="1"/>
            </p:cNvSpPr>
            <p:nvPr/>
          </p:nvSpPr>
          <p:spPr bwMode="auto">
            <a:xfrm>
              <a:off x="144" y="509"/>
              <a:ext cx="80" cy="88"/>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19" name="Oval 5"/>
            <p:cNvSpPr>
              <a:spLocks noChangeArrowheads="1"/>
            </p:cNvSpPr>
            <p:nvPr/>
          </p:nvSpPr>
          <p:spPr bwMode="auto">
            <a:xfrm>
              <a:off x="304" y="509"/>
              <a:ext cx="80" cy="88"/>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0" name="Oval 6"/>
            <p:cNvSpPr>
              <a:spLocks noChangeArrowheads="1"/>
            </p:cNvSpPr>
            <p:nvPr/>
          </p:nvSpPr>
          <p:spPr bwMode="auto">
            <a:xfrm>
              <a:off x="464" y="509"/>
              <a:ext cx="80" cy="88"/>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1" name="Oval 7"/>
            <p:cNvSpPr>
              <a:spLocks noChangeArrowheads="1"/>
            </p:cNvSpPr>
            <p:nvPr/>
          </p:nvSpPr>
          <p:spPr bwMode="auto">
            <a:xfrm>
              <a:off x="624" y="509"/>
              <a:ext cx="80" cy="88"/>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2" name="Oval 8"/>
            <p:cNvSpPr>
              <a:spLocks noChangeArrowheads="1"/>
            </p:cNvSpPr>
            <p:nvPr/>
          </p:nvSpPr>
          <p:spPr bwMode="auto">
            <a:xfrm>
              <a:off x="784" y="509"/>
              <a:ext cx="80" cy="88"/>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3" name="Oval 9"/>
            <p:cNvSpPr>
              <a:spLocks noChangeArrowheads="1"/>
            </p:cNvSpPr>
            <p:nvPr/>
          </p:nvSpPr>
          <p:spPr bwMode="auto">
            <a:xfrm>
              <a:off x="144" y="68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4" name="Oval 10"/>
            <p:cNvSpPr>
              <a:spLocks noChangeArrowheads="1"/>
            </p:cNvSpPr>
            <p:nvPr/>
          </p:nvSpPr>
          <p:spPr bwMode="auto">
            <a:xfrm>
              <a:off x="304" y="68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5" name="Oval 11"/>
            <p:cNvSpPr>
              <a:spLocks noChangeArrowheads="1"/>
            </p:cNvSpPr>
            <p:nvPr/>
          </p:nvSpPr>
          <p:spPr bwMode="auto">
            <a:xfrm>
              <a:off x="464" y="68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6" name="Oval 12"/>
            <p:cNvSpPr>
              <a:spLocks noChangeArrowheads="1"/>
            </p:cNvSpPr>
            <p:nvPr/>
          </p:nvSpPr>
          <p:spPr bwMode="auto">
            <a:xfrm>
              <a:off x="624" y="68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7" name="Oval 13"/>
            <p:cNvSpPr>
              <a:spLocks noChangeArrowheads="1"/>
            </p:cNvSpPr>
            <p:nvPr/>
          </p:nvSpPr>
          <p:spPr bwMode="auto">
            <a:xfrm>
              <a:off x="784" y="68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8" name="Oval 14"/>
            <p:cNvSpPr>
              <a:spLocks noChangeArrowheads="1"/>
            </p:cNvSpPr>
            <p:nvPr/>
          </p:nvSpPr>
          <p:spPr bwMode="auto">
            <a:xfrm>
              <a:off x="144" y="85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29" name="Oval 15"/>
            <p:cNvSpPr>
              <a:spLocks noChangeArrowheads="1"/>
            </p:cNvSpPr>
            <p:nvPr/>
          </p:nvSpPr>
          <p:spPr bwMode="auto">
            <a:xfrm>
              <a:off x="304" y="85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0" name="Oval 16"/>
            <p:cNvSpPr>
              <a:spLocks noChangeArrowheads="1"/>
            </p:cNvSpPr>
            <p:nvPr/>
          </p:nvSpPr>
          <p:spPr bwMode="auto">
            <a:xfrm>
              <a:off x="464" y="85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1" name="Oval 17"/>
            <p:cNvSpPr>
              <a:spLocks noChangeArrowheads="1"/>
            </p:cNvSpPr>
            <p:nvPr/>
          </p:nvSpPr>
          <p:spPr bwMode="auto">
            <a:xfrm>
              <a:off x="624" y="85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2" name="Oval 18"/>
            <p:cNvSpPr>
              <a:spLocks noChangeArrowheads="1"/>
            </p:cNvSpPr>
            <p:nvPr/>
          </p:nvSpPr>
          <p:spPr bwMode="auto">
            <a:xfrm>
              <a:off x="784" y="85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3" name="Oval 19"/>
            <p:cNvSpPr>
              <a:spLocks noChangeArrowheads="1"/>
            </p:cNvSpPr>
            <p:nvPr/>
          </p:nvSpPr>
          <p:spPr bwMode="auto">
            <a:xfrm>
              <a:off x="144" y="103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4" name="Oval 20"/>
            <p:cNvSpPr>
              <a:spLocks noChangeArrowheads="1"/>
            </p:cNvSpPr>
            <p:nvPr/>
          </p:nvSpPr>
          <p:spPr bwMode="auto">
            <a:xfrm>
              <a:off x="304" y="103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5" name="Oval 21"/>
            <p:cNvSpPr>
              <a:spLocks noChangeArrowheads="1"/>
            </p:cNvSpPr>
            <p:nvPr/>
          </p:nvSpPr>
          <p:spPr bwMode="auto">
            <a:xfrm>
              <a:off x="464" y="103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6" name="Oval 22"/>
            <p:cNvSpPr>
              <a:spLocks noChangeArrowheads="1"/>
            </p:cNvSpPr>
            <p:nvPr/>
          </p:nvSpPr>
          <p:spPr bwMode="auto">
            <a:xfrm>
              <a:off x="624" y="103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7" name="Oval 23"/>
            <p:cNvSpPr>
              <a:spLocks noChangeArrowheads="1"/>
            </p:cNvSpPr>
            <p:nvPr/>
          </p:nvSpPr>
          <p:spPr bwMode="auto">
            <a:xfrm>
              <a:off x="784" y="1034"/>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8" name="Oval 24"/>
            <p:cNvSpPr>
              <a:spLocks noChangeArrowheads="1"/>
            </p:cNvSpPr>
            <p:nvPr/>
          </p:nvSpPr>
          <p:spPr bwMode="auto">
            <a:xfrm>
              <a:off x="144" y="120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39" name="Oval 25"/>
            <p:cNvSpPr>
              <a:spLocks noChangeArrowheads="1"/>
            </p:cNvSpPr>
            <p:nvPr/>
          </p:nvSpPr>
          <p:spPr bwMode="auto">
            <a:xfrm>
              <a:off x="304" y="120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40" name="Oval 26"/>
            <p:cNvSpPr>
              <a:spLocks noChangeArrowheads="1"/>
            </p:cNvSpPr>
            <p:nvPr/>
          </p:nvSpPr>
          <p:spPr bwMode="auto">
            <a:xfrm>
              <a:off x="464" y="120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41" name="Oval 27"/>
            <p:cNvSpPr>
              <a:spLocks noChangeArrowheads="1"/>
            </p:cNvSpPr>
            <p:nvPr/>
          </p:nvSpPr>
          <p:spPr bwMode="auto">
            <a:xfrm>
              <a:off x="624" y="120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42" name="Oval 28"/>
            <p:cNvSpPr>
              <a:spLocks noChangeArrowheads="1"/>
            </p:cNvSpPr>
            <p:nvPr/>
          </p:nvSpPr>
          <p:spPr bwMode="auto">
            <a:xfrm>
              <a:off x="784" y="1209"/>
              <a:ext cx="80" cy="87"/>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5643" name="Line 29"/>
            <p:cNvSpPr>
              <a:spLocks noChangeShapeType="1"/>
            </p:cNvSpPr>
            <p:nvPr/>
          </p:nvSpPr>
          <p:spPr bwMode="auto">
            <a:xfrm>
              <a:off x="184" y="487"/>
              <a:ext cx="160" cy="0"/>
            </a:xfrm>
            <a:prstGeom prst="line">
              <a:avLst/>
            </a:prstGeom>
            <a:noFill/>
            <a:ln w="9525">
              <a:solidFill>
                <a:srgbClr val="FF0000"/>
              </a:solidFill>
              <a:round/>
              <a:headEnd/>
              <a:tailEnd/>
            </a:ln>
          </p:spPr>
          <p:txBody>
            <a:bodyPr wrap="none" anchor="ctr"/>
            <a:lstStyle/>
            <a:p>
              <a:endParaRPr lang="cs-CZ"/>
            </a:p>
          </p:txBody>
        </p:sp>
        <p:sp>
          <p:nvSpPr>
            <p:cNvPr id="25644" name="Text Box 30"/>
            <p:cNvSpPr txBox="1">
              <a:spLocks noChangeArrowheads="1"/>
            </p:cNvSpPr>
            <p:nvPr/>
          </p:nvSpPr>
          <p:spPr bwMode="auto">
            <a:xfrm>
              <a:off x="192" y="345"/>
              <a:ext cx="172" cy="192"/>
            </a:xfrm>
            <a:prstGeom prst="rect">
              <a:avLst/>
            </a:prstGeom>
            <a:noFill/>
            <a:ln w="9525">
              <a:noFill/>
              <a:miter lim="800000"/>
              <a:headEnd/>
              <a:tailEnd/>
            </a:ln>
          </p:spPr>
          <p:txBody>
            <a:bodyPr wrap="none">
              <a:spAutoFit/>
            </a:bodyPr>
            <a:lstStyle/>
            <a:p>
              <a:pPr eaLnBrk="0" hangingPunct="0"/>
              <a:r>
                <a:rPr lang="en-US" sz="1400" i="1">
                  <a:solidFill>
                    <a:srgbClr val="FF0000"/>
                  </a:solidFill>
                </a:rPr>
                <a:t>a</a:t>
              </a:r>
              <a:endParaRPr lang="en-US" sz="1000">
                <a:solidFill>
                  <a:srgbClr val="FF0000"/>
                </a:solidFill>
              </a:endParaRPr>
            </a:p>
          </p:txBody>
        </p:sp>
      </p:grpSp>
      <p:sp>
        <p:nvSpPr>
          <p:cNvPr id="25607" name="Text Box 31"/>
          <p:cNvSpPr txBox="1">
            <a:spLocks noChangeArrowheads="1"/>
          </p:cNvSpPr>
          <p:nvPr/>
        </p:nvSpPr>
        <p:spPr bwMode="auto">
          <a:xfrm>
            <a:off x="2955925" y="1660525"/>
            <a:ext cx="4451350" cy="457200"/>
          </a:xfrm>
          <a:prstGeom prst="rect">
            <a:avLst/>
          </a:prstGeom>
          <a:noFill/>
          <a:ln w="9525">
            <a:noFill/>
            <a:miter lim="800000"/>
            <a:headEnd/>
            <a:tailEnd/>
          </a:ln>
        </p:spPr>
        <p:txBody>
          <a:bodyPr wrap="none">
            <a:spAutoFit/>
          </a:bodyPr>
          <a:lstStyle/>
          <a:p>
            <a:pPr eaLnBrk="0" hangingPunct="0"/>
            <a:r>
              <a:rPr lang="en-US">
                <a:solidFill>
                  <a:srgbClr val="FF0000"/>
                </a:solidFill>
              </a:rPr>
              <a:t>Waves</a:t>
            </a:r>
            <a:r>
              <a:rPr lang="en-US"/>
              <a:t> in </a:t>
            </a:r>
            <a:r>
              <a:rPr lang="en-US">
                <a:solidFill>
                  <a:srgbClr val="FF0000"/>
                </a:solidFill>
              </a:rPr>
              <a:t>periodic media</a:t>
            </a:r>
            <a:r>
              <a:rPr lang="en-US"/>
              <a:t> can have:</a:t>
            </a:r>
          </a:p>
        </p:txBody>
      </p:sp>
      <p:sp>
        <p:nvSpPr>
          <p:cNvPr id="25608" name="Text Box 32"/>
          <p:cNvSpPr txBox="1">
            <a:spLocks noChangeArrowheads="1"/>
          </p:cNvSpPr>
          <p:nvPr/>
        </p:nvSpPr>
        <p:spPr bwMode="auto">
          <a:xfrm>
            <a:off x="3200400" y="1897063"/>
            <a:ext cx="6075363" cy="1163637"/>
          </a:xfrm>
          <a:prstGeom prst="rect">
            <a:avLst/>
          </a:prstGeom>
          <a:noFill/>
          <a:ln w="9525">
            <a:noFill/>
            <a:miter lim="800000"/>
            <a:headEnd/>
            <a:tailEnd/>
          </a:ln>
        </p:spPr>
        <p:txBody>
          <a:bodyPr wrap="none">
            <a:spAutoFit/>
          </a:bodyPr>
          <a:lstStyle/>
          <a:p>
            <a:pPr eaLnBrk="0" hangingPunct="0">
              <a:lnSpc>
                <a:spcPct val="190000"/>
              </a:lnSpc>
            </a:pPr>
            <a:r>
              <a:rPr lang="en-US"/>
              <a:t>• propagation with </a:t>
            </a:r>
            <a:r>
              <a:rPr lang="en-US">
                <a:solidFill>
                  <a:schemeClr val="accent2"/>
                </a:solidFill>
              </a:rPr>
              <a:t>no scattering</a:t>
            </a:r>
            <a:r>
              <a:rPr lang="en-US"/>
              <a:t> (conserved </a:t>
            </a:r>
            <a:r>
              <a:rPr lang="en-US" b="1"/>
              <a:t>k</a:t>
            </a:r>
            <a:r>
              <a:rPr lang="en-US"/>
              <a:t>)</a:t>
            </a:r>
          </a:p>
          <a:p>
            <a:pPr eaLnBrk="0" hangingPunct="0"/>
            <a:r>
              <a:rPr lang="en-US"/>
              <a:t>• </a:t>
            </a:r>
            <a:r>
              <a:rPr lang="en-US">
                <a:solidFill>
                  <a:schemeClr val="accent2"/>
                </a:solidFill>
              </a:rPr>
              <a:t>photonic band gaps</a:t>
            </a:r>
            <a:r>
              <a:rPr lang="en-US"/>
              <a:t> (with proper </a:t>
            </a:r>
            <a:r>
              <a:rPr lang="en-US">
                <a:latin typeface="Symbol" pitchFamily="18" charset="2"/>
              </a:rPr>
              <a:t>ε</a:t>
            </a:r>
            <a:r>
              <a:rPr lang="en-US"/>
              <a:t> function)</a:t>
            </a:r>
          </a:p>
        </p:txBody>
      </p:sp>
      <p:sp>
        <p:nvSpPr>
          <p:cNvPr id="25609" name="Text Box 33"/>
          <p:cNvSpPr txBox="1">
            <a:spLocks noChangeArrowheads="1"/>
          </p:cNvSpPr>
          <p:nvPr/>
        </p:nvSpPr>
        <p:spPr bwMode="auto">
          <a:xfrm>
            <a:off x="533400" y="3581400"/>
            <a:ext cx="4503738" cy="457200"/>
          </a:xfrm>
          <a:prstGeom prst="rect">
            <a:avLst/>
          </a:prstGeom>
          <a:noFill/>
          <a:ln w="9525">
            <a:noFill/>
            <a:miter lim="800000"/>
            <a:headEnd/>
            <a:tailEnd/>
          </a:ln>
        </p:spPr>
        <p:txBody>
          <a:bodyPr wrap="none">
            <a:spAutoFit/>
          </a:bodyPr>
          <a:lstStyle/>
          <a:p>
            <a:pPr eaLnBrk="0" hangingPunct="0"/>
            <a:r>
              <a:rPr lang="en-US">
                <a:solidFill>
                  <a:srgbClr val="FF0000"/>
                </a:solidFill>
              </a:rPr>
              <a:t>Eigenproblem</a:t>
            </a:r>
            <a:r>
              <a:rPr lang="en-US"/>
              <a:t> gives simple insight:</a:t>
            </a:r>
          </a:p>
        </p:txBody>
      </p:sp>
      <p:graphicFrame>
        <p:nvGraphicFramePr>
          <p:cNvPr id="25602" name="Object 2"/>
          <p:cNvGraphicFramePr>
            <a:graphicFrameLocks noChangeAspect="1"/>
          </p:cNvGraphicFramePr>
          <p:nvPr/>
        </p:nvGraphicFramePr>
        <p:xfrm>
          <a:off x="381000" y="4953000"/>
          <a:ext cx="4343400" cy="817563"/>
        </p:xfrm>
        <a:graphic>
          <a:graphicData uri="http://schemas.openxmlformats.org/presentationml/2006/ole">
            <p:oleObj spid="_x0000_s25602" name="Equation" r:id="rId3" imgW="2692400" imgH="508000" progId="">
              <p:embed/>
            </p:oleObj>
          </a:graphicData>
        </a:graphic>
      </p:graphicFrame>
      <p:sp>
        <p:nvSpPr>
          <p:cNvPr id="25610" name="Line 36"/>
          <p:cNvSpPr>
            <a:spLocks noChangeShapeType="1"/>
          </p:cNvSpPr>
          <p:nvPr/>
        </p:nvSpPr>
        <p:spPr bwMode="auto">
          <a:xfrm flipV="1">
            <a:off x="762000" y="5867400"/>
            <a:ext cx="304800" cy="228600"/>
          </a:xfrm>
          <a:prstGeom prst="line">
            <a:avLst/>
          </a:prstGeom>
          <a:noFill/>
          <a:ln w="9525">
            <a:solidFill>
              <a:srgbClr val="FF0000"/>
            </a:solidFill>
            <a:round/>
            <a:headEnd/>
            <a:tailEnd type="triangle" w="med" len="med"/>
          </a:ln>
        </p:spPr>
        <p:txBody>
          <a:bodyPr wrap="none" anchor="ctr"/>
          <a:lstStyle/>
          <a:p>
            <a:endParaRPr lang="cs-CZ"/>
          </a:p>
        </p:txBody>
      </p:sp>
      <p:graphicFrame>
        <p:nvGraphicFramePr>
          <p:cNvPr id="25603" name="Object 3"/>
          <p:cNvGraphicFramePr>
            <a:graphicFrameLocks noChangeAspect="1"/>
          </p:cNvGraphicFramePr>
          <p:nvPr/>
        </p:nvGraphicFramePr>
        <p:xfrm>
          <a:off x="457200" y="6019800"/>
          <a:ext cx="360363" cy="444500"/>
        </p:xfrm>
        <a:graphic>
          <a:graphicData uri="http://schemas.openxmlformats.org/presentationml/2006/ole">
            <p:oleObj spid="_x0000_s25603" name="Equation" r:id="rId4" imgW="215900" imgH="266700" progId="">
              <p:embed/>
            </p:oleObj>
          </a:graphicData>
        </a:graphic>
      </p:graphicFrame>
      <p:sp>
        <p:nvSpPr>
          <p:cNvPr id="25611" name="Line 38"/>
          <p:cNvSpPr>
            <a:spLocks noChangeShapeType="1"/>
          </p:cNvSpPr>
          <p:nvPr/>
        </p:nvSpPr>
        <p:spPr bwMode="auto">
          <a:xfrm>
            <a:off x="457200" y="5791200"/>
            <a:ext cx="2209800" cy="0"/>
          </a:xfrm>
          <a:prstGeom prst="line">
            <a:avLst/>
          </a:prstGeom>
          <a:noFill/>
          <a:ln w="9525">
            <a:solidFill>
              <a:srgbClr val="FF0000"/>
            </a:solidFill>
            <a:round/>
            <a:headEnd/>
            <a:tailEnd/>
          </a:ln>
        </p:spPr>
        <p:txBody>
          <a:bodyPr wrap="none" anchor="ctr"/>
          <a:lstStyle/>
          <a:p>
            <a:endParaRPr lang="cs-CZ"/>
          </a:p>
        </p:txBody>
      </p:sp>
      <p:sp>
        <p:nvSpPr>
          <p:cNvPr id="25612" name="Text Box 39"/>
          <p:cNvSpPr txBox="1">
            <a:spLocks noChangeArrowheads="1"/>
          </p:cNvSpPr>
          <p:nvPr/>
        </p:nvSpPr>
        <p:spPr bwMode="auto">
          <a:xfrm>
            <a:off x="1219200" y="6034088"/>
            <a:ext cx="5748338" cy="366712"/>
          </a:xfrm>
          <a:prstGeom prst="rect">
            <a:avLst/>
          </a:prstGeom>
          <a:noFill/>
          <a:ln w="9525">
            <a:noFill/>
            <a:miter lim="800000"/>
            <a:headEnd/>
            <a:tailEnd/>
          </a:ln>
        </p:spPr>
        <p:txBody>
          <a:bodyPr wrap="none">
            <a:spAutoFit/>
          </a:bodyPr>
          <a:lstStyle/>
          <a:p>
            <a:pPr eaLnBrk="0" hangingPunct="0"/>
            <a:r>
              <a:rPr lang="en-US" sz="1800">
                <a:solidFill>
                  <a:srgbClr val="FF0000"/>
                </a:solidFill>
              </a:rPr>
              <a:t>Hermitian</a:t>
            </a:r>
            <a:r>
              <a:rPr lang="en-US" sz="1800"/>
              <a:t> –&gt; complete, orthogonal, variational theorem, </a:t>
            </a:r>
            <a:r>
              <a:rPr lang="en-US" sz="1800" i="1"/>
              <a:t>etc.</a:t>
            </a:r>
            <a:endParaRPr lang="en-US" sz="1800"/>
          </a:p>
        </p:txBody>
      </p:sp>
      <p:pic>
        <p:nvPicPr>
          <p:cNvPr id="25613" name="Picture 42"/>
          <p:cNvPicPr>
            <a:picLocks noChangeAspect="1" noChangeArrowheads="1"/>
          </p:cNvPicPr>
          <p:nvPr/>
        </p:nvPicPr>
        <p:blipFill>
          <a:blip r:embed="rId5"/>
          <a:srcRect/>
          <a:stretch>
            <a:fillRect/>
          </a:stretch>
        </p:blipFill>
        <p:spPr bwMode="auto">
          <a:xfrm>
            <a:off x="6248400" y="3505200"/>
            <a:ext cx="3810000" cy="2420938"/>
          </a:xfrm>
          <a:prstGeom prst="rect">
            <a:avLst/>
          </a:prstGeom>
          <a:noFill/>
          <a:ln w="9525">
            <a:noFill/>
            <a:miter lim="800000"/>
            <a:headEnd/>
            <a:tailEnd/>
          </a:ln>
        </p:spPr>
      </p:pic>
      <p:sp>
        <p:nvSpPr>
          <p:cNvPr id="25614" name="Text Box 43"/>
          <p:cNvSpPr txBox="1">
            <a:spLocks noChangeArrowheads="1"/>
          </p:cNvSpPr>
          <p:nvPr/>
        </p:nvSpPr>
        <p:spPr bwMode="auto">
          <a:xfrm>
            <a:off x="5854700" y="4419600"/>
            <a:ext cx="406400" cy="461963"/>
          </a:xfrm>
          <a:prstGeom prst="rect">
            <a:avLst/>
          </a:prstGeom>
          <a:noFill/>
          <a:ln w="9525">
            <a:noFill/>
            <a:miter lim="800000"/>
            <a:headEnd/>
            <a:tailEnd/>
          </a:ln>
        </p:spPr>
        <p:txBody>
          <a:bodyPr wrap="none">
            <a:spAutoFit/>
          </a:bodyPr>
          <a:lstStyle/>
          <a:p>
            <a:pPr eaLnBrk="0" hangingPunct="0"/>
            <a:r>
              <a:rPr lang="en-US"/>
              <a:t>ω</a:t>
            </a:r>
          </a:p>
        </p:txBody>
      </p:sp>
      <p:sp>
        <p:nvSpPr>
          <p:cNvPr id="25615" name="Text Box 44"/>
          <p:cNvSpPr txBox="1">
            <a:spLocks noChangeArrowheads="1"/>
          </p:cNvSpPr>
          <p:nvPr/>
        </p:nvSpPr>
        <p:spPr bwMode="auto">
          <a:xfrm>
            <a:off x="7527925" y="5791200"/>
            <a:ext cx="319088" cy="457200"/>
          </a:xfrm>
          <a:prstGeom prst="rect">
            <a:avLst/>
          </a:prstGeom>
          <a:noFill/>
          <a:ln w="9525">
            <a:noFill/>
            <a:miter lim="800000"/>
            <a:headEnd/>
            <a:tailEnd/>
          </a:ln>
        </p:spPr>
        <p:txBody>
          <a:bodyPr wrap="none">
            <a:spAutoFit/>
          </a:bodyPr>
          <a:lstStyle/>
          <a:p>
            <a:pPr eaLnBrk="0" hangingPunct="0"/>
            <a:r>
              <a:rPr lang="en-US" i="1"/>
              <a:t>k</a:t>
            </a:r>
            <a:endParaRPr lang="en-US"/>
          </a:p>
        </p:txBody>
      </p:sp>
      <p:graphicFrame>
        <p:nvGraphicFramePr>
          <p:cNvPr id="25604" name="Object 4"/>
          <p:cNvGraphicFramePr>
            <a:graphicFrameLocks noChangeAspect="1"/>
          </p:cNvGraphicFramePr>
          <p:nvPr/>
        </p:nvGraphicFramePr>
        <p:xfrm>
          <a:off x="2133600" y="4256088"/>
          <a:ext cx="3429000" cy="773112"/>
        </p:xfrm>
        <a:graphic>
          <a:graphicData uri="http://schemas.openxmlformats.org/presentationml/2006/ole">
            <p:oleObj spid="_x0000_s25604" name="Equation" r:id="rId6" imgW="1181100" imgH="266700" progId="">
              <p:embed/>
            </p:oleObj>
          </a:graphicData>
        </a:graphic>
      </p:graphicFrame>
      <p:sp>
        <p:nvSpPr>
          <p:cNvPr id="25616" name="Text Box 46"/>
          <p:cNvSpPr txBox="1">
            <a:spLocks noChangeArrowheads="1"/>
          </p:cNvSpPr>
          <p:nvPr/>
        </p:nvSpPr>
        <p:spPr bwMode="auto">
          <a:xfrm>
            <a:off x="381000" y="4419600"/>
            <a:ext cx="1663700" cy="457200"/>
          </a:xfrm>
          <a:prstGeom prst="rect">
            <a:avLst/>
          </a:prstGeom>
          <a:noFill/>
          <a:ln w="9525">
            <a:noFill/>
            <a:miter lim="800000"/>
            <a:headEnd/>
            <a:tailEnd/>
          </a:ln>
        </p:spPr>
        <p:txBody>
          <a:bodyPr wrap="none">
            <a:spAutoFit/>
          </a:bodyPr>
          <a:lstStyle/>
          <a:p>
            <a:pPr eaLnBrk="0" hangingPunct="0"/>
            <a:r>
              <a:rPr lang="en-US">
                <a:solidFill>
                  <a:schemeClr val="accent2"/>
                </a:solidFill>
              </a:rPr>
              <a:t>Bloch</a:t>
            </a:r>
            <a:r>
              <a:rPr lang="en-US"/>
              <a:t> form:</a:t>
            </a:r>
          </a:p>
        </p:txBody>
      </p:sp>
      <p:sp>
        <p:nvSpPr>
          <p:cNvPr id="25617" name="Text Box 47"/>
          <p:cNvSpPr txBox="1">
            <a:spLocks noChangeArrowheads="1"/>
          </p:cNvSpPr>
          <p:nvPr/>
        </p:nvSpPr>
        <p:spPr bwMode="auto">
          <a:xfrm>
            <a:off x="6810375" y="3184525"/>
            <a:ext cx="1571625" cy="396875"/>
          </a:xfrm>
          <a:prstGeom prst="rect">
            <a:avLst/>
          </a:prstGeom>
          <a:noFill/>
          <a:ln w="9525">
            <a:noFill/>
            <a:miter lim="800000"/>
            <a:headEnd/>
            <a:tailEnd/>
          </a:ln>
        </p:spPr>
        <p:txBody>
          <a:bodyPr wrap="none">
            <a:spAutoFit/>
          </a:bodyPr>
          <a:lstStyle/>
          <a:p>
            <a:pPr eaLnBrk="0" hangingPunct="0"/>
            <a:r>
              <a:rPr lang="en-US" sz="2000">
                <a:solidFill>
                  <a:srgbClr val="FF0000"/>
                </a:solidFill>
              </a:rPr>
              <a:t>band diagram</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5800" y="0"/>
            <a:ext cx="7772400" cy="1143000"/>
          </a:xfrm>
        </p:spPr>
        <p:txBody>
          <a:bodyPr/>
          <a:lstStyle/>
          <a:p>
            <a:r>
              <a:rPr lang="en-US" smtClean="0">
                <a:ea typeface="ＭＳ Ｐゴシック" charset="-128"/>
              </a:rPr>
              <a:t>Review: Defects and Devices</a:t>
            </a:r>
          </a:p>
        </p:txBody>
      </p:sp>
      <p:pic>
        <p:nvPicPr>
          <p:cNvPr id="158723" name="Picture 3" descr="e.small.png                                                    0009C61BWesternesse                    B6C46D1E:"/>
          <p:cNvPicPr>
            <a:picLocks noChangeAspect="1" noChangeArrowheads="1"/>
          </p:cNvPicPr>
          <p:nvPr/>
        </p:nvPicPr>
        <p:blipFill>
          <a:blip r:embed="rId3"/>
          <a:srcRect/>
          <a:stretch>
            <a:fillRect/>
          </a:stretch>
        </p:blipFill>
        <p:spPr bwMode="auto">
          <a:xfrm>
            <a:off x="457200" y="1447800"/>
            <a:ext cx="1981200" cy="1981200"/>
          </a:xfrm>
          <a:prstGeom prst="rect">
            <a:avLst/>
          </a:prstGeom>
          <a:noFill/>
          <a:ln w="9525">
            <a:noFill/>
            <a:miter lim="800000"/>
            <a:headEnd/>
            <a:tailEnd/>
          </a:ln>
        </p:spPr>
      </p:pic>
      <p:pic>
        <p:nvPicPr>
          <p:cNvPr id="158724" name="Picture 4" descr="ep.png                                                         0009C61BWesternesse                    B6C46D1E:"/>
          <p:cNvPicPr>
            <a:picLocks noChangeAspect="1" noChangeArrowheads="1"/>
          </p:cNvPicPr>
          <p:nvPr/>
        </p:nvPicPr>
        <p:blipFill>
          <a:blip r:embed="rId4"/>
          <a:srcRect/>
          <a:stretch>
            <a:fillRect/>
          </a:stretch>
        </p:blipFill>
        <p:spPr bwMode="auto">
          <a:xfrm>
            <a:off x="2438400" y="1447800"/>
            <a:ext cx="1981200" cy="1981200"/>
          </a:xfrm>
          <a:prstGeom prst="rect">
            <a:avLst/>
          </a:prstGeom>
          <a:noFill/>
          <a:ln w="9525">
            <a:noFill/>
            <a:miter lim="800000"/>
            <a:headEnd/>
            <a:tailEnd/>
          </a:ln>
        </p:spPr>
      </p:pic>
      <p:pic>
        <p:nvPicPr>
          <p:cNvPr id="158725" name="Picture 5"/>
          <p:cNvPicPr>
            <a:picLocks noChangeAspect="1" noChangeArrowheads="1"/>
          </p:cNvPicPr>
          <p:nvPr/>
        </p:nvPicPr>
        <p:blipFill>
          <a:blip r:embed="rId5"/>
          <a:srcRect t="12956"/>
          <a:stretch>
            <a:fillRect/>
          </a:stretch>
        </p:blipFill>
        <p:spPr bwMode="auto">
          <a:xfrm>
            <a:off x="1143000" y="4191000"/>
            <a:ext cx="1597025" cy="2243138"/>
          </a:xfrm>
          <a:prstGeom prst="rect">
            <a:avLst/>
          </a:prstGeom>
          <a:noFill/>
          <a:ln w="9525">
            <a:noFill/>
            <a:miter lim="800000"/>
            <a:headEnd/>
            <a:tailEnd/>
          </a:ln>
        </p:spPr>
      </p:pic>
      <p:pic>
        <p:nvPicPr>
          <p:cNvPr id="158726" name="Picture 7" descr="C:\Marin\Joannopoulos\Lunch Talk 9.V 02\Fig_1.png"/>
          <p:cNvPicPr>
            <a:picLocks noChangeAspect="1" noChangeArrowheads="1"/>
          </p:cNvPicPr>
          <p:nvPr/>
        </p:nvPicPr>
        <p:blipFill>
          <a:blip r:embed="rId6"/>
          <a:srcRect/>
          <a:stretch>
            <a:fillRect/>
          </a:stretch>
        </p:blipFill>
        <p:spPr bwMode="auto">
          <a:xfrm>
            <a:off x="5181600" y="2971800"/>
            <a:ext cx="3962400" cy="1922463"/>
          </a:xfrm>
          <a:prstGeom prst="rect">
            <a:avLst/>
          </a:prstGeom>
          <a:noFill/>
          <a:ln w="9525">
            <a:noFill/>
            <a:miter lim="800000"/>
            <a:headEnd/>
            <a:tailEnd/>
          </a:ln>
        </p:spPr>
      </p:pic>
      <p:pic>
        <p:nvPicPr>
          <p:cNvPr id="158727" name="Picture 6"/>
          <p:cNvPicPr>
            <a:picLocks noChangeAspect="1" noChangeArrowheads="1"/>
          </p:cNvPicPr>
          <p:nvPr/>
        </p:nvPicPr>
        <p:blipFill>
          <a:blip r:embed="rId7"/>
          <a:srcRect/>
          <a:stretch>
            <a:fillRect/>
          </a:stretch>
        </p:blipFill>
        <p:spPr bwMode="auto">
          <a:xfrm flipH="1">
            <a:off x="5334000" y="990600"/>
            <a:ext cx="1835150" cy="1981200"/>
          </a:xfrm>
          <a:prstGeom prst="rect">
            <a:avLst/>
          </a:prstGeom>
          <a:noFill/>
          <a:ln w="9525">
            <a:noFill/>
            <a:miter lim="800000"/>
            <a:headEnd/>
            <a:tailEnd/>
          </a:ln>
        </p:spPr>
      </p:pic>
      <p:sp>
        <p:nvSpPr>
          <p:cNvPr id="158728" name="Text Box 9"/>
          <p:cNvSpPr txBox="1">
            <a:spLocks noChangeArrowheads="1"/>
          </p:cNvSpPr>
          <p:nvPr/>
        </p:nvSpPr>
        <p:spPr bwMode="auto">
          <a:xfrm>
            <a:off x="7226300" y="1114425"/>
            <a:ext cx="1689100" cy="1552575"/>
          </a:xfrm>
          <a:prstGeom prst="rect">
            <a:avLst/>
          </a:prstGeom>
          <a:noFill/>
          <a:ln w="9525">
            <a:noFill/>
            <a:miter lim="800000"/>
            <a:headEnd/>
            <a:tailEnd/>
          </a:ln>
        </p:spPr>
        <p:txBody>
          <a:bodyPr wrap="none">
            <a:spAutoFit/>
          </a:bodyPr>
          <a:lstStyle/>
          <a:p>
            <a:pPr algn="ctr" eaLnBrk="0" hangingPunct="0"/>
            <a:r>
              <a:rPr lang="en-US">
                <a:solidFill>
                  <a:srgbClr val="FF0000"/>
                </a:solidFill>
              </a:rPr>
              <a:t>Waveguides</a:t>
            </a:r>
          </a:p>
          <a:p>
            <a:pPr algn="ctr" eaLnBrk="0" hangingPunct="0"/>
            <a:r>
              <a:rPr lang="en-US">
                <a:solidFill>
                  <a:srgbClr val="FF0000"/>
                </a:solidFill>
              </a:rPr>
              <a:t>+</a:t>
            </a:r>
          </a:p>
          <a:p>
            <a:pPr algn="ctr" eaLnBrk="0" hangingPunct="0"/>
            <a:r>
              <a:rPr lang="en-US">
                <a:solidFill>
                  <a:srgbClr val="FF0000"/>
                </a:solidFill>
              </a:rPr>
              <a:t>Resonant</a:t>
            </a:r>
          </a:p>
          <a:p>
            <a:pPr algn="ctr" eaLnBrk="0" hangingPunct="0"/>
            <a:r>
              <a:rPr lang="en-US">
                <a:solidFill>
                  <a:srgbClr val="FF0000"/>
                </a:solidFill>
              </a:rPr>
              <a:t>Cavities</a:t>
            </a:r>
          </a:p>
        </p:txBody>
      </p:sp>
      <p:sp>
        <p:nvSpPr>
          <p:cNvPr id="158729" name="Text Box 10"/>
          <p:cNvSpPr txBox="1">
            <a:spLocks noChangeArrowheads="1"/>
          </p:cNvSpPr>
          <p:nvPr/>
        </p:nvSpPr>
        <p:spPr bwMode="auto">
          <a:xfrm>
            <a:off x="860425" y="1066800"/>
            <a:ext cx="30861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Point defects = Cavities</a:t>
            </a:r>
          </a:p>
        </p:txBody>
      </p:sp>
      <p:sp>
        <p:nvSpPr>
          <p:cNvPr id="158730" name="Text Box 11"/>
          <p:cNvSpPr txBox="1">
            <a:spLocks noChangeArrowheads="1"/>
          </p:cNvSpPr>
          <p:nvPr/>
        </p:nvSpPr>
        <p:spPr bwMode="auto">
          <a:xfrm>
            <a:off x="381000" y="3733800"/>
            <a:ext cx="350837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Line defects = Waveguides</a:t>
            </a:r>
          </a:p>
        </p:txBody>
      </p:sp>
      <p:pic>
        <p:nvPicPr>
          <p:cNvPr id="169995" name="ch-drop-2s.mov" descr="/Users/stevenj/Documents/Work/Presentations/Tutorial/ch-drop-2s.mov">
            <a:hlinkClick r:id="" action="ppaction://media"/>
          </p:cNvPr>
          <p:cNvPicPr>
            <a:picLocks noRot="1" noChangeAspect="1" noChangeArrowheads="1"/>
          </p:cNvPicPr>
          <p:nvPr>
            <a:quickTimeFile r:link="rId1"/>
          </p:nvPr>
        </p:nvPicPr>
        <p:blipFill>
          <a:blip r:embed="rId8"/>
          <a:srcRect/>
          <a:stretch>
            <a:fillRect/>
          </a:stretch>
        </p:blipFill>
        <p:spPr bwMode="auto">
          <a:xfrm>
            <a:off x="3962400" y="4662488"/>
            <a:ext cx="5067300" cy="21193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99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69995"/>
                </p:tgtEl>
              </p:cMediaNode>
            </p:video>
            <p:seq concurrent="1" nextAc="seek">
              <p:cTn id="8" restart="whenNotActive" fill="hold" evtFilter="cancelBubble" nodeType="interactiveSeq">
                <p:stCondLst>
                  <p:cond evt="onClick" delay="0">
                    <p:tgtEl>
                      <p:spTgt spid="16999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9995"/>
                                        </p:tgtEl>
                                      </p:cBhvr>
                                    </p:cmd>
                                  </p:childTnLst>
                                </p:cTn>
                              </p:par>
                            </p:childTnLst>
                          </p:cTn>
                        </p:par>
                      </p:childTnLst>
                    </p:cTn>
                  </p:par>
                </p:childTnLst>
              </p:cTn>
              <p:nextCondLst>
                <p:cond evt="onClick" delay="0">
                  <p:tgtEl>
                    <p:spTgt spid="169995"/>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0" y="0"/>
            <a:ext cx="9144000" cy="1143000"/>
          </a:xfrm>
        </p:spPr>
        <p:txBody>
          <a:bodyPr/>
          <a:lstStyle/>
          <a:p>
            <a:r>
              <a:rPr lang="en-US" smtClean="0">
                <a:ea typeface="ＭＳ Ｐゴシック" charset="-128"/>
              </a:rPr>
              <a:t>Review: 3d Crystals and Fabrication</a:t>
            </a:r>
          </a:p>
        </p:txBody>
      </p:sp>
      <p:pic>
        <p:nvPicPr>
          <p:cNvPr id="159747" name="Picture 3"/>
          <p:cNvPicPr>
            <a:picLocks noChangeAspect="1" noChangeArrowheads="1"/>
          </p:cNvPicPr>
          <p:nvPr/>
        </p:nvPicPr>
        <p:blipFill>
          <a:blip r:embed="rId2"/>
          <a:srcRect/>
          <a:stretch>
            <a:fillRect/>
          </a:stretch>
        </p:blipFill>
        <p:spPr bwMode="auto">
          <a:xfrm>
            <a:off x="5181600" y="1219200"/>
            <a:ext cx="3657600" cy="3275013"/>
          </a:xfrm>
          <a:prstGeom prst="rect">
            <a:avLst/>
          </a:prstGeom>
          <a:noFill/>
          <a:ln w="9525">
            <a:noFill/>
            <a:miter lim="800000"/>
            <a:headEnd/>
            <a:tailEnd/>
          </a:ln>
        </p:spPr>
      </p:pic>
      <p:pic>
        <p:nvPicPr>
          <p:cNvPr id="159748" name="Picture 4"/>
          <p:cNvPicPr>
            <a:picLocks noChangeAspect="1" noChangeArrowheads="1"/>
          </p:cNvPicPr>
          <p:nvPr/>
        </p:nvPicPr>
        <p:blipFill>
          <a:blip r:embed="rId3"/>
          <a:srcRect/>
          <a:stretch>
            <a:fillRect/>
          </a:stretch>
        </p:blipFill>
        <p:spPr bwMode="auto">
          <a:xfrm>
            <a:off x="0" y="1143000"/>
            <a:ext cx="5181600" cy="2620963"/>
          </a:xfrm>
          <a:prstGeom prst="rect">
            <a:avLst/>
          </a:prstGeom>
          <a:noFill/>
          <a:ln w="9525">
            <a:noFill/>
            <a:miter lim="800000"/>
            <a:headEnd/>
            <a:tailEnd/>
          </a:ln>
        </p:spPr>
      </p:pic>
      <p:pic>
        <p:nvPicPr>
          <p:cNvPr id="159749" name="Picture 5" descr="PR_Fig2"/>
          <p:cNvPicPr>
            <a:picLocks noChangeAspect="1" noChangeArrowheads="1"/>
          </p:cNvPicPr>
          <p:nvPr/>
        </p:nvPicPr>
        <p:blipFill>
          <a:blip r:embed="rId4"/>
          <a:srcRect/>
          <a:stretch>
            <a:fillRect/>
          </a:stretch>
        </p:blipFill>
        <p:spPr bwMode="auto">
          <a:xfrm>
            <a:off x="381000" y="3746500"/>
            <a:ext cx="3505200" cy="3024188"/>
          </a:xfrm>
          <a:prstGeom prst="rect">
            <a:avLst/>
          </a:prstGeom>
          <a:noFill/>
          <a:ln w="9525">
            <a:noFill/>
            <a:miter lim="800000"/>
            <a:headEnd/>
            <a:tailEnd/>
          </a:ln>
        </p:spPr>
      </p:pic>
      <p:sp>
        <p:nvSpPr>
          <p:cNvPr id="159750" name="Text Box 6"/>
          <p:cNvSpPr txBox="1">
            <a:spLocks noChangeArrowheads="1"/>
          </p:cNvSpPr>
          <p:nvPr/>
        </p:nvSpPr>
        <p:spPr bwMode="auto">
          <a:xfrm>
            <a:off x="3962400" y="3260725"/>
            <a:ext cx="781050" cy="396875"/>
          </a:xfrm>
          <a:prstGeom prst="rect">
            <a:avLst/>
          </a:prstGeom>
          <a:noFill/>
          <a:ln w="9525">
            <a:noFill/>
            <a:miter lim="800000"/>
            <a:headEnd/>
            <a:tailEnd/>
          </a:ln>
        </p:spPr>
        <p:txBody>
          <a:bodyPr wrap="none">
            <a:spAutoFit/>
          </a:bodyPr>
          <a:lstStyle/>
          <a:p>
            <a:pPr algn="ctr" eaLnBrk="0" hangingPunct="0"/>
            <a:r>
              <a:rPr lang="en-US" sz="2000">
                <a:solidFill>
                  <a:schemeClr val="bg1"/>
                </a:solidFill>
              </a:rPr>
              <a:t>10µm</a:t>
            </a:r>
          </a:p>
        </p:txBody>
      </p:sp>
      <p:sp>
        <p:nvSpPr>
          <p:cNvPr id="159751" name="Text Box 7"/>
          <p:cNvSpPr txBox="1">
            <a:spLocks noChangeArrowheads="1"/>
          </p:cNvSpPr>
          <p:nvPr/>
        </p:nvSpPr>
        <p:spPr bwMode="auto">
          <a:xfrm>
            <a:off x="3895725" y="4572000"/>
            <a:ext cx="5095875" cy="2227263"/>
          </a:xfrm>
          <a:prstGeom prst="rect">
            <a:avLst/>
          </a:prstGeom>
          <a:noFill/>
          <a:ln w="9525">
            <a:noFill/>
            <a:miter lim="800000"/>
            <a:headEnd/>
            <a:tailEnd/>
          </a:ln>
        </p:spPr>
        <p:txBody>
          <a:bodyPr wrap="none">
            <a:spAutoFit/>
          </a:bodyPr>
          <a:lstStyle/>
          <a:p>
            <a:pPr algn="ctr" eaLnBrk="0" hangingPunct="0"/>
            <a:r>
              <a:rPr lang="en-US" sz="2800"/>
              <a:t>Much </a:t>
            </a:r>
            <a:r>
              <a:rPr lang="en-US" sz="2800">
                <a:solidFill>
                  <a:srgbClr val="FF0000"/>
                </a:solidFill>
              </a:rPr>
              <a:t>progress</a:t>
            </a:r>
          </a:p>
          <a:p>
            <a:pPr algn="ctr" eaLnBrk="0" hangingPunct="0"/>
            <a:r>
              <a:rPr lang="en-US" sz="2800"/>
              <a:t>in</a:t>
            </a:r>
            <a:r>
              <a:rPr lang="en-US" sz="2800">
                <a:solidFill>
                  <a:srgbClr val="FF0000"/>
                </a:solidFill>
              </a:rPr>
              <a:t> making complex structures</a:t>
            </a:r>
          </a:p>
          <a:p>
            <a:pPr algn="ctr" eaLnBrk="0" hangingPunct="0"/>
            <a:r>
              <a:rPr lang="en-US" sz="2800"/>
              <a:t>…</a:t>
            </a:r>
          </a:p>
          <a:p>
            <a:pPr algn="ctr" eaLnBrk="0" hangingPunct="0"/>
            <a:r>
              <a:rPr lang="en-US" sz="2800"/>
              <a:t>incorporation of </a:t>
            </a:r>
            <a:r>
              <a:rPr lang="en-US" sz="2800">
                <a:solidFill>
                  <a:schemeClr val="accent2"/>
                </a:solidFill>
              </a:rPr>
              <a:t>defects &amp; devices</a:t>
            </a:r>
          </a:p>
          <a:p>
            <a:pPr algn="ctr" eaLnBrk="0" hangingPunct="0"/>
            <a:r>
              <a:rPr lang="en-US" sz="2800"/>
              <a:t>still in </a:t>
            </a:r>
            <a:r>
              <a:rPr lang="en-US" sz="2800">
                <a:solidFill>
                  <a:schemeClr val="accent2"/>
                </a:solidFill>
              </a:rPr>
              <a:t>early stages</a:t>
            </a: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2362200"/>
            <a:ext cx="7772400" cy="1143000"/>
          </a:xfrm>
        </p:spPr>
        <p:txBody>
          <a:bodyPr/>
          <a:lstStyle/>
          <a:p>
            <a:r>
              <a:rPr lang="en-US" smtClean="0">
                <a:ea typeface="ＭＳ Ｐゴシック" charset="-128"/>
              </a:rPr>
              <a:t>How </a:t>
            </a:r>
            <a:r>
              <a:rPr lang="en-US" i="1" smtClean="0">
                <a:ea typeface="ＭＳ Ｐゴシック" charset="-128"/>
              </a:rPr>
              <a:t>else</a:t>
            </a:r>
            <a:r>
              <a:rPr lang="en-US" smtClean="0">
                <a:ea typeface="ＭＳ Ｐゴシック" charset="-128"/>
              </a:rPr>
              <a:t> can we confine light?</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Total Internal Reflection</a:t>
            </a:r>
          </a:p>
        </p:txBody>
      </p:sp>
      <p:sp>
        <p:nvSpPr>
          <p:cNvPr id="161795" name="Rectangle 3"/>
          <p:cNvSpPr>
            <a:spLocks noChangeArrowheads="1"/>
          </p:cNvSpPr>
          <p:nvPr/>
        </p:nvSpPr>
        <p:spPr bwMode="auto">
          <a:xfrm>
            <a:off x="0" y="1676400"/>
            <a:ext cx="9144000" cy="68580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p>
        </p:txBody>
      </p:sp>
      <p:sp>
        <p:nvSpPr>
          <p:cNvPr id="161796" name="Text Box 4"/>
          <p:cNvSpPr txBox="1">
            <a:spLocks noChangeArrowheads="1"/>
          </p:cNvSpPr>
          <p:nvPr/>
        </p:nvSpPr>
        <p:spPr bwMode="auto">
          <a:xfrm>
            <a:off x="476250" y="1768475"/>
            <a:ext cx="971550" cy="457200"/>
          </a:xfrm>
          <a:prstGeom prst="rect">
            <a:avLst/>
          </a:prstGeom>
          <a:noFill/>
          <a:ln w="9525">
            <a:noFill/>
            <a:miter lim="800000"/>
            <a:headEnd/>
            <a:tailEnd/>
          </a:ln>
        </p:spPr>
        <p:txBody>
          <a:bodyPr wrap="none">
            <a:spAutoFit/>
          </a:bodyPr>
          <a:lstStyle/>
          <a:p>
            <a:pPr eaLnBrk="0" hangingPunct="0"/>
            <a:r>
              <a:rPr lang="en-US" i="1"/>
              <a:t>n</a:t>
            </a:r>
            <a:r>
              <a:rPr lang="en-US" i="1" baseline="-25000"/>
              <a:t>i</a:t>
            </a:r>
            <a:r>
              <a:rPr lang="en-US"/>
              <a:t> &gt; </a:t>
            </a:r>
            <a:r>
              <a:rPr lang="en-US" i="1"/>
              <a:t>n</a:t>
            </a:r>
            <a:r>
              <a:rPr lang="en-US" i="1" baseline="-25000"/>
              <a:t>o</a:t>
            </a:r>
            <a:endParaRPr lang="en-US"/>
          </a:p>
        </p:txBody>
      </p:sp>
      <p:sp>
        <p:nvSpPr>
          <p:cNvPr id="161797" name="Rectangle 5"/>
          <p:cNvSpPr>
            <a:spLocks noChangeArrowheads="1"/>
          </p:cNvSpPr>
          <p:nvPr/>
        </p:nvSpPr>
        <p:spPr bwMode="auto">
          <a:xfrm>
            <a:off x="762000" y="1066800"/>
            <a:ext cx="438150" cy="457200"/>
          </a:xfrm>
          <a:prstGeom prst="rect">
            <a:avLst/>
          </a:prstGeom>
          <a:noFill/>
          <a:ln w="9525">
            <a:noFill/>
            <a:miter lim="800000"/>
            <a:headEnd/>
            <a:tailEnd/>
          </a:ln>
        </p:spPr>
        <p:txBody>
          <a:bodyPr wrap="none">
            <a:spAutoFit/>
          </a:bodyPr>
          <a:lstStyle/>
          <a:p>
            <a:pPr eaLnBrk="0" hangingPunct="0"/>
            <a:r>
              <a:rPr lang="en-US" i="1"/>
              <a:t>n</a:t>
            </a:r>
            <a:r>
              <a:rPr lang="en-US" i="1" baseline="-25000"/>
              <a:t>o</a:t>
            </a:r>
          </a:p>
        </p:txBody>
      </p:sp>
      <p:grpSp>
        <p:nvGrpSpPr>
          <p:cNvPr id="2" name="Group 6"/>
          <p:cNvGrpSpPr>
            <a:grpSpLocks/>
          </p:cNvGrpSpPr>
          <p:nvPr/>
        </p:nvGrpSpPr>
        <p:grpSpPr bwMode="auto">
          <a:xfrm>
            <a:off x="1830388" y="1676400"/>
            <a:ext cx="7237412" cy="1604963"/>
            <a:chOff x="1153" y="1680"/>
            <a:chExt cx="4559" cy="1011"/>
          </a:xfrm>
        </p:grpSpPr>
        <p:grpSp>
          <p:nvGrpSpPr>
            <p:cNvPr id="161811" name="Group 7"/>
            <p:cNvGrpSpPr>
              <a:grpSpLocks/>
            </p:cNvGrpSpPr>
            <p:nvPr/>
          </p:nvGrpSpPr>
          <p:grpSpPr bwMode="auto">
            <a:xfrm>
              <a:off x="1200" y="1680"/>
              <a:ext cx="4512" cy="432"/>
              <a:chOff x="1200" y="1680"/>
              <a:chExt cx="4512" cy="432"/>
            </a:xfrm>
          </p:grpSpPr>
          <p:sp>
            <p:nvSpPr>
              <p:cNvPr id="161813" name="Line 8"/>
              <p:cNvSpPr>
                <a:spLocks noChangeShapeType="1"/>
              </p:cNvSpPr>
              <p:nvPr/>
            </p:nvSpPr>
            <p:spPr bwMode="auto">
              <a:xfrm>
                <a:off x="1200"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1814" name="Line 9"/>
              <p:cNvSpPr>
                <a:spLocks noChangeShapeType="1"/>
              </p:cNvSpPr>
              <p:nvPr/>
            </p:nvSpPr>
            <p:spPr bwMode="auto">
              <a:xfrm flipV="1">
                <a:off x="2352" y="1680"/>
                <a:ext cx="1104" cy="432"/>
              </a:xfrm>
              <a:prstGeom prst="line">
                <a:avLst/>
              </a:prstGeom>
              <a:noFill/>
              <a:ln w="9525">
                <a:solidFill>
                  <a:srgbClr val="FF0000"/>
                </a:solidFill>
                <a:round/>
                <a:headEnd/>
                <a:tailEnd type="triangle" w="med" len="med"/>
              </a:ln>
            </p:spPr>
            <p:txBody>
              <a:bodyPr wrap="none" anchor="ctr"/>
              <a:lstStyle/>
              <a:p>
                <a:endParaRPr lang="cs-CZ"/>
              </a:p>
            </p:txBody>
          </p:sp>
          <p:sp>
            <p:nvSpPr>
              <p:cNvPr id="161815" name="Line 10"/>
              <p:cNvSpPr>
                <a:spLocks noChangeShapeType="1"/>
              </p:cNvSpPr>
              <p:nvPr/>
            </p:nvSpPr>
            <p:spPr bwMode="auto">
              <a:xfrm>
                <a:off x="3456"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1816" name="Line 11"/>
              <p:cNvSpPr>
                <a:spLocks noChangeShapeType="1"/>
              </p:cNvSpPr>
              <p:nvPr/>
            </p:nvSpPr>
            <p:spPr bwMode="auto">
              <a:xfrm flipV="1">
                <a:off x="4608" y="1680"/>
                <a:ext cx="1104" cy="432"/>
              </a:xfrm>
              <a:prstGeom prst="line">
                <a:avLst/>
              </a:prstGeom>
              <a:noFill/>
              <a:ln w="9525">
                <a:solidFill>
                  <a:srgbClr val="FF0000"/>
                </a:solidFill>
                <a:round/>
                <a:headEnd/>
                <a:tailEnd type="triangle" w="med" len="med"/>
              </a:ln>
            </p:spPr>
            <p:txBody>
              <a:bodyPr wrap="none" anchor="ctr"/>
              <a:lstStyle/>
              <a:p>
                <a:endParaRPr lang="cs-CZ"/>
              </a:p>
            </p:txBody>
          </p:sp>
        </p:grpSp>
        <p:sp>
          <p:nvSpPr>
            <p:cNvPr id="161812" name="Text Box 12"/>
            <p:cNvSpPr txBox="1">
              <a:spLocks noChangeArrowheads="1"/>
            </p:cNvSpPr>
            <p:nvPr/>
          </p:nvSpPr>
          <p:spPr bwMode="auto">
            <a:xfrm>
              <a:off x="1153" y="2168"/>
              <a:ext cx="2188" cy="523"/>
            </a:xfrm>
            <a:prstGeom prst="rect">
              <a:avLst/>
            </a:prstGeom>
            <a:noFill/>
            <a:ln w="9525">
              <a:noFill/>
              <a:miter lim="800000"/>
              <a:headEnd/>
              <a:tailEnd/>
            </a:ln>
          </p:spPr>
          <p:txBody>
            <a:bodyPr wrap="none">
              <a:spAutoFit/>
            </a:bodyPr>
            <a:lstStyle/>
            <a:p>
              <a:pPr algn="ctr" eaLnBrk="0" hangingPunct="0"/>
              <a:r>
                <a:rPr lang="en-US"/>
                <a:t>rays at </a:t>
              </a:r>
              <a:r>
                <a:rPr lang="en-US">
                  <a:solidFill>
                    <a:srgbClr val="FF0000"/>
                  </a:solidFill>
                </a:rPr>
                <a:t>shallow angles &gt; </a:t>
              </a:r>
              <a:r>
                <a:rPr lang="en-US">
                  <a:solidFill>
                    <a:srgbClr val="FF0000"/>
                  </a:solidFill>
                  <a:latin typeface="Symbol" pitchFamily="18" charset="2"/>
                </a:rPr>
                <a:t>θ</a:t>
              </a:r>
              <a:r>
                <a:rPr lang="en-US" i="1" baseline="-25000">
                  <a:solidFill>
                    <a:srgbClr val="FF0000"/>
                  </a:solidFill>
                </a:rPr>
                <a:t>c</a:t>
              </a:r>
              <a:endParaRPr lang="en-US"/>
            </a:p>
            <a:p>
              <a:pPr algn="ctr" eaLnBrk="0" hangingPunct="0"/>
              <a:r>
                <a:rPr lang="en-US"/>
                <a:t>are totally reflected</a:t>
              </a:r>
            </a:p>
          </p:txBody>
        </p:sp>
      </p:grpSp>
      <p:grpSp>
        <p:nvGrpSpPr>
          <p:cNvPr id="4" name="Group 13"/>
          <p:cNvGrpSpPr>
            <a:grpSpLocks/>
          </p:cNvGrpSpPr>
          <p:nvPr/>
        </p:nvGrpSpPr>
        <p:grpSpPr bwMode="auto">
          <a:xfrm>
            <a:off x="152400" y="3771900"/>
            <a:ext cx="4953000" cy="2533650"/>
            <a:chOff x="96" y="2736"/>
            <a:chExt cx="3120" cy="1596"/>
          </a:xfrm>
        </p:grpSpPr>
        <p:sp>
          <p:nvSpPr>
            <p:cNvPr id="161803" name="Text Box 14"/>
            <p:cNvSpPr txBox="1">
              <a:spLocks noChangeArrowheads="1"/>
            </p:cNvSpPr>
            <p:nvPr/>
          </p:nvSpPr>
          <p:spPr bwMode="auto">
            <a:xfrm>
              <a:off x="240" y="2832"/>
              <a:ext cx="1091" cy="288"/>
            </a:xfrm>
            <a:prstGeom prst="rect">
              <a:avLst/>
            </a:prstGeom>
            <a:noFill/>
            <a:ln w="9525">
              <a:noFill/>
              <a:miter lim="800000"/>
              <a:headEnd/>
              <a:tailEnd/>
            </a:ln>
          </p:spPr>
          <p:txBody>
            <a:bodyPr wrap="none">
              <a:spAutoFit/>
            </a:bodyPr>
            <a:lstStyle/>
            <a:p>
              <a:pPr eaLnBrk="0" hangingPunct="0"/>
              <a:r>
                <a:rPr lang="en-US">
                  <a:solidFill>
                    <a:schemeClr val="accent2"/>
                  </a:solidFill>
                </a:rPr>
                <a:t>Snell</a:t>
              </a:r>
              <a:r>
                <a:rPr lang="ja-JP" altLang="en-US">
                  <a:solidFill>
                    <a:schemeClr val="accent2"/>
                  </a:solidFill>
                </a:rPr>
                <a:t>’</a:t>
              </a:r>
              <a:r>
                <a:rPr lang="en-US" altLang="ja-JP">
                  <a:solidFill>
                    <a:schemeClr val="accent2"/>
                  </a:solidFill>
                </a:rPr>
                <a:t>s Law</a:t>
              </a:r>
              <a:r>
                <a:rPr lang="en-US" altLang="ja-JP"/>
                <a:t>:</a:t>
              </a:r>
              <a:endParaRPr lang="en-US"/>
            </a:p>
          </p:txBody>
        </p:sp>
        <p:sp>
          <p:nvSpPr>
            <p:cNvPr id="161804" name="Rectangle 15"/>
            <p:cNvSpPr>
              <a:spLocks noChangeArrowheads="1"/>
            </p:cNvSpPr>
            <p:nvPr/>
          </p:nvSpPr>
          <p:spPr bwMode="auto">
            <a:xfrm>
              <a:off x="1776" y="2736"/>
              <a:ext cx="1008" cy="1596"/>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p>
          </p:txBody>
        </p:sp>
        <p:sp>
          <p:nvSpPr>
            <p:cNvPr id="161805" name="Line 16"/>
            <p:cNvSpPr>
              <a:spLocks noChangeShapeType="1"/>
            </p:cNvSpPr>
            <p:nvPr/>
          </p:nvSpPr>
          <p:spPr bwMode="auto">
            <a:xfrm>
              <a:off x="1200" y="3552"/>
              <a:ext cx="2016" cy="0"/>
            </a:xfrm>
            <a:prstGeom prst="line">
              <a:avLst/>
            </a:prstGeom>
            <a:noFill/>
            <a:ln w="28575">
              <a:solidFill>
                <a:schemeClr val="tx1"/>
              </a:solidFill>
              <a:prstDash val="dash"/>
              <a:round/>
              <a:headEnd/>
              <a:tailEnd/>
            </a:ln>
          </p:spPr>
          <p:txBody>
            <a:bodyPr wrap="none" anchor="ctr"/>
            <a:lstStyle/>
            <a:p>
              <a:endParaRPr lang="cs-CZ"/>
            </a:p>
          </p:txBody>
        </p:sp>
        <p:sp>
          <p:nvSpPr>
            <p:cNvPr id="161806" name="Line 17"/>
            <p:cNvSpPr>
              <a:spLocks noChangeShapeType="1"/>
            </p:cNvSpPr>
            <p:nvPr/>
          </p:nvSpPr>
          <p:spPr bwMode="auto">
            <a:xfrm flipH="1">
              <a:off x="1392" y="3552"/>
              <a:ext cx="384" cy="480"/>
            </a:xfrm>
            <a:prstGeom prst="line">
              <a:avLst/>
            </a:prstGeom>
            <a:noFill/>
            <a:ln w="9525">
              <a:solidFill>
                <a:srgbClr val="FF0000"/>
              </a:solidFill>
              <a:round/>
              <a:headEnd/>
              <a:tailEnd type="triangle" w="med" len="med"/>
            </a:ln>
          </p:spPr>
          <p:txBody>
            <a:bodyPr wrap="none" anchor="ctr"/>
            <a:lstStyle/>
            <a:p>
              <a:endParaRPr lang="cs-CZ"/>
            </a:p>
          </p:txBody>
        </p:sp>
        <p:sp>
          <p:nvSpPr>
            <p:cNvPr id="161807" name="Line 18"/>
            <p:cNvSpPr>
              <a:spLocks noChangeShapeType="1"/>
            </p:cNvSpPr>
            <p:nvPr/>
          </p:nvSpPr>
          <p:spPr bwMode="auto">
            <a:xfrm flipH="1">
              <a:off x="1776" y="3264"/>
              <a:ext cx="864" cy="288"/>
            </a:xfrm>
            <a:prstGeom prst="line">
              <a:avLst/>
            </a:prstGeom>
            <a:noFill/>
            <a:ln w="9525">
              <a:solidFill>
                <a:srgbClr val="FF0000"/>
              </a:solidFill>
              <a:round/>
              <a:headEnd/>
              <a:tailEnd type="triangle" w="med" len="med"/>
            </a:ln>
          </p:spPr>
          <p:txBody>
            <a:bodyPr wrap="none" anchor="ctr"/>
            <a:lstStyle/>
            <a:p>
              <a:endParaRPr lang="cs-CZ"/>
            </a:p>
          </p:txBody>
        </p:sp>
        <p:sp>
          <p:nvSpPr>
            <p:cNvPr id="161808" name="Text Box 19"/>
            <p:cNvSpPr txBox="1">
              <a:spLocks noChangeArrowheads="1"/>
            </p:cNvSpPr>
            <p:nvPr/>
          </p:nvSpPr>
          <p:spPr bwMode="auto">
            <a:xfrm>
              <a:off x="2484" y="3264"/>
              <a:ext cx="252" cy="288"/>
            </a:xfrm>
            <a:prstGeom prst="rect">
              <a:avLst/>
            </a:prstGeom>
            <a:noFill/>
            <a:ln w="9525">
              <a:noFill/>
              <a:miter lim="800000"/>
              <a:headEnd/>
              <a:tailEnd/>
            </a:ln>
          </p:spPr>
          <p:txBody>
            <a:bodyPr wrap="none">
              <a:spAutoFit/>
            </a:bodyPr>
            <a:lstStyle/>
            <a:p>
              <a:pPr eaLnBrk="0" hangingPunct="0"/>
              <a:r>
                <a:rPr lang="en-US">
                  <a:latin typeface="Symbol" pitchFamily="18" charset="2"/>
                </a:rPr>
                <a:t>q</a:t>
              </a:r>
              <a:r>
                <a:rPr lang="en-US" i="1" baseline="-25000"/>
                <a:t>i</a:t>
              </a:r>
              <a:endParaRPr lang="en-US"/>
            </a:p>
          </p:txBody>
        </p:sp>
        <p:sp>
          <p:nvSpPr>
            <p:cNvPr id="161809" name="Text Box 20"/>
            <p:cNvSpPr txBox="1">
              <a:spLocks noChangeArrowheads="1"/>
            </p:cNvSpPr>
            <p:nvPr/>
          </p:nvSpPr>
          <p:spPr bwMode="auto">
            <a:xfrm>
              <a:off x="1344" y="3552"/>
              <a:ext cx="280" cy="288"/>
            </a:xfrm>
            <a:prstGeom prst="rect">
              <a:avLst/>
            </a:prstGeom>
            <a:noFill/>
            <a:ln w="9525">
              <a:noFill/>
              <a:miter lim="800000"/>
              <a:headEnd/>
              <a:tailEnd/>
            </a:ln>
          </p:spPr>
          <p:txBody>
            <a:bodyPr wrap="none">
              <a:spAutoFit/>
            </a:bodyPr>
            <a:lstStyle/>
            <a:p>
              <a:pPr eaLnBrk="0" hangingPunct="0"/>
              <a:r>
                <a:rPr lang="en-US">
                  <a:latin typeface="Symbol" pitchFamily="18" charset="2"/>
                </a:rPr>
                <a:t>q</a:t>
              </a:r>
              <a:r>
                <a:rPr lang="en-US" i="1" baseline="-25000"/>
                <a:t>o</a:t>
              </a:r>
              <a:endParaRPr lang="en-US"/>
            </a:p>
          </p:txBody>
        </p:sp>
        <p:sp>
          <p:nvSpPr>
            <p:cNvPr id="161810" name="Text Box 21"/>
            <p:cNvSpPr txBox="1">
              <a:spLocks noChangeArrowheads="1"/>
            </p:cNvSpPr>
            <p:nvPr/>
          </p:nvSpPr>
          <p:spPr bwMode="auto">
            <a:xfrm>
              <a:off x="96" y="3120"/>
              <a:ext cx="1517" cy="291"/>
            </a:xfrm>
            <a:prstGeom prst="rect">
              <a:avLst/>
            </a:prstGeom>
            <a:noFill/>
            <a:ln w="9525">
              <a:noFill/>
              <a:miter lim="800000"/>
              <a:headEnd/>
              <a:tailEnd/>
            </a:ln>
          </p:spPr>
          <p:txBody>
            <a:bodyPr wrap="none">
              <a:spAutoFit/>
            </a:bodyPr>
            <a:lstStyle/>
            <a:p>
              <a:pPr eaLnBrk="0" hangingPunct="0"/>
              <a:r>
                <a:rPr lang="en-US" i="1"/>
                <a:t>n</a:t>
              </a:r>
              <a:r>
                <a:rPr lang="en-US" i="1" baseline="-25000"/>
                <a:t>i</a:t>
              </a:r>
              <a:r>
                <a:rPr lang="en-US"/>
                <a:t> sin</a:t>
              </a:r>
              <a:r>
                <a:rPr lang="en-US">
                  <a:latin typeface="Symbol" pitchFamily="18" charset="2"/>
                </a:rPr>
                <a:t>θ</a:t>
              </a:r>
              <a:r>
                <a:rPr lang="en-US" i="1" baseline="-25000"/>
                <a:t>i</a:t>
              </a:r>
              <a:r>
                <a:rPr lang="en-US"/>
                <a:t> = </a:t>
              </a:r>
              <a:r>
                <a:rPr lang="en-US" i="1"/>
                <a:t>n</a:t>
              </a:r>
              <a:r>
                <a:rPr lang="en-US" i="1" baseline="-25000"/>
                <a:t>o</a:t>
              </a:r>
              <a:r>
                <a:rPr lang="en-US"/>
                <a:t> sin</a:t>
              </a:r>
              <a:r>
                <a:rPr lang="en-US">
                  <a:latin typeface="Symbol" pitchFamily="18" charset="2"/>
                </a:rPr>
                <a:t>θ</a:t>
              </a:r>
              <a:r>
                <a:rPr lang="en-US" i="1" baseline="-25000"/>
                <a:t>o</a:t>
              </a:r>
            </a:p>
          </p:txBody>
        </p:sp>
      </p:grpSp>
      <p:sp>
        <p:nvSpPr>
          <p:cNvPr id="104470" name="Rectangle 22"/>
          <p:cNvSpPr>
            <a:spLocks noChangeArrowheads="1"/>
          </p:cNvSpPr>
          <p:nvPr/>
        </p:nvSpPr>
        <p:spPr bwMode="auto">
          <a:xfrm>
            <a:off x="5486400" y="3486150"/>
            <a:ext cx="1870075" cy="461963"/>
          </a:xfrm>
          <a:prstGeom prst="rect">
            <a:avLst/>
          </a:prstGeom>
          <a:noFill/>
          <a:ln w="9525">
            <a:noFill/>
            <a:miter lim="800000"/>
            <a:headEnd/>
            <a:tailEnd/>
          </a:ln>
        </p:spPr>
        <p:txBody>
          <a:bodyPr wrap="none">
            <a:spAutoFit/>
          </a:bodyPr>
          <a:lstStyle/>
          <a:p>
            <a:pPr eaLnBrk="0" hangingPunct="0"/>
            <a:r>
              <a:rPr lang="en-US"/>
              <a:t>sin</a:t>
            </a:r>
            <a:r>
              <a:rPr lang="en-US">
                <a:solidFill>
                  <a:srgbClr val="FF0000"/>
                </a:solidFill>
                <a:latin typeface="Symbol" pitchFamily="18" charset="2"/>
              </a:rPr>
              <a:t>θ</a:t>
            </a:r>
            <a:r>
              <a:rPr lang="en-US" i="1" baseline="-25000">
                <a:solidFill>
                  <a:srgbClr val="FF0000"/>
                </a:solidFill>
              </a:rPr>
              <a:t>c</a:t>
            </a:r>
            <a:r>
              <a:rPr lang="en-US"/>
              <a:t> = </a:t>
            </a:r>
            <a:r>
              <a:rPr lang="en-US" i="1"/>
              <a:t>n</a:t>
            </a:r>
            <a:r>
              <a:rPr lang="en-US" i="1" baseline="-25000"/>
              <a:t>o</a:t>
            </a:r>
            <a:r>
              <a:rPr lang="en-US"/>
              <a:t> / </a:t>
            </a:r>
            <a:r>
              <a:rPr lang="en-US" i="1"/>
              <a:t>n</a:t>
            </a:r>
            <a:r>
              <a:rPr lang="en-US" i="1" baseline="-25000"/>
              <a:t>i</a:t>
            </a:r>
          </a:p>
        </p:txBody>
      </p:sp>
      <p:sp>
        <p:nvSpPr>
          <p:cNvPr id="104471" name="Rectangle 23"/>
          <p:cNvSpPr>
            <a:spLocks noChangeArrowheads="1"/>
          </p:cNvSpPr>
          <p:nvPr/>
        </p:nvSpPr>
        <p:spPr bwMode="auto">
          <a:xfrm>
            <a:off x="6400800" y="3956050"/>
            <a:ext cx="2165350" cy="461963"/>
          </a:xfrm>
          <a:prstGeom prst="rect">
            <a:avLst/>
          </a:prstGeom>
          <a:noFill/>
          <a:ln w="9525">
            <a:noFill/>
            <a:miter lim="800000"/>
            <a:headEnd/>
            <a:tailEnd/>
          </a:ln>
        </p:spPr>
        <p:txBody>
          <a:bodyPr wrap="none">
            <a:spAutoFit/>
          </a:bodyPr>
          <a:lstStyle/>
          <a:p>
            <a:pPr eaLnBrk="0" hangingPunct="0"/>
            <a:r>
              <a:rPr lang="en-US">
                <a:solidFill>
                  <a:schemeClr val="accent2"/>
                </a:solidFill>
              </a:rPr>
              <a:t>&lt; 1</a:t>
            </a:r>
            <a:r>
              <a:rPr lang="en-US"/>
              <a:t>, so </a:t>
            </a:r>
            <a:r>
              <a:rPr lang="en-US">
                <a:solidFill>
                  <a:srgbClr val="FF0000"/>
                </a:solidFill>
                <a:latin typeface="Symbol" pitchFamily="18" charset="2"/>
              </a:rPr>
              <a:t>θ</a:t>
            </a:r>
            <a:r>
              <a:rPr lang="en-US" i="1" baseline="-25000">
                <a:solidFill>
                  <a:srgbClr val="FF0000"/>
                </a:solidFill>
              </a:rPr>
              <a:t>c</a:t>
            </a:r>
            <a:r>
              <a:rPr lang="en-US"/>
              <a:t> is real </a:t>
            </a:r>
          </a:p>
        </p:txBody>
      </p:sp>
      <p:sp>
        <p:nvSpPr>
          <p:cNvPr id="104472" name="Text Box 24"/>
          <p:cNvSpPr txBox="1">
            <a:spLocks noChangeArrowheads="1"/>
          </p:cNvSpPr>
          <p:nvPr/>
        </p:nvSpPr>
        <p:spPr bwMode="auto">
          <a:xfrm>
            <a:off x="5638800" y="5010150"/>
            <a:ext cx="2990850" cy="1187450"/>
          </a:xfrm>
          <a:prstGeom prst="rect">
            <a:avLst/>
          </a:prstGeom>
          <a:noFill/>
          <a:ln w="9525">
            <a:noFill/>
            <a:miter lim="800000"/>
            <a:headEnd/>
            <a:tailEnd/>
          </a:ln>
        </p:spPr>
        <p:txBody>
          <a:bodyPr wrap="none">
            <a:spAutoFit/>
          </a:bodyPr>
          <a:lstStyle/>
          <a:p>
            <a:pPr algn="ctr" eaLnBrk="0" hangingPunct="0"/>
            <a:r>
              <a:rPr lang="en-US" i="1"/>
              <a:t>i.e.</a:t>
            </a:r>
            <a:r>
              <a:rPr lang="en-US"/>
              <a:t> TIR can only guide</a:t>
            </a:r>
          </a:p>
          <a:p>
            <a:pPr algn="ctr" eaLnBrk="0" hangingPunct="0"/>
            <a:r>
              <a:rPr lang="en-US"/>
              <a:t>within higher index</a:t>
            </a:r>
          </a:p>
          <a:p>
            <a:pPr algn="ctr" eaLnBrk="0" hangingPunct="0"/>
            <a:r>
              <a:rPr lang="en-US">
                <a:solidFill>
                  <a:srgbClr val="FF0000"/>
                </a:solidFill>
              </a:rPr>
              <a:t>unlike a band gap</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7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447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4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0" grpId="0" build="p" autoUpdateAnimBg="0"/>
      <p:bldP spid="104471" grpId="0" build="p" autoUpdateAnimBg="0"/>
      <p:bldP spid="104472"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Total Internal Reflection?</a:t>
            </a:r>
          </a:p>
        </p:txBody>
      </p:sp>
      <p:sp>
        <p:nvSpPr>
          <p:cNvPr id="162819" name="Rectangle 3"/>
          <p:cNvSpPr>
            <a:spLocks noChangeArrowheads="1"/>
          </p:cNvSpPr>
          <p:nvPr/>
        </p:nvSpPr>
        <p:spPr bwMode="auto">
          <a:xfrm>
            <a:off x="0" y="1676400"/>
            <a:ext cx="9144000" cy="68580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p>
        </p:txBody>
      </p:sp>
      <p:sp>
        <p:nvSpPr>
          <p:cNvPr id="162820" name="Text Box 4"/>
          <p:cNvSpPr txBox="1">
            <a:spLocks noChangeArrowheads="1"/>
          </p:cNvSpPr>
          <p:nvPr/>
        </p:nvSpPr>
        <p:spPr bwMode="auto">
          <a:xfrm>
            <a:off x="476250" y="1768475"/>
            <a:ext cx="971550" cy="457200"/>
          </a:xfrm>
          <a:prstGeom prst="rect">
            <a:avLst/>
          </a:prstGeom>
          <a:noFill/>
          <a:ln w="9525">
            <a:noFill/>
            <a:miter lim="800000"/>
            <a:headEnd/>
            <a:tailEnd/>
          </a:ln>
        </p:spPr>
        <p:txBody>
          <a:bodyPr wrap="none">
            <a:spAutoFit/>
          </a:bodyPr>
          <a:lstStyle/>
          <a:p>
            <a:pPr eaLnBrk="0" hangingPunct="0"/>
            <a:r>
              <a:rPr lang="en-US" i="1"/>
              <a:t>n</a:t>
            </a:r>
            <a:r>
              <a:rPr lang="en-US" i="1" baseline="-25000"/>
              <a:t>i</a:t>
            </a:r>
            <a:r>
              <a:rPr lang="en-US"/>
              <a:t> &gt; </a:t>
            </a:r>
            <a:r>
              <a:rPr lang="en-US" i="1"/>
              <a:t>n</a:t>
            </a:r>
            <a:r>
              <a:rPr lang="en-US" i="1" baseline="-25000"/>
              <a:t>o</a:t>
            </a:r>
            <a:endParaRPr lang="en-US"/>
          </a:p>
        </p:txBody>
      </p:sp>
      <p:sp>
        <p:nvSpPr>
          <p:cNvPr id="162821" name="Rectangle 5"/>
          <p:cNvSpPr>
            <a:spLocks noChangeArrowheads="1"/>
          </p:cNvSpPr>
          <p:nvPr/>
        </p:nvSpPr>
        <p:spPr bwMode="auto">
          <a:xfrm>
            <a:off x="762000" y="1066800"/>
            <a:ext cx="438150" cy="457200"/>
          </a:xfrm>
          <a:prstGeom prst="rect">
            <a:avLst/>
          </a:prstGeom>
          <a:noFill/>
          <a:ln w="9525">
            <a:noFill/>
            <a:miter lim="800000"/>
            <a:headEnd/>
            <a:tailEnd/>
          </a:ln>
        </p:spPr>
        <p:txBody>
          <a:bodyPr wrap="none">
            <a:spAutoFit/>
          </a:bodyPr>
          <a:lstStyle/>
          <a:p>
            <a:pPr eaLnBrk="0" hangingPunct="0"/>
            <a:r>
              <a:rPr lang="en-US" i="1"/>
              <a:t>n</a:t>
            </a:r>
            <a:r>
              <a:rPr lang="en-US" i="1" baseline="-25000"/>
              <a:t>o</a:t>
            </a:r>
          </a:p>
        </p:txBody>
      </p:sp>
      <p:grpSp>
        <p:nvGrpSpPr>
          <p:cNvPr id="162822" name="Group 6"/>
          <p:cNvGrpSpPr>
            <a:grpSpLocks/>
          </p:cNvGrpSpPr>
          <p:nvPr/>
        </p:nvGrpSpPr>
        <p:grpSpPr bwMode="auto">
          <a:xfrm>
            <a:off x="1830388" y="1676400"/>
            <a:ext cx="7237412" cy="1604963"/>
            <a:chOff x="1153" y="1680"/>
            <a:chExt cx="4559" cy="1011"/>
          </a:xfrm>
        </p:grpSpPr>
        <p:grpSp>
          <p:nvGrpSpPr>
            <p:cNvPr id="162839" name="Group 7"/>
            <p:cNvGrpSpPr>
              <a:grpSpLocks/>
            </p:cNvGrpSpPr>
            <p:nvPr/>
          </p:nvGrpSpPr>
          <p:grpSpPr bwMode="auto">
            <a:xfrm>
              <a:off x="1200" y="1680"/>
              <a:ext cx="4512" cy="432"/>
              <a:chOff x="1200" y="1680"/>
              <a:chExt cx="4512" cy="432"/>
            </a:xfrm>
          </p:grpSpPr>
          <p:sp>
            <p:nvSpPr>
              <p:cNvPr id="162841" name="Line 8"/>
              <p:cNvSpPr>
                <a:spLocks noChangeShapeType="1"/>
              </p:cNvSpPr>
              <p:nvPr/>
            </p:nvSpPr>
            <p:spPr bwMode="auto">
              <a:xfrm>
                <a:off x="1200"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2842" name="Line 9"/>
              <p:cNvSpPr>
                <a:spLocks noChangeShapeType="1"/>
              </p:cNvSpPr>
              <p:nvPr/>
            </p:nvSpPr>
            <p:spPr bwMode="auto">
              <a:xfrm flipV="1">
                <a:off x="2352" y="1680"/>
                <a:ext cx="1104" cy="432"/>
              </a:xfrm>
              <a:prstGeom prst="line">
                <a:avLst/>
              </a:prstGeom>
              <a:noFill/>
              <a:ln w="9525">
                <a:solidFill>
                  <a:srgbClr val="FF0000"/>
                </a:solidFill>
                <a:round/>
                <a:headEnd/>
                <a:tailEnd type="triangle" w="med" len="med"/>
              </a:ln>
            </p:spPr>
            <p:txBody>
              <a:bodyPr wrap="none" anchor="ctr"/>
              <a:lstStyle/>
              <a:p>
                <a:endParaRPr lang="cs-CZ"/>
              </a:p>
            </p:txBody>
          </p:sp>
          <p:sp>
            <p:nvSpPr>
              <p:cNvPr id="162843" name="Line 10"/>
              <p:cNvSpPr>
                <a:spLocks noChangeShapeType="1"/>
              </p:cNvSpPr>
              <p:nvPr/>
            </p:nvSpPr>
            <p:spPr bwMode="auto">
              <a:xfrm>
                <a:off x="3456"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2844" name="Line 11"/>
              <p:cNvSpPr>
                <a:spLocks noChangeShapeType="1"/>
              </p:cNvSpPr>
              <p:nvPr/>
            </p:nvSpPr>
            <p:spPr bwMode="auto">
              <a:xfrm flipV="1">
                <a:off x="4608" y="1680"/>
                <a:ext cx="1104" cy="432"/>
              </a:xfrm>
              <a:prstGeom prst="line">
                <a:avLst/>
              </a:prstGeom>
              <a:noFill/>
              <a:ln w="9525">
                <a:solidFill>
                  <a:srgbClr val="FF0000"/>
                </a:solidFill>
                <a:round/>
                <a:headEnd/>
                <a:tailEnd type="triangle" w="med" len="med"/>
              </a:ln>
            </p:spPr>
            <p:txBody>
              <a:bodyPr wrap="none" anchor="ctr"/>
              <a:lstStyle/>
              <a:p>
                <a:endParaRPr lang="cs-CZ"/>
              </a:p>
            </p:txBody>
          </p:sp>
        </p:grpSp>
        <p:sp>
          <p:nvSpPr>
            <p:cNvPr id="162840" name="Text Box 12"/>
            <p:cNvSpPr txBox="1">
              <a:spLocks noChangeArrowheads="1"/>
            </p:cNvSpPr>
            <p:nvPr/>
          </p:nvSpPr>
          <p:spPr bwMode="auto">
            <a:xfrm>
              <a:off x="1153" y="2168"/>
              <a:ext cx="2188" cy="523"/>
            </a:xfrm>
            <a:prstGeom prst="rect">
              <a:avLst/>
            </a:prstGeom>
            <a:noFill/>
            <a:ln w="9525">
              <a:noFill/>
              <a:miter lim="800000"/>
              <a:headEnd/>
              <a:tailEnd/>
            </a:ln>
          </p:spPr>
          <p:txBody>
            <a:bodyPr wrap="none">
              <a:spAutoFit/>
            </a:bodyPr>
            <a:lstStyle/>
            <a:p>
              <a:pPr algn="ctr" eaLnBrk="0" hangingPunct="0"/>
              <a:r>
                <a:rPr lang="en-US"/>
                <a:t>rays at </a:t>
              </a:r>
              <a:r>
                <a:rPr lang="en-US">
                  <a:solidFill>
                    <a:srgbClr val="FF0000"/>
                  </a:solidFill>
                </a:rPr>
                <a:t>shallow angles &gt; </a:t>
              </a:r>
              <a:r>
                <a:rPr lang="en-US">
                  <a:solidFill>
                    <a:srgbClr val="FF0000"/>
                  </a:solidFill>
                  <a:latin typeface="Symbol" pitchFamily="18" charset="2"/>
                </a:rPr>
                <a:t>θ</a:t>
              </a:r>
              <a:r>
                <a:rPr lang="en-US" b="1" i="1" baseline="-25000">
                  <a:solidFill>
                    <a:srgbClr val="FF0000"/>
                  </a:solidFill>
                </a:rPr>
                <a:t>c</a:t>
              </a:r>
              <a:endParaRPr lang="en-US" b="1"/>
            </a:p>
            <a:p>
              <a:pPr algn="ctr" eaLnBrk="0" hangingPunct="0"/>
              <a:r>
                <a:rPr lang="en-US"/>
                <a:t>are totally reflected</a:t>
              </a:r>
            </a:p>
          </p:txBody>
        </p:sp>
      </p:grpSp>
      <p:sp>
        <p:nvSpPr>
          <p:cNvPr id="162823" name="Text Box 13"/>
          <p:cNvSpPr txBox="1">
            <a:spLocks noChangeArrowheads="1"/>
          </p:cNvSpPr>
          <p:nvPr/>
        </p:nvSpPr>
        <p:spPr bwMode="auto">
          <a:xfrm>
            <a:off x="381000" y="3794125"/>
            <a:ext cx="8147050" cy="884238"/>
          </a:xfrm>
          <a:prstGeom prst="rect">
            <a:avLst/>
          </a:prstGeom>
          <a:noFill/>
          <a:ln w="9525">
            <a:noFill/>
            <a:miter lim="800000"/>
            <a:headEnd/>
            <a:tailEnd/>
          </a:ln>
        </p:spPr>
        <p:txBody>
          <a:bodyPr wrap="none">
            <a:spAutoFit/>
          </a:bodyPr>
          <a:lstStyle/>
          <a:p>
            <a:pPr algn="ctr" eaLnBrk="0" hangingPunct="0"/>
            <a:r>
              <a:rPr lang="en-US"/>
              <a:t>So, for example,</a:t>
            </a:r>
          </a:p>
          <a:p>
            <a:pPr algn="ctr" eaLnBrk="0" hangingPunct="0"/>
            <a:r>
              <a:rPr lang="en-US" sz="2800"/>
              <a:t>a </a:t>
            </a:r>
            <a:r>
              <a:rPr lang="en-US" sz="2800">
                <a:solidFill>
                  <a:srgbClr val="FF0000"/>
                </a:solidFill>
              </a:rPr>
              <a:t>discontiguous structure</a:t>
            </a:r>
            <a:r>
              <a:rPr lang="en-US" sz="2800"/>
              <a:t> can</a:t>
            </a:r>
            <a:r>
              <a:rPr lang="ja-JP" altLang="en-US" sz="2800"/>
              <a:t>’</a:t>
            </a:r>
            <a:r>
              <a:rPr lang="en-US" altLang="ja-JP" sz="2800"/>
              <a:t>t </a:t>
            </a:r>
            <a:r>
              <a:rPr lang="en-US" altLang="ja-JP" sz="2800">
                <a:solidFill>
                  <a:srgbClr val="FF0000"/>
                </a:solidFill>
              </a:rPr>
              <a:t>possibly</a:t>
            </a:r>
            <a:r>
              <a:rPr lang="en-US" altLang="ja-JP" sz="2800"/>
              <a:t> guide by TIR…</a:t>
            </a:r>
            <a:endParaRPr lang="en-US"/>
          </a:p>
        </p:txBody>
      </p:sp>
      <p:sp>
        <p:nvSpPr>
          <p:cNvPr id="162824" name="Oval 14"/>
          <p:cNvSpPr>
            <a:spLocks noChangeArrowheads="1"/>
          </p:cNvSpPr>
          <p:nvPr/>
        </p:nvSpPr>
        <p:spPr bwMode="auto">
          <a:xfrm>
            <a:off x="381000"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25" name="Oval 15"/>
          <p:cNvSpPr>
            <a:spLocks noChangeArrowheads="1"/>
          </p:cNvSpPr>
          <p:nvPr/>
        </p:nvSpPr>
        <p:spPr bwMode="auto">
          <a:xfrm>
            <a:off x="1219200"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26" name="Oval 16"/>
          <p:cNvSpPr>
            <a:spLocks noChangeArrowheads="1"/>
          </p:cNvSpPr>
          <p:nvPr/>
        </p:nvSpPr>
        <p:spPr bwMode="auto">
          <a:xfrm>
            <a:off x="2012950"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27" name="Oval 17"/>
          <p:cNvSpPr>
            <a:spLocks noChangeArrowheads="1"/>
          </p:cNvSpPr>
          <p:nvPr/>
        </p:nvSpPr>
        <p:spPr bwMode="auto">
          <a:xfrm>
            <a:off x="2819400"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28" name="Oval 18"/>
          <p:cNvSpPr>
            <a:spLocks noChangeArrowheads="1"/>
          </p:cNvSpPr>
          <p:nvPr/>
        </p:nvSpPr>
        <p:spPr bwMode="auto">
          <a:xfrm>
            <a:off x="3625850"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29" name="Oval 19"/>
          <p:cNvSpPr>
            <a:spLocks noChangeArrowheads="1"/>
          </p:cNvSpPr>
          <p:nvPr/>
        </p:nvSpPr>
        <p:spPr bwMode="auto">
          <a:xfrm>
            <a:off x="4432300"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30" name="Oval 20"/>
          <p:cNvSpPr>
            <a:spLocks noChangeArrowheads="1"/>
          </p:cNvSpPr>
          <p:nvPr/>
        </p:nvSpPr>
        <p:spPr bwMode="auto">
          <a:xfrm>
            <a:off x="5246688"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31" name="Oval 21"/>
          <p:cNvSpPr>
            <a:spLocks noChangeArrowheads="1"/>
          </p:cNvSpPr>
          <p:nvPr/>
        </p:nvSpPr>
        <p:spPr bwMode="auto">
          <a:xfrm>
            <a:off x="6061075"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32" name="Oval 22"/>
          <p:cNvSpPr>
            <a:spLocks noChangeArrowheads="1"/>
          </p:cNvSpPr>
          <p:nvPr/>
        </p:nvSpPr>
        <p:spPr bwMode="auto">
          <a:xfrm>
            <a:off x="6875463"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33" name="Oval 23"/>
          <p:cNvSpPr>
            <a:spLocks noChangeArrowheads="1"/>
          </p:cNvSpPr>
          <p:nvPr/>
        </p:nvSpPr>
        <p:spPr bwMode="auto">
          <a:xfrm>
            <a:off x="7689850"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34" name="Oval 24"/>
          <p:cNvSpPr>
            <a:spLocks noChangeArrowheads="1"/>
          </p:cNvSpPr>
          <p:nvPr/>
        </p:nvSpPr>
        <p:spPr bwMode="auto">
          <a:xfrm>
            <a:off x="8504238" y="5334000"/>
            <a:ext cx="381000" cy="38100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2835" name="Line 25"/>
          <p:cNvSpPr>
            <a:spLocks noChangeShapeType="1"/>
          </p:cNvSpPr>
          <p:nvPr/>
        </p:nvSpPr>
        <p:spPr bwMode="auto">
          <a:xfrm flipV="1">
            <a:off x="533400" y="5410200"/>
            <a:ext cx="2438400" cy="152400"/>
          </a:xfrm>
          <a:prstGeom prst="line">
            <a:avLst/>
          </a:prstGeom>
          <a:noFill/>
          <a:ln w="9525">
            <a:solidFill>
              <a:srgbClr val="FF0000"/>
            </a:solidFill>
            <a:round/>
            <a:headEnd/>
            <a:tailEnd type="triangle" w="med" len="med"/>
          </a:ln>
        </p:spPr>
        <p:txBody>
          <a:bodyPr wrap="none" anchor="ctr"/>
          <a:lstStyle/>
          <a:p>
            <a:endParaRPr lang="cs-CZ"/>
          </a:p>
        </p:txBody>
      </p:sp>
      <p:sp>
        <p:nvSpPr>
          <p:cNvPr id="162836" name="Line 26"/>
          <p:cNvSpPr>
            <a:spLocks noChangeShapeType="1"/>
          </p:cNvSpPr>
          <p:nvPr/>
        </p:nvSpPr>
        <p:spPr bwMode="auto">
          <a:xfrm>
            <a:off x="3014663" y="5391150"/>
            <a:ext cx="3262312" cy="261938"/>
          </a:xfrm>
          <a:prstGeom prst="line">
            <a:avLst/>
          </a:prstGeom>
          <a:noFill/>
          <a:ln w="9525">
            <a:solidFill>
              <a:srgbClr val="FF0000"/>
            </a:solidFill>
            <a:round/>
            <a:headEnd/>
            <a:tailEnd type="triangle" w="med" len="med"/>
          </a:ln>
        </p:spPr>
        <p:txBody>
          <a:bodyPr wrap="none" anchor="ctr"/>
          <a:lstStyle/>
          <a:p>
            <a:endParaRPr lang="cs-CZ"/>
          </a:p>
        </p:txBody>
      </p:sp>
      <p:sp>
        <p:nvSpPr>
          <p:cNvPr id="162837" name="Line 27"/>
          <p:cNvSpPr>
            <a:spLocks noChangeShapeType="1"/>
          </p:cNvSpPr>
          <p:nvPr/>
        </p:nvSpPr>
        <p:spPr bwMode="auto">
          <a:xfrm flipV="1">
            <a:off x="6342063" y="5424488"/>
            <a:ext cx="2335212" cy="228600"/>
          </a:xfrm>
          <a:prstGeom prst="line">
            <a:avLst/>
          </a:prstGeom>
          <a:noFill/>
          <a:ln w="9525">
            <a:solidFill>
              <a:srgbClr val="FF0000"/>
            </a:solidFill>
            <a:round/>
            <a:headEnd/>
            <a:tailEnd type="triangle" w="med" len="med"/>
          </a:ln>
        </p:spPr>
        <p:txBody>
          <a:bodyPr wrap="none" anchor="ctr"/>
          <a:lstStyle/>
          <a:p>
            <a:endParaRPr lang="cs-CZ"/>
          </a:p>
        </p:txBody>
      </p:sp>
      <p:sp>
        <p:nvSpPr>
          <p:cNvPr id="162838" name="Text Box 28"/>
          <p:cNvSpPr txBox="1">
            <a:spLocks noChangeArrowheads="1"/>
          </p:cNvSpPr>
          <p:nvPr/>
        </p:nvSpPr>
        <p:spPr bwMode="auto">
          <a:xfrm>
            <a:off x="2936875" y="5851525"/>
            <a:ext cx="3295650" cy="457200"/>
          </a:xfrm>
          <a:prstGeom prst="rect">
            <a:avLst/>
          </a:prstGeom>
          <a:noFill/>
          <a:ln w="9525">
            <a:noFill/>
            <a:miter lim="800000"/>
            <a:headEnd/>
            <a:tailEnd/>
          </a:ln>
        </p:spPr>
        <p:txBody>
          <a:bodyPr wrap="none">
            <a:spAutoFit/>
          </a:bodyPr>
          <a:lstStyle/>
          <a:p>
            <a:pPr algn="ctr" eaLnBrk="0" hangingPunct="0"/>
            <a:r>
              <a:rPr lang="en-US"/>
              <a:t>the rays can</a:t>
            </a:r>
            <a:r>
              <a:rPr lang="en-US" altLang="en-US"/>
              <a:t>’</a:t>
            </a:r>
            <a:r>
              <a:rPr lang="en-US" altLang="ja-JP"/>
              <a:t>t stay inside!</a:t>
            </a:r>
            <a:endParaRPr lang="en-US"/>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srcRect/>
          <a:stretch>
            <a:fillRect/>
          </a:stretch>
        </p:blipFill>
        <p:spPr bwMode="auto">
          <a:xfrm>
            <a:off x="-393700" y="2667000"/>
            <a:ext cx="10071100" cy="5676900"/>
          </a:xfrm>
          <a:prstGeom prst="rect">
            <a:avLst/>
          </a:prstGeom>
          <a:noFill/>
          <a:ln w="9525">
            <a:noFill/>
            <a:miter lim="800000"/>
            <a:headEnd/>
            <a:tailEnd/>
          </a:ln>
        </p:spPr>
      </p:pic>
      <p:sp>
        <p:nvSpPr>
          <p:cNvPr id="163843" name="Rectangle 3"/>
          <p:cNvSpPr>
            <a:spLocks noGrp="1" noChangeArrowheads="1"/>
          </p:cNvSpPr>
          <p:nvPr>
            <p:ph type="title"/>
          </p:nvPr>
        </p:nvSpPr>
        <p:spPr>
          <a:xfrm>
            <a:off x="685800" y="152400"/>
            <a:ext cx="7772400" cy="1143000"/>
          </a:xfrm>
        </p:spPr>
        <p:txBody>
          <a:bodyPr/>
          <a:lstStyle/>
          <a:p>
            <a:r>
              <a:rPr lang="en-US" smtClean="0">
                <a:ea typeface="ＭＳ Ｐゴシック" charset="-128"/>
              </a:rPr>
              <a:t>Total Internal Reflection?</a:t>
            </a:r>
          </a:p>
        </p:txBody>
      </p:sp>
      <p:sp>
        <p:nvSpPr>
          <p:cNvPr id="163844" name="Rectangle 4"/>
          <p:cNvSpPr>
            <a:spLocks noChangeArrowheads="1"/>
          </p:cNvSpPr>
          <p:nvPr/>
        </p:nvSpPr>
        <p:spPr bwMode="auto">
          <a:xfrm>
            <a:off x="0" y="1676400"/>
            <a:ext cx="9144000" cy="68580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p>
        </p:txBody>
      </p:sp>
      <p:sp>
        <p:nvSpPr>
          <p:cNvPr id="163845" name="Text Box 5"/>
          <p:cNvSpPr txBox="1">
            <a:spLocks noChangeArrowheads="1"/>
          </p:cNvSpPr>
          <p:nvPr/>
        </p:nvSpPr>
        <p:spPr bwMode="auto">
          <a:xfrm>
            <a:off x="476250" y="1768475"/>
            <a:ext cx="971550" cy="457200"/>
          </a:xfrm>
          <a:prstGeom prst="rect">
            <a:avLst/>
          </a:prstGeom>
          <a:noFill/>
          <a:ln w="9525">
            <a:noFill/>
            <a:miter lim="800000"/>
            <a:headEnd/>
            <a:tailEnd/>
          </a:ln>
        </p:spPr>
        <p:txBody>
          <a:bodyPr wrap="none">
            <a:spAutoFit/>
          </a:bodyPr>
          <a:lstStyle/>
          <a:p>
            <a:pPr eaLnBrk="0" hangingPunct="0"/>
            <a:r>
              <a:rPr lang="en-US" i="1"/>
              <a:t>n</a:t>
            </a:r>
            <a:r>
              <a:rPr lang="en-US" i="1" baseline="-25000"/>
              <a:t>i</a:t>
            </a:r>
            <a:r>
              <a:rPr lang="en-US"/>
              <a:t> &gt; </a:t>
            </a:r>
            <a:r>
              <a:rPr lang="en-US" i="1"/>
              <a:t>n</a:t>
            </a:r>
            <a:r>
              <a:rPr lang="en-US" i="1" baseline="-25000"/>
              <a:t>o</a:t>
            </a:r>
            <a:endParaRPr lang="en-US"/>
          </a:p>
        </p:txBody>
      </p:sp>
      <p:sp>
        <p:nvSpPr>
          <p:cNvPr id="163846" name="Rectangle 6"/>
          <p:cNvSpPr>
            <a:spLocks noChangeArrowheads="1"/>
          </p:cNvSpPr>
          <p:nvPr/>
        </p:nvSpPr>
        <p:spPr bwMode="auto">
          <a:xfrm>
            <a:off x="762000" y="1066800"/>
            <a:ext cx="438150" cy="457200"/>
          </a:xfrm>
          <a:prstGeom prst="rect">
            <a:avLst/>
          </a:prstGeom>
          <a:noFill/>
          <a:ln w="9525">
            <a:noFill/>
            <a:miter lim="800000"/>
            <a:headEnd/>
            <a:tailEnd/>
          </a:ln>
        </p:spPr>
        <p:txBody>
          <a:bodyPr wrap="none">
            <a:spAutoFit/>
          </a:bodyPr>
          <a:lstStyle/>
          <a:p>
            <a:pPr eaLnBrk="0" hangingPunct="0"/>
            <a:r>
              <a:rPr lang="en-US" i="1"/>
              <a:t>n</a:t>
            </a:r>
            <a:r>
              <a:rPr lang="en-US" i="1" baseline="-25000"/>
              <a:t>o</a:t>
            </a:r>
          </a:p>
        </p:txBody>
      </p:sp>
      <p:grpSp>
        <p:nvGrpSpPr>
          <p:cNvPr id="163847" name="Group 7"/>
          <p:cNvGrpSpPr>
            <a:grpSpLocks/>
          </p:cNvGrpSpPr>
          <p:nvPr/>
        </p:nvGrpSpPr>
        <p:grpSpPr bwMode="auto">
          <a:xfrm>
            <a:off x="1830388" y="1676400"/>
            <a:ext cx="7237412" cy="1604963"/>
            <a:chOff x="1153" y="1680"/>
            <a:chExt cx="4559" cy="1011"/>
          </a:xfrm>
        </p:grpSpPr>
        <p:grpSp>
          <p:nvGrpSpPr>
            <p:cNvPr id="163850" name="Group 8"/>
            <p:cNvGrpSpPr>
              <a:grpSpLocks/>
            </p:cNvGrpSpPr>
            <p:nvPr/>
          </p:nvGrpSpPr>
          <p:grpSpPr bwMode="auto">
            <a:xfrm>
              <a:off x="1200" y="1680"/>
              <a:ext cx="4512" cy="432"/>
              <a:chOff x="1200" y="1680"/>
              <a:chExt cx="4512" cy="432"/>
            </a:xfrm>
          </p:grpSpPr>
          <p:sp>
            <p:nvSpPr>
              <p:cNvPr id="163852" name="Line 9"/>
              <p:cNvSpPr>
                <a:spLocks noChangeShapeType="1"/>
              </p:cNvSpPr>
              <p:nvPr/>
            </p:nvSpPr>
            <p:spPr bwMode="auto">
              <a:xfrm>
                <a:off x="1200"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3853" name="Line 10"/>
              <p:cNvSpPr>
                <a:spLocks noChangeShapeType="1"/>
              </p:cNvSpPr>
              <p:nvPr/>
            </p:nvSpPr>
            <p:spPr bwMode="auto">
              <a:xfrm flipV="1">
                <a:off x="2352" y="1680"/>
                <a:ext cx="1104" cy="432"/>
              </a:xfrm>
              <a:prstGeom prst="line">
                <a:avLst/>
              </a:prstGeom>
              <a:noFill/>
              <a:ln w="9525">
                <a:solidFill>
                  <a:srgbClr val="FF0000"/>
                </a:solidFill>
                <a:round/>
                <a:headEnd/>
                <a:tailEnd type="triangle" w="med" len="med"/>
              </a:ln>
            </p:spPr>
            <p:txBody>
              <a:bodyPr wrap="none" anchor="ctr"/>
              <a:lstStyle/>
              <a:p>
                <a:endParaRPr lang="cs-CZ"/>
              </a:p>
            </p:txBody>
          </p:sp>
          <p:sp>
            <p:nvSpPr>
              <p:cNvPr id="163854" name="Line 11"/>
              <p:cNvSpPr>
                <a:spLocks noChangeShapeType="1"/>
              </p:cNvSpPr>
              <p:nvPr/>
            </p:nvSpPr>
            <p:spPr bwMode="auto">
              <a:xfrm>
                <a:off x="3456"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3855" name="Line 12"/>
              <p:cNvSpPr>
                <a:spLocks noChangeShapeType="1"/>
              </p:cNvSpPr>
              <p:nvPr/>
            </p:nvSpPr>
            <p:spPr bwMode="auto">
              <a:xfrm flipV="1">
                <a:off x="4608" y="1680"/>
                <a:ext cx="1104" cy="432"/>
              </a:xfrm>
              <a:prstGeom prst="line">
                <a:avLst/>
              </a:prstGeom>
              <a:noFill/>
              <a:ln w="9525">
                <a:solidFill>
                  <a:srgbClr val="FF0000"/>
                </a:solidFill>
                <a:round/>
                <a:headEnd/>
                <a:tailEnd type="triangle" w="med" len="med"/>
              </a:ln>
            </p:spPr>
            <p:txBody>
              <a:bodyPr wrap="none" anchor="ctr"/>
              <a:lstStyle/>
              <a:p>
                <a:endParaRPr lang="cs-CZ"/>
              </a:p>
            </p:txBody>
          </p:sp>
        </p:grpSp>
        <p:sp>
          <p:nvSpPr>
            <p:cNvPr id="163851" name="Text Box 13"/>
            <p:cNvSpPr txBox="1">
              <a:spLocks noChangeArrowheads="1"/>
            </p:cNvSpPr>
            <p:nvPr/>
          </p:nvSpPr>
          <p:spPr bwMode="auto">
            <a:xfrm>
              <a:off x="1153" y="2168"/>
              <a:ext cx="2188" cy="523"/>
            </a:xfrm>
            <a:prstGeom prst="rect">
              <a:avLst/>
            </a:prstGeom>
            <a:noFill/>
            <a:ln w="9525">
              <a:noFill/>
              <a:miter lim="800000"/>
              <a:headEnd/>
              <a:tailEnd/>
            </a:ln>
          </p:spPr>
          <p:txBody>
            <a:bodyPr wrap="none">
              <a:spAutoFit/>
            </a:bodyPr>
            <a:lstStyle/>
            <a:p>
              <a:pPr algn="ctr" eaLnBrk="0" hangingPunct="0"/>
              <a:r>
                <a:rPr lang="en-US"/>
                <a:t>rays at </a:t>
              </a:r>
              <a:r>
                <a:rPr lang="en-US">
                  <a:solidFill>
                    <a:srgbClr val="FF0000"/>
                  </a:solidFill>
                </a:rPr>
                <a:t>shallow angles &gt; </a:t>
              </a:r>
              <a:r>
                <a:rPr lang="en-US">
                  <a:solidFill>
                    <a:srgbClr val="FF0000"/>
                  </a:solidFill>
                  <a:latin typeface="Symbol" pitchFamily="18" charset="2"/>
                </a:rPr>
                <a:t>θ</a:t>
              </a:r>
              <a:r>
                <a:rPr lang="en-US" i="1" baseline="-25000">
                  <a:solidFill>
                    <a:srgbClr val="FF0000"/>
                  </a:solidFill>
                </a:rPr>
                <a:t>c</a:t>
              </a:r>
              <a:endParaRPr lang="en-US"/>
            </a:p>
            <a:p>
              <a:pPr algn="ctr" eaLnBrk="0" hangingPunct="0"/>
              <a:r>
                <a:rPr lang="en-US"/>
                <a:t>are totally reflected</a:t>
              </a:r>
            </a:p>
          </p:txBody>
        </p:sp>
      </p:grpSp>
      <p:sp>
        <p:nvSpPr>
          <p:cNvPr id="163848" name="Text Box 14"/>
          <p:cNvSpPr txBox="1">
            <a:spLocks noChangeArrowheads="1"/>
          </p:cNvSpPr>
          <p:nvPr/>
        </p:nvSpPr>
        <p:spPr bwMode="auto">
          <a:xfrm>
            <a:off x="381000" y="3794125"/>
            <a:ext cx="8147050" cy="884238"/>
          </a:xfrm>
          <a:prstGeom prst="rect">
            <a:avLst/>
          </a:prstGeom>
          <a:noFill/>
          <a:ln w="9525">
            <a:noFill/>
            <a:miter lim="800000"/>
            <a:headEnd/>
            <a:tailEnd/>
          </a:ln>
        </p:spPr>
        <p:txBody>
          <a:bodyPr wrap="none">
            <a:spAutoFit/>
          </a:bodyPr>
          <a:lstStyle/>
          <a:p>
            <a:pPr algn="ctr" eaLnBrk="0" hangingPunct="0"/>
            <a:r>
              <a:rPr lang="en-US"/>
              <a:t>So, for example,</a:t>
            </a:r>
          </a:p>
          <a:p>
            <a:pPr algn="ctr" eaLnBrk="0" hangingPunct="0"/>
            <a:r>
              <a:rPr lang="en-US" sz="2800"/>
              <a:t>a </a:t>
            </a:r>
            <a:r>
              <a:rPr lang="en-US" sz="2800">
                <a:solidFill>
                  <a:srgbClr val="FF0000"/>
                </a:solidFill>
              </a:rPr>
              <a:t>discontiguous structure</a:t>
            </a:r>
            <a:r>
              <a:rPr lang="en-US" sz="2800"/>
              <a:t> can</a:t>
            </a:r>
            <a:r>
              <a:rPr lang="ja-JP" altLang="en-US" sz="2800"/>
              <a:t>’</a:t>
            </a:r>
            <a:r>
              <a:rPr lang="en-US" altLang="ja-JP" sz="2800"/>
              <a:t>t </a:t>
            </a:r>
            <a:r>
              <a:rPr lang="en-US" altLang="ja-JP" sz="2800">
                <a:solidFill>
                  <a:srgbClr val="FF0000"/>
                </a:solidFill>
              </a:rPr>
              <a:t>possibly</a:t>
            </a:r>
            <a:r>
              <a:rPr lang="en-US" altLang="ja-JP" sz="2800"/>
              <a:t> guide by TIR…</a:t>
            </a:r>
            <a:endParaRPr lang="en-US"/>
          </a:p>
        </p:txBody>
      </p:sp>
      <p:sp>
        <p:nvSpPr>
          <p:cNvPr id="163849" name="Text Box 15"/>
          <p:cNvSpPr txBox="1">
            <a:spLocks noChangeArrowheads="1"/>
          </p:cNvSpPr>
          <p:nvPr/>
        </p:nvSpPr>
        <p:spPr bwMode="auto">
          <a:xfrm>
            <a:off x="3660775" y="6065838"/>
            <a:ext cx="1831975" cy="579437"/>
          </a:xfrm>
          <a:prstGeom prst="rect">
            <a:avLst/>
          </a:prstGeom>
          <a:noFill/>
          <a:ln w="9525">
            <a:noFill/>
            <a:miter lim="800000"/>
            <a:headEnd/>
            <a:tailEnd/>
          </a:ln>
        </p:spPr>
        <p:txBody>
          <a:bodyPr wrap="none">
            <a:spAutoFit/>
          </a:bodyPr>
          <a:lstStyle/>
          <a:p>
            <a:pPr algn="ctr" eaLnBrk="0" hangingPunct="0"/>
            <a:r>
              <a:rPr lang="en-US" sz="3200" b="1"/>
              <a:t>or can it?</a:t>
            </a:r>
            <a:endParaRPr lang="en-US"/>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Total Internal Reflection </a:t>
            </a:r>
            <a:r>
              <a:rPr lang="en-US" smtClean="0">
                <a:solidFill>
                  <a:srgbClr val="FF0000"/>
                </a:solidFill>
                <a:ea typeface="ＭＳ Ｐゴシック" charset="-128"/>
              </a:rPr>
              <a:t>Redux</a:t>
            </a:r>
            <a:endParaRPr lang="en-US" smtClean="0">
              <a:ea typeface="ＭＳ Ｐゴシック" charset="-128"/>
            </a:endParaRPr>
          </a:p>
        </p:txBody>
      </p:sp>
      <p:sp>
        <p:nvSpPr>
          <p:cNvPr id="164867" name="Rectangle 3"/>
          <p:cNvSpPr>
            <a:spLocks noChangeArrowheads="1"/>
          </p:cNvSpPr>
          <p:nvPr/>
        </p:nvSpPr>
        <p:spPr bwMode="auto">
          <a:xfrm>
            <a:off x="0" y="1676400"/>
            <a:ext cx="9144000" cy="68580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p>
        </p:txBody>
      </p:sp>
      <p:sp>
        <p:nvSpPr>
          <p:cNvPr id="164868" name="Text Box 4"/>
          <p:cNvSpPr txBox="1">
            <a:spLocks noChangeArrowheads="1"/>
          </p:cNvSpPr>
          <p:nvPr/>
        </p:nvSpPr>
        <p:spPr bwMode="auto">
          <a:xfrm>
            <a:off x="476250" y="1768475"/>
            <a:ext cx="971550" cy="457200"/>
          </a:xfrm>
          <a:prstGeom prst="rect">
            <a:avLst/>
          </a:prstGeom>
          <a:noFill/>
          <a:ln w="9525">
            <a:noFill/>
            <a:miter lim="800000"/>
            <a:headEnd/>
            <a:tailEnd/>
          </a:ln>
        </p:spPr>
        <p:txBody>
          <a:bodyPr wrap="none">
            <a:spAutoFit/>
          </a:bodyPr>
          <a:lstStyle/>
          <a:p>
            <a:pPr eaLnBrk="0" hangingPunct="0"/>
            <a:r>
              <a:rPr lang="en-US" i="1"/>
              <a:t>n</a:t>
            </a:r>
            <a:r>
              <a:rPr lang="en-US" i="1" baseline="-25000"/>
              <a:t>i</a:t>
            </a:r>
            <a:r>
              <a:rPr lang="en-US"/>
              <a:t> &gt; </a:t>
            </a:r>
            <a:r>
              <a:rPr lang="en-US" i="1"/>
              <a:t>n</a:t>
            </a:r>
            <a:r>
              <a:rPr lang="en-US" i="1" baseline="-25000"/>
              <a:t>o</a:t>
            </a:r>
            <a:endParaRPr lang="en-US"/>
          </a:p>
        </p:txBody>
      </p:sp>
      <p:sp>
        <p:nvSpPr>
          <p:cNvPr id="164869" name="Rectangle 5"/>
          <p:cNvSpPr>
            <a:spLocks noChangeArrowheads="1"/>
          </p:cNvSpPr>
          <p:nvPr/>
        </p:nvSpPr>
        <p:spPr bwMode="auto">
          <a:xfrm>
            <a:off x="762000" y="1066800"/>
            <a:ext cx="438150" cy="457200"/>
          </a:xfrm>
          <a:prstGeom prst="rect">
            <a:avLst/>
          </a:prstGeom>
          <a:noFill/>
          <a:ln w="9525">
            <a:noFill/>
            <a:miter lim="800000"/>
            <a:headEnd/>
            <a:tailEnd/>
          </a:ln>
        </p:spPr>
        <p:txBody>
          <a:bodyPr wrap="none">
            <a:spAutoFit/>
          </a:bodyPr>
          <a:lstStyle/>
          <a:p>
            <a:pPr eaLnBrk="0" hangingPunct="0"/>
            <a:r>
              <a:rPr lang="en-US" i="1"/>
              <a:t>n</a:t>
            </a:r>
            <a:r>
              <a:rPr lang="en-US" i="1" baseline="-25000"/>
              <a:t>o</a:t>
            </a:r>
          </a:p>
        </p:txBody>
      </p:sp>
      <p:grpSp>
        <p:nvGrpSpPr>
          <p:cNvPr id="164870" name="Group 6"/>
          <p:cNvGrpSpPr>
            <a:grpSpLocks/>
          </p:cNvGrpSpPr>
          <p:nvPr/>
        </p:nvGrpSpPr>
        <p:grpSpPr bwMode="auto">
          <a:xfrm>
            <a:off x="1905000" y="1676400"/>
            <a:ext cx="7162800" cy="685800"/>
            <a:chOff x="1200" y="1680"/>
            <a:chExt cx="4512" cy="432"/>
          </a:xfrm>
        </p:grpSpPr>
        <p:sp>
          <p:nvSpPr>
            <p:cNvPr id="164895" name="Line 7"/>
            <p:cNvSpPr>
              <a:spLocks noChangeShapeType="1"/>
            </p:cNvSpPr>
            <p:nvPr/>
          </p:nvSpPr>
          <p:spPr bwMode="auto">
            <a:xfrm>
              <a:off x="1200"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4896" name="Line 8"/>
            <p:cNvSpPr>
              <a:spLocks noChangeShapeType="1"/>
            </p:cNvSpPr>
            <p:nvPr/>
          </p:nvSpPr>
          <p:spPr bwMode="auto">
            <a:xfrm flipV="1">
              <a:off x="2352" y="1680"/>
              <a:ext cx="1104" cy="432"/>
            </a:xfrm>
            <a:prstGeom prst="line">
              <a:avLst/>
            </a:prstGeom>
            <a:noFill/>
            <a:ln w="9525">
              <a:solidFill>
                <a:srgbClr val="FF0000"/>
              </a:solidFill>
              <a:round/>
              <a:headEnd/>
              <a:tailEnd type="triangle" w="med" len="med"/>
            </a:ln>
          </p:spPr>
          <p:txBody>
            <a:bodyPr wrap="none" anchor="ctr"/>
            <a:lstStyle/>
            <a:p>
              <a:endParaRPr lang="cs-CZ"/>
            </a:p>
          </p:txBody>
        </p:sp>
        <p:sp>
          <p:nvSpPr>
            <p:cNvPr id="164897" name="Line 9"/>
            <p:cNvSpPr>
              <a:spLocks noChangeShapeType="1"/>
            </p:cNvSpPr>
            <p:nvPr/>
          </p:nvSpPr>
          <p:spPr bwMode="auto">
            <a:xfrm>
              <a:off x="3456" y="1680"/>
              <a:ext cx="1152" cy="432"/>
            </a:xfrm>
            <a:prstGeom prst="line">
              <a:avLst/>
            </a:prstGeom>
            <a:noFill/>
            <a:ln w="9525">
              <a:solidFill>
                <a:srgbClr val="FF0000"/>
              </a:solidFill>
              <a:round/>
              <a:headEnd/>
              <a:tailEnd type="triangle" w="med" len="med"/>
            </a:ln>
          </p:spPr>
          <p:txBody>
            <a:bodyPr wrap="none" anchor="ctr"/>
            <a:lstStyle/>
            <a:p>
              <a:endParaRPr lang="cs-CZ"/>
            </a:p>
          </p:txBody>
        </p:sp>
        <p:sp>
          <p:nvSpPr>
            <p:cNvPr id="164898" name="Line 10"/>
            <p:cNvSpPr>
              <a:spLocks noChangeShapeType="1"/>
            </p:cNvSpPr>
            <p:nvPr/>
          </p:nvSpPr>
          <p:spPr bwMode="auto">
            <a:xfrm flipV="1">
              <a:off x="4608" y="1680"/>
              <a:ext cx="1104" cy="432"/>
            </a:xfrm>
            <a:prstGeom prst="line">
              <a:avLst/>
            </a:prstGeom>
            <a:noFill/>
            <a:ln w="9525">
              <a:solidFill>
                <a:srgbClr val="FF0000"/>
              </a:solidFill>
              <a:round/>
              <a:headEnd/>
              <a:tailEnd type="triangle" w="med" len="med"/>
            </a:ln>
          </p:spPr>
          <p:txBody>
            <a:bodyPr wrap="none" anchor="ctr"/>
            <a:lstStyle/>
            <a:p>
              <a:endParaRPr lang="cs-CZ"/>
            </a:p>
          </p:txBody>
        </p:sp>
      </p:grpSp>
      <p:grpSp>
        <p:nvGrpSpPr>
          <p:cNvPr id="164871" name="Group 11"/>
          <p:cNvGrpSpPr>
            <a:grpSpLocks/>
          </p:cNvGrpSpPr>
          <p:nvPr/>
        </p:nvGrpSpPr>
        <p:grpSpPr bwMode="auto">
          <a:xfrm>
            <a:off x="3886200" y="1905000"/>
            <a:ext cx="609600" cy="609600"/>
            <a:chOff x="2400" y="1920"/>
            <a:chExt cx="384" cy="384"/>
          </a:xfrm>
        </p:grpSpPr>
        <p:sp>
          <p:nvSpPr>
            <p:cNvPr id="164893" name="Line 12"/>
            <p:cNvSpPr>
              <a:spLocks noChangeShapeType="1"/>
            </p:cNvSpPr>
            <p:nvPr/>
          </p:nvSpPr>
          <p:spPr bwMode="auto">
            <a:xfrm flipH="1">
              <a:off x="2400" y="1920"/>
              <a:ext cx="384" cy="384"/>
            </a:xfrm>
            <a:prstGeom prst="line">
              <a:avLst/>
            </a:prstGeom>
            <a:noFill/>
            <a:ln w="76200">
              <a:solidFill>
                <a:srgbClr val="FF0000"/>
              </a:solidFill>
              <a:round/>
              <a:headEnd/>
              <a:tailEnd/>
            </a:ln>
          </p:spPr>
          <p:txBody>
            <a:bodyPr wrap="none" anchor="ctr"/>
            <a:lstStyle/>
            <a:p>
              <a:endParaRPr lang="cs-CZ"/>
            </a:p>
          </p:txBody>
        </p:sp>
        <p:sp>
          <p:nvSpPr>
            <p:cNvPr id="164894" name="Line 13"/>
            <p:cNvSpPr>
              <a:spLocks noChangeShapeType="1"/>
            </p:cNvSpPr>
            <p:nvPr/>
          </p:nvSpPr>
          <p:spPr bwMode="auto">
            <a:xfrm>
              <a:off x="2400" y="1920"/>
              <a:ext cx="384" cy="384"/>
            </a:xfrm>
            <a:prstGeom prst="line">
              <a:avLst/>
            </a:prstGeom>
            <a:noFill/>
            <a:ln w="76200">
              <a:solidFill>
                <a:srgbClr val="FF0000"/>
              </a:solidFill>
              <a:round/>
              <a:headEnd/>
              <a:tailEnd/>
            </a:ln>
          </p:spPr>
          <p:txBody>
            <a:bodyPr wrap="none" anchor="ctr"/>
            <a:lstStyle/>
            <a:p>
              <a:endParaRPr lang="cs-CZ"/>
            </a:p>
          </p:txBody>
        </p:sp>
      </p:grpSp>
      <p:sp>
        <p:nvSpPr>
          <p:cNvPr id="164872" name="Text Box 14"/>
          <p:cNvSpPr txBox="1">
            <a:spLocks noChangeArrowheads="1"/>
          </p:cNvSpPr>
          <p:nvPr/>
        </p:nvSpPr>
        <p:spPr bwMode="auto">
          <a:xfrm>
            <a:off x="3036888" y="2667000"/>
            <a:ext cx="4868862" cy="830263"/>
          </a:xfrm>
          <a:prstGeom prst="rect">
            <a:avLst/>
          </a:prstGeom>
          <a:noFill/>
          <a:ln w="9525">
            <a:noFill/>
            <a:miter lim="800000"/>
            <a:headEnd/>
            <a:tailEnd/>
          </a:ln>
        </p:spPr>
        <p:txBody>
          <a:bodyPr wrap="none">
            <a:spAutoFit/>
          </a:bodyPr>
          <a:lstStyle/>
          <a:p>
            <a:pPr algn="ctr" eaLnBrk="0" hangingPunct="0"/>
            <a:r>
              <a:rPr lang="en-US"/>
              <a:t>ray-optics picture is </a:t>
            </a:r>
            <a:r>
              <a:rPr lang="en-US">
                <a:solidFill>
                  <a:schemeClr val="accent2"/>
                </a:solidFill>
              </a:rPr>
              <a:t>invalid on λ scale</a:t>
            </a:r>
            <a:r>
              <a:rPr lang="en-US"/>
              <a:t> </a:t>
            </a:r>
          </a:p>
          <a:p>
            <a:pPr algn="ctr" eaLnBrk="0" hangingPunct="0"/>
            <a:r>
              <a:rPr lang="en-US"/>
              <a:t>(neglects </a:t>
            </a:r>
            <a:r>
              <a:rPr lang="en-US">
                <a:solidFill>
                  <a:srgbClr val="FF0000"/>
                </a:solidFill>
              </a:rPr>
              <a:t>coherence</a:t>
            </a:r>
            <a:r>
              <a:rPr lang="en-US"/>
              <a:t>, </a:t>
            </a:r>
            <a:r>
              <a:rPr lang="en-US">
                <a:solidFill>
                  <a:srgbClr val="FF0000"/>
                </a:solidFill>
              </a:rPr>
              <a:t>near field</a:t>
            </a:r>
            <a:r>
              <a:rPr lang="en-US"/>
              <a:t>…)</a:t>
            </a:r>
          </a:p>
        </p:txBody>
      </p:sp>
      <p:grpSp>
        <p:nvGrpSpPr>
          <p:cNvPr id="4" name="Group 15"/>
          <p:cNvGrpSpPr>
            <a:grpSpLocks/>
          </p:cNvGrpSpPr>
          <p:nvPr/>
        </p:nvGrpSpPr>
        <p:grpSpPr bwMode="auto">
          <a:xfrm>
            <a:off x="304800" y="3429000"/>
            <a:ext cx="8012113" cy="3429000"/>
            <a:chOff x="192" y="2160"/>
            <a:chExt cx="5047" cy="2160"/>
          </a:xfrm>
        </p:grpSpPr>
        <p:sp>
          <p:nvSpPr>
            <p:cNvPr id="164874" name="Text Box 16"/>
            <p:cNvSpPr txBox="1">
              <a:spLocks noChangeArrowheads="1"/>
            </p:cNvSpPr>
            <p:nvPr/>
          </p:nvSpPr>
          <p:spPr bwMode="auto">
            <a:xfrm>
              <a:off x="192" y="2602"/>
              <a:ext cx="2047" cy="518"/>
            </a:xfrm>
            <a:prstGeom prst="rect">
              <a:avLst/>
            </a:prstGeom>
            <a:noFill/>
            <a:ln w="9525">
              <a:noFill/>
              <a:miter lim="800000"/>
              <a:headEnd/>
              <a:tailEnd/>
            </a:ln>
          </p:spPr>
          <p:txBody>
            <a:bodyPr wrap="none">
              <a:spAutoFit/>
            </a:bodyPr>
            <a:lstStyle/>
            <a:p>
              <a:pPr algn="ctr" eaLnBrk="0" hangingPunct="0"/>
              <a:r>
                <a:rPr lang="en-US">
                  <a:solidFill>
                    <a:schemeClr val="accent2"/>
                  </a:solidFill>
                </a:rPr>
                <a:t>Snell</a:t>
              </a:r>
              <a:r>
                <a:rPr lang="ja-JP" altLang="en-US">
                  <a:solidFill>
                    <a:schemeClr val="accent2"/>
                  </a:solidFill>
                </a:rPr>
                <a:t>’</a:t>
              </a:r>
              <a:r>
                <a:rPr lang="en-US" altLang="ja-JP">
                  <a:solidFill>
                    <a:schemeClr val="accent2"/>
                  </a:solidFill>
                </a:rPr>
                <a:t>s Law</a:t>
              </a:r>
              <a:r>
                <a:rPr lang="en-US" altLang="ja-JP"/>
                <a:t> is really</a:t>
              </a:r>
            </a:p>
            <a:p>
              <a:pPr algn="ctr" eaLnBrk="0" hangingPunct="0"/>
              <a:r>
                <a:rPr lang="en-US">
                  <a:solidFill>
                    <a:srgbClr val="FF0000"/>
                  </a:solidFill>
                </a:rPr>
                <a:t>conservation of </a:t>
              </a:r>
              <a:r>
                <a:rPr lang="en-US" i="1">
                  <a:solidFill>
                    <a:srgbClr val="FF0000"/>
                  </a:solidFill>
                </a:rPr>
                <a:t>k</a:t>
              </a:r>
              <a:r>
                <a:rPr lang="en-US" baseline="-25000">
                  <a:solidFill>
                    <a:srgbClr val="FF0000"/>
                  </a:solidFill>
                </a:rPr>
                <a:t>||</a:t>
              </a:r>
              <a:r>
                <a:rPr lang="en-US">
                  <a:solidFill>
                    <a:srgbClr val="FF0000"/>
                  </a:solidFill>
                </a:rPr>
                <a:t> and </a:t>
              </a:r>
              <a:r>
                <a:rPr lang="en-US">
                  <a:solidFill>
                    <a:srgbClr val="FF0000"/>
                  </a:solidFill>
                  <a:latin typeface="Symbol" pitchFamily="18" charset="2"/>
                </a:rPr>
                <a:t>w</a:t>
              </a:r>
              <a:r>
                <a:rPr lang="en-US"/>
                <a:t>:</a:t>
              </a:r>
            </a:p>
          </p:txBody>
        </p:sp>
        <p:sp>
          <p:nvSpPr>
            <p:cNvPr id="164875" name="Rectangle 17"/>
            <p:cNvSpPr>
              <a:spLocks noChangeArrowheads="1"/>
            </p:cNvSpPr>
            <p:nvPr/>
          </p:nvSpPr>
          <p:spPr bwMode="auto">
            <a:xfrm>
              <a:off x="3119" y="2484"/>
              <a:ext cx="1008" cy="1596"/>
            </a:xfrm>
            <a:prstGeom prst="rect">
              <a:avLst/>
            </a:prstGeom>
            <a:solidFill>
              <a:schemeClr val="hlink"/>
            </a:solidFill>
            <a:ln w="9525">
              <a:noFill/>
              <a:miter lim="800000"/>
              <a:headEnd/>
              <a:tailEnd/>
            </a:ln>
          </p:spPr>
          <p:txBody>
            <a:bodyPr wrap="none" anchor="ctr"/>
            <a:lstStyle/>
            <a:p>
              <a:pPr algn="ctr" eaLnBrk="0" hangingPunct="0"/>
              <a:endParaRPr lang="cs-CZ"/>
            </a:p>
          </p:txBody>
        </p:sp>
        <p:sp>
          <p:nvSpPr>
            <p:cNvPr id="164876" name="Line 18"/>
            <p:cNvSpPr>
              <a:spLocks noChangeShapeType="1"/>
            </p:cNvSpPr>
            <p:nvPr/>
          </p:nvSpPr>
          <p:spPr bwMode="auto">
            <a:xfrm>
              <a:off x="2496" y="3300"/>
              <a:ext cx="1632" cy="0"/>
            </a:xfrm>
            <a:prstGeom prst="line">
              <a:avLst/>
            </a:prstGeom>
            <a:noFill/>
            <a:ln w="28575">
              <a:solidFill>
                <a:schemeClr val="tx1"/>
              </a:solidFill>
              <a:prstDash val="dash"/>
              <a:round/>
              <a:headEnd/>
              <a:tailEnd/>
            </a:ln>
          </p:spPr>
          <p:txBody>
            <a:bodyPr wrap="none" anchor="ctr"/>
            <a:lstStyle/>
            <a:p>
              <a:endParaRPr lang="cs-CZ"/>
            </a:p>
          </p:txBody>
        </p:sp>
        <p:sp>
          <p:nvSpPr>
            <p:cNvPr id="164877" name="Line 19"/>
            <p:cNvSpPr>
              <a:spLocks noChangeShapeType="1"/>
            </p:cNvSpPr>
            <p:nvPr/>
          </p:nvSpPr>
          <p:spPr bwMode="auto">
            <a:xfrm flipH="1">
              <a:off x="2735" y="3300"/>
              <a:ext cx="384" cy="480"/>
            </a:xfrm>
            <a:prstGeom prst="line">
              <a:avLst/>
            </a:prstGeom>
            <a:noFill/>
            <a:ln w="9525">
              <a:solidFill>
                <a:srgbClr val="FF0000"/>
              </a:solidFill>
              <a:round/>
              <a:headEnd/>
              <a:tailEnd type="triangle" w="med" len="med"/>
            </a:ln>
          </p:spPr>
          <p:txBody>
            <a:bodyPr wrap="none" anchor="ctr"/>
            <a:lstStyle/>
            <a:p>
              <a:endParaRPr lang="cs-CZ"/>
            </a:p>
          </p:txBody>
        </p:sp>
        <p:sp>
          <p:nvSpPr>
            <p:cNvPr id="164878" name="Line 20"/>
            <p:cNvSpPr>
              <a:spLocks noChangeShapeType="1"/>
            </p:cNvSpPr>
            <p:nvPr/>
          </p:nvSpPr>
          <p:spPr bwMode="auto">
            <a:xfrm flipH="1">
              <a:off x="3119" y="3012"/>
              <a:ext cx="864" cy="288"/>
            </a:xfrm>
            <a:prstGeom prst="line">
              <a:avLst/>
            </a:prstGeom>
            <a:noFill/>
            <a:ln w="9525">
              <a:solidFill>
                <a:srgbClr val="FF0000"/>
              </a:solidFill>
              <a:round/>
              <a:headEnd/>
              <a:tailEnd type="triangle" w="med" len="med"/>
            </a:ln>
          </p:spPr>
          <p:txBody>
            <a:bodyPr wrap="none" anchor="ctr"/>
            <a:lstStyle/>
            <a:p>
              <a:endParaRPr lang="cs-CZ"/>
            </a:p>
          </p:txBody>
        </p:sp>
        <p:sp>
          <p:nvSpPr>
            <p:cNvPr id="164879" name="Text Box 21"/>
            <p:cNvSpPr txBox="1">
              <a:spLocks noChangeArrowheads="1"/>
            </p:cNvSpPr>
            <p:nvPr/>
          </p:nvSpPr>
          <p:spPr bwMode="auto">
            <a:xfrm>
              <a:off x="3827" y="3012"/>
              <a:ext cx="254" cy="291"/>
            </a:xfrm>
            <a:prstGeom prst="rect">
              <a:avLst/>
            </a:prstGeom>
            <a:noFill/>
            <a:ln w="9525">
              <a:noFill/>
              <a:miter lim="800000"/>
              <a:headEnd/>
              <a:tailEnd/>
            </a:ln>
          </p:spPr>
          <p:txBody>
            <a:bodyPr wrap="none">
              <a:spAutoFit/>
            </a:bodyPr>
            <a:lstStyle/>
            <a:p>
              <a:pPr eaLnBrk="0" hangingPunct="0"/>
              <a:r>
                <a:rPr lang="en-US">
                  <a:latin typeface="Symbol" pitchFamily="18" charset="2"/>
                </a:rPr>
                <a:t>θ</a:t>
              </a:r>
              <a:r>
                <a:rPr lang="en-US" i="1" baseline="-25000"/>
                <a:t>i</a:t>
              </a:r>
              <a:endParaRPr lang="en-US"/>
            </a:p>
          </p:txBody>
        </p:sp>
        <p:sp>
          <p:nvSpPr>
            <p:cNvPr id="164880" name="Text Box 22"/>
            <p:cNvSpPr txBox="1">
              <a:spLocks noChangeArrowheads="1"/>
            </p:cNvSpPr>
            <p:nvPr/>
          </p:nvSpPr>
          <p:spPr bwMode="auto">
            <a:xfrm>
              <a:off x="2687" y="3300"/>
              <a:ext cx="282" cy="291"/>
            </a:xfrm>
            <a:prstGeom prst="rect">
              <a:avLst/>
            </a:prstGeom>
            <a:noFill/>
            <a:ln w="9525">
              <a:noFill/>
              <a:miter lim="800000"/>
              <a:headEnd/>
              <a:tailEnd/>
            </a:ln>
          </p:spPr>
          <p:txBody>
            <a:bodyPr wrap="none">
              <a:spAutoFit/>
            </a:bodyPr>
            <a:lstStyle/>
            <a:p>
              <a:pPr eaLnBrk="0" hangingPunct="0"/>
              <a:r>
                <a:rPr lang="en-US">
                  <a:latin typeface="Symbol" pitchFamily="18" charset="2"/>
                </a:rPr>
                <a:t>θ</a:t>
              </a:r>
              <a:r>
                <a:rPr lang="en-US" i="1" baseline="-25000"/>
                <a:t>o</a:t>
              </a:r>
              <a:endParaRPr lang="en-US"/>
            </a:p>
          </p:txBody>
        </p:sp>
        <p:sp>
          <p:nvSpPr>
            <p:cNvPr id="164881" name="Text Box 23"/>
            <p:cNvSpPr txBox="1">
              <a:spLocks noChangeArrowheads="1"/>
            </p:cNvSpPr>
            <p:nvPr/>
          </p:nvSpPr>
          <p:spPr bwMode="auto">
            <a:xfrm>
              <a:off x="383" y="3216"/>
              <a:ext cx="1628" cy="291"/>
            </a:xfrm>
            <a:prstGeom prst="rect">
              <a:avLst/>
            </a:prstGeom>
            <a:noFill/>
            <a:ln w="9525">
              <a:noFill/>
              <a:miter lim="800000"/>
              <a:headEnd/>
              <a:tailEnd/>
            </a:ln>
          </p:spPr>
          <p:txBody>
            <a:bodyPr wrap="none">
              <a:spAutoFit/>
            </a:bodyPr>
            <a:lstStyle/>
            <a:p>
              <a:pPr eaLnBrk="0" hangingPunct="0"/>
              <a:r>
                <a:rPr lang="en-US"/>
                <a:t>|</a:t>
              </a:r>
              <a:r>
                <a:rPr lang="en-US" i="1"/>
                <a:t>k</a:t>
              </a:r>
              <a:r>
                <a:rPr lang="en-US" i="1" baseline="-25000"/>
                <a:t>i</a:t>
              </a:r>
              <a:r>
                <a:rPr lang="en-US"/>
                <a:t>| sin</a:t>
              </a:r>
              <a:r>
                <a:rPr lang="en-US">
                  <a:latin typeface="Symbol" pitchFamily="18" charset="2"/>
                </a:rPr>
                <a:t>θ</a:t>
              </a:r>
              <a:r>
                <a:rPr lang="en-US" i="1" baseline="-25000"/>
                <a:t>i</a:t>
              </a:r>
              <a:r>
                <a:rPr lang="en-US"/>
                <a:t> = |</a:t>
              </a:r>
              <a:r>
                <a:rPr lang="en-US" i="1"/>
                <a:t>k</a:t>
              </a:r>
              <a:r>
                <a:rPr lang="en-US" i="1" baseline="-25000"/>
                <a:t>o</a:t>
              </a:r>
              <a:r>
                <a:rPr lang="en-US"/>
                <a:t>| sin</a:t>
              </a:r>
              <a:r>
                <a:rPr lang="en-US">
                  <a:latin typeface="Symbol" pitchFamily="18" charset="2"/>
                </a:rPr>
                <a:t>θ</a:t>
              </a:r>
              <a:r>
                <a:rPr lang="en-US" i="1" baseline="-25000"/>
                <a:t>o</a:t>
              </a:r>
            </a:p>
          </p:txBody>
        </p:sp>
        <p:sp>
          <p:nvSpPr>
            <p:cNvPr id="164882" name="Text Box 24"/>
            <p:cNvSpPr txBox="1">
              <a:spLocks noChangeArrowheads="1"/>
            </p:cNvSpPr>
            <p:nvPr/>
          </p:nvSpPr>
          <p:spPr bwMode="auto">
            <a:xfrm>
              <a:off x="747" y="3550"/>
              <a:ext cx="884" cy="291"/>
            </a:xfrm>
            <a:prstGeom prst="rect">
              <a:avLst/>
            </a:prstGeom>
            <a:noFill/>
            <a:ln w="9525">
              <a:noFill/>
              <a:miter lim="800000"/>
              <a:headEnd/>
              <a:tailEnd/>
            </a:ln>
          </p:spPr>
          <p:txBody>
            <a:bodyPr wrap="none">
              <a:spAutoFit/>
            </a:bodyPr>
            <a:lstStyle/>
            <a:p>
              <a:pPr eaLnBrk="0" hangingPunct="0"/>
              <a:r>
                <a:rPr lang="en-US"/>
                <a:t>|</a:t>
              </a:r>
              <a:r>
                <a:rPr lang="en-US" i="1"/>
                <a:t>k</a:t>
              </a:r>
              <a:r>
                <a:rPr lang="en-US"/>
                <a:t>|</a:t>
              </a:r>
              <a:r>
                <a:rPr lang="en-US" i="1"/>
                <a:t> = nω/c</a:t>
              </a:r>
              <a:endParaRPr lang="en-US"/>
            </a:p>
          </p:txBody>
        </p:sp>
        <p:sp>
          <p:nvSpPr>
            <p:cNvPr id="164883" name="Line 25"/>
            <p:cNvSpPr>
              <a:spLocks noChangeShapeType="1"/>
            </p:cNvSpPr>
            <p:nvPr/>
          </p:nvSpPr>
          <p:spPr bwMode="auto">
            <a:xfrm flipV="1">
              <a:off x="671" y="3792"/>
              <a:ext cx="144" cy="192"/>
            </a:xfrm>
            <a:prstGeom prst="line">
              <a:avLst/>
            </a:prstGeom>
            <a:noFill/>
            <a:ln w="9525">
              <a:solidFill>
                <a:schemeClr val="tx1"/>
              </a:solidFill>
              <a:round/>
              <a:headEnd/>
              <a:tailEnd type="triangle" w="med" len="med"/>
            </a:ln>
          </p:spPr>
          <p:txBody>
            <a:bodyPr wrap="none" anchor="ctr"/>
            <a:lstStyle/>
            <a:p>
              <a:endParaRPr lang="cs-CZ"/>
            </a:p>
          </p:txBody>
        </p:sp>
        <p:sp>
          <p:nvSpPr>
            <p:cNvPr id="164884" name="Text Box 26"/>
            <p:cNvSpPr txBox="1">
              <a:spLocks noChangeArrowheads="1"/>
            </p:cNvSpPr>
            <p:nvPr/>
          </p:nvSpPr>
          <p:spPr bwMode="auto">
            <a:xfrm>
              <a:off x="287" y="3950"/>
              <a:ext cx="707" cy="192"/>
            </a:xfrm>
            <a:prstGeom prst="rect">
              <a:avLst/>
            </a:prstGeom>
            <a:noFill/>
            <a:ln w="9525">
              <a:noFill/>
              <a:miter lim="800000"/>
              <a:headEnd/>
              <a:tailEnd/>
            </a:ln>
          </p:spPr>
          <p:txBody>
            <a:bodyPr wrap="none">
              <a:spAutoFit/>
            </a:bodyPr>
            <a:lstStyle/>
            <a:p>
              <a:pPr algn="ctr" eaLnBrk="0" hangingPunct="0"/>
              <a:r>
                <a:rPr lang="en-US" sz="1400"/>
                <a:t>(wavevector)</a:t>
              </a:r>
            </a:p>
          </p:txBody>
        </p:sp>
        <p:sp>
          <p:nvSpPr>
            <p:cNvPr id="164885" name="Line 27"/>
            <p:cNvSpPr>
              <a:spLocks noChangeShapeType="1"/>
            </p:cNvSpPr>
            <p:nvPr/>
          </p:nvSpPr>
          <p:spPr bwMode="auto">
            <a:xfrm flipH="1" flipV="1">
              <a:off x="1391" y="3792"/>
              <a:ext cx="96" cy="192"/>
            </a:xfrm>
            <a:prstGeom prst="line">
              <a:avLst/>
            </a:prstGeom>
            <a:noFill/>
            <a:ln w="9525">
              <a:solidFill>
                <a:schemeClr val="tx1"/>
              </a:solidFill>
              <a:round/>
              <a:headEnd/>
              <a:tailEnd type="triangle" w="med" len="med"/>
            </a:ln>
          </p:spPr>
          <p:txBody>
            <a:bodyPr wrap="none" anchor="ctr"/>
            <a:lstStyle/>
            <a:p>
              <a:endParaRPr lang="cs-CZ"/>
            </a:p>
          </p:txBody>
        </p:sp>
        <p:sp>
          <p:nvSpPr>
            <p:cNvPr id="164886" name="Text Box 28"/>
            <p:cNvSpPr txBox="1">
              <a:spLocks noChangeArrowheads="1"/>
            </p:cNvSpPr>
            <p:nvPr/>
          </p:nvSpPr>
          <p:spPr bwMode="auto">
            <a:xfrm>
              <a:off x="1199" y="3936"/>
              <a:ext cx="638" cy="192"/>
            </a:xfrm>
            <a:prstGeom prst="rect">
              <a:avLst/>
            </a:prstGeom>
            <a:noFill/>
            <a:ln w="9525">
              <a:noFill/>
              <a:miter lim="800000"/>
              <a:headEnd/>
              <a:tailEnd/>
            </a:ln>
          </p:spPr>
          <p:txBody>
            <a:bodyPr wrap="none">
              <a:spAutoFit/>
            </a:bodyPr>
            <a:lstStyle/>
            <a:p>
              <a:pPr algn="ctr" eaLnBrk="0" hangingPunct="0"/>
              <a:r>
                <a:rPr lang="en-US" sz="1400"/>
                <a:t>(frequency)</a:t>
              </a:r>
            </a:p>
          </p:txBody>
        </p:sp>
        <p:sp>
          <p:nvSpPr>
            <p:cNvPr id="164887" name="Rectangle 29"/>
            <p:cNvSpPr>
              <a:spLocks noChangeArrowheads="1"/>
            </p:cNvSpPr>
            <p:nvPr/>
          </p:nvSpPr>
          <p:spPr bwMode="auto">
            <a:xfrm>
              <a:off x="4547" y="3024"/>
              <a:ext cx="253" cy="288"/>
            </a:xfrm>
            <a:prstGeom prst="rect">
              <a:avLst/>
            </a:prstGeom>
            <a:noFill/>
            <a:ln w="9525">
              <a:noFill/>
              <a:miter lim="800000"/>
              <a:headEnd/>
              <a:tailEnd/>
            </a:ln>
          </p:spPr>
          <p:txBody>
            <a:bodyPr wrap="none">
              <a:spAutoFit/>
            </a:bodyPr>
            <a:lstStyle/>
            <a:p>
              <a:pPr algn="ctr" eaLnBrk="0" hangingPunct="0"/>
              <a:r>
                <a:rPr lang="en-US" i="1">
                  <a:solidFill>
                    <a:srgbClr val="FF0000"/>
                  </a:solidFill>
                </a:rPr>
                <a:t>k</a:t>
              </a:r>
              <a:r>
                <a:rPr lang="en-US" baseline="-25000">
                  <a:solidFill>
                    <a:srgbClr val="FF0000"/>
                  </a:solidFill>
                </a:rPr>
                <a:t>||</a:t>
              </a:r>
            </a:p>
          </p:txBody>
        </p:sp>
        <p:sp>
          <p:nvSpPr>
            <p:cNvPr id="164888" name="Line 30"/>
            <p:cNvSpPr>
              <a:spLocks noChangeShapeType="1"/>
            </p:cNvSpPr>
            <p:nvPr/>
          </p:nvSpPr>
          <p:spPr bwMode="auto">
            <a:xfrm>
              <a:off x="4643" y="3312"/>
              <a:ext cx="0" cy="288"/>
            </a:xfrm>
            <a:prstGeom prst="line">
              <a:avLst/>
            </a:prstGeom>
            <a:noFill/>
            <a:ln w="9525">
              <a:solidFill>
                <a:srgbClr val="FF0000"/>
              </a:solidFill>
              <a:round/>
              <a:headEnd/>
              <a:tailEnd type="triangle" w="med" len="med"/>
            </a:ln>
          </p:spPr>
          <p:txBody>
            <a:bodyPr wrap="none" anchor="ctr"/>
            <a:lstStyle/>
            <a:p>
              <a:endParaRPr lang="cs-CZ"/>
            </a:p>
          </p:txBody>
        </p:sp>
        <p:sp>
          <p:nvSpPr>
            <p:cNvPr id="164889" name="Line 31"/>
            <p:cNvSpPr>
              <a:spLocks noChangeShapeType="1"/>
            </p:cNvSpPr>
            <p:nvPr/>
          </p:nvSpPr>
          <p:spPr bwMode="auto">
            <a:xfrm>
              <a:off x="3120" y="2160"/>
              <a:ext cx="0" cy="2160"/>
            </a:xfrm>
            <a:prstGeom prst="line">
              <a:avLst/>
            </a:prstGeom>
            <a:noFill/>
            <a:ln w="28575">
              <a:solidFill>
                <a:schemeClr val="accent2"/>
              </a:solidFill>
              <a:prstDash val="dash"/>
              <a:round/>
              <a:headEnd/>
              <a:tailEnd/>
            </a:ln>
          </p:spPr>
          <p:txBody>
            <a:bodyPr wrap="none" anchor="ctr"/>
            <a:lstStyle/>
            <a:p>
              <a:endParaRPr lang="cs-CZ"/>
            </a:p>
          </p:txBody>
        </p:sp>
        <p:sp>
          <p:nvSpPr>
            <p:cNvPr id="164890" name="Line 32"/>
            <p:cNvSpPr>
              <a:spLocks noChangeShapeType="1"/>
            </p:cNvSpPr>
            <p:nvPr/>
          </p:nvSpPr>
          <p:spPr bwMode="auto">
            <a:xfrm>
              <a:off x="4128" y="2160"/>
              <a:ext cx="0" cy="2160"/>
            </a:xfrm>
            <a:prstGeom prst="line">
              <a:avLst/>
            </a:prstGeom>
            <a:noFill/>
            <a:ln w="28575">
              <a:solidFill>
                <a:schemeClr val="accent2"/>
              </a:solidFill>
              <a:prstDash val="dash"/>
              <a:round/>
              <a:headEnd/>
              <a:tailEnd/>
            </a:ln>
          </p:spPr>
          <p:txBody>
            <a:bodyPr wrap="none" anchor="ctr"/>
            <a:lstStyle/>
            <a:p>
              <a:endParaRPr lang="cs-CZ"/>
            </a:p>
          </p:txBody>
        </p:sp>
        <p:sp>
          <p:nvSpPr>
            <p:cNvPr id="164891" name="Text Box 33"/>
            <p:cNvSpPr txBox="1">
              <a:spLocks noChangeArrowheads="1"/>
            </p:cNvSpPr>
            <p:nvPr/>
          </p:nvSpPr>
          <p:spPr bwMode="auto">
            <a:xfrm>
              <a:off x="4176" y="2496"/>
              <a:ext cx="1063" cy="518"/>
            </a:xfrm>
            <a:prstGeom prst="rect">
              <a:avLst/>
            </a:prstGeom>
            <a:noFill/>
            <a:ln w="9525">
              <a:noFill/>
              <a:miter lim="800000"/>
              <a:headEnd/>
              <a:tailEnd/>
            </a:ln>
          </p:spPr>
          <p:txBody>
            <a:bodyPr wrap="none">
              <a:spAutoFit/>
            </a:bodyPr>
            <a:lstStyle/>
            <a:p>
              <a:pPr algn="ctr" eaLnBrk="0" hangingPunct="0"/>
              <a:r>
                <a:rPr lang="en-US"/>
                <a:t>translational</a:t>
              </a:r>
            </a:p>
            <a:p>
              <a:pPr algn="ctr" eaLnBrk="0" hangingPunct="0"/>
              <a:r>
                <a:rPr lang="en-US"/>
                <a:t>symmetry</a:t>
              </a:r>
            </a:p>
          </p:txBody>
        </p:sp>
        <p:sp>
          <p:nvSpPr>
            <p:cNvPr id="164892" name="Text Box 34"/>
            <p:cNvSpPr txBox="1">
              <a:spLocks noChangeArrowheads="1"/>
            </p:cNvSpPr>
            <p:nvPr/>
          </p:nvSpPr>
          <p:spPr bwMode="auto">
            <a:xfrm>
              <a:off x="4224" y="3638"/>
              <a:ext cx="958" cy="288"/>
            </a:xfrm>
            <a:prstGeom prst="rect">
              <a:avLst/>
            </a:prstGeom>
            <a:noFill/>
            <a:ln w="9525">
              <a:noFill/>
              <a:miter lim="800000"/>
              <a:headEnd/>
              <a:tailEnd/>
            </a:ln>
          </p:spPr>
          <p:txBody>
            <a:bodyPr wrap="none">
              <a:spAutoFit/>
            </a:bodyPr>
            <a:lstStyle/>
            <a:p>
              <a:pPr algn="ctr" eaLnBrk="0" hangingPunct="0"/>
              <a:r>
                <a:rPr lang="en-US"/>
                <a:t>conserved!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Freeform 2"/>
          <p:cNvSpPr>
            <a:spLocks/>
          </p:cNvSpPr>
          <p:nvPr/>
        </p:nvSpPr>
        <p:spPr bwMode="auto">
          <a:xfrm>
            <a:off x="762000" y="1905000"/>
            <a:ext cx="5334000" cy="3581400"/>
          </a:xfrm>
          <a:custGeom>
            <a:avLst/>
            <a:gdLst>
              <a:gd name="T0" fmla="*/ 0 w 3360"/>
              <a:gd name="T1" fmla="*/ 2147483647 h 2256"/>
              <a:gd name="T2" fmla="*/ 2147483647 w 3360"/>
              <a:gd name="T3" fmla="*/ 2147483647 h 2256"/>
              <a:gd name="T4" fmla="*/ 2147483647 w 3360"/>
              <a:gd name="T5" fmla="*/ 0 h 2256"/>
              <a:gd name="T6" fmla="*/ 0 w 3360"/>
              <a:gd name="T7" fmla="*/ 0 h 2256"/>
              <a:gd name="T8" fmla="*/ 0 w 3360"/>
              <a:gd name="T9" fmla="*/ 2147483647 h 2256"/>
              <a:gd name="T10" fmla="*/ 0 60000 65536"/>
              <a:gd name="T11" fmla="*/ 0 60000 65536"/>
              <a:gd name="T12" fmla="*/ 0 60000 65536"/>
              <a:gd name="T13" fmla="*/ 0 60000 65536"/>
              <a:gd name="T14" fmla="*/ 0 60000 65536"/>
              <a:gd name="T15" fmla="*/ 0 w 3360"/>
              <a:gd name="T16" fmla="*/ 0 h 2256"/>
              <a:gd name="T17" fmla="*/ 3360 w 3360"/>
              <a:gd name="T18" fmla="*/ 2256 h 2256"/>
            </a:gdLst>
            <a:ahLst/>
            <a:cxnLst>
              <a:cxn ang="T10">
                <a:pos x="T0" y="T1"/>
              </a:cxn>
              <a:cxn ang="T11">
                <a:pos x="T2" y="T3"/>
              </a:cxn>
              <a:cxn ang="T12">
                <a:pos x="T4" y="T5"/>
              </a:cxn>
              <a:cxn ang="T13">
                <a:pos x="T6" y="T7"/>
              </a:cxn>
              <a:cxn ang="T14">
                <a:pos x="T8" y="T9"/>
              </a:cxn>
            </a:cxnLst>
            <a:rect l="T15" t="T16" r="T17" b="T18"/>
            <a:pathLst>
              <a:path w="3360" h="2256">
                <a:moveTo>
                  <a:pt x="0" y="2256"/>
                </a:moveTo>
                <a:lnTo>
                  <a:pt x="3360" y="288"/>
                </a:lnTo>
                <a:lnTo>
                  <a:pt x="3360" y="0"/>
                </a:lnTo>
                <a:lnTo>
                  <a:pt x="0" y="0"/>
                </a:lnTo>
                <a:lnTo>
                  <a:pt x="0" y="2256"/>
                </a:lnTo>
                <a:close/>
              </a:path>
            </a:pathLst>
          </a:custGeom>
          <a:solidFill>
            <a:srgbClr val="FFFFCC"/>
          </a:solidFill>
          <a:ln w="9525">
            <a:solidFill>
              <a:schemeClr val="bg2"/>
            </a:solidFill>
            <a:round/>
            <a:headEnd/>
            <a:tailEnd/>
          </a:ln>
        </p:spPr>
        <p:txBody>
          <a:bodyPr wrap="none" anchor="ctr"/>
          <a:lstStyle/>
          <a:p>
            <a:endParaRPr lang="cs-CZ"/>
          </a:p>
        </p:txBody>
      </p:sp>
      <p:sp>
        <p:nvSpPr>
          <p:cNvPr id="26628" name="Rectangle 3"/>
          <p:cNvSpPr>
            <a:spLocks noGrp="1" noChangeArrowheads="1"/>
          </p:cNvSpPr>
          <p:nvPr>
            <p:ph type="title"/>
          </p:nvPr>
        </p:nvSpPr>
        <p:spPr>
          <a:xfrm>
            <a:off x="685800" y="152400"/>
            <a:ext cx="7772400" cy="1143000"/>
          </a:xfrm>
        </p:spPr>
        <p:txBody>
          <a:bodyPr/>
          <a:lstStyle/>
          <a:p>
            <a:r>
              <a:rPr lang="en-US" smtClean="0">
                <a:ea typeface="ＭＳ Ｐゴシック" charset="-128"/>
              </a:rPr>
              <a:t>Waveguide </a:t>
            </a:r>
            <a:r>
              <a:rPr lang="en-US" smtClean="0">
                <a:solidFill>
                  <a:schemeClr val="accent2"/>
                </a:solidFill>
                <a:ea typeface="ＭＳ Ｐゴシック" charset="-128"/>
              </a:rPr>
              <a:t>Dispersion Relations</a:t>
            </a:r>
            <a:r>
              <a:rPr lang="en-US" smtClean="0">
                <a:ea typeface="ＭＳ Ｐゴシック" charset="-128"/>
              </a:rPr>
              <a:t/>
            </a:r>
            <a:br>
              <a:rPr lang="en-US" smtClean="0">
                <a:ea typeface="ＭＳ Ｐゴシック" charset="-128"/>
              </a:rPr>
            </a:br>
            <a:r>
              <a:rPr lang="en-US" sz="3200" i="1" smtClean="0">
                <a:ea typeface="ＭＳ Ｐゴシック" charset="-128"/>
              </a:rPr>
              <a:t>i.e.</a:t>
            </a:r>
            <a:r>
              <a:rPr lang="en-US" sz="3200" smtClean="0">
                <a:ea typeface="ＭＳ Ｐゴシック" charset="-128"/>
              </a:rPr>
              <a:t> projected band diagrams</a:t>
            </a:r>
            <a:endParaRPr lang="en-US" smtClean="0">
              <a:ea typeface="ＭＳ Ｐゴシック" charset="-128"/>
            </a:endParaRPr>
          </a:p>
        </p:txBody>
      </p:sp>
      <p:sp>
        <p:nvSpPr>
          <p:cNvPr id="26629" name="Line 4"/>
          <p:cNvSpPr>
            <a:spLocks noChangeShapeType="1"/>
          </p:cNvSpPr>
          <p:nvPr/>
        </p:nvSpPr>
        <p:spPr bwMode="auto">
          <a:xfrm flipV="1">
            <a:off x="762000" y="1676400"/>
            <a:ext cx="0" cy="3810000"/>
          </a:xfrm>
          <a:prstGeom prst="line">
            <a:avLst/>
          </a:prstGeom>
          <a:noFill/>
          <a:ln w="9525">
            <a:solidFill>
              <a:schemeClr val="tx1"/>
            </a:solidFill>
            <a:round/>
            <a:headEnd/>
            <a:tailEnd type="triangle" w="med" len="med"/>
          </a:ln>
        </p:spPr>
        <p:txBody>
          <a:bodyPr wrap="none" anchor="ctr"/>
          <a:lstStyle/>
          <a:p>
            <a:endParaRPr lang="cs-CZ"/>
          </a:p>
        </p:txBody>
      </p:sp>
      <p:sp>
        <p:nvSpPr>
          <p:cNvPr id="26630" name="Line 5"/>
          <p:cNvSpPr>
            <a:spLocks noChangeShapeType="1"/>
          </p:cNvSpPr>
          <p:nvPr/>
        </p:nvSpPr>
        <p:spPr bwMode="auto">
          <a:xfrm>
            <a:off x="762000" y="5486400"/>
            <a:ext cx="6096000" cy="0"/>
          </a:xfrm>
          <a:prstGeom prst="line">
            <a:avLst/>
          </a:prstGeom>
          <a:noFill/>
          <a:ln w="9525">
            <a:solidFill>
              <a:schemeClr val="tx1"/>
            </a:solidFill>
            <a:round/>
            <a:headEnd/>
            <a:tailEnd type="triangle" w="med" len="med"/>
          </a:ln>
        </p:spPr>
        <p:txBody>
          <a:bodyPr wrap="none" anchor="ctr"/>
          <a:lstStyle/>
          <a:p>
            <a:endParaRPr lang="cs-CZ"/>
          </a:p>
        </p:txBody>
      </p:sp>
      <p:grpSp>
        <p:nvGrpSpPr>
          <p:cNvPr id="26631" name="Group 6"/>
          <p:cNvGrpSpPr>
            <a:grpSpLocks/>
          </p:cNvGrpSpPr>
          <p:nvPr/>
        </p:nvGrpSpPr>
        <p:grpSpPr bwMode="auto">
          <a:xfrm>
            <a:off x="0" y="5791200"/>
            <a:ext cx="9144000" cy="762000"/>
            <a:chOff x="0" y="816"/>
            <a:chExt cx="5760" cy="480"/>
          </a:xfrm>
        </p:grpSpPr>
        <p:sp>
          <p:nvSpPr>
            <p:cNvPr id="26652" name="Rectangle 7"/>
            <p:cNvSpPr>
              <a:spLocks noChangeArrowheads="1"/>
            </p:cNvSpPr>
            <p:nvPr/>
          </p:nvSpPr>
          <p:spPr bwMode="auto">
            <a:xfrm>
              <a:off x="0" y="1056"/>
              <a:ext cx="5760" cy="24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sz="1400"/>
            </a:p>
          </p:txBody>
        </p:sp>
        <p:sp>
          <p:nvSpPr>
            <p:cNvPr id="26653" name="Text Box 8"/>
            <p:cNvSpPr txBox="1">
              <a:spLocks noChangeArrowheads="1"/>
            </p:cNvSpPr>
            <p:nvPr/>
          </p:nvSpPr>
          <p:spPr bwMode="auto">
            <a:xfrm>
              <a:off x="300" y="1056"/>
              <a:ext cx="403" cy="192"/>
            </a:xfrm>
            <a:prstGeom prst="rect">
              <a:avLst/>
            </a:prstGeom>
            <a:noFill/>
            <a:ln w="9525">
              <a:noFill/>
              <a:miter lim="800000"/>
              <a:headEnd/>
              <a:tailEnd/>
            </a:ln>
          </p:spPr>
          <p:txBody>
            <a:bodyPr wrap="none">
              <a:spAutoFit/>
            </a:bodyPr>
            <a:lstStyle/>
            <a:p>
              <a:pPr eaLnBrk="0" hangingPunct="0"/>
              <a:r>
                <a:rPr lang="en-US" sz="1400" i="1"/>
                <a:t>n</a:t>
              </a:r>
              <a:r>
                <a:rPr lang="en-US" sz="1400" i="1" baseline="-25000"/>
                <a:t>i</a:t>
              </a:r>
              <a:r>
                <a:rPr lang="en-US" sz="1400"/>
                <a:t> &gt; </a:t>
              </a:r>
              <a:r>
                <a:rPr lang="en-US" sz="1400" i="1"/>
                <a:t>n</a:t>
              </a:r>
              <a:r>
                <a:rPr lang="en-US" sz="1400" i="1" baseline="-25000"/>
                <a:t>o</a:t>
              </a:r>
              <a:endParaRPr lang="en-US" sz="1400"/>
            </a:p>
          </p:txBody>
        </p:sp>
        <p:sp>
          <p:nvSpPr>
            <p:cNvPr id="26654" name="Rectangle 9"/>
            <p:cNvSpPr>
              <a:spLocks noChangeArrowheads="1"/>
            </p:cNvSpPr>
            <p:nvPr/>
          </p:nvSpPr>
          <p:spPr bwMode="auto">
            <a:xfrm>
              <a:off x="384" y="816"/>
              <a:ext cx="208" cy="192"/>
            </a:xfrm>
            <a:prstGeom prst="rect">
              <a:avLst/>
            </a:prstGeom>
            <a:noFill/>
            <a:ln w="9525">
              <a:noFill/>
              <a:miter lim="800000"/>
              <a:headEnd/>
              <a:tailEnd/>
            </a:ln>
          </p:spPr>
          <p:txBody>
            <a:bodyPr wrap="none">
              <a:spAutoFit/>
            </a:bodyPr>
            <a:lstStyle/>
            <a:p>
              <a:pPr eaLnBrk="0" hangingPunct="0"/>
              <a:r>
                <a:rPr lang="en-US" sz="1400" i="1"/>
                <a:t>n</a:t>
              </a:r>
              <a:r>
                <a:rPr lang="en-US" sz="1400" i="1" baseline="-25000"/>
                <a:t>o</a:t>
              </a:r>
            </a:p>
          </p:txBody>
        </p:sp>
      </p:grpSp>
      <p:sp>
        <p:nvSpPr>
          <p:cNvPr id="26632" name="Rectangle 10"/>
          <p:cNvSpPr>
            <a:spLocks noChangeArrowheads="1"/>
          </p:cNvSpPr>
          <p:nvPr/>
        </p:nvSpPr>
        <p:spPr bwMode="auto">
          <a:xfrm>
            <a:off x="6858000" y="5257800"/>
            <a:ext cx="401638"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k</a:t>
            </a:r>
            <a:r>
              <a:rPr lang="en-US" baseline="-25000">
                <a:solidFill>
                  <a:srgbClr val="FF0000"/>
                </a:solidFill>
              </a:rPr>
              <a:t>||</a:t>
            </a:r>
          </a:p>
        </p:txBody>
      </p:sp>
      <p:sp>
        <p:nvSpPr>
          <p:cNvPr id="26633" name="Rectangle 11"/>
          <p:cNvSpPr>
            <a:spLocks noChangeArrowheads="1"/>
          </p:cNvSpPr>
          <p:nvPr/>
        </p:nvSpPr>
        <p:spPr bwMode="auto">
          <a:xfrm>
            <a:off x="379413" y="1981200"/>
            <a:ext cx="396875" cy="461963"/>
          </a:xfrm>
          <a:prstGeom prst="rect">
            <a:avLst/>
          </a:prstGeom>
          <a:noFill/>
          <a:ln w="9525">
            <a:noFill/>
            <a:miter lim="800000"/>
            <a:headEnd/>
            <a:tailEnd/>
          </a:ln>
        </p:spPr>
        <p:txBody>
          <a:bodyPr wrap="none">
            <a:spAutoFit/>
          </a:bodyPr>
          <a:lstStyle/>
          <a:p>
            <a:pPr algn="ctr" eaLnBrk="0" hangingPunct="0"/>
            <a:r>
              <a:rPr lang="en-US">
                <a:solidFill>
                  <a:srgbClr val="FF0000"/>
                </a:solidFill>
                <a:latin typeface="Symbol" pitchFamily="18" charset="2"/>
              </a:rPr>
              <a:t>ω</a:t>
            </a:r>
          </a:p>
        </p:txBody>
      </p:sp>
      <p:sp>
        <p:nvSpPr>
          <p:cNvPr id="26634" name="Text Box 12"/>
          <p:cNvSpPr txBox="1">
            <a:spLocks noChangeArrowheads="1"/>
          </p:cNvSpPr>
          <p:nvPr/>
        </p:nvSpPr>
        <p:spPr bwMode="auto">
          <a:xfrm rot="-1846676">
            <a:off x="1655763" y="3671888"/>
            <a:ext cx="2781300" cy="460375"/>
          </a:xfrm>
          <a:prstGeom prst="rect">
            <a:avLst/>
          </a:prstGeom>
          <a:noFill/>
          <a:ln w="9525">
            <a:noFill/>
            <a:miter lim="800000"/>
            <a:headEnd/>
            <a:tailEnd/>
          </a:ln>
        </p:spPr>
        <p:txBody>
          <a:bodyPr wrap="none">
            <a:spAutoFit/>
          </a:bodyPr>
          <a:lstStyle/>
          <a:p>
            <a:pPr algn="ctr" eaLnBrk="0" hangingPunct="0"/>
            <a:r>
              <a:rPr lang="en-US">
                <a:solidFill>
                  <a:srgbClr val="FF0000"/>
                </a:solidFill>
              </a:rPr>
              <a:t>light line</a:t>
            </a:r>
            <a:r>
              <a:rPr lang="en-US"/>
              <a:t>: </a:t>
            </a:r>
            <a:r>
              <a:rPr lang="en-US">
                <a:latin typeface="Symbol" pitchFamily="18" charset="2"/>
              </a:rPr>
              <a:t>w</a:t>
            </a:r>
            <a:r>
              <a:rPr lang="en-US"/>
              <a:t> = </a:t>
            </a:r>
            <a:r>
              <a:rPr lang="en-US" i="1"/>
              <a:t>cβ</a:t>
            </a:r>
            <a:r>
              <a:rPr lang="en-US"/>
              <a:t> / </a:t>
            </a:r>
            <a:r>
              <a:rPr lang="en-US" i="1"/>
              <a:t>n</a:t>
            </a:r>
            <a:r>
              <a:rPr lang="en-US" i="1" baseline="-25000"/>
              <a:t>o</a:t>
            </a:r>
            <a:endParaRPr lang="en-US"/>
          </a:p>
        </p:txBody>
      </p:sp>
      <p:sp>
        <p:nvSpPr>
          <p:cNvPr id="26635" name="Text Box 13"/>
          <p:cNvSpPr txBox="1">
            <a:spLocks noChangeArrowheads="1"/>
          </p:cNvSpPr>
          <p:nvPr/>
        </p:nvSpPr>
        <p:spPr bwMode="auto">
          <a:xfrm>
            <a:off x="777875" y="1905000"/>
            <a:ext cx="2740025" cy="708025"/>
          </a:xfrm>
          <a:prstGeom prst="rect">
            <a:avLst/>
          </a:prstGeom>
          <a:noFill/>
          <a:ln w="9525">
            <a:noFill/>
            <a:miter lim="800000"/>
            <a:headEnd/>
            <a:tailEnd/>
          </a:ln>
        </p:spPr>
        <p:txBody>
          <a:bodyPr wrap="none">
            <a:spAutoFit/>
          </a:bodyPr>
          <a:lstStyle/>
          <a:p>
            <a:pPr algn="ctr" eaLnBrk="0" hangingPunct="0"/>
            <a:r>
              <a:rPr lang="en-US" sz="2000" i="1">
                <a:solidFill>
                  <a:srgbClr val="FF0000"/>
                </a:solidFill>
              </a:rPr>
              <a:t>light cone</a:t>
            </a:r>
          </a:p>
          <a:p>
            <a:pPr algn="ctr" eaLnBrk="0" hangingPunct="0"/>
            <a:r>
              <a:rPr lang="en-US" sz="2000"/>
              <a:t>projection of all </a:t>
            </a:r>
            <a:r>
              <a:rPr lang="en-US" sz="2000" i="1"/>
              <a:t>k</a:t>
            </a:r>
            <a:r>
              <a:rPr lang="en-US" sz="2000" baseline="-25000">
                <a:sym typeface="Symbol" pitchFamily="18" charset="2"/>
              </a:rPr>
              <a:t>⊥</a:t>
            </a:r>
            <a:r>
              <a:rPr lang="en-US" sz="2000">
                <a:sym typeface="Symbol" pitchFamily="18" charset="2"/>
              </a:rPr>
              <a:t> in </a:t>
            </a:r>
            <a:r>
              <a:rPr lang="en-US" sz="2000" i="1"/>
              <a:t>n</a:t>
            </a:r>
            <a:r>
              <a:rPr lang="en-US" sz="2000" i="1" baseline="-25000"/>
              <a:t>o</a:t>
            </a:r>
            <a:endParaRPr lang="en-US" i="1" baseline="-25000"/>
          </a:p>
        </p:txBody>
      </p:sp>
      <p:sp>
        <p:nvSpPr>
          <p:cNvPr id="26636" name="Text Box 14"/>
          <p:cNvSpPr txBox="1">
            <a:spLocks noChangeArrowheads="1"/>
          </p:cNvSpPr>
          <p:nvPr/>
        </p:nvSpPr>
        <p:spPr bwMode="auto">
          <a:xfrm>
            <a:off x="6356350" y="5638800"/>
            <a:ext cx="1296988" cy="461963"/>
          </a:xfrm>
          <a:prstGeom prst="rect">
            <a:avLst/>
          </a:prstGeom>
          <a:noFill/>
          <a:ln w="9525">
            <a:noFill/>
            <a:miter lim="800000"/>
            <a:headEnd/>
            <a:tailEnd/>
          </a:ln>
        </p:spPr>
        <p:txBody>
          <a:bodyPr wrap="none">
            <a:spAutoFit/>
          </a:bodyPr>
          <a:lstStyle/>
          <a:p>
            <a:pPr algn="ctr" eaLnBrk="0" hangingPunct="0"/>
            <a:r>
              <a:rPr lang="en-US"/>
              <a:t>(a.k.a. β)</a:t>
            </a:r>
          </a:p>
        </p:txBody>
      </p:sp>
      <p:grpSp>
        <p:nvGrpSpPr>
          <p:cNvPr id="3" name="Group 15"/>
          <p:cNvGrpSpPr>
            <a:grpSpLocks/>
          </p:cNvGrpSpPr>
          <p:nvPr/>
        </p:nvGrpSpPr>
        <p:grpSpPr bwMode="auto">
          <a:xfrm>
            <a:off x="762000" y="3657600"/>
            <a:ext cx="5562600" cy="1828800"/>
            <a:chOff x="480" y="2304"/>
            <a:chExt cx="3504" cy="1152"/>
          </a:xfrm>
        </p:grpSpPr>
        <p:sp>
          <p:nvSpPr>
            <p:cNvPr id="26650" name="Line 16"/>
            <p:cNvSpPr>
              <a:spLocks noChangeShapeType="1"/>
            </p:cNvSpPr>
            <p:nvPr/>
          </p:nvSpPr>
          <p:spPr bwMode="auto">
            <a:xfrm flipV="1">
              <a:off x="480" y="2304"/>
              <a:ext cx="3504" cy="1152"/>
            </a:xfrm>
            <a:prstGeom prst="line">
              <a:avLst/>
            </a:prstGeom>
            <a:noFill/>
            <a:ln w="19050">
              <a:solidFill>
                <a:schemeClr val="tx1"/>
              </a:solidFill>
              <a:prstDash val="dash"/>
              <a:round/>
              <a:headEnd/>
              <a:tailEnd/>
            </a:ln>
          </p:spPr>
          <p:txBody>
            <a:bodyPr wrap="none" anchor="ctr"/>
            <a:lstStyle/>
            <a:p>
              <a:endParaRPr lang="cs-CZ"/>
            </a:p>
          </p:txBody>
        </p:sp>
        <p:sp>
          <p:nvSpPr>
            <p:cNvPr id="26651" name="Text Box 17"/>
            <p:cNvSpPr txBox="1">
              <a:spLocks noChangeArrowheads="1"/>
            </p:cNvSpPr>
            <p:nvPr/>
          </p:nvSpPr>
          <p:spPr bwMode="auto">
            <a:xfrm rot="-1099805">
              <a:off x="3028" y="2504"/>
              <a:ext cx="918" cy="291"/>
            </a:xfrm>
            <a:prstGeom prst="rect">
              <a:avLst/>
            </a:prstGeom>
            <a:noFill/>
            <a:ln w="9525">
              <a:noFill/>
              <a:miter lim="800000"/>
              <a:headEnd/>
              <a:tailEnd/>
            </a:ln>
          </p:spPr>
          <p:txBody>
            <a:bodyPr wrap="none">
              <a:spAutoFit/>
            </a:bodyPr>
            <a:lstStyle/>
            <a:p>
              <a:pPr algn="ctr" eaLnBrk="0" hangingPunct="0"/>
              <a:r>
                <a:rPr lang="en-US"/>
                <a:t>ω = </a:t>
              </a:r>
              <a:r>
                <a:rPr lang="en-US" i="1"/>
                <a:t>ck</a:t>
              </a:r>
              <a:r>
                <a:rPr lang="en-US"/>
                <a:t> / </a:t>
              </a:r>
              <a:r>
                <a:rPr lang="en-US" i="1"/>
                <a:t>n</a:t>
              </a:r>
              <a:r>
                <a:rPr lang="en-US" i="1" baseline="-25000"/>
                <a:t>i</a:t>
              </a:r>
              <a:endParaRPr lang="en-US"/>
            </a:p>
          </p:txBody>
        </p:sp>
      </p:grpSp>
      <p:grpSp>
        <p:nvGrpSpPr>
          <p:cNvPr id="4" name="Group 18"/>
          <p:cNvGrpSpPr>
            <a:grpSpLocks/>
          </p:cNvGrpSpPr>
          <p:nvPr/>
        </p:nvGrpSpPr>
        <p:grpSpPr bwMode="auto">
          <a:xfrm>
            <a:off x="762000" y="2971800"/>
            <a:ext cx="8347075" cy="2514600"/>
            <a:chOff x="480" y="1872"/>
            <a:chExt cx="5258" cy="1584"/>
          </a:xfrm>
        </p:grpSpPr>
        <p:sp>
          <p:nvSpPr>
            <p:cNvPr id="26648" name="Freeform 19"/>
            <p:cNvSpPr>
              <a:spLocks/>
            </p:cNvSpPr>
            <p:nvPr/>
          </p:nvSpPr>
          <p:spPr bwMode="auto">
            <a:xfrm>
              <a:off x="480" y="2160"/>
              <a:ext cx="3792" cy="1296"/>
            </a:xfrm>
            <a:custGeom>
              <a:avLst/>
              <a:gdLst>
                <a:gd name="T0" fmla="*/ 0 w 3792"/>
                <a:gd name="T1" fmla="*/ 1296 h 1296"/>
                <a:gd name="T2" fmla="*/ 1152 w 3792"/>
                <a:gd name="T3" fmla="*/ 720 h 1296"/>
                <a:gd name="T4" fmla="*/ 3072 w 3792"/>
                <a:gd name="T5" fmla="*/ 240 h 1296"/>
                <a:gd name="T6" fmla="*/ 3792 w 3792"/>
                <a:gd name="T7" fmla="*/ 0 h 1296"/>
                <a:gd name="T8" fmla="*/ 0 60000 65536"/>
                <a:gd name="T9" fmla="*/ 0 60000 65536"/>
                <a:gd name="T10" fmla="*/ 0 60000 65536"/>
                <a:gd name="T11" fmla="*/ 0 60000 65536"/>
                <a:gd name="T12" fmla="*/ 0 w 3792"/>
                <a:gd name="T13" fmla="*/ 0 h 1296"/>
                <a:gd name="T14" fmla="*/ 3792 w 3792"/>
                <a:gd name="T15" fmla="*/ 1296 h 1296"/>
              </a:gdLst>
              <a:ahLst/>
              <a:cxnLst>
                <a:cxn ang="T8">
                  <a:pos x="T0" y="T1"/>
                </a:cxn>
                <a:cxn ang="T9">
                  <a:pos x="T2" y="T3"/>
                </a:cxn>
                <a:cxn ang="T10">
                  <a:pos x="T4" y="T5"/>
                </a:cxn>
                <a:cxn ang="T11">
                  <a:pos x="T6" y="T7"/>
                </a:cxn>
              </a:cxnLst>
              <a:rect l="T12" t="T13" r="T14" b="T15"/>
              <a:pathLst>
                <a:path w="3792" h="1296">
                  <a:moveTo>
                    <a:pt x="0" y="1296"/>
                  </a:moveTo>
                  <a:cubicBezTo>
                    <a:pt x="320" y="1095"/>
                    <a:pt x="640" y="895"/>
                    <a:pt x="1152" y="720"/>
                  </a:cubicBezTo>
                  <a:cubicBezTo>
                    <a:pt x="1663" y="544"/>
                    <a:pt x="2632" y="360"/>
                    <a:pt x="3072" y="240"/>
                  </a:cubicBezTo>
                  <a:cubicBezTo>
                    <a:pt x="3512" y="120"/>
                    <a:pt x="3652" y="60"/>
                    <a:pt x="3792" y="0"/>
                  </a:cubicBezTo>
                </a:path>
              </a:pathLst>
            </a:custGeom>
            <a:noFill/>
            <a:ln w="28575">
              <a:solidFill>
                <a:srgbClr val="FF0000"/>
              </a:solidFill>
              <a:round/>
              <a:headEnd/>
              <a:tailEnd/>
            </a:ln>
          </p:spPr>
          <p:txBody>
            <a:bodyPr wrap="none" anchor="ctr"/>
            <a:lstStyle/>
            <a:p>
              <a:endParaRPr lang="cs-CZ"/>
            </a:p>
          </p:txBody>
        </p:sp>
        <p:sp>
          <p:nvSpPr>
            <p:cNvPr id="26649" name="Text Box 20"/>
            <p:cNvSpPr txBox="1">
              <a:spLocks noChangeArrowheads="1"/>
            </p:cNvSpPr>
            <p:nvPr/>
          </p:nvSpPr>
          <p:spPr bwMode="auto">
            <a:xfrm>
              <a:off x="4264" y="1872"/>
              <a:ext cx="1474" cy="518"/>
            </a:xfrm>
            <a:prstGeom prst="rect">
              <a:avLst/>
            </a:prstGeom>
            <a:noFill/>
            <a:ln w="9525">
              <a:noFill/>
              <a:miter lim="800000"/>
              <a:headEnd/>
              <a:tailEnd/>
            </a:ln>
          </p:spPr>
          <p:txBody>
            <a:bodyPr wrap="none">
              <a:spAutoFit/>
            </a:bodyPr>
            <a:lstStyle/>
            <a:p>
              <a:pPr algn="ctr" eaLnBrk="0" hangingPunct="0"/>
              <a:r>
                <a:rPr lang="en-US">
                  <a:solidFill>
                    <a:schemeClr val="accent2"/>
                  </a:solidFill>
                </a:rPr>
                <a:t>higher-index</a:t>
              </a:r>
              <a:r>
                <a:rPr lang="en-US"/>
                <a:t> core</a:t>
              </a:r>
            </a:p>
            <a:p>
              <a:pPr algn="ctr" eaLnBrk="0" hangingPunct="0"/>
              <a:r>
                <a:rPr lang="en-US" i="1"/>
                <a:t>pulls down</a:t>
              </a:r>
              <a:r>
                <a:rPr lang="en-US"/>
                <a:t> state</a:t>
              </a:r>
            </a:p>
          </p:txBody>
        </p:sp>
      </p:grpSp>
      <p:sp>
        <p:nvSpPr>
          <p:cNvPr id="26639" name="Line 21"/>
          <p:cNvSpPr>
            <a:spLocks noChangeShapeType="1"/>
          </p:cNvSpPr>
          <p:nvPr/>
        </p:nvSpPr>
        <p:spPr bwMode="auto">
          <a:xfrm>
            <a:off x="7848600" y="5486400"/>
            <a:ext cx="381000" cy="0"/>
          </a:xfrm>
          <a:prstGeom prst="line">
            <a:avLst/>
          </a:prstGeom>
          <a:noFill/>
          <a:ln w="9525">
            <a:solidFill>
              <a:schemeClr val="tx1"/>
            </a:solidFill>
            <a:round/>
            <a:headEnd/>
            <a:tailEnd type="triangle" w="med" len="med"/>
          </a:ln>
        </p:spPr>
        <p:txBody>
          <a:bodyPr wrap="none" anchor="ctr"/>
          <a:lstStyle/>
          <a:p>
            <a:endParaRPr lang="cs-CZ"/>
          </a:p>
        </p:txBody>
      </p:sp>
      <p:sp>
        <p:nvSpPr>
          <p:cNvPr id="26640" name="Text Box 22"/>
          <p:cNvSpPr txBox="1">
            <a:spLocks noChangeArrowheads="1"/>
          </p:cNvSpPr>
          <p:nvPr/>
        </p:nvSpPr>
        <p:spPr bwMode="auto">
          <a:xfrm>
            <a:off x="7627938" y="5268913"/>
            <a:ext cx="1071562" cy="461962"/>
          </a:xfrm>
          <a:prstGeom prst="rect">
            <a:avLst/>
          </a:prstGeom>
          <a:noFill/>
          <a:ln w="9525">
            <a:noFill/>
            <a:miter lim="800000"/>
            <a:headEnd/>
            <a:tailEnd/>
          </a:ln>
        </p:spPr>
        <p:txBody>
          <a:bodyPr wrap="none">
            <a:spAutoFit/>
          </a:bodyPr>
          <a:lstStyle/>
          <a:p>
            <a:pPr algn="ctr" eaLnBrk="0" hangingPunct="0"/>
            <a:r>
              <a:rPr lang="en-US"/>
              <a:t>(      </a:t>
            </a:r>
            <a:r>
              <a:rPr lang="en-US">
                <a:sym typeface="Symbol" pitchFamily="18" charset="2"/>
              </a:rPr>
              <a:t>∞</a:t>
            </a:r>
            <a:r>
              <a:rPr lang="en-US"/>
              <a:t>)</a:t>
            </a:r>
          </a:p>
        </p:txBody>
      </p:sp>
      <p:grpSp>
        <p:nvGrpSpPr>
          <p:cNvPr id="5" name="Group 23"/>
          <p:cNvGrpSpPr>
            <a:grpSpLocks/>
          </p:cNvGrpSpPr>
          <p:nvPr/>
        </p:nvGrpSpPr>
        <p:grpSpPr bwMode="auto">
          <a:xfrm>
            <a:off x="5029200" y="2162175"/>
            <a:ext cx="3733800" cy="809625"/>
            <a:chOff x="3168" y="1362"/>
            <a:chExt cx="2352" cy="510"/>
          </a:xfrm>
        </p:grpSpPr>
        <p:sp>
          <p:nvSpPr>
            <p:cNvPr id="26646" name="Freeform 24"/>
            <p:cNvSpPr>
              <a:spLocks/>
            </p:cNvSpPr>
            <p:nvPr/>
          </p:nvSpPr>
          <p:spPr bwMode="auto">
            <a:xfrm>
              <a:off x="3168" y="1632"/>
              <a:ext cx="1344" cy="240"/>
            </a:xfrm>
            <a:custGeom>
              <a:avLst/>
              <a:gdLst>
                <a:gd name="T0" fmla="*/ 0 w 1344"/>
                <a:gd name="T1" fmla="*/ 240 h 240"/>
                <a:gd name="T2" fmla="*/ 816 w 1344"/>
                <a:gd name="T3" fmla="*/ 144 h 240"/>
                <a:gd name="T4" fmla="*/ 1344 w 1344"/>
                <a:gd name="T5" fmla="*/ 0 h 240"/>
                <a:gd name="T6" fmla="*/ 0 60000 65536"/>
                <a:gd name="T7" fmla="*/ 0 60000 65536"/>
                <a:gd name="T8" fmla="*/ 0 60000 65536"/>
                <a:gd name="T9" fmla="*/ 0 w 1344"/>
                <a:gd name="T10" fmla="*/ 0 h 240"/>
                <a:gd name="T11" fmla="*/ 1344 w 1344"/>
                <a:gd name="T12" fmla="*/ 240 h 240"/>
              </a:gdLst>
              <a:ahLst/>
              <a:cxnLst>
                <a:cxn ang="T6">
                  <a:pos x="T0" y="T1"/>
                </a:cxn>
                <a:cxn ang="T7">
                  <a:pos x="T2" y="T3"/>
                </a:cxn>
                <a:cxn ang="T8">
                  <a:pos x="T4" y="T5"/>
                </a:cxn>
              </a:cxnLst>
              <a:rect l="T9" t="T10" r="T11" b="T12"/>
              <a:pathLst>
                <a:path w="1344" h="240">
                  <a:moveTo>
                    <a:pt x="0" y="240"/>
                  </a:moveTo>
                  <a:cubicBezTo>
                    <a:pt x="296" y="211"/>
                    <a:pt x="592" y="183"/>
                    <a:pt x="816" y="144"/>
                  </a:cubicBezTo>
                  <a:cubicBezTo>
                    <a:pt x="1039" y="104"/>
                    <a:pt x="1191" y="52"/>
                    <a:pt x="1344" y="0"/>
                  </a:cubicBezTo>
                </a:path>
              </a:pathLst>
            </a:custGeom>
            <a:noFill/>
            <a:ln w="28575">
              <a:solidFill>
                <a:srgbClr val="008000"/>
              </a:solidFill>
              <a:round/>
              <a:headEnd/>
              <a:tailEnd/>
            </a:ln>
          </p:spPr>
          <p:txBody>
            <a:bodyPr wrap="none" anchor="ctr"/>
            <a:lstStyle/>
            <a:p>
              <a:endParaRPr lang="cs-CZ"/>
            </a:p>
          </p:txBody>
        </p:sp>
        <p:sp>
          <p:nvSpPr>
            <p:cNvPr id="26647" name="Text Box 25"/>
            <p:cNvSpPr txBox="1">
              <a:spLocks noChangeArrowheads="1"/>
            </p:cNvSpPr>
            <p:nvPr/>
          </p:nvSpPr>
          <p:spPr bwMode="auto">
            <a:xfrm>
              <a:off x="4395" y="1362"/>
              <a:ext cx="1125" cy="378"/>
            </a:xfrm>
            <a:prstGeom prst="rect">
              <a:avLst/>
            </a:prstGeom>
            <a:noFill/>
            <a:ln w="9525">
              <a:noFill/>
              <a:miter lim="800000"/>
              <a:headEnd/>
              <a:tailEnd/>
            </a:ln>
          </p:spPr>
          <p:txBody>
            <a:bodyPr wrap="none">
              <a:spAutoFit/>
            </a:bodyPr>
            <a:lstStyle/>
            <a:p>
              <a:pPr algn="ctr" eaLnBrk="0" hangingPunct="0"/>
              <a:r>
                <a:rPr lang="en-US" sz="1600">
                  <a:solidFill>
                    <a:srgbClr val="008000"/>
                  </a:solidFill>
                </a:rPr>
                <a:t>higher-order modes</a:t>
              </a:r>
            </a:p>
            <a:p>
              <a:pPr algn="ctr" eaLnBrk="0" hangingPunct="0"/>
              <a:r>
                <a:rPr lang="en-US" sz="1600">
                  <a:solidFill>
                    <a:srgbClr val="008000"/>
                  </a:solidFill>
                </a:rPr>
                <a:t>at larger </a:t>
              </a:r>
              <a:r>
                <a:rPr lang="en-US" sz="1600">
                  <a:solidFill>
                    <a:srgbClr val="008000"/>
                  </a:solidFill>
                  <a:latin typeface="Symbol" pitchFamily="18" charset="2"/>
                </a:rPr>
                <a:t>ω, β</a:t>
              </a:r>
              <a:endParaRPr lang="en-US" sz="1600">
                <a:solidFill>
                  <a:srgbClr val="008000"/>
                </a:solidFill>
              </a:endParaRPr>
            </a:p>
          </p:txBody>
        </p:sp>
      </p:grpSp>
      <p:grpSp>
        <p:nvGrpSpPr>
          <p:cNvPr id="6" name="Group 26"/>
          <p:cNvGrpSpPr>
            <a:grpSpLocks/>
          </p:cNvGrpSpPr>
          <p:nvPr/>
        </p:nvGrpSpPr>
        <p:grpSpPr bwMode="auto">
          <a:xfrm>
            <a:off x="1417638" y="5029200"/>
            <a:ext cx="2976562" cy="1020763"/>
            <a:chOff x="893" y="3168"/>
            <a:chExt cx="1875" cy="643"/>
          </a:xfrm>
        </p:grpSpPr>
        <p:sp>
          <p:nvSpPr>
            <p:cNvPr id="26644" name="Line 27"/>
            <p:cNvSpPr>
              <a:spLocks noChangeShapeType="1"/>
            </p:cNvSpPr>
            <p:nvPr/>
          </p:nvSpPr>
          <p:spPr bwMode="auto">
            <a:xfrm flipH="1" flipV="1">
              <a:off x="1008" y="3168"/>
              <a:ext cx="288" cy="480"/>
            </a:xfrm>
            <a:prstGeom prst="line">
              <a:avLst/>
            </a:prstGeom>
            <a:noFill/>
            <a:ln w="9525">
              <a:solidFill>
                <a:schemeClr val="accent2"/>
              </a:solidFill>
              <a:round/>
              <a:headEnd/>
              <a:tailEnd type="triangle" w="med" len="med"/>
            </a:ln>
          </p:spPr>
          <p:txBody>
            <a:bodyPr wrap="none" anchor="ctr"/>
            <a:lstStyle/>
            <a:p>
              <a:endParaRPr lang="cs-CZ"/>
            </a:p>
          </p:txBody>
        </p:sp>
        <p:sp>
          <p:nvSpPr>
            <p:cNvPr id="26645" name="Text Box 28"/>
            <p:cNvSpPr txBox="1">
              <a:spLocks noChangeArrowheads="1"/>
            </p:cNvSpPr>
            <p:nvPr/>
          </p:nvSpPr>
          <p:spPr bwMode="auto">
            <a:xfrm>
              <a:off x="893" y="3599"/>
              <a:ext cx="1875" cy="212"/>
            </a:xfrm>
            <a:prstGeom prst="rect">
              <a:avLst/>
            </a:prstGeom>
            <a:noFill/>
            <a:ln w="9525">
              <a:noFill/>
              <a:miter lim="800000"/>
              <a:headEnd/>
              <a:tailEnd/>
            </a:ln>
          </p:spPr>
          <p:txBody>
            <a:bodyPr wrap="none">
              <a:spAutoFit/>
            </a:bodyPr>
            <a:lstStyle/>
            <a:p>
              <a:pPr algn="ctr" eaLnBrk="0" hangingPunct="0"/>
              <a:r>
                <a:rPr lang="en-US" sz="1600">
                  <a:solidFill>
                    <a:schemeClr val="accent2"/>
                  </a:solidFill>
                </a:rPr>
                <a:t>weakly guided</a:t>
              </a:r>
              <a:r>
                <a:rPr lang="en-US" sz="1600"/>
                <a:t> (field mostly in </a:t>
              </a:r>
              <a:r>
                <a:rPr lang="en-US" sz="1600" i="1"/>
                <a:t>n</a:t>
              </a:r>
              <a:r>
                <a:rPr lang="en-US" sz="1600" i="1" baseline="-25000"/>
                <a:t>o</a:t>
              </a:r>
              <a:r>
                <a:rPr lang="en-US" sz="1600"/>
                <a:t>)</a:t>
              </a:r>
            </a:p>
          </p:txBody>
        </p:sp>
      </p:grpSp>
      <p:sp>
        <p:nvSpPr>
          <p:cNvPr id="26643" name="Line 29"/>
          <p:cNvSpPr>
            <a:spLocks noChangeShapeType="1"/>
          </p:cNvSpPr>
          <p:nvPr/>
        </p:nvSpPr>
        <p:spPr bwMode="auto">
          <a:xfrm flipV="1">
            <a:off x="6102350" y="1785938"/>
            <a:ext cx="969963" cy="568325"/>
          </a:xfrm>
          <a:prstGeom prst="line">
            <a:avLst/>
          </a:prstGeom>
          <a:noFill/>
          <a:ln w="9525">
            <a:solidFill>
              <a:schemeClr val="tx1"/>
            </a:solidFill>
            <a:prstDash val="dash"/>
            <a:round/>
            <a:headEnd/>
            <a:tailEnd type="arrow" w="med" len="med"/>
          </a:ln>
        </p:spPr>
        <p:txBody>
          <a:bodyPr wrap="none" anchor="ctr"/>
          <a:lstStyle/>
          <a:p>
            <a:endParaRPr lang="cs-CZ"/>
          </a:p>
        </p:txBody>
      </p:sp>
      <p:graphicFrame>
        <p:nvGraphicFramePr>
          <p:cNvPr id="26626" name="Object 2"/>
          <p:cNvGraphicFramePr>
            <a:graphicFrameLocks noChangeAspect="1"/>
          </p:cNvGraphicFramePr>
          <p:nvPr/>
        </p:nvGraphicFramePr>
        <p:xfrm>
          <a:off x="1066800" y="2590800"/>
          <a:ext cx="2057400" cy="800100"/>
        </p:xfrm>
        <a:graphic>
          <a:graphicData uri="http://schemas.openxmlformats.org/presentationml/2006/ole">
            <p:oleObj spid="_x0000_s26626" name="Equation" r:id="rId3" imgW="977900" imgH="3810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srcRect/>
          <a:stretch>
            <a:fillRect/>
          </a:stretch>
        </p:blipFill>
        <p:spPr bwMode="auto">
          <a:xfrm>
            <a:off x="101600" y="1143000"/>
            <a:ext cx="11023600" cy="5651500"/>
          </a:xfrm>
          <a:prstGeom prst="rect">
            <a:avLst/>
          </a:prstGeom>
          <a:noFill/>
          <a:ln w="9525">
            <a:noFill/>
            <a:miter lim="800000"/>
            <a:headEnd/>
            <a:tailEnd/>
          </a:ln>
        </p:spPr>
      </p:pic>
      <p:sp>
        <p:nvSpPr>
          <p:cNvPr id="165891" name="Rectangle 3"/>
          <p:cNvSpPr>
            <a:spLocks noGrp="1" noChangeArrowheads="1"/>
          </p:cNvSpPr>
          <p:nvPr>
            <p:ph type="title"/>
          </p:nvPr>
        </p:nvSpPr>
        <p:spPr>
          <a:xfrm>
            <a:off x="685800" y="-152400"/>
            <a:ext cx="7772400" cy="1143000"/>
          </a:xfrm>
        </p:spPr>
        <p:txBody>
          <a:bodyPr/>
          <a:lstStyle/>
          <a:p>
            <a:r>
              <a:rPr lang="en-US" sz="3600" smtClean="0">
                <a:ea typeface="ＭＳ Ｐゴシック" charset="-128"/>
              </a:rPr>
              <a:t>Strange Total Internal Reflection</a:t>
            </a:r>
          </a:p>
        </p:txBody>
      </p:sp>
      <p:grpSp>
        <p:nvGrpSpPr>
          <p:cNvPr id="2" name="Group 4"/>
          <p:cNvGrpSpPr>
            <a:grpSpLocks/>
          </p:cNvGrpSpPr>
          <p:nvPr/>
        </p:nvGrpSpPr>
        <p:grpSpPr bwMode="auto">
          <a:xfrm>
            <a:off x="3203575" y="355600"/>
            <a:ext cx="5464175" cy="939800"/>
            <a:chOff x="2018" y="224"/>
            <a:chExt cx="3442" cy="592"/>
          </a:xfrm>
        </p:grpSpPr>
        <p:sp>
          <p:nvSpPr>
            <p:cNvPr id="165895" name="Text Box 5"/>
            <p:cNvSpPr txBox="1">
              <a:spLocks noChangeArrowheads="1"/>
            </p:cNvSpPr>
            <p:nvPr/>
          </p:nvSpPr>
          <p:spPr bwMode="auto">
            <a:xfrm>
              <a:off x="3504" y="374"/>
              <a:ext cx="1956" cy="442"/>
            </a:xfrm>
            <a:prstGeom prst="rect">
              <a:avLst/>
            </a:prstGeom>
            <a:noFill/>
            <a:ln w="9525">
              <a:noFill/>
              <a:miter lim="800000"/>
              <a:headEnd/>
              <a:tailEnd/>
            </a:ln>
          </p:spPr>
          <p:txBody>
            <a:bodyPr wrap="none">
              <a:spAutoFit/>
            </a:bodyPr>
            <a:lstStyle/>
            <a:p>
              <a:pPr algn="ctr" eaLnBrk="0" hangingPunct="0"/>
              <a:r>
                <a:rPr lang="en-US" sz="4000" i="1">
                  <a:solidFill>
                    <a:srgbClr val="FF0000"/>
                  </a:solidFill>
                </a:rPr>
                <a:t>Index Guiding</a:t>
              </a:r>
              <a:endParaRPr lang="en-US" sz="4000">
                <a:solidFill>
                  <a:srgbClr val="FF0000"/>
                </a:solidFill>
              </a:endParaRPr>
            </a:p>
          </p:txBody>
        </p:sp>
        <p:sp>
          <p:nvSpPr>
            <p:cNvPr id="165896" name="Freeform 6"/>
            <p:cNvSpPr>
              <a:spLocks/>
            </p:cNvSpPr>
            <p:nvPr/>
          </p:nvSpPr>
          <p:spPr bwMode="auto">
            <a:xfrm>
              <a:off x="2018" y="224"/>
              <a:ext cx="2797" cy="406"/>
            </a:xfrm>
            <a:custGeom>
              <a:avLst/>
              <a:gdLst>
                <a:gd name="T0" fmla="*/ 2797 w 2797"/>
                <a:gd name="T1" fmla="*/ 50 h 406"/>
                <a:gd name="T2" fmla="*/ 557 w 2797"/>
                <a:gd name="T3" fmla="*/ 24 h 406"/>
                <a:gd name="T4" fmla="*/ 258 w 2797"/>
                <a:gd name="T5" fmla="*/ 13 h 406"/>
                <a:gd name="T6" fmla="*/ 77 w 2797"/>
                <a:gd name="T7" fmla="*/ 44 h 406"/>
                <a:gd name="T8" fmla="*/ 0 w 2797"/>
                <a:gd name="T9" fmla="*/ 117 h 406"/>
                <a:gd name="T10" fmla="*/ 191 w 2797"/>
                <a:gd name="T11" fmla="*/ 266 h 406"/>
                <a:gd name="T12" fmla="*/ 841 w 2797"/>
                <a:gd name="T13" fmla="*/ 406 h 406"/>
                <a:gd name="T14" fmla="*/ 1337 w 2797"/>
                <a:gd name="T15" fmla="*/ 390 h 406"/>
                <a:gd name="T16" fmla="*/ 1528 w 2797"/>
                <a:gd name="T17" fmla="*/ 375 h 4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97"/>
                <a:gd name="T28" fmla="*/ 0 h 406"/>
                <a:gd name="T29" fmla="*/ 2797 w 2797"/>
                <a:gd name="T30" fmla="*/ 406 h 4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97" h="406">
                  <a:moveTo>
                    <a:pt x="2797" y="50"/>
                  </a:moveTo>
                  <a:cubicBezTo>
                    <a:pt x="2034" y="46"/>
                    <a:pt x="1310" y="30"/>
                    <a:pt x="557" y="24"/>
                  </a:cubicBezTo>
                  <a:cubicBezTo>
                    <a:pt x="442" y="0"/>
                    <a:pt x="386" y="5"/>
                    <a:pt x="258" y="13"/>
                  </a:cubicBezTo>
                  <a:cubicBezTo>
                    <a:pt x="197" y="22"/>
                    <a:pt x="137" y="36"/>
                    <a:pt x="77" y="44"/>
                  </a:cubicBezTo>
                  <a:cubicBezTo>
                    <a:pt x="45" y="61"/>
                    <a:pt x="11" y="80"/>
                    <a:pt x="0" y="117"/>
                  </a:cubicBezTo>
                  <a:cubicBezTo>
                    <a:pt x="51" y="220"/>
                    <a:pt x="82" y="219"/>
                    <a:pt x="191" y="266"/>
                  </a:cubicBezTo>
                  <a:cubicBezTo>
                    <a:pt x="405" y="358"/>
                    <a:pt x="607" y="386"/>
                    <a:pt x="841" y="406"/>
                  </a:cubicBezTo>
                  <a:cubicBezTo>
                    <a:pt x="1006" y="394"/>
                    <a:pt x="1171" y="396"/>
                    <a:pt x="1337" y="390"/>
                  </a:cubicBezTo>
                  <a:cubicBezTo>
                    <a:pt x="1399" y="384"/>
                    <a:pt x="1464" y="375"/>
                    <a:pt x="1528" y="375"/>
                  </a:cubicBezTo>
                </a:path>
              </a:pathLst>
            </a:custGeom>
            <a:noFill/>
            <a:ln w="38100">
              <a:solidFill>
                <a:srgbClr val="FF0000"/>
              </a:solidFill>
              <a:round/>
              <a:headEnd/>
              <a:tailEnd type="triangle" w="med" len="med"/>
            </a:ln>
          </p:spPr>
          <p:txBody>
            <a:bodyPr wrap="none" anchor="ctr"/>
            <a:lstStyle/>
            <a:p>
              <a:endParaRPr lang="cs-CZ"/>
            </a:p>
          </p:txBody>
        </p:sp>
      </p:grpSp>
      <p:sp>
        <p:nvSpPr>
          <p:cNvPr id="165893" name="Line 7"/>
          <p:cNvSpPr>
            <a:spLocks noChangeShapeType="1"/>
          </p:cNvSpPr>
          <p:nvPr/>
        </p:nvSpPr>
        <p:spPr bwMode="auto">
          <a:xfrm>
            <a:off x="7848600" y="3352800"/>
            <a:ext cx="0" cy="914400"/>
          </a:xfrm>
          <a:prstGeom prst="line">
            <a:avLst/>
          </a:prstGeom>
          <a:noFill/>
          <a:ln w="28575">
            <a:solidFill>
              <a:schemeClr val="tx1"/>
            </a:solidFill>
            <a:round/>
            <a:headEnd type="triangle" w="med" len="med"/>
            <a:tailEnd type="triangle" w="med" len="med"/>
          </a:ln>
        </p:spPr>
        <p:txBody>
          <a:bodyPr wrap="none" anchor="ctr"/>
          <a:lstStyle/>
          <a:p>
            <a:endParaRPr lang="cs-CZ"/>
          </a:p>
        </p:txBody>
      </p:sp>
      <p:sp>
        <p:nvSpPr>
          <p:cNvPr id="165894" name="Text Box 8"/>
          <p:cNvSpPr txBox="1">
            <a:spLocks noChangeArrowheads="1"/>
          </p:cNvSpPr>
          <p:nvPr/>
        </p:nvSpPr>
        <p:spPr bwMode="auto">
          <a:xfrm>
            <a:off x="7834313" y="3565525"/>
            <a:ext cx="336550" cy="457200"/>
          </a:xfrm>
          <a:prstGeom prst="rect">
            <a:avLst/>
          </a:prstGeom>
          <a:noFill/>
          <a:ln w="9525">
            <a:noFill/>
            <a:miter lim="800000"/>
            <a:headEnd/>
            <a:tailEnd/>
          </a:ln>
        </p:spPr>
        <p:txBody>
          <a:bodyPr wrap="none">
            <a:spAutoFit/>
          </a:bodyPr>
          <a:lstStyle/>
          <a:p>
            <a:pPr algn="ctr" eaLnBrk="0" hangingPunct="0"/>
            <a:r>
              <a:rPr lang="en-US" i="1"/>
              <a:t>a</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solidFill>
                  <a:srgbClr val="FF0000"/>
                </a:solidFill>
                <a:ea typeface="ＭＳ Ｐゴシック" charset="-128"/>
              </a:rPr>
              <a:t>Photonic Crystals</a:t>
            </a:r>
          </a:p>
        </p:txBody>
      </p:sp>
      <p:sp>
        <p:nvSpPr>
          <p:cNvPr id="53251" name="Text Box 3"/>
          <p:cNvSpPr txBox="1">
            <a:spLocks noChangeArrowheads="1"/>
          </p:cNvSpPr>
          <p:nvPr/>
        </p:nvSpPr>
        <p:spPr bwMode="auto">
          <a:xfrm>
            <a:off x="2614613" y="1752600"/>
            <a:ext cx="4017962" cy="457200"/>
          </a:xfrm>
          <a:prstGeom prst="rect">
            <a:avLst/>
          </a:prstGeom>
          <a:noFill/>
          <a:ln w="9525">
            <a:noFill/>
            <a:miter lim="800000"/>
            <a:headEnd/>
            <a:tailEnd/>
          </a:ln>
        </p:spPr>
        <p:txBody>
          <a:bodyPr wrap="none">
            <a:spAutoFit/>
          </a:bodyPr>
          <a:lstStyle/>
          <a:p>
            <a:pPr eaLnBrk="0" hangingPunct="0"/>
            <a:r>
              <a:rPr lang="en-US"/>
              <a:t>periodic electromagnetic media</a:t>
            </a:r>
          </a:p>
        </p:txBody>
      </p:sp>
      <p:grpSp>
        <p:nvGrpSpPr>
          <p:cNvPr id="53252" name="Group 18"/>
          <p:cNvGrpSpPr>
            <a:grpSpLocks/>
          </p:cNvGrpSpPr>
          <p:nvPr/>
        </p:nvGrpSpPr>
        <p:grpSpPr bwMode="auto">
          <a:xfrm>
            <a:off x="1828800" y="5029200"/>
            <a:ext cx="5562600" cy="1416050"/>
            <a:chOff x="1152" y="3168"/>
            <a:chExt cx="3504" cy="624"/>
          </a:xfrm>
        </p:grpSpPr>
        <p:sp>
          <p:nvSpPr>
            <p:cNvPr id="53260" name="Rectangle 17"/>
            <p:cNvSpPr>
              <a:spLocks noChangeArrowheads="1"/>
            </p:cNvSpPr>
            <p:nvPr/>
          </p:nvSpPr>
          <p:spPr bwMode="auto">
            <a:xfrm>
              <a:off x="1152" y="3168"/>
              <a:ext cx="3504" cy="624"/>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53261" name="Text Box 5"/>
            <p:cNvSpPr txBox="1">
              <a:spLocks noChangeArrowheads="1"/>
            </p:cNvSpPr>
            <p:nvPr/>
          </p:nvSpPr>
          <p:spPr bwMode="auto">
            <a:xfrm>
              <a:off x="1200" y="3226"/>
              <a:ext cx="3408" cy="523"/>
            </a:xfrm>
            <a:prstGeom prst="rect">
              <a:avLst/>
            </a:prstGeom>
            <a:noFill/>
            <a:ln w="9525">
              <a:noFill/>
              <a:miter lim="800000"/>
              <a:headEnd/>
              <a:tailEnd/>
            </a:ln>
          </p:spPr>
          <p:txBody>
            <a:bodyPr>
              <a:spAutoFit/>
            </a:bodyPr>
            <a:lstStyle/>
            <a:p>
              <a:pPr algn="ctr" eaLnBrk="0" hangingPunct="0"/>
              <a:r>
                <a:rPr lang="en-US"/>
                <a:t>with photonic band gaps: </a:t>
              </a:r>
            </a:p>
            <a:p>
              <a:pPr algn="ctr" eaLnBrk="0" hangingPunct="0"/>
              <a:r>
                <a:rPr lang="ja-JP" altLang="en-US"/>
                <a:t>“</a:t>
              </a:r>
              <a:r>
                <a:rPr lang="en-US" altLang="ja-JP">
                  <a:solidFill>
                    <a:srgbClr val="FF0000"/>
                  </a:solidFill>
                </a:rPr>
                <a:t>optical insulators</a:t>
              </a:r>
              <a:r>
                <a:rPr lang="ja-JP" altLang="en-US"/>
                <a:t>”</a:t>
              </a:r>
              <a:endParaRPr lang="en-US" altLang="ja-JP"/>
            </a:p>
            <a:p>
              <a:pPr algn="ctr" eaLnBrk="0" hangingPunct="0"/>
              <a:r>
                <a:rPr lang="en-US"/>
                <a:t>for holding and controlling light</a:t>
              </a:r>
            </a:p>
          </p:txBody>
        </p:sp>
      </p:grpSp>
      <p:grpSp>
        <p:nvGrpSpPr>
          <p:cNvPr id="3" name="Group 15"/>
          <p:cNvGrpSpPr>
            <a:grpSpLocks/>
          </p:cNvGrpSpPr>
          <p:nvPr/>
        </p:nvGrpSpPr>
        <p:grpSpPr bwMode="auto">
          <a:xfrm>
            <a:off x="990600" y="2667000"/>
            <a:ext cx="3429000" cy="2286000"/>
            <a:chOff x="624" y="1680"/>
            <a:chExt cx="2160" cy="1440"/>
          </a:xfrm>
        </p:grpSpPr>
        <p:pic>
          <p:nvPicPr>
            <p:cNvPr id="53257" name="Picture 10"/>
            <p:cNvPicPr>
              <a:picLocks noChangeAspect="1" noChangeArrowheads="1"/>
            </p:cNvPicPr>
            <p:nvPr/>
          </p:nvPicPr>
          <p:blipFill>
            <a:blip r:embed="rId2"/>
            <a:srcRect/>
            <a:stretch>
              <a:fillRect/>
            </a:stretch>
          </p:blipFill>
          <p:spPr bwMode="auto">
            <a:xfrm>
              <a:off x="672" y="1680"/>
              <a:ext cx="2081" cy="1417"/>
            </a:xfrm>
            <a:prstGeom prst="rect">
              <a:avLst/>
            </a:prstGeom>
            <a:noFill/>
            <a:ln w="9525">
              <a:noFill/>
              <a:miter lim="800000"/>
              <a:headEnd/>
              <a:tailEnd/>
            </a:ln>
          </p:spPr>
        </p:pic>
        <p:sp>
          <p:nvSpPr>
            <p:cNvPr id="53258" name="Rectangle 12"/>
            <p:cNvSpPr>
              <a:spLocks noChangeArrowheads="1"/>
            </p:cNvSpPr>
            <p:nvPr/>
          </p:nvSpPr>
          <p:spPr bwMode="auto">
            <a:xfrm>
              <a:off x="624" y="2832"/>
              <a:ext cx="2160" cy="288"/>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53259" name="Rectangle 13"/>
            <p:cNvSpPr>
              <a:spLocks noChangeArrowheads="1"/>
            </p:cNvSpPr>
            <p:nvPr/>
          </p:nvSpPr>
          <p:spPr bwMode="auto">
            <a:xfrm>
              <a:off x="685" y="2784"/>
              <a:ext cx="1957" cy="288"/>
            </a:xfrm>
            <a:prstGeom prst="rect">
              <a:avLst/>
            </a:prstGeom>
            <a:noFill/>
            <a:ln w="9525">
              <a:noFill/>
              <a:miter lim="800000"/>
              <a:headEnd/>
              <a:tailEnd/>
            </a:ln>
          </p:spPr>
          <p:txBody>
            <a:bodyPr wrap="none">
              <a:spAutoFit/>
            </a:bodyPr>
            <a:lstStyle/>
            <a:p>
              <a:pPr eaLnBrk="0" hangingPunct="0"/>
              <a:r>
                <a:rPr lang="en-US"/>
                <a:t>can trap light in </a:t>
              </a:r>
              <a:r>
                <a:rPr lang="en-US">
                  <a:solidFill>
                    <a:schemeClr val="accent2"/>
                  </a:solidFill>
                </a:rPr>
                <a:t>cavities</a:t>
              </a:r>
            </a:p>
          </p:txBody>
        </p:sp>
      </p:grpSp>
      <p:grpSp>
        <p:nvGrpSpPr>
          <p:cNvPr id="4" name="Group 16"/>
          <p:cNvGrpSpPr>
            <a:grpSpLocks/>
          </p:cNvGrpSpPr>
          <p:nvPr/>
        </p:nvGrpSpPr>
        <p:grpSpPr bwMode="auto">
          <a:xfrm>
            <a:off x="4816475" y="2667000"/>
            <a:ext cx="3348038" cy="2209800"/>
            <a:chOff x="3034" y="1680"/>
            <a:chExt cx="2109" cy="1392"/>
          </a:xfrm>
        </p:grpSpPr>
        <p:pic>
          <p:nvPicPr>
            <p:cNvPr id="53255" name="Picture 11"/>
            <p:cNvPicPr>
              <a:picLocks noChangeAspect="1" noChangeArrowheads="1"/>
            </p:cNvPicPr>
            <p:nvPr/>
          </p:nvPicPr>
          <p:blipFill>
            <a:blip r:embed="rId3"/>
            <a:srcRect/>
            <a:stretch>
              <a:fillRect/>
            </a:stretch>
          </p:blipFill>
          <p:spPr bwMode="auto">
            <a:xfrm>
              <a:off x="3504" y="1680"/>
              <a:ext cx="1031" cy="1020"/>
            </a:xfrm>
            <a:prstGeom prst="rect">
              <a:avLst/>
            </a:prstGeom>
            <a:noFill/>
            <a:ln w="9525">
              <a:noFill/>
              <a:miter lim="800000"/>
              <a:headEnd/>
              <a:tailEnd/>
            </a:ln>
          </p:spPr>
        </p:pic>
        <p:sp>
          <p:nvSpPr>
            <p:cNvPr id="53256" name="Rectangle 14"/>
            <p:cNvSpPr>
              <a:spLocks noChangeArrowheads="1"/>
            </p:cNvSpPr>
            <p:nvPr/>
          </p:nvSpPr>
          <p:spPr bwMode="auto">
            <a:xfrm>
              <a:off x="3034" y="2784"/>
              <a:ext cx="2109" cy="288"/>
            </a:xfrm>
            <a:prstGeom prst="rect">
              <a:avLst/>
            </a:prstGeom>
            <a:noFill/>
            <a:ln w="9525">
              <a:noFill/>
              <a:miter lim="800000"/>
              <a:headEnd/>
              <a:tailEnd/>
            </a:ln>
          </p:spPr>
          <p:txBody>
            <a:bodyPr wrap="none">
              <a:spAutoFit/>
            </a:bodyPr>
            <a:lstStyle/>
            <a:p>
              <a:pPr eaLnBrk="0" hangingPunct="0"/>
              <a:r>
                <a:rPr lang="en-US"/>
                <a:t>and </a:t>
              </a:r>
              <a:r>
                <a:rPr lang="en-US">
                  <a:solidFill>
                    <a:schemeClr val="accent2"/>
                  </a:solidFill>
                </a:rPr>
                <a:t>waveguides</a:t>
              </a:r>
              <a:r>
                <a:rPr lang="en-US"/>
                <a:t> (</a:t>
              </a:r>
              <a:r>
                <a:rPr lang="ja-JP" altLang="en-US"/>
                <a:t>“</a:t>
              </a:r>
              <a:r>
                <a:rPr lang="en-US" altLang="ja-JP"/>
                <a:t>wires</a:t>
              </a:r>
              <a:r>
                <a:rPr lang="ja-JP" altLang="en-US"/>
                <a:t>”</a:t>
              </a:r>
              <a:r>
                <a:rPr lang="en-US" altLang="ja-JP"/>
                <a:t>)</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a:t>
            </a:r>
            <a:r>
              <a:rPr lang="en-US" smtClean="0">
                <a:solidFill>
                  <a:srgbClr val="FF0000"/>
                </a:solidFill>
                <a:ea typeface="ＭＳ Ｐゴシック" charset="-128"/>
              </a:rPr>
              <a:t>Hybrid</a:t>
            </a:r>
            <a:r>
              <a:rPr lang="en-US" smtClean="0">
                <a:ea typeface="ＭＳ Ｐゴシック" charset="-128"/>
              </a:rPr>
              <a:t> Photonic Crystal:</a:t>
            </a:r>
            <a:br>
              <a:rPr lang="en-US" smtClean="0">
                <a:ea typeface="ＭＳ Ｐゴシック" charset="-128"/>
              </a:rPr>
            </a:br>
            <a:r>
              <a:rPr lang="en-US" sz="2400" smtClean="0">
                <a:ea typeface="ＭＳ Ｐゴシック" charset="-128"/>
              </a:rPr>
              <a:t>1d band gap + index guiding</a:t>
            </a:r>
            <a:endParaRPr lang="en-US" smtClean="0">
              <a:ea typeface="ＭＳ Ｐゴシック" charset="-128"/>
            </a:endParaRPr>
          </a:p>
        </p:txBody>
      </p:sp>
      <p:pic>
        <p:nvPicPr>
          <p:cNvPr id="166915" name="Picture 3"/>
          <p:cNvPicPr>
            <a:picLocks noChangeAspect="1" noChangeArrowheads="1"/>
          </p:cNvPicPr>
          <p:nvPr/>
        </p:nvPicPr>
        <p:blipFill>
          <a:blip r:embed="rId2"/>
          <a:srcRect/>
          <a:stretch>
            <a:fillRect/>
          </a:stretch>
        </p:blipFill>
        <p:spPr bwMode="auto">
          <a:xfrm>
            <a:off x="98425" y="1143000"/>
            <a:ext cx="4914900" cy="4800600"/>
          </a:xfrm>
          <a:prstGeom prst="rect">
            <a:avLst/>
          </a:prstGeom>
          <a:noFill/>
          <a:ln w="9525">
            <a:noFill/>
            <a:miter lim="800000"/>
            <a:headEnd/>
            <a:tailEnd/>
          </a:ln>
        </p:spPr>
      </p:pic>
      <p:grpSp>
        <p:nvGrpSpPr>
          <p:cNvPr id="166916" name="Group 4"/>
          <p:cNvGrpSpPr>
            <a:grpSpLocks/>
          </p:cNvGrpSpPr>
          <p:nvPr/>
        </p:nvGrpSpPr>
        <p:grpSpPr bwMode="auto">
          <a:xfrm flipV="1">
            <a:off x="457200" y="6172200"/>
            <a:ext cx="4541838" cy="203200"/>
            <a:chOff x="240" y="3360"/>
            <a:chExt cx="5357" cy="240"/>
          </a:xfrm>
        </p:grpSpPr>
        <p:sp>
          <p:nvSpPr>
            <p:cNvPr id="166923" name="Oval 5"/>
            <p:cNvSpPr>
              <a:spLocks noChangeArrowheads="1"/>
            </p:cNvSpPr>
            <p:nvPr/>
          </p:nvSpPr>
          <p:spPr bwMode="auto">
            <a:xfrm>
              <a:off x="240"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24" name="Oval 6"/>
            <p:cNvSpPr>
              <a:spLocks noChangeArrowheads="1"/>
            </p:cNvSpPr>
            <p:nvPr/>
          </p:nvSpPr>
          <p:spPr bwMode="auto">
            <a:xfrm>
              <a:off x="768"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25" name="Oval 7"/>
            <p:cNvSpPr>
              <a:spLocks noChangeArrowheads="1"/>
            </p:cNvSpPr>
            <p:nvPr/>
          </p:nvSpPr>
          <p:spPr bwMode="auto">
            <a:xfrm>
              <a:off x="1268"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26" name="Oval 8"/>
            <p:cNvSpPr>
              <a:spLocks noChangeArrowheads="1"/>
            </p:cNvSpPr>
            <p:nvPr/>
          </p:nvSpPr>
          <p:spPr bwMode="auto">
            <a:xfrm>
              <a:off x="1776"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27" name="Oval 9"/>
            <p:cNvSpPr>
              <a:spLocks noChangeArrowheads="1"/>
            </p:cNvSpPr>
            <p:nvPr/>
          </p:nvSpPr>
          <p:spPr bwMode="auto">
            <a:xfrm>
              <a:off x="2284"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28" name="Oval 10"/>
            <p:cNvSpPr>
              <a:spLocks noChangeArrowheads="1"/>
            </p:cNvSpPr>
            <p:nvPr/>
          </p:nvSpPr>
          <p:spPr bwMode="auto">
            <a:xfrm>
              <a:off x="2792"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29" name="Oval 11"/>
            <p:cNvSpPr>
              <a:spLocks noChangeArrowheads="1"/>
            </p:cNvSpPr>
            <p:nvPr/>
          </p:nvSpPr>
          <p:spPr bwMode="auto">
            <a:xfrm>
              <a:off x="3305"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30" name="Oval 12"/>
            <p:cNvSpPr>
              <a:spLocks noChangeArrowheads="1"/>
            </p:cNvSpPr>
            <p:nvPr/>
          </p:nvSpPr>
          <p:spPr bwMode="auto">
            <a:xfrm>
              <a:off x="3818"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31" name="Oval 13"/>
            <p:cNvSpPr>
              <a:spLocks noChangeArrowheads="1"/>
            </p:cNvSpPr>
            <p:nvPr/>
          </p:nvSpPr>
          <p:spPr bwMode="auto">
            <a:xfrm>
              <a:off x="4331"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32" name="Oval 14"/>
            <p:cNvSpPr>
              <a:spLocks noChangeArrowheads="1"/>
            </p:cNvSpPr>
            <p:nvPr/>
          </p:nvSpPr>
          <p:spPr bwMode="auto">
            <a:xfrm>
              <a:off x="4844"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166933" name="Oval 15"/>
            <p:cNvSpPr>
              <a:spLocks noChangeArrowheads="1"/>
            </p:cNvSpPr>
            <p:nvPr/>
          </p:nvSpPr>
          <p:spPr bwMode="auto">
            <a:xfrm>
              <a:off x="5357" y="3360"/>
              <a:ext cx="240" cy="240"/>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grpSp>
      <p:sp>
        <p:nvSpPr>
          <p:cNvPr id="166917" name="Line 16"/>
          <p:cNvSpPr>
            <a:spLocks noChangeShapeType="1"/>
          </p:cNvSpPr>
          <p:nvPr/>
        </p:nvSpPr>
        <p:spPr bwMode="auto">
          <a:xfrm>
            <a:off x="2286000" y="6477000"/>
            <a:ext cx="457200" cy="0"/>
          </a:xfrm>
          <a:prstGeom prst="line">
            <a:avLst/>
          </a:prstGeom>
          <a:noFill/>
          <a:ln w="9525">
            <a:solidFill>
              <a:schemeClr val="tx1"/>
            </a:solidFill>
            <a:round/>
            <a:headEnd/>
            <a:tailEnd/>
          </a:ln>
        </p:spPr>
        <p:txBody>
          <a:bodyPr wrap="none" anchor="ctr"/>
          <a:lstStyle/>
          <a:p>
            <a:endParaRPr lang="cs-CZ"/>
          </a:p>
        </p:txBody>
      </p:sp>
      <p:sp>
        <p:nvSpPr>
          <p:cNvPr id="166918" name="Text Box 17"/>
          <p:cNvSpPr txBox="1">
            <a:spLocks noChangeArrowheads="1"/>
          </p:cNvSpPr>
          <p:nvPr/>
        </p:nvSpPr>
        <p:spPr bwMode="auto">
          <a:xfrm>
            <a:off x="2379663" y="6400800"/>
            <a:ext cx="273050" cy="304800"/>
          </a:xfrm>
          <a:prstGeom prst="rect">
            <a:avLst/>
          </a:prstGeom>
          <a:noFill/>
          <a:ln w="9525">
            <a:noFill/>
            <a:miter lim="800000"/>
            <a:headEnd/>
            <a:tailEnd/>
          </a:ln>
        </p:spPr>
        <p:txBody>
          <a:bodyPr wrap="none">
            <a:spAutoFit/>
          </a:bodyPr>
          <a:lstStyle/>
          <a:p>
            <a:pPr algn="ctr" eaLnBrk="0" hangingPunct="0"/>
            <a:r>
              <a:rPr lang="en-US" sz="1400" i="1"/>
              <a:t>a</a:t>
            </a:r>
            <a:endParaRPr lang="en-US" sz="1400"/>
          </a:p>
        </p:txBody>
      </p:sp>
      <p:sp>
        <p:nvSpPr>
          <p:cNvPr id="166919" name="Line 18"/>
          <p:cNvSpPr>
            <a:spLocks noChangeShapeType="1"/>
          </p:cNvSpPr>
          <p:nvPr/>
        </p:nvSpPr>
        <p:spPr bwMode="auto">
          <a:xfrm flipH="1">
            <a:off x="4953000" y="2438400"/>
            <a:ext cx="990600" cy="0"/>
          </a:xfrm>
          <a:prstGeom prst="line">
            <a:avLst/>
          </a:prstGeom>
          <a:noFill/>
          <a:ln w="9525">
            <a:solidFill>
              <a:schemeClr val="tx1"/>
            </a:solidFill>
            <a:round/>
            <a:headEnd/>
            <a:tailEnd type="triangle" w="med" len="med"/>
          </a:ln>
        </p:spPr>
        <p:txBody>
          <a:bodyPr wrap="none" anchor="ctr"/>
          <a:lstStyle/>
          <a:p>
            <a:endParaRPr lang="cs-CZ"/>
          </a:p>
        </p:txBody>
      </p:sp>
      <p:sp>
        <p:nvSpPr>
          <p:cNvPr id="166920" name="Text Box 19"/>
          <p:cNvSpPr txBox="1">
            <a:spLocks noChangeArrowheads="1"/>
          </p:cNvSpPr>
          <p:nvPr/>
        </p:nvSpPr>
        <p:spPr bwMode="auto">
          <a:xfrm>
            <a:off x="5938838" y="1951038"/>
            <a:ext cx="2265362" cy="1066800"/>
          </a:xfrm>
          <a:prstGeom prst="rect">
            <a:avLst/>
          </a:prstGeom>
          <a:noFill/>
          <a:ln w="9525">
            <a:noFill/>
            <a:miter lim="800000"/>
            <a:headEnd/>
            <a:tailEnd/>
          </a:ln>
        </p:spPr>
        <p:txBody>
          <a:bodyPr wrap="none">
            <a:spAutoFit/>
          </a:bodyPr>
          <a:lstStyle/>
          <a:p>
            <a:pPr algn="ctr" eaLnBrk="0" hangingPunct="0"/>
            <a:r>
              <a:rPr lang="en-US" sz="2000"/>
              <a:t>range of frequencies</a:t>
            </a:r>
          </a:p>
          <a:p>
            <a:pPr algn="ctr" eaLnBrk="0" hangingPunct="0"/>
            <a:r>
              <a:rPr lang="en-US" sz="2000"/>
              <a:t>in which there are</a:t>
            </a:r>
          </a:p>
          <a:p>
            <a:pPr algn="ctr" eaLnBrk="0" hangingPunct="0"/>
            <a:r>
              <a:rPr lang="en-US"/>
              <a:t>no </a:t>
            </a:r>
            <a:r>
              <a:rPr lang="en-US">
                <a:solidFill>
                  <a:srgbClr val="FF0000"/>
                </a:solidFill>
              </a:rPr>
              <a:t>guided</a:t>
            </a:r>
            <a:r>
              <a:rPr lang="en-US"/>
              <a:t> modes</a:t>
            </a:r>
          </a:p>
        </p:txBody>
      </p:sp>
      <p:sp>
        <p:nvSpPr>
          <p:cNvPr id="166921" name="Line 20"/>
          <p:cNvSpPr>
            <a:spLocks noChangeShapeType="1"/>
          </p:cNvSpPr>
          <p:nvPr/>
        </p:nvSpPr>
        <p:spPr bwMode="auto">
          <a:xfrm flipH="1" flipV="1">
            <a:off x="4659313" y="3267075"/>
            <a:ext cx="1131887" cy="1012825"/>
          </a:xfrm>
          <a:prstGeom prst="line">
            <a:avLst/>
          </a:prstGeom>
          <a:noFill/>
          <a:ln w="9525">
            <a:solidFill>
              <a:schemeClr val="tx1"/>
            </a:solidFill>
            <a:round/>
            <a:headEnd/>
            <a:tailEnd type="triangle" w="med" len="med"/>
          </a:ln>
        </p:spPr>
        <p:txBody>
          <a:bodyPr wrap="none" anchor="ctr"/>
          <a:lstStyle/>
          <a:p>
            <a:endParaRPr lang="cs-CZ"/>
          </a:p>
        </p:txBody>
      </p:sp>
      <p:sp>
        <p:nvSpPr>
          <p:cNvPr id="166922" name="Text Box 21"/>
          <p:cNvSpPr txBox="1">
            <a:spLocks noChangeArrowheads="1"/>
          </p:cNvSpPr>
          <p:nvPr/>
        </p:nvSpPr>
        <p:spPr bwMode="auto">
          <a:xfrm>
            <a:off x="5267325" y="4251325"/>
            <a:ext cx="2738438"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slow-light</a:t>
            </a:r>
            <a:r>
              <a:rPr lang="en-US"/>
              <a:t> band edge</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A Resonant Cavity</a:t>
            </a:r>
          </a:p>
        </p:txBody>
      </p:sp>
      <p:pic>
        <p:nvPicPr>
          <p:cNvPr id="167939" name="Picture 3"/>
          <p:cNvPicPr>
            <a:picLocks noChangeAspect="1" noChangeArrowheads="1"/>
          </p:cNvPicPr>
          <p:nvPr/>
        </p:nvPicPr>
        <p:blipFill>
          <a:blip r:embed="rId2"/>
          <a:srcRect/>
          <a:stretch>
            <a:fillRect/>
          </a:stretch>
        </p:blipFill>
        <p:spPr bwMode="auto">
          <a:xfrm>
            <a:off x="342900" y="1371600"/>
            <a:ext cx="8458200" cy="3022600"/>
          </a:xfrm>
          <a:prstGeom prst="rect">
            <a:avLst/>
          </a:prstGeom>
          <a:noFill/>
          <a:ln w="9525">
            <a:noFill/>
            <a:miter lim="800000"/>
            <a:headEnd/>
            <a:tailEnd/>
          </a:ln>
        </p:spPr>
      </p:pic>
      <p:grpSp>
        <p:nvGrpSpPr>
          <p:cNvPr id="2" name="Group 4"/>
          <p:cNvGrpSpPr>
            <a:grpSpLocks/>
          </p:cNvGrpSpPr>
          <p:nvPr/>
        </p:nvGrpSpPr>
        <p:grpSpPr bwMode="auto">
          <a:xfrm>
            <a:off x="3429000" y="2317750"/>
            <a:ext cx="3389313" cy="2911475"/>
            <a:chOff x="2160" y="1804"/>
            <a:chExt cx="2135" cy="1834"/>
          </a:xfrm>
        </p:grpSpPr>
        <p:sp>
          <p:nvSpPr>
            <p:cNvPr id="167941" name="Oval 5"/>
            <p:cNvSpPr>
              <a:spLocks noChangeArrowheads="1"/>
            </p:cNvSpPr>
            <p:nvPr/>
          </p:nvSpPr>
          <p:spPr bwMode="auto">
            <a:xfrm>
              <a:off x="2736" y="1872"/>
              <a:ext cx="288" cy="288"/>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solidFill>
                  <a:srgbClr val="008000"/>
                </a:solidFill>
              </a:endParaRPr>
            </a:p>
          </p:txBody>
        </p:sp>
        <p:sp>
          <p:nvSpPr>
            <p:cNvPr id="167942" name="Line 6"/>
            <p:cNvSpPr>
              <a:spLocks noChangeShapeType="1"/>
            </p:cNvSpPr>
            <p:nvPr/>
          </p:nvSpPr>
          <p:spPr bwMode="auto">
            <a:xfrm flipH="1" flipV="1">
              <a:off x="2928" y="2208"/>
              <a:ext cx="192" cy="720"/>
            </a:xfrm>
            <a:prstGeom prst="line">
              <a:avLst/>
            </a:prstGeom>
            <a:noFill/>
            <a:ln w="9525">
              <a:solidFill>
                <a:srgbClr val="008000"/>
              </a:solidFill>
              <a:round/>
              <a:headEnd/>
              <a:tailEnd type="triangle" w="med" len="med"/>
            </a:ln>
          </p:spPr>
          <p:txBody>
            <a:bodyPr wrap="none" anchor="ctr"/>
            <a:lstStyle/>
            <a:p>
              <a:endParaRPr lang="cs-CZ"/>
            </a:p>
          </p:txBody>
        </p:sp>
        <p:sp>
          <p:nvSpPr>
            <p:cNvPr id="167943" name="Text Box 7"/>
            <p:cNvSpPr txBox="1">
              <a:spLocks noChangeArrowheads="1"/>
            </p:cNvSpPr>
            <p:nvPr/>
          </p:nvSpPr>
          <p:spPr bwMode="auto">
            <a:xfrm>
              <a:off x="2160" y="2928"/>
              <a:ext cx="2135" cy="710"/>
            </a:xfrm>
            <a:prstGeom prst="rect">
              <a:avLst/>
            </a:prstGeom>
            <a:noFill/>
            <a:ln w="9525">
              <a:noFill/>
              <a:miter lim="800000"/>
              <a:headEnd/>
              <a:tailEnd/>
            </a:ln>
          </p:spPr>
          <p:txBody>
            <a:bodyPr wrap="none">
              <a:spAutoFit/>
            </a:bodyPr>
            <a:lstStyle/>
            <a:p>
              <a:pPr algn="ctr" eaLnBrk="0" hangingPunct="0"/>
              <a:r>
                <a:rPr lang="en-US">
                  <a:solidFill>
                    <a:srgbClr val="008000"/>
                  </a:solidFill>
                </a:rPr>
                <a:t>increased rod radius</a:t>
              </a:r>
            </a:p>
            <a:p>
              <a:pPr algn="ctr" eaLnBrk="0" hangingPunct="0"/>
              <a:r>
                <a:rPr lang="en-US">
                  <a:solidFill>
                    <a:srgbClr val="008000"/>
                  </a:solidFill>
                </a:rPr>
                <a:t>pulls down </a:t>
              </a:r>
              <a:r>
                <a:rPr lang="ja-JP" altLang="en-US">
                  <a:solidFill>
                    <a:srgbClr val="008000"/>
                  </a:solidFill>
                </a:rPr>
                <a:t>“</a:t>
              </a:r>
              <a:r>
                <a:rPr lang="en-US" altLang="ja-JP">
                  <a:solidFill>
                    <a:srgbClr val="008000"/>
                  </a:solidFill>
                </a:rPr>
                <a:t>dipole</a:t>
              </a:r>
              <a:r>
                <a:rPr lang="ja-JP" altLang="en-US">
                  <a:solidFill>
                    <a:srgbClr val="008000"/>
                  </a:solidFill>
                </a:rPr>
                <a:t>”</a:t>
              </a:r>
              <a:r>
                <a:rPr lang="en-US" altLang="ja-JP">
                  <a:solidFill>
                    <a:srgbClr val="008000"/>
                  </a:solidFill>
                </a:rPr>
                <a:t> mode</a:t>
              </a:r>
              <a:endParaRPr lang="en-US" altLang="ja-JP" sz="2000"/>
            </a:p>
            <a:p>
              <a:pPr algn="ctr" eaLnBrk="0" hangingPunct="0"/>
              <a:r>
                <a:rPr lang="en-US" sz="2000"/>
                <a:t>(non-degenerate)</a:t>
              </a:r>
              <a:endParaRPr lang="en-US">
                <a:solidFill>
                  <a:srgbClr val="008000"/>
                </a:solidFill>
              </a:endParaRPr>
            </a:p>
          </p:txBody>
        </p:sp>
        <p:sp>
          <p:nvSpPr>
            <p:cNvPr id="167944" name="Text Box 8"/>
            <p:cNvSpPr txBox="1">
              <a:spLocks noChangeArrowheads="1"/>
            </p:cNvSpPr>
            <p:nvPr/>
          </p:nvSpPr>
          <p:spPr bwMode="auto">
            <a:xfrm>
              <a:off x="2592" y="1804"/>
              <a:ext cx="568" cy="404"/>
            </a:xfrm>
            <a:prstGeom prst="rect">
              <a:avLst/>
            </a:prstGeom>
            <a:noFill/>
            <a:ln w="9525">
              <a:noFill/>
              <a:miter lim="800000"/>
              <a:headEnd/>
              <a:tailEnd/>
            </a:ln>
          </p:spPr>
          <p:txBody>
            <a:bodyPr wrap="none">
              <a:spAutoFit/>
            </a:bodyPr>
            <a:lstStyle/>
            <a:p>
              <a:pPr algn="ctr" eaLnBrk="0" hangingPunct="0"/>
              <a:r>
                <a:rPr lang="en-US" sz="3600" b="1"/>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733800" y="4114800"/>
            <a:ext cx="3008313" cy="2605088"/>
            <a:chOff x="2352" y="2592"/>
            <a:chExt cx="1895" cy="1641"/>
          </a:xfrm>
        </p:grpSpPr>
        <p:pic>
          <p:nvPicPr>
            <p:cNvPr id="168973" name="Picture 3"/>
            <p:cNvPicPr>
              <a:picLocks noChangeAspect="1" noChangeArrowheads="1"/>
            </p:cNvPicPr>
            <p:nvPr/>
          </p:nvPicPr>
          <p:blipFill>
            <a:blip r:embed="rId2"/>
            <a:srcRect/>
            <a:stretch>
              <a:fillRect/>
            </a:stretch>
          </p:blipFill>
          <p:spPr bwMode="auto">
            <a:xfrm>
              <a:off x="2352" y="2592"/>
              <a:ext cx="1680" cy="1641"/>
            </a:xfrm>
            <a:prstGeom prst="rect">
              <a:avLst/>
            </a:prstGeom>
            <a:noFill/>
            <a:ln w="9525">
              <a:noFill/>
              <a:miter lim="800000"/>
              <a:headEnd/>
              <a:tailEnd/>
            </a:ln>
          </p:spPr>
        </p:pic>
        <p:sp>
          <p:nvSpPr>
            <p:cNvPr id="168974" name="Line 4"/>
            <p:cNvSpPr>
              <a:spLocks noChangeShapeType="1"/>
            </p:cNvSpPr>
            <p:nvPr/>
          </p:nvSpPr>
          <p:spPr bwMode="auto">
            <a:xfrm>
              <a:off x="2592" y="3072"/>
              <a:ext cx="1488" cy="0"/>
            </a:xfrm>
            <a:prstGeom prst="line">
              <a:avLst/>
            </a:prstGeom>
            <a:noFill/>
            <a:ln w="28575">
              <a:solidFill>
                <a:schemeClr val="tx1"/>
              </a:solidFill>
              <a:prstDash val="dash"/>
              <a:round/>
              <a:headEnd/>
              <a:tailEnd/>
            </a:ln>
          </p:spPr>
          <p:txBody>
            <a:bodyPr wrap="none" anchor="ctr"/>
            <a:lstStyle/>
            <a:p>
              <a:endParaRPr lang="cs-CZ"/>
            </a:p>
          </p:txBody>
        </p:sp>
        <p:sp>
          <p:nvSpPr>
            <p:cNvPr id="168975" name="Text Box 5"/>
            <p:cNvSpPr txBox="1">
              <a:spLocks noChangeArrowheads="1"/>
            </p:cNvSpPr>
            <p:nvPr/>
          </p:nvSpPr>
          <p:spPr bwMode="auto">
            <a:xfrm>
              <a:off x="4032" y="2961"/>
              <a:ext cx="215" cy="231"/>
            </a:xfrm>
            <a:prstGeom prst="rect">
              <a:avLst/>
            </a:prstGeom>
            <a:noFill/>
            <a:ln w="9525">
              <a:noFill/>
              <a:miter lim="800000"/>
              <a:headEnd/>
              <a:tailEnd/>
            </a:ln>
          </p:spPr>
          <p:txBody>
            <a:bodyPr wrap="none">
              <a:spAutoFit/>
            </a:bodyPr>
            <a:lstStyle/>
            <a:p>
              <a:pPr algn="ctr" eaLnBrk="0" hangingPunct="0"/>
              <a:r>
                <a:rPr lang="en-US" sz="1800">
                  <a:latin typeface="Symbol" pitchFamily="18" charset="2"/>
                </a:rPr>
                <a:t>w</a:t>
              </a:r>
              <a:endParaRPr lang="en-US" sz="1800"/>
            </a:p>
          </p:txBody>
        </p:sp>
      </p:grpSp>
      <p:sp>
        <p:nvSpPr>
          <p:cNvPr id="168963" name="Rectangle 6"/>
          <p:cNvSpPr>
            <a:spLocks noGrp="1" noChangeArrowheads="1"/>
          </p:cNvSpPr>
          <p:nvPr>
            <p:ph type="title"/>
          </p:nvPr>
        </p:nvSpPr>
        <p:spPr>
          <a:xfrm>
            <a:off x="685800" y="152400"/>
            <a:ext cx="7772400" cy="1143000"/>
          </a:xfrm>
        </p:spPr>
        <p:txBody>
          <a:bodyPr/>
          <a:lstStyle/>
          <a:p>
            <a:r>
              <a:rPr lang="en-US" smtClean="0">
                <a:ea typeface="ＭＳ Ｐゴシック" charset="-128"/>
              </a:rPr>
              <a:t>A </a:t>
            </a:r>
            <a:r>
              <a:rPr lang="en-US" smtClean="0">
                <a:solidFill>
                  <a:schemeClr val="accent2"/>
                </a:solidFill>
                <a:ea typeface="ＭＳ Ｐゴシック" charset="-128"/>
              </a:rPr>
              <a:t>Resonant</a:t>
            </a:r>
            <a:r>
              <a:rPr lang="en-US" smtClean="0">
                <a:ea typeface="ＭＳ Ｐゴシック" charset="-128"/>
              </a:rPr>
              <a:t> Cavity</a:t>
            </a:r>
          </a:p>
        </p:txBody>
      </p:sp>
      <p:pic>
        <p:nvPicPr>
          <p:cNvPr id="168964" name="Picture 7"/>
          <p:cNvPicPr>
            <a:picLocks noChangeAspect="1" noChangeArrowheads="1"/>
          </p:cNvPicPr>
          <p:nvPr/>
        </p:nvPicPr>
        <p:blipFill>
          <a:blip r:embed="rId3"/>
          <a:srcRect/>
          <a:stretch>
            <a:fillRect/>
          </a:stretch>
        </p:blipFill>
        <p:spPr bwMode="auto">
          <a:xfrm>
            <a:off x="342900" y="1370013"/>
            <a:ext cx="8458200" cy="3022600"/>
          </a:xfrm>
          <a:prstGeom prst="rect">
            <a:avLst/>
          </a:prstGeom>
          <a:noFill/>
          <a:ln w="9525">
            <a:noFill/>
            <a:miter lim="800000"/>
            <a:headEnd/>
            <a:tailEnd/>
          </a:ln>
        </p:spPr>
      </p:pic>
      <p:sp>
        <p:nvSpPr>
          <p:cNvPr id="168965" name="Oval 8"/>
          <p:cNvSpPr>
            <a:spLocks noChangeArrowheads="1"/>
          </p:cNvSpPr>
          <p:nvPr/>
        </p:nvSpPr>
        <p:spPr bwMode="auto">
          <a:xfrm>
            <a:off x="4343400" y="2424113"/>
            <a:ext cx="457200" cy="4572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solidFill>
                <a:srgbClr val="008000"/>
              </a:solidFill>
            </a:endParaRPr>
          </a:p>
        </p:txBody>
      </p:sp>
      <p:sp>
        <p:nvSpPr>
          <p:cNvPr id="168966" name="Text Box 9"/>
          <p:cNvSpPr txBox="1">
            <a:spLocks noChangeArrowheads="1"/>
          </p:cNvSpPr>
          <p:nvPr/>
        </p:nvSpPr>
        <p:spPr bwMode="auto">
          <a:xfrm>
            <a:off x="4114800" y="2316163"/>
            <a:ext cx="901700" cy="641350"/>
          </a:xfrm>
          <a:prstGeom prst="rect">
            <a:avLst/>
          </a:prstGeom>
          <a:noFill/>
          <a:ln w="9525">
            <a:noFill/>
            <a:miter lim="800000"/>
            <a:headEnd/>
            <a:tailEnd/>
          </a:ln>
        </p:spPr>
        <p:txBody>
          <a:bodyPr wrap="none">
            <a:spAutoFit/>
          </a:bodyPr>
          <a:lstStyle/>
          <a:p>
            <a:pPr algn="ctr" eaLnBrk="0" hangingPunct="0"/>
            <a:r>
              <a:rPr lang="en-US" sz="3600" b="1"/>
              <a:t>–  +</a:t>
            </a:r>
          </a:p>
        </p:txBody>
      </p:sp>
      <p:pic>
        <p:nvPicPr>
          <p:cNvPr id="168967" name="Picture 10"/>
          <p:cNvPicPr>
            <a:picLocks noChangeAspect="1" noChangeArrowheads="1"/>
          </p:cNvPicPr>
          <p:nvPr/>
        </p:nvPicPr>
        <p:blipFill>
          <a:blip r:embed="rId4"/>
          <a:srcRect/>
          <a:stretch>
            <a:fillRect/>
          </a:stretch>
        </p:blipFill>
        <p:spPr bwMode="auto">
          <a:xfrm>
            <a:off x="2546350" y="1446213"/>
            <a:ext cx="4051300" cy="2501900"/>
          </a:xfrm>
          <a:prstGeom prst="rect">
            <a:avLst/>
          </a:prstGeom>
          <a:noFill/>
          <a:ln w="9525">
            <a:noFill/>
            <a:miter lim="800000"/>
            <a:headEnd/>
            <a:tailEnd/>
          </a:ln>
        </p:spPr>
      </p:pic>
      <p:grpSp>
        <p:nvGrpSpPr>
          <p:cNvPr id="3" name="Group 11"/>
          <p:cNvGrpSpPr>
            <a:grpSpLocks/>
          </p:cNvGrpSpPr>
          <p:nvPr/>
        </p:nvGrpSpPr>
        <p:grpSpPr bwMode="auto">
          <a:xfrm>
            <a:off x="4114800" y="3810000"/>
            <a:ext cx="4610100" cy="1433513"/>
            <a:chOff x="2592" y="2400"/>
            <a:chExt cx="2904" cy="903"/>
          </a:xfrm>
        </p:grpSpPr>
        <p:sp>
          <p:nvSpPr>
            <p:cNvPr id="168970" name="Oval 12"/>
            <p:cNvSpPr>
              <a:spLocks noChangeArrowheads="1"/>
            </p:cNvSpPr>
            <p:nvPr/>
          </p:nvSpPr>
          <p:spPr bwMode="auto">
            <a:xfrm>
              <a:off x="2592" y="2976"/>
              <a:ext cx="912" cy="192"/>
            </a:xfrm>
            <a:prstGeom prst="ellipse">
              <a:avLst/>
            </a:prstGeom>
            <a:noFill/>
            <a:ln w="28575">
              <a:solidFill>
                <a:srgbClr val="FF0000"/>
              </a:solidFill>
              <a:round/>
              <a:headEnd/>
              <a:tailEnd/>
            </a:ln>
          </p:spPr>
          <p:txBody>
            <a:bodyPr wrap="none" anchor="ctr"/>
            <a:lstStyle/>
            <a:p>
              <a:pPr algn="ctr" eaLnBrk="0" hangingPunct="0"/>
              <a:endParaRPr lang="cs-CZ"/>
            </a:p>
          </p:txBody>
        </p:sp>
        <p:sp>
          <p:nvSpPr>
            <p:cNvPr id="168971" name="Line 13"/>
            <p:cNvSpPr>
              <a:spLocks noChangeShapeType="1"/>
            </p:cNvSpPr>
            <p:nvPr/>
          </p:nvSpPr>
          <p:spPr bwMode="auto">
            <a:xfrm flipH="1">
              <a:off x="3168" y="2688"/>
              <a:ext cx="1056" cy="384"/>
            </a:xfrm>
            <a:prstGeom prst="line">
              <a:avLst/>
            </a:prstGeom>
            <a:noFill/>
            <a:ln w="9525">
              <a:solidFill>
                <a:srgbClr val="FF0000"/>
              </a:solidFill>
              <a:round/>
              <a:headEnd/>
              <a:tailEnd type="triangle" w="med" len="med"/>
            </a:ln>
          </p:spPr>
          <p:txBody>
            <a:bodyPr wrap="none" anchor="ctr"/>
            <a:lstStyle/>
            <a:p>
              <a:endParaRPr lang="cs-CZ"/>
            </a:p>
          </p:txBody>
        </p:sp>
        <p:sp>
          <p:nvSpPr>
            <p:cNvPr id="168972" name="Text Box 14"/>
            <p:cNvSpPr txBox="1">
              <a:spLocks noChangeArrowheads="1"/>
            </p:cNvSpPr>
            <p:nvPr/>
          </p:nvSpPr>
          <p:spPr bwMode="auto">
            <a:xfrm>
              <a:off x="4176" y="2400"/>
              <a:ext cx="1320" cy="903"/>
            </a:xfrm>
            <a:prstGeom prst="rect">
              <a:avLst/>
            </a:prstGeom>
            <a:noFill/>
            <a:ln w="9525">
              <a:noFill/>
              <a:miter lim="800000"/>
              <a:headEnd/>
              <a:tailEnd/>
            </a:ln>
          </p:spPr>
          <p:txBody>
            <a:bodyPr wrap="none">
              <a:spAutoFit/>
            </a:bodyPr>
            <a:lstStyle/>
            <a:p>
              <a:pPr algn="ctr" eaLnBrk="0" hangingPunct="0"/>
              <a:r>
                <a:rPr lang="en-US" i="1"/>
                <a:t>k</a:t>
              </a:r>
              <a:r>
                <a:rPr lang="en-US"/>
                <a:t> not conserved</a:t>
              </a:r>
            </a:p>
            <a:p>
              <a:pPr algn="ctr" eaLnBrk="0" hangingPunct="0"/>
              <a:r>
                <a:rPr lang="en-US" sz="1800"/>
                <a:t>so coupling to</a:t>
              </a:r>
            </a:p>
            <a:p>
              <a:pPr algn="ctr" eaLnBrk="0" hangingPunct="0"/>
              <a:r>
                <a:rPr lang="en-US" sz="1800"/>
                <a:t>light cone:</a:t>
              </a:r>
              <a:endParaRPr lang="en-US"/>
            </a:p>
            <a:p>
              <a:pPr algn="ctr" eaLnBrk="0" hangingPunct="0"/>
              <a:r>
                <a:rPr lang="en-US" sz="2800">
                  <a:solidFill>
                    <a:srgbClr val="FF0000"/>
                  </a:solidFill>
                </a:rPr>
                <a:t>radiation</a:t>
              </a:r>
              <a:endParaRPr lang="en-US" i="1"/>
            </a:p>
          </p:txBody>
        </p:sp>
      </p:grpSp>
      <p:sp>
        <p:nvSpPr>
          <p:cNvPr id="112655" name="Rectangle 15"/>
          <p:cNvSpPr>
            <a:spLocks noChangeArrowheads="1"/>
          </p:cNvSpPr>
          <p:nvPr/>
        </p:nvSpPr>
        <p:spPr bwMode="auto">
          <a:xfrm>
            <a:off x="304800" y="4953000"/>
            <a:ext cx="2590800" cy="175260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a:t>The </a:t>
            </a:r>
            <a:r>
              <a:rPr lang="en-US">
                <a:solidFill>
                  <a:srgbClr val="FF0000"/>
                </a:solidFill>
              </a:rPr>
              <a:t>trick</a:t>
            </a:r>
            <a:r>
              <a:rPr lang="en-US"/>
              <a:t> is to</a:t>
            </a:r>
          </a:p>
          <a:p>
            <a:pPr algn="ctr" eaLnBrk="0" hangingPunct="0"/>
            <a:r>
              <a:rPr lang="en-US"/>
              <a:t>keep the</a:t>
            </a:r>
          </a:p>
          <a:p>
            <a:pPr algn="ctr" eaLnBrk="0" hangingPunct="0"/>
            <a:r>
              <a:rPr lang="en-US">
                <a:solidFill>
                  <a:srgbClr val="FF0000"/>
                </a:solidFill>
              </a:rPr>
              <a:t>radiation small</a:t>
            </a:r>
            <a:r>
              <a:rPr lang="en-US"/>
              <a:t>…</a:t>
            </a:r>
          </a:p>
          <a:p>
            <a:pPr algn="ctr" eaLnBrk="0" hangingPunct="0"/>
            <a:r>
              <a:rPr lang="en-US" sz="1800"/>
              <a:t>(more on this later)</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5"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a:srcRect/>
          <a:stretch>
            <a:fillRect/>
          </a:stretch>
        </p:blipFill>
        <p:spPr bwMode="auto">
          <a:xfrm>
            <a:off x="95250" y="1295400"/>
            <a:ext cx="8972550" cy="1554163"/>
          </a:xfrm>
          <a:prstGeom prst="rect">
            <a:avLst/>
          </a:prstGeom>
          <a:noFill/>
          <a:ln w="9525">
            <a:noFill/>
            <a:miter lim="800000"/>
            <a:headEnd/>
            <a:tailEnd/>
          </a:ln>
        </p:spPr>
      </p:pic>
      <p:sp>
        <p:nvSpPr>
          <p:cNvPr id="169987" name="Rectangle 3"/>
          <p:cNvSpPr>
            <a:spLocks noGrp="1" noChangeArrowheads="1"/>
          </p:cNvSpPr>
          <p:nvPr>
            <p:ph type="title"/>
          </p:nvPr>
        </p:nvSpPr>
        <p:spPr>
          <a:xfrm>
            <a:off x="685800" y="-304800"/>
            <a:ext cx="7772400" cy="1143000"/>
          </a:xfrm>
        </p:spPr>
        <p:txBody>
          <a:bodyPr/>
          <a:lstStyle/>
          <a:p>
            <a:r>
              <a:rPr lang="en-US" sz="2800" smtClean="0">
                <a:ea typeface="ＭＳ Ｐゴシック" charset="-128"/>
              </a:rPr>
              <a:t>Meanwhile, back in reality…</a:t>
            </a:r>
          </a:p>
        </p:txBody>
      </p:sp>
      <p:pic>
        <p:nvPicPr>
          <p:cNvPr id="169988" name="Picture 4"/>
          <p:cNvPicPr>
            <a:picLocks noChangeAspect="1" noChangeArrowheads="1"/>
          </p:cNvPicPr>
          <p:nvPr/>
        </p:nvPicPr>
        <p:blipFill>
          <a:blip r:embed="rId3"/>
          <a:srcRect/>
          <a:stretch>
            <a:fillRect/>
          </a:stretch>
        </p:blipFill>
        <p:spPr bwMode="auto">
          <a:xfrm>
            <a:off x="4648200" y="3124200"/>
            <a:ext cx="3975100" cy="3581400"/>
          </a:xfrm>
          <a:prstGeom prst="rect">
            <a:avLst/>
          </a:prstGeom>
          <a:noFill/>
          <a:ln w="9525">
            <a:noFill/>
            <a:miter lim="800000"/>
            <a:headEnd/>
            <a:tailEnd/>
          </a:ln>
        </p:spPr>
      </p:pic>
      <p:sp>
        <p:nvSpPr>
          <p:cNvPr id="169989" name="Line 5"/>
          <p:cNvSpPr>
            <a:spLocks noChangeShapeType="1"/>
          </p:cNvSpPr>
          <p:nvPr/>
        </p:nvSpPr>
        <p:spPr bwMode="auto">
          <a:xfrm>
            <a:off x="3581400" y="2667000"/>
            <a:ext cx="2895600" cy="0"/>
          </a:xfrm>
          <a:prstGeom prst="line">
            <a:avLst/>
          </a:prstGeom>
          <a:noFill/>
          <a:ln w="76200">
            <a:solidFill>
              <a:srgbClr val="FF0000"/>
            </a:solidFill>
            <a:round/>
            <a:headEnd/>
            <a:tailEnd/>
          </a:ln>
        </p:spPr>
        <p:txBody>
          <a:bodyPr wrap="none" anchor="ctr"/>
          <a:lstStyle/>
          <a:p>
            <a:endParaRPr lang="cs-CZ"/>
          </a:p>
        </p:txBody>
      </p:sp>
      <p:sp>
        <p:nvSpPr>
          <p:cNvPr id="169990" name="Text Box 6"/>
          <p:cNvSpPr txBox="1">
            <a:spLocks noChangeArrowheads="1"/>
          </p:cNvSpPr>
          <p:nvPr/>
        </p:nvSpPr>
        <p:spPr bwMode="auto">
          <a:xfrm>
            <a:off x="4567238" y="2133600"/>
            <a:ext cx="842962" cy="457200"/>
          </a:xfrm>
          <a:prstGeom prst="rect">
            <a:avLst/>
          </a:prstGeom>
          <a:noFill/>
          <a:ln w="9525">
            <a:noFill/>
            <a:miter lim="800000"/>
            <a:headEnd/>
            <a:tailEnd/>
          </a:ln>
        </p:spPr>
        <p:txBody>
          <a:bodyPr wrap="none">
            <a:spAutoFit/>
          </a:bodyPr>
          <a:lstStyle/>
          <a:p>
            <a:pPr algn="ctr" eaLnBrk="0" hangingPunct="0"/>
            <a:r>
              <a:rPr lang="en-US" b="1">
                <a:solidFill>
                  <a:srgbClr val="FF0000"/>
                </a:solidFill>
              </a:rPr>
              <a:t>5 µm</a:t>
            </a:r>
            <a:endParaRPr lang="en-US"/>
          </a:p>
        </p:txBody>
      </p:sp>
      <p:sp>
        <p:nvSpPr>
          <p:cNvPr id="169991" name="Text Box 7"/>
          <p:cNvSpPr txBox="1">
            <a:spLocks noChangeArrowheads="1"/>
          </p:cNvSpPr>
          <p:nvPr/>
        </p:nvSpPr>
        <p:spPr bwMode="auto">
          <a:xfrm>
            <a:off x="406400" y="6216650"/>
            <a:ext cx="4394200" cy="336550"/>
          </a:xfrm>
          <a:prstGeom prst="rect">
            <a:avLst/>
          </a:prstGeom>
          <a:noFill/>
          <a:ln w="9525">
            <a:noFill/>
            <a:miter lim="800000"/>
            <a:headEnd/>
            <a:tailEnd/>
          </a:ln>
        </p:spPr>
        <p:txBody>
          <a:bodyPr wrap="none">
            <a:spAutoFit/>
          </a:bodyPr>
          <a:lstStyle/>
          <a:p>
            <a:pPr algn="ctr" eaLnBrk="0" hangingPunct="0"/>
            <a:r>
              <a:rPr lang="en-US" sz="1600"/>
              <a:t>[ D. J. Ripin </a:t>
            </a:r>
            <a:r>
              <a:rPr lang="en-US" sz="1600" i="1"/>
              <a:t>et al.</a:t>
            </a:r>
            <a:r>
              <a:rPr lang="en-US" sz="1600"/>
              <a:t>, </a:t>
            </a:r>
            <a:r>
              <a:rPr lang="en-US" sz="1600" i="1"/>
              <a:t>J. Appl. Phys.</a:t>
            </a:r>
            <a:r>
              <a:rPr lang="en-US" sz="1600"/>
              <a:t> </a:t>
            </a:r>
            <a:r>
              <a:rPr lang="en-US" sz="1600" b="1"/>
              <a:t>87</a:t>
            </a:r>
            <a:r>
              <a:rPr lang="en-US" sz="1600"/>
              <a:t>, 1578 (2000) ] </a:t>
            </a:r>
          </a:p>
        </p:txBody>
      </p:sp>
      <p:sp>
        <p:nvSpPr>
          <p:cNvPr id="169992" name="Text Box 8"/>
          <p:cNvSpPr txBox="1">
            <a:spLocks noChangeArrowheads="1"/>
          </p:cNvSpPr>
          <p:nvPr/>
        </p:nvSpPr>
        <p:spPr bwMode="auto">
          <a:xfrm>
            <a:off x="7162800" y="4006850"/>
            <a:ext cx="1066800" cy="336550"/>
          </a:xfrm>
          <a:prstGeom prst="rect">
            <a:avLst/>
          </a:prstGeom>
          <a:noFill/>
          <a:ln w="9525">
            <a:noFill/>
            <a:miter lim="800000"/>
            <a:headEnd/>
            <a:tailEnd/>
          </a:ln>
        </p:spPr>
        <p:txBody>
          <a:bodyPr wrap="none">
            <a:spAutoFit/>
          </a:bodyPr>
          <a:lstStyle/>
          <a:p>
            <a:pPr algn="ctr" eaLnBrk="0" hangingPunct="0"/>
            <a:r>
              <a:rPr lang="en-US" sz="1600" i="1">
                <a:solidFill>
                  <a:schemeClr val="accent2"/>
                </a:solidFill>
              </a:rPr>
              <a:t>d</a:t>
            </a:r>
            <a:r>
              <a:rPr lang="en-US" sz="1600">
                <a:solidFill>
                  <a:schemeClr val="accent2"/>
                </a:solidFill>
              </a:rPr>
              <a:t> = 703nm</a:t>
            </a:r>
          </a:p>
        </p:txBody>
      </p:sp>
      <p:sp>
        <p:nvSpPr>
          <p:cNvPr id="169993" name="Text Box 9"/>
          <p:cNvSpPr txBox="1">
            <a:spLocks noChangeArrowheads="1"/>
          </p:cNvSpPr>
          <p:nvPr/>
        </p:nvSpPr>
        <p:spPr bwMode="auto">
          <a:xfrm>
            <a:off x="6130925" y="4038600"/>
            <a:ext cx="955675" cy="304800"/>
          </a:xfrm>
          <a:prstGeom prst="rect">
            <a:avLst/>
          </a:prstGeom>
          <a:noFill/>
          <a:ln w="9525">
            <a:noFill/>
            <a:miter lim="800000"/>
            <a:headEnd/>
            <a:tailEnd/>
          </a:ln>
        </p:spPr>
        <p:txBody>
          <a:bodyPr wrap="none">
            <a:spAutoFit/>
          </a:bodyPr>
          <a:lstStyle/>
          <a:p>
            <a:pPr algn="ctr" eaLnBrk="0" hangingPunct="0"/>
            <a:r>
              <a:rPr lang="en-US" sz="1400" i="1">
                <a:solidFill>
                  <a:schemeClr val="accent2"/>
                </a:solidFill>
              </a:rPr>
              <a:t>d</a:t>
            </a:r>
            <a:r>
              <a:rPr lang="en-US" sz="1400">
                <a:solidFill>
                  <a:schemeClr val="accent2"/>
                </a:solidFill>
              </a:rPr>
              <a:t> = 632nm</a:t>
            </a:r>
          </a:p>
        </p:txBody>
      </p:sp>
      <p:grpSp>
        <p:nvGrpSpPr>
          <p:cNvPr id="169994" name="Group 10"/>
          <p:cNvGrpSpPr>
            <a:grpSpLocks/>
          </p:cNvGrpSpPr>
          <p:nvPr/>
        </p:nvGrpSpPr>
        <p:grpSpPr bwMode="auto">
          <a:xfrm>
            <a:off x="336550" y="3508375"/>
            <a:ext cx="3702050" cy="2206625"/>
            <a:chOff x="192" y="2016"/>
            <a:chExt cx="2332" cy="1390"/>
          </a:xfrm>
        </p:grpSpPr>
        <p:pic>
          <p:nvPicPr>
            <p:cNvPr id="169998" name="Picture 11"/>
            <p:cNvPicPr>
              <a:picLocks noChangeAspect="1" noChangeArrowheads="1"/>
            </p:cNvPicPr>
            <p:nvPr/>
          </p:nvPicPr>
          <p:blipFill>
            <a:blip r:embed="rId4"/>
            <a:srcRect/>
            <a:stretch>
              <a:fillRect/>
            </a:stretch>
          </p:blipFill>
          <p:spPr bwMode="auto">
            <a:xfrm>
              <a:off x="192" y="2016"/>
              <a:ext cx="2332" cy="1390"/>
            </a:xfrm>
            <a:prstGeom prst="rect">
              <a:avLst/>
            </a:prstGeom>
            <a:noFill/>
            <a:ln w="9525">
              <a:noFill/>
              <a:miter lim="800000"/>
              <a:headEnd/>
              <a:tailEnd/>
            </a:ln>
          </p:spPr>
        </p:pic>
        <p:sp>
          <p:nvSpPr>
            <p:cNvPr id="169999" name="Line 12"/>
            <p:cNvSpPr>
              <a:spLocks noChangeShapeType="1"/>
            </p:cNvSpPr>
            <p:nvPr/>
          </p:nvSpPr>
          <p:spPr bwMode="auto">
            <a:xfrm flipV="1">
              <a:off x="1326" y="2419"/>
              <a:ext cx="150" cy="78"/>
            </a:xfrm>
            <a:prstGeom prst="line">
              <a:avLst/>
            </a:prstGeom>
            <a:noFill/>
            <a:ln w="28575">
              <a:solidFill>
                <a:schemeClr val="accent2"/>
              </a:solidFill>
              <a:round/>
              <a:headEnd/>
              <a:tailEnd/>
            </a:ln>
          </p:spPr>
          <p:txBody>
            <a:bodyPr wrap="none" anchor="ctr"/>
            <a:lstStyle/>
            <a:p>
              <a:endParaRPr lang="cs-CZ"/>
            </a:p>
          </p:txBody>
        </p:sp>
        <p:sp>
          <p:nvSpPr>
            <p:cNvPr id="170000" name="Rectangle 13"/>
            <p:cNvSpPr>
              <a:spLocks noChangeArrowheads="1"/>
            </p:cNvSpPr>
            <p:nvPr/>
          </p:nvSpPr>
          <p:spPr bwMode="auto">
            <a:xfrm>
              <a:off x="1321" y="2357"/>
              <a:ext cx="47" cy="78"/>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70001" name="Text Box 14"/>
            <p:cNvSpPr txBox="1">
              <a:spLocks noChangeArrowheads="1"/>
            </p:cNvSpPr>
            <p:nvPr/>
          </p:nvSpPr>
          <p:spPr bwMode="auto">
            <a:xfrm>
              <a:off x="1248" y="2304"/>
              <a:ext cx="172" cy="192"/>
            </a:xfrm>
            <a:prstGeom prst="rect">
              <a:avLst/>
            </a:prstGeom>
            <a:noFill/>
            <a:ln w="9525">
              <a:noFill/>
              <a:miter lim="800000"/>
              <a:headEnd/>
              <a:tailEnd/>
            </a:ln>
          </p:spPr>
          <p:txBody>
            <a:bodyPr wrap="none">
              <a:spAutoFit/>
            </a:bodyPr>
            <a:lstStyle/>
            <a:p>
              <a:pPr algn="ctr" eaLnBrk="0" hangingPunct="0"/>
              <a:r>
                <a:rPr lang="en-US" sz="1400" i="1">
                  <a:solidFill>
                    <a:schemeClr val="accent2"/>
                  </a:solidFill>
                </a:rPr>
                <a:t>d</a:t>
              </a:r>
              <a:endParaRPr lang="en-US" sz="1400">
                <a:solidFill>
                  <a:schemeClr val="accent2"/>
                </a:solidFill>
              </a:endParaRPr>
            </a:p>
          </p:txBody>
        </p:sp>
      </p:grpSp>
      <p:sp>
        <p:nvSpPr>
          <p:cNvPr id="169995" name="Text Box 15"/>
          <p:cNvSpPr txBox="1">
            <a:spLocks noChangeArrowheads="1"/>
          </p:cNvSpPr>
          <p:nvPr/>
        </p:nvSpPr>
        <p:spPr bwMode="auto">
          <a:xfrm>
            <a:off x="360363" y="381000"/>
            <a:ext cx="8145462" cy="579438"/>
          </a:xfrm>
          <a:prstGeom prst="rect">
            <a:avLst/>
          </a:prstGeom>
          <a:noFill/>
          <a:ln w="9525">
            <a:noFill/>
            <a:miter lim="800000"/>
            <a:headEnd/>
            <a:tailEnd/>
          </a:ln>
        </p:spPr>
        <p:txBody>
          <a:bodyPr wrap="none">
            <a:spAutoFit/>
          </a:bodyPr>
          <a:lstStyle/>
          <a:p>
            <a:pPr algn="ctr" eaLnBrk="0" hangingPunct="0"/>
            <a:r>
              <a:rPr lang="en-US" sz="3200">
                <a:solidFill>
                  <a:srgbClr val="FF0000"/>
                </a:solidFill>
              </a:rPr>
              <a:t>Air-bridge Resonator</a:t>
            </a:r>
            <a:r>
              <a:rPr lang="en-US" sz="3200"/>
              <a:t>: 1d gap + 2d index guiding</a:t>
            </a:r>
          </a:p>
        </p:txBody>
      </p:sp>
      <p:sp>
        <p:nvSpPr>
          <p:cNvPr id="169996" name="Rectangle 16"/>
          <p:cNvSpPr>
            <a:spLocks noChangeArrowheads="1"/>
          </p:cNvSpPr>
          <p:nvPr/>
        </p:nvSpPr>
        <p:spPr bwMode="auto">
          <a:xfrm>
            <a:off x="8305800" y="4419600"/>
            <a:ext cx="152400" cy="1066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69997" name="Text Box 17"/>
          <p:cNvSpPr txBox="1">
            <a:spLocks noChangeArrowheads="1"/>
          </p:cNvSpPr>
          <p:nvPr/>
        </p:nvSpPr>
        <p:spPr bwMode="auto">
          <a:xfrm>
            <a:off x="7364413" y="4572000"/>
            <a:ext cx="1781175" cy="822325"/>
          </a:xfrm>
          <a:prstGeom prst="rect">
            <a:avLst/>
          </a:prstGeom>
          <a:noFill/>
          <a:ln w="9525">
            <a:noFill/>
            <a:miter lim="800000"/>
            <a:headEnd/>
            <a:tailEnd/>
          </a:ln>
        </p:spPr>
        <p:txBody>
          <a:bodyPr wrap="none">
            <a:spAutoFit/>
          </a:bodyPr>
          <a:lstStyle/>
          <a:p>
            <a:pPr algn="ctr" eaLnBrk="0" hangingPunct="0"/>
            <a:r>
              <a:rPr lang="en-US"/>
              <a:t>bigger cavity</a:t>
            </a:r>
          </a:p>
          <a:p>
            <a:pPr algn="ctr" eaLnBrk="0" hangingPunct="0"/>
            <a:r>
              <a:rPr lang="en-US"/>
              <a:t>= longer </a:t>
            </a:r>
            <a:r>
              <a:rPr lang="en-US">
                <a:latin typeface="Symbol" pitchFamily="18" charset="2"/>
              </a:rPr>
              <a:t>l</a:t>
            </a:r>
            <a:endParaRPr lang="en-US"/>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762000" y="106363"/>
            <a:ext cx="7772400" cy="1143000"/>
          </a:xfrm>
        </p:spPr>
        <p:txBody>
          <a:bodyPr/>
          <a:lstStyle/>
          <a:p>
            <a:r>
              <a:rPr lang="en-US" smtClean="0">
                <a:ea typeface="ＭＳ Ｐゴシック" charset="-128"/>
              </a:rPr>
              <a:t>Time for Two Dimensions…</a:t>
            </a:r>
          </a:p>
        </p:txBody>
      </p:sp>
      <p:sp>
        <p:nvSpPr>
          <p:cNvPr id="171011" name="Text Box 3"/>
          <p:cNvSpPr txBox="1">
            <a:spLocks noChangeArrowheads="1"/>
          </p:cNvSpPr>
          <p:nvPr/>
        </p:nvSpPr>
        <p:spPr bwMode="auto">
          <a:xfrm>
            <a:off x="781050" y="1325563"/>
            <a:ext cx="7589838" cy="884237"/>
          </a:xfrm>
          <a:prstGeom prst="rect">
            <a:avLst/>
          </a:prstGeom>
          <a:noFill/>
          <a:ln w="9525">
            <a:noFill/>
            <a:miter lim="800000"/>
            <a:headEnd/>
            <a:tailEnd/>
          </a:ln>
        </p:spPr>
        <p:txBody>
          <a:bodyPr wrap="none">
            <a:spAutoFit/>
          </a:bodyPr>
          <a:lstStyle/>
          <a:p>
            <a:pPr algn="ctr" eaLnBrk="0" hangingPunct="0"/>
            <a:r>
              <a:rPr lang="en-US" sz="2800">
                <a:solidFill>
                  <a:srgbClr val="FF0000"/>
                </a:solidFill>
              </a:rPr>
              <a:t>2d is all we really need</a:t>
            </a:r>
            <a:r>
              <a:rPr lang="en-US" sz="2800"/>
              <a:t> for many interesting devices</a:t>
            </a:r>
            <a:endParaRPr lang="en-US"/>
          </a:p>
          <a:p>
            <a:pPr algn="ctr" eaLnBrk="0" hangingPunct="0"/>
            <a:r>
              <a:rPr lang="en-US"/>
              <a:t>…darn </a:t>
            </a:r>
            <a:r>
              <a:rPr lang="en-US" i="1"/>
              <a:t>z</a:t>
            </a:r>
            <a:r>
              <a:rPr lang="en-US"/>
              <a:t> direction!</a:t>
            </a:r>
          </a:p>
        </p:txBody>
      </p:sp>
      <p:pic>
        <p:nvPicPr>
          <p:cNvPr id="171012" name="Picture 4"/>
          <p:cNvPicPr>
            <a:picLocks noChangeAspect="1" noChangeArrowheads="1"/>
          </p:cNvPicPr>
          <p:nvPr/>
        </p:nvPicPr>
        <p:blipFill>
          <a:blip r:embed="rId2"/>
          <a:srcRect/>
          <a:stretch>
            <a:fillRect/>
          </a:stretch>
        </p:blipFill>
        <p:spPr bwMode="auto">
          <a:xfrm>
            <a:off x="1752600" y="2514600"/>
            <a:ext cx="1770063" cy="1911350"/>
          </a:xfrm>
          <a:prstGeom prst="rect">
            <a:avLst/>
          </a:prstGeom>
          <a:noFill/>
          <a:ln w="9525">
            <a:noFill/>
            <a:miter lim="800000"/>
            <a:headEnd/>
            <a:tailEnd/>
          </a:ln>
        </p:spPr>
      </p:pic>
      <p:pic>
        <p:nvPicPr>
          <p:cNvPr id="171013" name="Picture 5"/>
          <p:cNvPicPr>
            <a:picLocks noChangeAspect="1" noChangeArrowheads="1"/>
          </p:cNvPicPr>
          <p:nvPr/>
        </p:nvPicPr>
        <p:blipFill>
          <a:blip r:embed="rId3"/>
          <a:srcRect/>
          <a:stretch>
            <a:fillRect/>
          </a:stretch>
        </p:blipFill>
        <p:spPr bwMode="auto">
          <a:xfrm>
            <a:off x="4267200" y="2743200"/>
            <a:ext cx="2844800" cy="1330325"/>
          </a:xfrm>
          <a:prstGeom prst="rect">
            <a:avLst/>
          </a:prstGeom>
          <a:noFill/>
          <a:ln w="9525">
            <a:noFill/>
            <a:miter lim="800000"/>
            <a:headEnd/>
            <a:tailEnd/>
          </a:ln>
        </p:spPr>
      </p:pic>
      <p:pic>
        <p:nvPicPr>
          <p:cNvPr id="171014" name="Picture 6"/>
          <p:cNvPicPr>
            <a:picLocks noChangeAspect="1" noChangeArrowheads="1"/>
          </p:cNvPicPr>
          <p:nvPr/>
        </p:nvPicPr>
        <p:blipFill>
          <a:blip r:embed="rId4"/>
          <a:srcRect/>
          <a:stretch>
            <a:fillRect/>
          </a:stretch>
        </p:blipFill>
        <p:spPr bwMode="auto">
          <a:xfrm>
            <a:off x="990600" y="4876800"/>
            <a:ext cx="3257550" cy="1531938"/>
          </a:xfrm>
          <a:prstGeom prst="rect">
            <a:avLst/>
          </a:prstGeom>
          <a:noFill/>
          <a:ln w="9525">
            <a:noFill/>
            <a:miter lim="800000"/>
            <a:headEnd/>
            <a:tailEnd/>
          </a:ln>
        </p:spPr>
      </p:pic>
      <p:pic>
        <p:nvPicPr>
          <p:cNvPr id="171015" name="Picture 7"/>
          <p:cNvPicPr>
            <a:picLocks noChangeAspect="1" noChangeArrowheads="1"/>
          </p:cNvPicPr>
          <p:nvPr/>
        </p:nvPicPr>
        <p:blipFill>
          <a:blip r:embed="rId5"/>
          <a:srcRect/>
          <a:stretch>
            <a:fillRect/>
          </a:stretch>
        </p:blipFill>
        <p:spPr bwMode="auto">
          <a:xfrm>
            <a:off x="4648200" y="4419600"/>
            <a:ext cx="3911600" cy="1652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How do we make a 2d bandgap?</a:t>
            </a:r>
          </a:p>
        </p:txBody>
      </p:sp>
      <p:pic>
        <p:nvPicPr>
          <p:cNvPr id="172035" name="Picture 3"/>
          <p:cNvPicPr>
            <a:picLocks noChangeAspect="1" noChangeArrowheads="1"/>
          </p:cNvPicPr>
          <p:nvPr/>
        </p:nvPicPr>
        <p:blipFill>
          <a:blip r:embed="rId2"/>
          <a:srcRect/>
          <a:stretch>
            <a:fillRect/>
          </a:stretch>
        </p:blipFill>
        <p:spPr bwMode="auto">
          <a:xfrm>
            <a:off x="457200" y="1447800"/>
            <a:ext cx="4702175" cy="5181600"/>
          </a:xfrm>
          <a:prstGeom prst="rect">
            <a:avLst/>
          </a:prstGeom>
          <a:noFill/>
          <a:ln w="9525">
            <a:noFill/>
            <a:miter lim="800000"/>
            <a:headEnd/>
            <a:tailEnd/>
          </a:ln>
        </p:spPr>
      </p:pic>
      <p:sp>
        <p:nvSpPr>
          <p:cNvPr id="172036" name="Text Box 4"/>
          <p:cNvSpPr txBox="1">
            <a:spLocks noChangeArrowheads="1"/>
          </p:cNvSpPr>
          <p:nvPr/>
        </p:nvSpPr>
        <p:spPr bwMode="auto">
          <a:xfrm>
            <a:off x="5334000" y="2149475"/>
            <a:ext cx="3276600" cy="3260725"/>
          </a:xfrm>
          <a:prstGeom prst="rect">
            <a:avLst/>
          </a:prstGeom>
          <a:noFill/>
          <a:ln w="9525">
            <a:noFill/>
            <a:miter lim="800000"/>
            <a:headEnd/>
            <a:tailEnd/>
          </a:ln>
        </p:spPr>
        <p:txBody>
          <a:bodyPr>
            <a:spAutoFit/>
          </a:bodyPr>
          <a:lstStyle/>
          <a:p>
            <a:pPr algn="ctr" eaLnBrk="0" hangingPunct="0"/>
            <a:r>
              <a:rPr lang="en-US" sz="3200"/>
              <a:t>Most</a:t>
            </a:r>
            <a:r>
              <a:rPr lang="en-US" sz="3200">
                <a:solidFill>
                  <a:srgbClr val="FF0000"/>
                </a:solidFill>
              </a:rPr>
              <a:t> obvious solution?</a:t>
            </a:r>
            <a:endParaRPr lang="en-US"/>
          </a:p>
          <a:p>
            <a:pPr algn="ctr" eaLnBrk="0" hangingPunct="0"/>
            <a:endParaRPr lang="en-US"/>
          </a:p>
          <a:p>
            <a:pPr algn="ctr" eaLnBrk="0" hangingPunct="0"/>
            <a:r>
              <a:rPr lang="en-US" sz="4000"/>
              <a:t>make</a:t>
            </a:r>
          </a:p>
          <a:p>
            <a:pPr algn="ctr" eaLnBrk="0" hangingPunct="0"/>
            <a:r>
              <a:rPr lang="en-US" sz="4000"/>
              <a:t>2d pattern </a:t>
            </a:r>
            <a:r>
              <a:rPr lang="en-US" sz="4000" i="1"/>
              <a:t>really</a:t>
            </a:r>
            <a:r>
              <a:rPr lang="en-US" sz="4000"/>
              <a:t> </a:t>
            </a:r>
            <a:r>
              <a:rPr lang="en-US" sz="4000">
                <a:solidFill>
                  <a:srgbClr val="FF0000"/>
                </a:solidFill>
              </a:rPr>
              <a:t>tall</a:t>
            </a:r>
            <a:endParaRPr lang="en-US"/>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How do we make a 2d bandgap?</a:t>
            </a:r>
          </a:p>
        </p:txBody>
      </p:sp>
      <p:pic>
        <p:nvPicPr>
          <p:cNvPr id="173059" name="Picture 3"/>
          <p:cNvPicPr>
            <a:picLocks noChangeAspect="1" noChangeArrowheads="1"/>
          </p:cNvPicPr>
          <p:nvPr/>
        </p:nvPicPr>
        <p:blipFill>
          <a:blip r:embed="rId2"/>
          <a:srcRect/>
          <a:stretch>
            <a:fillRect/>
          </a:stretch>
        </p:blipFill>
        <p:spPr bwMode="auto">
          <a:xfrm>
            <a:off x="457200" y="1447800"/>
            <a:ext cx="4702175" cy="5181600"/>
          </a:xfrm>
          <a:prstGeom prst="rect">
            <a:avLst/>
          </a:prstGeom>
          <a:noFill/>
          <a:ln w="9525">
            <a:noFill/>
            <a:miter lim="800000"/>
            <a:headEnd/>
            <a:tailEnd/>
          </a:ln>
        </p:spPr>
      </p:pic>
      <p:sp>
        <p:nvSpPr>
          <p:cNvPr id="173060" name="Line 4"/>
          <p:cNvSpPr>
            <a:spLocks noChangeShapeType="1"/>
          </p:cNvSpPr>
          <p:nvPr/>
        </p:nvSpPr>
        <p:spPr bwMode="auto">
          <a:xfrm flipV="1">
            <a:off x="2286000" y="3352800"/>
            <a:ext cx="1752600" cy="1371600"/>
          </a:xfrm>
          <a:prstGeom prst="line">
            <a:avLst/>
          </a:prstGeom>
          <a:noFill/>
          <a:ln w="57150">
            <a:solidFill>
              <a:srgbClr val="FF0000"/>
            </a:solidFill>
            <a:round/>
            <a:headEnd/>
            <a:tailEnd type="triangle" w="med" len="med"/>
          </a:ln>
        </p:spPr>
        <p:txBody>
          <a:bodyPr wrap="none" anchor="ctr"/>
          <a:lstStyle/>
          <a:p>
            <a:endParaRPr lang="cs-CZ"/>
          </a:p>
        </p:txBody>
      </p:sp>
      <p:sp>
        <p:nvSpPr>
          <p:cNvPr id="173061" name="Text Box 5"/>
          <p:cNvSpPr txBox="1">
            <a:spLocks noChangeArrowheads="1"/>
          </p:cNvSpPr>
          <p:nvPr/>
        </p:nvSpPr>
        <p:spPr bwMode="auto">
          <a:xfrm>
            <a:off x="4983163" y="1981200"/>
            <a:ext cx="4160837" cy="1373188"/>
          </a:xfrm>
          <a:prstGeom prst="rect">
            <a:avLst/>
          </a:prstGeom>
          <a:noFill/>
          <a:ln w="9525">
            <a:noFill/>
            <a:miter lim="800000"/>
            <a:headEnd/>
            <a:tailEnd/>
          </a:ln>
        </p:spPr>
        <p:txBody>
          <a:bodyPr wrap="none">
            <a:spAutoFit/>
          </a:bodyPr>
          <a:lstStyle/>
          <a:p>
            <a:pPr algn="ctr" eaLnBrk="0" hangingPunct="0"/>
            <a:r>
              <a:rPr lang="en-US" sz="2800"/>
              <a:t>If height is </a:t>
            </a:r>
            <a:r>
              <a:rPr lang="en-US" sz="2800">
                <a:solidFill>
                  <a:srgbClr val="FF0000"/>
                </a:solidFill>
              </a:rPr>
              <a:t>finite</a:t>
            </a:r>
            <a:r>
              <a:rPr lang="en-US" sz="2800"/>
              <a:t>,</a:t>
            </a:r>
          </a:p>
          <a:p>
            <a:pPr algn="ctr" eaLnBrk="0" hangingPunct="0"/>
            <a:r>
              <a:rPr lang="en-US" sz="2800"/>
              <a:t>we must couple to</a:t>
            </a:r>
          </a:p>
          <a:p>
            <a:pPr algn="ctr" eaLnBrk="0" hangingPunct="0"/>
            <a:r>
              <a:rPr lang="en-US" sz="2800"/>
              <a:t>out-of-plane wavevectors…</a:t>
            </a:r>
          </a:p>
        </p:txBody>
      </p:sp>
      <p:sp>
        <p:nvSpPr>
          <p:cNvPr id="173062" name="Line 6"/>
          <p:cNvSpPr>
            <a:spLocks noChangeShapeType="1"/>
          </p:cNvSpPr>
          <p:nvPr/>
        </p:nvSpPr>
        <p:spPr bwMode="auto">
          <a:xfrm flipV="1">
            <a:off x="5410200" y="4114800"/>
            <a:ext cx="0" cy="685800"/>
          </a:xfrm>
          <a:prstGeom prst="line">
            <a:avLst/>
          </a:prstGeom>
          <a:noFill/>
          <a:ln w="9525">
            <a:solidFill>
              <a:srgbClr val="FF0000"/>
            </a:solidFill>
            <a:round/>
            <a:headEnd/>
            <a:tailEnd type="triangle" w="med" len="med"/>
          </a:ln>
        </p:spPr>
        <p:txBody>
          <a:bodyPr wrap="none" anchor="ctr"/>
          <a:lstStyle/>
          <a:p>
            <a:endParaRPr lang="cs-CZ"/>
          </a:p>
        </p:txBody>
      </p:sp>
      <p:sp>
        <p:nvSpPr>
          <p:cNvPr id="173063" name="Text Box 7"/>
          <p:cNvSpPr txBox="1">
            <a:spLocks noChangeArrowheads="1"/>
          </p:cNvSpPr>
          <p:nvPr/>
        </p:nvSpPr>
        <p:spPr bwMode="auto">
          <a:xfrm>
            <a:off x="5521325" y="4267200"/>
            <a:ext cx="2174875"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k</a:t>
            </a:r>
            <a:r>
              <a:rPr lang="en-US" i="1" baseline="-25000">
                <a:solidFill>
                  <a:srgbClr val="FF0000"/>
                </a:solidFill>
              </a:rPr>
              <a:t>z</a:t>
            </a:r>
            <a:r>
              <a:rPr lang="en-US">
                <a:solidFill>
                  <a:srgbClr val="FF0000"/>
                </a:solidFill>
              </a:rPr>
              <a:t> not conserved</a:t>
            </a: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2d band diagram in 3d?</a:t>
            </a:r>
          </a:p>
        </p:txBody>
      </p:sp>
      <p:sp>
        <p:nvSpPr>
          <p:cNvPr id="174083" name="Text Box 7"/>
          <p:cNvSpPr txBox="1">
            <a:spLocks noChangeArrowheads="1"/>
          </p:cNvSpPr>
          <p:nvPr/>
        </p:nvSpPr>
        <p:spPr bwMode="auto">
          <a:xfrm>
            <a:off x="2044700" y="5334000"/>
            <a:ext cx="369888" cy="457200"/>
          </a:xfrm>
          <a:prstGeom prst="rect">
            <a:avLst/>
          </a:prstGeom>
          <a:noFill/>
          <a:ln w="9525">
            <a:noFill/>
            <a:miter lim="800000"/>
            <a:headEnd/>
            <a:tailEnd/>
          </a:ln>
        </p:spPr>
        <p:txBody>
          <a:bodyPr wrap="none">
            <a:spAutoFit/>
          </a:bodyPr>
          <a:lstStyle/>
          <a:p>
            <a:pPr eaLnBrk="0" hangingPunct="0"/>
            <a:r>
              <a:rPr lang="en-US" i="1">
                <a:solidFill>
                  <a:schemeClr val="accent2"/>
                </a:solidFill>
              </a:rPr>
              <a:t>E</a:t>
            </a:r>
            <a:endParaRPr lang="en-US">
              <a:solidFill>
                <a:schemeClr val="accent2"/>
              </a:solidFill>
            </a:endParaRPr>
          </a:p>
        </p:txBody>
      </p:sp>
      <p:sp>
        <p:nvSpPr>
          <p:cNvPr id="174084" name="Text Box 8"/>
          <p:cNvSpPr txBox="1">
            <a:spLocks noChangeArrowheads="1"/>
          </p:cNvSpPr>
          <p:nvPr/>
        </p:nvSpPr>
        <p:spPr bwMode="auto">
          <a:xfrm>
            <a:off x="2109788" y="5867400"/>
            <a:ext cx="404812" cy="457200"/>
          </a:xfrm>
          <a:prstGeom prst="rect">
            <a:avLst/>
          </a:prstGeom>
          <a:noFill/>
          <a:ln w="9525">
            <a:noFill/>
            <a:miter lim="800000"/>
            <a:headEnd/>
            <a:tailEnd/>
          </a:ln>
        </p:spPr>
        <p:txBody>
          <a:bodyPr wrap="none">
            <a:spAutoFit/>
          </a:bodyPr>
          <a:lstStyle/>
          <a:p>
            <a:pPr eaLnBrk="0" hangingPunct="0"/>
            <a:r>
              <a:rPr lang="en-US" i="1">
                <a:solidFill>
                  <a:schemeClr val="accent2"/>
                </a:solidFill>
              </a:rPr>
              <a:t>H</a:t>
            </a:r>
            <a:endParaRPr lang="en-US">
              <a:solidFill>
                <a:schemeClr val="accent2"/>
              </a:solidFill>
            </a:endParaRPr>
          </a:p>
        </p:txBody>
      </p:sp>
      <p:sp>
        <p:nvSpPr>
          <p:cNvPr id="174085" name="Line 9"/>
          <p:cNvSpPr>
            <a:spLocks noChangeShapeType="1"/>
          </p:cNvSpPr>
          <p:nvPr/>
        </p:nvSpPr>
        <p:spPr bwMode="auto">
          <a:xfrm flipV="1">
            <a:off x="1576388" y="5867400"/>
            <a:ext cx="533400" cy="457200"/>
          </a:xfrm>
          <a:prstGeom prst="line">
            <a:avLst/>
          </a:prstGeom>
          <a:noFill/>
          <a:ln w="9525">
            <a:solidFill>
              <a:schemeClr val="accent2"/>
            </a:solidFill>
            <a:round/>
            <a:headEnd/>
            <a:tailEnd type="triangle" w="med" len="med"/>
          </a:ln>
        </p:spPr>
        <p:txBody>
          <a:bodyPr wrap="none" anchor="ctr"/>
          <a:lstStyle/>
          <a:p>
            <a:endParaRPr lang="cs-CZ"/>
          </a:p>
        </p:txBody>
      </p:sp>
      <p:pic>
        <p:nvPicPr>
          <p:cNvPr id="174086" name="Picture 10"/>
          <p:cNvPicPr>
            <a:picLocks noChangeAspect="1" noChangeArrowheads="1"/>
          </p:cNvPicPr>
          <p:nvPr/>
        </p:nvPicPr>
        <p:blipFill>
          <a:blip r:embed="rId2"/>
          <a:srcRect/>
          <a:stretch>
            <a:fillRect/>
          </a:stretch>
        </p:blipFill>
        <p:spPr bwMode="auto">
          <a:xfrm>
            <a:off x="1804988" y="5410200"/>
            <a:ext cx="203200" cy="215900"/>
          </a:xfrm>
          <a:prstGeom prst="rect">
            <a:avLst/>
          </a:prstGeom>
          <a:noFill/>
          <a:ln w="9525">
            <a:noFill/>
            <a:miter lim="800000"/>
            <a:headEnd/>
            <a:tailEnd/>
          </a:ln>
        </p:spPr>
      </p:pic>
      <p:sp>
        <p:nvSpPr>
          <p:cNvPr id="174087" name="Text Box 15"/>
          <p:cNvSpPr txBox="1">
            <a:spLocks noChangeArrowheads="1"/>
          </p:cNvSpPr>
          <p:nvPr/>
        </p:nvSpPr>
        <p:spPr bwMode="auto">
          <a:xfrm>
            <a:off x="814388" y="5486400"/>
            <a:ext cx="717550" cy="519113"/>
          </a:xfrm>
          <a:prstGeom prst="rect">
            <a:avLst/>
          </a:prstGeom>
          <a:noFill/>
          <a:ln w="9525">
            <a:noFill/>
            <a:miter lim="800000"/>
            <a:headEnd/>
            <a:tailEnd/>
          </a:ln>
        </p:spPr>
        <p:txBody>
          <a:bodyPr wrap="none">
            <a:spAutoFit/>
          </a:bodyPr>
          <a:lstStyle/>
          <a:p>
            <a:pPr eaLnBrk="0" hangingPunct="0"/>
            <a:r>
              <a:rPr lang="en-US" sz="2800">
                <a:solidFill>
                  <a:schemeClr val="accent2"/>
                </a:solidFill>
              </a:rPr>
              <a:t>TM</a:t>
            </a:r>
          </a:p>
        </p:txBody>
      </p:sp>
      <p:grpSp>
        <p:nvGrpSpPr>
          <p:cNvPr id="174088" name="Group 1"/>
          <p:cNvGrpSpPr>
            <a:grpSpLocks/>
          </p:cNvGrpSpPr>
          <p:nvPr/>
        </p:nvGrpSpPr>
        <p:grpSpPr bwMode="auto">
          <a:xfrm>
            <a:off x="1041400" y="2286000"/>
            <a:ext cx="1778000" cy="2133600"/>
            <a:chOff x="519112" y="1127125"/>
            <a:chExt cx="2743200" cy="3292475"/>
          </a:xfrm>
        </p:grpSpPr>
        <p:sp>
          <p:nvSpPr>
            <p:cNvPr id="174097" name="Oval 18"/>
            <p:cNvSpPr>
              <a:spLocks noChangeArrowheads="1"/>
            </p:cNvSpPr>
            <p:nvPr/>
          </p:nvSpPr>
          <p:spPr bwMode="auto">
            <a:xfrm>
              <a:off x="5191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098" name="Oval 19"/>
            <p:cNvSpPr>
              <a:spLocks noChangeArrowheads="1"/>
            </p:cNvSpPr>
            <p:nvPr/>
          </p:nvSpPr>
          <p:spPr bwMode="auto">
            <a:xfrm>
              <a:off x="11287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099" name="Oval 20"/>
            <p:cNvSpPr>
              <a:spLocks noChangeArrowheads="1"/>
            </p:cNvSpPr>
            <p:nvPr/>
          </p:nvSpPr>
          <p:spPr bwMode="auto">
            <a:xfrm>
              <a:off x="17383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0" name="Oval 21"/>
            <p:cNvSpPr>
              <a:spLocks noChangeArrowheads="1"/>
            </p:cNvSpPr>
            <p:nvPr/>
          </p:nvSpPr>
          <p:spPr bwMode="auto">
            <a:xfrm>
              <a:off x="23479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1" name="Oval 22"/>
            <p:cNvSpPr>
              <a:spLocks noChangeArrowheads="1"/>
            </p:cNvSpPr>
            <p:nvPr/>
          </p:nvSpPr>
          <p:spPr bwMode="auto">
            <a:xfrm>
              <a:off x="29575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2" name="Oval 38"/>
            <p:cNvSpPr>
              <a:spLocks noChangeArrowheads="1"/>
            </p:cNvSpPr>
            <p:nvPr/>
          </p:nvSpPr>
          <p:spPr bwMode="auto">
            <a:xfrm>
              <a:off x="5191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3" name="Oval 39"/>
            <p:cNvSpPr>
              <a:spLocks noChangeArrowheads="1"/>
            </p:cNvSpPr>
            <p:nvPr/>
          </p:nvSpPr>
          <p:spPr bwMode="auto">
            <a:xfrm>
              <a:off x="11287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4" name="Oval 40"/>
            <p:cNvSpPr>
              <a:spLocks noChangeArrowheads="1"/>
            </p:cNvSpPr>
            <p:nvPr/>
          </p:nvSpPr>
          <p:spPr bwMode="auto">
            <a:xfrm>
              <a:off x="17383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5" name="Oval 41"/>
            <p:cNvSpPr>
              <a:spLocks noChangeArrowheads="1"/>
            </p:cNvSpPr>
            <p:nvPr/>
          </p:nvSpPr>
          <p:spPr bwMode="auto">
            <a:xfrm>
              <a:off x="23479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6" name="Oval 42"/>
            <p:cNvSpPr>
              <a:spLocks noChangeArrowheads="1"/>
            </p:cNvSpPr>
            <p:nvPr/>
          </p:nvSpPr>
          <p:spPr bwMode="auto">
            <a:xfrm>
              <a:off x="29575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7" name="Oval 43"/>
            <p:cNvSpPr>
              <a:spLocks noChangeArrowheads="1"/>
            </p:cNvSpPr>
            <p:nvPr/>
          </p:nvSpPr>
          <p:spPr bwMode="auto">
            <a:xfrm>
              <a:off x="5191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8" name="Oval 44"/>
            <p:cNvSpPr>
              <a:spLocks noChangeArrowheads="1"/>
            </p:cNvSpPr>
            <p:nvPr/>
          </p:nvSpPr>
          <p:spPr bwMode="auto">
            <a:xfrm>
              <a:off x="11287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09" name="Oval 45"/>
            <p:cNvSpPr>
              <a:spLocks noChangeArrowheads="1"/>
            </p:cNvSpPr>
            <p:nvPr/>
          </p:nvSpPr>
          <p:spPr bwMode="auto">
            <a:xfrm>
              <a:off x="17383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0" name="Oval 46"/>
            <p:cNvSpPr>
              <a:spLocks noChangeArrowheads="1"/>
            </p:cNvSpPr>
            <p:nvPr/>
          </p:nvSpPr>
          <p:spPr bwMode="auto">
            <a:xfrm>
              <a:off x="23479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1" name="Oval 47"/>
            <p:cNvSpPr>
              <a:spLocks noChangeArrowheads="1"/>
            </p:cNvSpPr>
            <p:nvPr/>
          </p:nvSpPr>
          <p:spPr bwMode="auto">
            <a:xfrm>
              <a:off x="29575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2" name="Oval 48"/>
            <p:cNvSpPr>
              <a:spLocks noChangeArrowheads="1"/>
            </p:cNvSpPr>
            <p:nvPr/>
          </p:nvSpPr>
          <p:spPr bwMode="auto">
            <a:xfrm>
              <a:off x="5191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3" name="Oval 49"/>
            <p:cNvSpPr>
              <a:spLocks noChangeArrowheads="1"/>
            </p:cNvSpPr>
            <p:nvPr/>
          </p:nvSpPr>
          <p:spPr bwMode="auto">
            <a:xfrm>
              <a:off x="11287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4" name="Oval 50"/>
            <p:cNvSpPr>
              <a:spLocks noChangeArrowheads="1"/>
            </p:cNvSpPr>
            <p:nvPr/>
          </p:nvSpPr>
          <p:spPr bwMode="auto">
            <a:xfrm>
              <a:off x="17383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5" name="Oval 51"/>
            <p:cNvSpPr>
              <a:spLocks noChangeArrowheads="1"/>
            </p:cNvSpPr>
            <p:nvPr/>
          </p:nvSpPr>
          <p:spPr bwMode="auto">
            <a:xfrm>
              <a:off x="23479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6" name="Oval 52"/>
            <p:cNvSpPr>
              <a:spLocks noChangeArrowheads="1"/>
            </p:cNvSpPr>
            <p:nvPr/>
          </p:nvSpPr>
          <p:spPr bwMode="auto">
            <a:xfrm>
              <a:off x="29575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7" name="Oval 53"/>
            <p:cNvSpPr>
              <a:spLocks noChangeArrowheads="1"/>
            </p:cNvSpPr>
            <p:nvPr/>
          </p:nvSpPr>
          <p:spPr bwMode="auto">
            <a:xfrm>
              <a:off x="5191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8" name="Oval 54"/>
            <p:cNvSpPr>
              <a:spLocks noChangeArrowheads="1"/>
            </p:cNvSpPr>
            <p:nvPr/>
          </p:nvSpPr>
          <p:spPr bwMode="auto">
            <a:xfrm>
              <a:off x="11287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19" name="Oval 55"/>
            <p:cNvSpPr>
              <a:spLocks noChangeArrowheads="1"/>
            </p:cNvSpPr>
            <p:nvPr/>
          </p:nvSpPr>
          <p:spPr bwMode="auto">
            <a:xfrm>
              <a:off x="17383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20" name="Oval 56"/>
            <p:cNvSpPr>
              <a:spLocks noChangeArrowheads="1"/>
            </p:cNvSpPr>
            <p:nvPr/>
          </p:nvSpPr>
          <p:spPr bwMode="auto">
            <a:xfrm>
              <a:off x="23479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21" name="Oval 57"/>
            <p:cNvSpPr>
              <a:spLocks noChangeArrowheads="1"/>
            </p:cNvSpPr>
            <p:nvPr/>
          </p:nvSpPr>
          <p:spPr bwMode="auto">
            <a:xfrm>
              <a:off x="29575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4122" name="Line 58"/>
            <p:cNvSpPr>
              <a:spLocks noChangeShapeType="1"/>
            </p:cNvSpPr>
            <p:nvPr/>
          </p:nvSpPr>
          <p:spPr bwMode="auto">
            <a:xfrm>
              <a:off x="671512" y="1600200"/>
              <a:ext cx="609600" cy="0"/>
            </a:xfrm>
            <a:prstGeom prst="line">
              <a:avLst/>
            </a:prstGeom>
            <a:noFill/>
            <a:ln w="9525">
              <a:solidFill>
                <a:srgbClr val="FF0000"/>
              </a:solidFill>
              <a:round/>
              <a:headEnd/>
              <a:tailEnd/>
            </a:ln>
          </p:spPr>
          <p:txBody>
            <a:bodyPr wrap="none" anchor="ctr"/>
            <a:lstStyle/>
            <a:p>
              <a:endParaRPr lang="cs-CZ"/>
            </a:p>
          </p:txBody>
        </p:sp>
        <p:sp>
          <p:nvSpPr>
            <p:cNvPr id="174123" name="Text Box 59"/>
            <p:cNvSpPr txBox="1">
              <a:spLocks noChangeArrowheads="1"/>
            </p:cNvSpPr>
            <p:nvPr/>
          </p:nvSpPr>
          <p:spPr bwMode="auto">
            <a:xfrm>
              <a:off x="823911" y="1127125"/>
              <a:ext cx="439409" cy="474948"/>
            </a:xfrm>
            <a:prstGeom prst="rect">
              <a:avLst/>
            </a:prstGeom>
            <a:noFill/>
            <a:ln w="9525">
              <a:noFill/>
              <a:miter lim="800000"/>
              <a:headEnd/>
              <a:tailEnd/>
            </a:ln>
          </p:spPr>
          <p:txBody>
            <a:bodyPr wrap="none">
              <a:spAutoFit/>
            </a:bodyPr>
            <a:lstStyle/>
            <a:p>
              <a:pPr eaLnBrk="0" hangingPunct="0"/>
              <a:r>
                <a:rPr lang="en-US" sz="1400" i="1">
                  <a:solidFill>
                    <a:srgbClr val="FF0000"/>
                  </a:solidFill>
                </a:rPr>
                <a:t>a</a:t>
              </a:r>
              <a:endParaRPr lang="en-US" sz="1400">
                <a:solidFill>
                  <a:srgbClr val="FF0000"/>
                </a:solidFill>
              </a:endParaRPr>
            </a:p>
          </p:txBody>
        </p:sp>
      </p:grpSp>
      <p:sp>
        <p:nvSpPr>
          <p:cNvPr id="174089" name="Text Box 61"/>
          <p:cNvSpPr txBox="1">
            <a:spLocks noChangeArrowheads="1"/>
          </p:cNvSpPr>
          <p:nvPr/>
        </p:nvSpPr>
        <p:spPr bwMode="auto">
          <a:xfrm rot="-5400000">
            <a:off x="2578101" y="3327400"/>
            <a:ext cx="3397250" cy="460375"/>
          </a:xfrm>
          <a:prstGeom prst="rect">
            <a:avLst/>
          </a:prstGeom>
          <a:noFill/>
          <a:ln w="9525">
            <a:noFill/>
            <a:miter lim="800000"/>
            <a:headEnd/>
            <a:tailEnd/>
          </a:ln>
        </p:spPr>
        <p:txBody>
          <a:bodyPr wrap="none">
            <a:spAutoFit/>
          </a:bodyPr>
          <a:lstStyle/>
          <a:p>
            <a:pPr eaLnBrk="0" hangingPunct="0"/>
            <a:r>
              <a:rPr lang="en-US" sz="2000">
                <a:solidFill>
                  <a:srgbClr val="FF0000"/>
                </a:solidFill>
              </a:rPr>
              <a:t>Frequency</a:t>
            </a:r>
            <a:r>
              <a:rPr lang="en-US" sz="2000"/>
              <a:t> </a:t>
            </a:r>
            <a:r>
              <a:rPr lang="en-US" b="1">
                <a:latin typeface="Symbol" pitchFamily="18" charset="2"/>
              </a:rPr>
              <a:t>ω</a:t>
            </a:r>
            <a:r>
              <a:rPr lang="en-US"/>
              <a:t>  </a:t>
            </a:r>
            <a:r>
              <a:rPr lang="en-US" sz="2000"/>
              <a:t>(2πc/</a:t>
            </a:r>
            <a:r>
              <a:rPr lang="en-US" sz="2000" i="1"/>
              <a:t>a</a:t>
            </a:r>
            <a:r>
              <a:rPr lang="en-US" sz="2000"/>
              <a:t>)  = </a:t>
            </a:r>
            <a:r>
              <a:rPr lang="en-US" i="1">
                <a:solidFill>
                  <a:srgbClr val="FF0000"/>
                </a:solidFill>
              </a:rPr>
              <a:t>a</a:t>
            </a:r>
            <a:r>
              <a:rPr lang="en-US">
                <a:solidFill>
                  <a:srgbClr val="FF0000"/>
                </a:solidFill>
              </a:rPr>
              <a:t> / λ</a:t>
            </a:r>
            <a:endParaRPr lang="en-US" sz="2000"/>
          </a:p>
        </p:txBody>
      </p:sp>
      <p:sp>
        <p:nvSpPr>
          <p:cNvPr id="174090" name="Text Box 67"/>
          <p:cNvSpPr txBox="1">
            <a:spLocks noChangeArrowheads="1"/>
          </p:cNvSpPr>
          <p:nvPr/>
        </p:nvSpPr>
        <p:spPr bwMode="auto">
          <a:xfrm>
            <a:off x="4679950" y="5649913"/>
            <a:ext cx="325438" cy="36988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
        <p:nvSpPr>
          <p:cNvPr id="174091" name="Text Box 68"/>
          <p:cNvSpPr txBox="1">
            <a:spLocks noChangeArrowheads="1"/>
          </p:cNvSpPr>
          <p:nvPr/>
        </p:nvSpPr>
        <p:spPr bwMode="auto">
          <a:xfrm>
            <a:off x="6051550" y="5653088"/>
            <a:ext cx="3492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174092" name="Text Box 69"/>
          <p:cNvSpPr txBox="1">
            <a:spLocks noChangeArrowheads="1"/>
          </p:cNvSpPr>
          <p:nvPr/>
        </p:nvSpPr>
        <p:spPr bwMode="auto">
          <a:xfrm>
            <a:off x="7346950" y="5653088"/>
            <a:ext cx="3873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174093" name="Text Box 70"/>
          <p:cNvSpPr txBox="1">
            <a:spLocks noChangeArrowheads="1"/>
          </p:cNvSpPr>
          <p:nvPr/>
        </p:nvSpPr>
        <p:spPr bwMode="auto">
          <a:xfrm>
            <a:off x="8656638" y="5649913"/>
            <a:ext cx="325437" cy="36988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pic>
        <p:nvPicPr>
          <p:cNvPr id="174094" name="Picture 75"/>
          <p:cNvPicPr>
            <a:picLocks noChangeAspect="1" noChangeArrowheads="1"/>
          </p:cNvPicPr>
          <p:nvPr/>
        </p:nvPicPr>
        <p:blipFill>
          <a:blip r:embed="rId3"/>
          <a:srcRect r="27641"/>
          <a:stretch>
            <a:fillRect/>
          </a:stretch>
        </p:blipFill>
        <p:spPr bwMode="auto">
          <a:xfrm>
            <a:off x="4552950" y="1838325"/>
            <a:ext cx="4438650" cy="3898900"/>
          </a:xfrm>
          <a:prstGeom prst="rect">
            <a:avLst/>
          </a:prstGeom>
          <a:noFill/>
          <a:ln w="9525">
            <a:noFill/>
            <a:miter lim="800000"/>
            <a:headEnd/>
            <a:tailEnd/>
          </a:ln>
        </p:spPr>
      </p:pic>
      <p:sp>
        <p:nvSpPr>
          <p:cNvPr id="174095" name="TextBox 2"/>
          <p:cNvSpPr txBox="1">
            <a:spLocks noChangeArrowheads="1"/>
          </p:cNvSpPr>
          <p:nvPr/>
        </p:nvSpPr>
        <p:spPr bwMode="auto">
          <a:xfrm>
            <a:off x="-57150" y="1143000"/>
            <a:ext cx="4232275" cy="954088"/>
          </a:xfrm>
          <a:prstGeom prst="rect">
            <a:avLst/>
          </a:prstGeom>
          <a:noFill/>
          <a:ln w="9525">
            <a:noFill/>
            <a:miter lim="800000"/>
            <a:headEnd/>
            <a:tailEnd/>
          </a:ln>
        </p:spPr>
        <p:txBody>
          <a:bodyPr wrap="none">
            <a:spAutoFit/>
          </a:bodyPr>
          <a:lstStyle/>
          <a:p>
            <a:pPr algn="ctr"/>
            <a:r>
              <a:rPr lang="en-US" sz="2800">
                <a:solidFill>
                  <a:srgbClr val="FF0000"/>
                </a:solidFill>
              </a:rPr>
              <a:t>Recall the 2d band diagram:</a:t>
            </a:r>
          </a:p>
          <a:p>
            <a:pPr algn="ctr"/>
            <a:r>
              <a:rPr lang="en-US" sz="2800" i="1"/>
              <a:t>… what happens in 3d?</a:t>
            </a:r>
          </a:p>
        </p:txBody>
      </p:sp>
      <p:sp>
        <p:nvSpPr>
          <p:cNvPr id="174096" name="Rectangle 186367"/>
          <p:cNvSpPr>
            <a:spLocks noChangeArrowheads="1"/>
          </p:cNvSpPr>
          <p:nvPr/>
        </p:nvSpPr>
        <p:spPr bwMode="auto">
          <a:xfrm>
            <a:off x="190500" y="4800600"/>
            <a:ext cx="3543300" cy="461963"/>
          </a:xfrm>
          <a:prstGeom prst="rect">
            <a:avLst/>
          </a:prstGeom>
          <a:noFill/>
          <a:ln w="9525">
            <a:noFill/>
            <a:miter lim="800000"/>
            <a:headEnd/>
            <a:tailEnd/>
          </a:ln>
        </p:spPr>
        <p:txBody>
          <a:bodyPr wrap="none">
            <a:spAutoFit/>
          </a:bodyPr>
          <a:lstStyle/>
          <a:p>
            <a:pPr algn="ctr"/>
            <a:r>
              <a:rPr lang="en-US">
                <a:solidFill>
                  <a:srgbClr val="FF0000"/>
                </a:solidFill>
              </a:rPr>
              <a:t>&amp; what about polarization?</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2d band diagram in 3d</a:t>
            </a:r>
          </a:p>
        </p:txBody>
      </p:sp>
      <p:sp>
        <p:nvSpPr>
          <p:cNvPr id="175107" name="Text Box 7"/>
          <p:cNvSpPr txBox="1">
            <a:spLocks noChangeArrowheads="1"/>
          </p:cNvSpPr>
          <p:nvPr/>
        </p:nvSpPr>
        <p:spPr bwMode="auto">
          <a:xfrm>
            <a:off x="2044700" y="5334000"/>
            <a:ext cx="369888" cy="457200"/>
          </a:xfrm>
          <a:prstGeom prst="rect">
            <a:avLst/>
          </a:prstGeom>
          <a:noFill/>
          <a:ln w="9525">
            <a:noFill/>
            <a:miter lim="800000"/>
            <a:headEnd/>
            <a:tailEnd/>
          </a:ln>
        </p:spPr>
        <p:txBody>
          <a:bodyPr wrap="none">
            <a:spAutoFit/>
          </a:bodyPr>
          <a:lstStyle/>
          <a:p>
            <a:pPr eaLnBrk="0" hangingPunct="0"/>
            <a:r>
              <a:rPr lang="en-US" i="1">
                <a:solidFill>
                  <a:schemeClr val="accent2"/>
                </a:solidFill>
              </a:rPr>
              <a:t>E</a:t>
            </a:r>
            <a:endParaRPr lang="en-US">
              <a:solidFill>
                <a:schemeClr val="accent2"/>
              </a:solidFill>
            </a:endParaRPr>
          </a:p>
        </p:txBody>
      </p:sp>
      <p:sp>
        <p:nvSpPr>
          <p:cNvPr id="175108" name="Text Box 8"/>
          <p:cNvSpPr txBox="1">
            <a:spLocks noChangeArrowheads="1"/>
          </p:cNvSpPr>
          <p:nvPr/>
        </p:nvSpPr>
        <p:spPr bwMode="auto">
          <a:xfrm>
            <a:off x="2109788" y="5867400"/>
            <a:ext cx="404812" cy="457200"/>
          </a:xfrm>
          <a:prstGeom prst="rect">
            <a:avLst/>
          </a:prstGeom>
          <a:noFill/>
          <a:ln w="9525">
            <a:noFill/>
            <a:miter lim="800000"/>
            <a:headEnd/>
            <a:tailEnd/>
          </a:ln>
        </p:spPr>
        <p:txBody>
          <a:bodyPr wrap="none">
            <a:spAutoFit/>
          </a:bodyPr>
          <a:lstStyle/>
          <a:p>
            <a:pPr eaLnBrk="0" hangingPunct="0"/>
            <a:r>
              <a:rPr lang="en-US" i="1">
                <a:solidFill>
                  <a:schemeClr val="accent2"/>
                </a:solidFill>
              </a:rPr>
              <a:t>H</a:t>
            </a:r>
            <a:endParaRPr lang="en-US">
              <a:solidFill>
                <a:schemeClr val="accent2"/>
              </a:solidFill>
            </a:endParaRPr>
          </a:p>
        </p:txBody>
      </p:sp>
      <p:sp>
        <p:nvSpPr>
          <p:cNvPr id="175109" name="Line 9"/>
          <p:cNvSpPr>
            <a:spLocks noChangeShapeType="1"/>
          </p:cNvSpPr>
          <p:nvPr/>
        </p:nvSpPr>
        <p:spPr bwMode="auto">
          <a:xfrm flipV="1">
            <a:off x="1576388" y="5867400"/>
            <a:ext cx="533400" cy="457200"/>
          </a:xfrm>
          <a:prstGeom prst="line">
            <a:avLst/>
          </a:prstGeom>
          <a:noFill/>
          <a:ln w="9525">
            <a:solidFill>
              <a:schemeClr val="accent2"/>
            </a:solidFill>
            <a:round/>
            <a:headEnd/>
            <a:tailEnd type="triangle" w="med" len="med"/>
          </a:ln>
        </p:spPr>
        <p:txBody>
          <a:bodyPr wrap="none" anchor="ctr"/>
          <a:lstStyle/>
          <a:p>
            <a:endParaRPr lang="cs-CZ"/>
          </a:p>
        </p:txBody>
      </p:sp>
      <p:pic>
        <p:nvPicPr>
          <p:cNvPr id="175110" name="Picture 10"/>
          <p:cNvPicPr>
            <a:picLocks noChangeAspect="1" noChangeArrowheads="1"/>
          </p:cNvPicPr>
          <p:nvPr/>
        </p:nvPicPr>
        <p:blipFill>
          <a:blip r:embed="rId2"/>
          <a:srcRect/>
          <a:stretch>
            <a:fillRect/>
          </a:stretch>
        </p:blipFill>
        <p:spPr bwMode="auto">
          <a:xfrm>
            <a:off x="1804988" y="5410200"/>
            <a:ext cx="203200" cy="215900"/>
          </a:xfrm>
          <a:prstGeom prst="rect">
            <a:avLst/>
          </a:prstGeom>
          <a:noFill/>
          <a:ln w="9525">
            <a:noFill/>
            <a:miter lim="800000"/>
            <a:headEnd/>
            <a:tailEnd/>
          </a:ln>
        </p:spPr>
      </p:pic>
      <p:sp>
        <p:nvSpPr>
          <p:cNvPr id="175111" name="Text Box 15"/>
          <p:cNvSpPr txBox="1">
            <a:spLocks noChangeArrowheads="1"/>
          </p:cNvSpPr>
          <p:nvPr/>
        </p:nvSpPr>
        <p:spPr bwMode="auto">
          <a:xfrm>
            <a:off x="814388" y="5486400"/>
            <a:ext cx="717550" cy="519113"/>
          </a:xfrm>
          <a:prstGeom prst="rect">
            <a:avLst/>
          </a:prstGeom>
          <a:noFill/>
          <a:ln w="9525">
            <a:noFill/>
            <a:miter lim="800000"/>
            <a:headEnd/>
            <a:tailEnd/>
          </a:ln>
        </p:spPr>
        <p:txBody>
          <a:bodyPr wrap="none">
            <a:spAutoFit/>
          </a:bodyPr>
          <a:lstStyle/>
          <a:p>
            <a:pPr eaLnBrk="0" hangingPunct="0"/>
            <a:r>
              <a:rPr lang="en-US" sz="2800">
                <a:solidFill>
                  <a:schemeClr val="accent2"/>
                </a:solidFill>
              </a:rPr>
              <a:t>TM</a:t>
            </a:r>
          </a:p>
        </p:txBody>
      </p:sp>
      <p:grpSp>
        <p:nvGrpSpPr>
          <p:cNvPr id="175112" name="Group 1"/>
          <p:cNvGrpSpPr>
            <a:grpSpLocks/>
          </p:cNvGrpSpPr>
          <p:nvPr/>
        </p:nvGrpSpPr>
        <p:grpSpPr bwMode="auto">
          <a:xfrm>
            <a:off x="1041400" y="2286000"/>
            <a:ext cx="1778000" cy="2133600"/>
            <a:chOff x="519112" y="1127125"/>
            <a:chExt cx="2743200" cy="3292475"/>
          </a:xfrm>
        </p:grpSpPr>
        <p:sp>
          <p:nvSpPr>
            <p:cNvPr id="175125" name="Oval 18"/>
            <p:cNvSpPr>
              <a:spLocks noChangeArrowheads="1"/>
            </p:cNvSpPr>
            <p:nvPr/>
          </p:nvSpPr>
          <p:spPr bwMode="auto">
            <a:xfrm>
              <a:off x="5191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26" name="Oval 19"/>
            <p:cNvSpPr>
              <a:spLocks noChangeArrowheads="1"/>
            </p:cNvSpPr>
            <p:nvPr/>
          </p:nvSpPr>
          <p:spPr bwMode="auto">
            <a:xfrm>
              <a:off x="11287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27" name="Oval 20"/>
            <p:cNvSpPr>
              <a:spLocks noChangeArrowheads="1"/>
            </p:cNvSpPr>
            <p:nvPr/>
          </p:nvSpPr>
          <p:spPr bwMode="auto">
            <a:xfrm>
              <a:off x="17383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28" name="Oval 21"/>
            <p:cNvSpPr>
              <a:spLocks noChangeArrowheads="1"/>
            </p:cNvSpPr>
            <p:nvPr/>
          </p:nvSpPr>
          <p:spPr bwMode="auto">
            <a:xfrm>
              <a:off x="23479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29" name="Oval 22"/>
            <p:cNvSpPr>
              <a:spLocks noChangeArrowheads="1"/>
            </p:cNvSpPr>
            <p:nvPr/>
          </p:nvSpPr>
          <p:spPr bwMode="auto">
            <a:xfrm>
              <a:off x="2957512"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0" name="Oval 38"/>
            <p:cNvSpPr>
              <a:spLocks noChangeArrowheads="1"/>
            </p:cNvSpPr>
            <p:nvPr/>
          </p:nvSpPr>
          <p:spPr bwMode="auto">
            <a:xfrm>
              <a:off x="5191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1" name="Oval 39"/>
            <p:cNvSpPr>
              <a:spLocks noChangeArrowheads="1"/>
            </p:cNvSpPr>
            <p:nvPr/>
          </p:nvSpPr>
          <p:spPr bwMode="auto">
            <a:xfrm>
              <a:off x="11287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2" name="Oval 40"/>
            <p:cNvSpPr>
              <a:spLocks noChangeArrowheads="1"/>
            </p:cNvSpPr>
            <p:nvPr/>
          </p:nvSpPr>
          <p:spPr bwMode="auto">
            <a:xfrm>
              <a:off x="17383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3" name="Oval 41"/>
            <p:cNvSpPr>
              <a:spLocks noChangeArrowheads="1"/>
            </p:cNvSpPr>
            <p:nvPr/>
          </p:nvSpPr>
          <p:spPr bwMode="auto">
            <a:xfrm>
              <a:off x="23479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4" name="Oval 42"/>
            <p:cNvSpPr>
              <a:spLocks noChangeArrowheads="1"/>
            </p:cNvSpPr>
            <p:nvPr/>
          </p:nvSpPr>
          <p:spPr bwMode="auto">
            <a:xfrm>
              <a:off x="2957512"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5" name="Oval 43"/>
            <p:cNvSpPr>
              <a:spLocks noChangeArrowheads="1"/>
            </p:cNvSpPr>
            <p:nvPr/>
          </p:nvSpPr>
          <p:spPr bwMode="auto">
            <a:xfrm>
              <a:off x="5191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6" name="Oval 44"/>
            <p:cNvSpPr>
              <a:spLocks noChangeArrowheads="1"/>
            </p:cNvSpPr>
            <p:nvPr/>
          </p:nvSpPr>
          <p:spPr bwMode="auto">
            <a:xfrm>
              <a:off x="11287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7" name="Oval 45"/>
            <p:cNvSpPr>
              <a:spLocks noChangeArrowheads="1"/>
            </p:cNvSpPr>
            <p:nvPr/>
          </p:nvSpPr>
          <p:spPr bwMode="auto">
            <a:xfrm>
              <a:off x="17383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8" name="Oval 46"/>
            <p:cNvSpPr>
              <a:spLocks noChangeArrowheads="1"/>
            </p:cNvSpPr>
            <p:nvPr/>
          </p:nvSpPr>
          <p:spPr bwMode="auto">
            <a:xfrm>
              <a:off x="23479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39" name="Oval 47"/>
            <p:cNvSpPr>
              <a:spLocks noChangeArrowheads="1"/>
            </p:cNvSpPr>
            <p:nvPr/>
          </p:nvSpPr>
          <p:spPr bwMode="auto">
            <a:xfrm>
              <a:off x="2957512"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0" name="Oval 48"/>
            <p:cNvSpPr>
              <a:spLocks noChangeArrowheads="1"/>
            </p:cNvSpPr>
            <p:nvPr/>
          </p:nvSpPr>
          <p:spPr bwMode="auto">
            <a:xfrm>
              <a:off x="5191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1" name="Oval 49"/>
            <p:cNvSpPr>
              <a:spLocks noChangeArrowheads="1"/>
            </p:cNvSpPr>
            <p:nvPr/>
          </p:nvSpPr>
          <p:spPr bwMode="auto">
            <a:xfrm>
              <a:off x="11287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2" name="Oval 50"/>
            <p:cNvSpPr>
              <a:spLocks noChangeArrowheads="1"/>
            </p:cNvSpPr>
            <p:nvPr/>
          </p:nvSpPr>
          <p:spPr bwMode="auto">
            <a:xfrm>
              <a:off x="17383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3" name="Oval 51"/>
            <p:cNvSpPr>
              <a:spLocks noChangeArrowheads="1"/>
            </p:cNvSpPr>
            <p:nvPr/>
          </p:nvSpPr>
          <p:spPr bwMode="auto">
            <a:xfrm>
              <a:off x="23479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4" name="Oval 52"/>
            <p:cNvSpPr>
              <a:spLocks noChangeArrowheads="1"/>
            </p:cNvSpPr>
            <p:nvPr/>
          </p:nvSpPr>
          <p:spPr bwMode="auto">
            <a:xfrm>
              <a:off x="2957512"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5" name="Oval 53"/>
            <p:cNvSpPr>
              <a:spLocks noChangeArrowheads="1"/>
            </p:cNvSpPr>
            <p:nvPr/>
          </p:nvSpPr>
          <p:spPr bwMode="auto">
            <a:xfrm>
              <a:off x="5191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6" name="Oval 54"/>
            <p:cNvSpPr>
              <a:spLocks noChangeArrowheads="1"/>
            </p:cNvSpPr>
            <p:nvPr/>
          </p:nvSpPr>
          <p:spPr bwMode="auto">
            <a:xfrm>
              <a:off x="11287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7" name="Oval 55"/>
            <p:cNvSpPr>
              <a:spLocks noChangeArrowheads="1"/>
            </p:cNvSpPr>
            <p:nvPr/>
          </p:nvSpPr>
          <p:spPr bwMode="auto">
            <a:xfrm>
              <a:off x="17383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8" name="Oval 56"/>
            <p:cNvSpPr>
              <a:spLocks noChangeArrowheads="1"/>
            </p:cNvSpPr>
            <p:nvPr/>
          </p:nvSpPr>
          <p:spPr bwMode="auto">
            <a:xfrm>
              <a:off x="23479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49" name="Oval 57"/>
            <p:cNvSpPr>
              <a:spLocks noChangeArrowheads="1"/>
            </p:cNvSpPr>
            <p:nvPr/>
          </p:nvSpPr>
          <p:spPr bwMode="auto">
            <a:xfrm>
              <a:off x="2957512" y="4114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sz="1400"/>
            </a:p>
          </p:txBody>
        </p:sp>
        <p:sp>
          <p:nvSpPr>
            <p:cNvPr id="175150" name="Line 58"/>
            <p:cNvSpPr>
              <a:spLocks noChangeShapeType="1"/>
            </p:cNvSpPr>
            <p:nvPr/>
          </p:nvSpPr>
          <p:spPr bwMode="auto">
            <a:xfrm>
              <a:off x="671512" y="1600200"/>
              <a:ext cx="609600" cy="0"/>
            </a:xfrm>
            <a:prstGeom prst="line">
              <a:avLst/>
            </a:prstGeom>
            <a:noFill/>
            <a:ln w="9525">
              <a:solidFill>
                <a:srgbClr val="FF0000"/>
              </a:solidFill>
              <a:round/>
              <a:headEnd/>
              <a:tailEnd/>
            </a:ln>
          </p:spPr>
          <p:txBody>
            <a:bodyPr wrap="none" anchor="ctr"/>
            <a:lstStyle/>
            <a:p>
              <a:endParaRPr lang="cs-CZ"/>
            </a:p>
          </p:txBody>
        </p:sp>
        <p:sp>
          <p:nvSpPr>
            <p:cNvPr id="175151" name="Text Box 59"/>
            <p:cNvSpPr txBox="1">
              <a:spLocks noChangeArrowheads="1"/>
            </p:cNvSpPr>
            <p:nvPr/>
          </p:nvSpPr>
          <p:spPr bwMode="auto">
            <a:xfrm>
              <a:off x="823911" y="1127125"/>
              <a:ext cx="439409" cy="474948"/>
            </a:xfrm>
            <a:prstGeom prst="rect">
              <a:avLst/>
            </a:prstGeom>
            <a:noFill/>
            <a:ln w="9525">
              <a:noFill/>
              <a:miter lim="800000"/>
              <a:headEnd/>
              <a:tailEnd/>
            </a:ln>
          </p:spPr>
          <p:txBody>
            <a:bodyPr wrap="none">
              <a:spAutoFit/>
            </a:bodyPr>
            <a:lstStyle/>
            <a:p>
              <a:pPr eaLnBrk="0" hangingPunct="0"/>
              <a:r>
                <a:rPr lang="en-US" sz="1400" i="1">
                  <a:solidFill>
                    <a:srgbClr val="FF0000"/>
                  </a:solidFill>
                </a:rPr>
                <a:t>a</a:t>
              </a:r>
              <a:endParaRPr lang="en-US" sz="1400">
                <a:solidFill>
                  <a:srgbClr val="FF0000"/>
                </a:solidFill>
              </a:endParaRPr>
            </a:p>
          </p:txBody>
        </p:sp>
      </p:grpSp>
      <p:sp>
        <p:nvSpPr>
          <p:cNvPr id="175113" name="Text Box 61"/>
          <p:cNvSpPr txBox="1">
            <a:spLocks noChangeArrowheads="1"/>
          </p:cNvSpPr>
          <p:nvPr/>
        </p:nvSpPr>
        <p:spPr bwMode="auto">
          <a:xfrm rot="-5400000">
            <a:off x="2578101" y="3327400"/>
            <a:ext cx="3397250" cy="460375"/>
          </a:xfrm>
          <a:prstGeom prst="rect">
            <a:avLst/>
          </a:prstGeom>
          <a:noFill/>
          <a:ln w="9525">
            <a:noFill/>
            <a:miter lim="800000"/>
            <a:headEnd/>
            <a:tailEnd/>
          </a:ln>
        </p:spPr>
        <p:txBody>
          <a:bodyPr wrap="none">
            <a:spAutoFit/>
          </a:bodyPr>
          <a:lstStyle/>
          <a:p>
            <a:pPr eaLnBrk="0" hangingPunct="0"/>
            <a:r>
              <a:rPr lang="en-US" sz="2000">
                <a:solidFill>
                  <a:srgbClr val="FF0000"/>
                </a:solidFill>
              </a:rPr>
              <a:t>Frequency</a:t>
            </a:r>
            <a:r>
              <a:rPr lang="en-US" sz="2000"/>
              <a:t> </a:t>
            </a:r>
            <a:r>
              <a:rPr lang="en-US" b="1">
                <a:latin typeface="Symbol" pitchFamily="18" charset="2"/>
              </a:rPr>
              <a:t>ω</a:t>
            </a:r>
            <a:r>
              <a:rPr lang="en-US"/>
              <a:t>  </a:t>
            </a:r>
            <a:r>
              <a:rPr lang="en-US" sz="2000"/>
              <a:t>(2πc/</a:t>
            </a:r>
            <a:r>
              <a:rPr lang="en-US" sz="2000" i="1"/>
              <a:t>a</a:t>
            </a:r>
            <a:r>
              <a:rPr lang="en-US" sz="2000"/>
              <a:t>)  = </a:t>
            </a:r>
            <a:r>
              <a:rPr lang="en-US" i="1">
                <a:solidFill>
                  <a:srgbClr val="FF0000"/>
                </a:solidFill>
              </a:rPr>
              <a:t>a</a:t>
            </a:r>
            <a:r>
              <a:rPr lang="en-US">
                <a:solidFill>
                  <a:srgbClr val="FF0000"/>
                </a:solidFill>
              </a:rPr>
              <a:t> / λ</a:t>
            </a:r>
            <a:endParaRPr lang="en-US" sz="2000"/>
          </a:p>
        </p:txBody>
      </p:sp>
      <p:sp>
        <p:nvSpPr>
          <p:cNvPr id="175114" name="Text Box 67"/>
          <p:cNvSpPr txBox="1">
            <a:spLocks noChangeArrowheads="1"/>
          </p:cNvSpPr>
          <p:nvPr/>
        </p:nvSpPr>
        <p:spPr bwMode="auto">
          <a:xfrm>
            <a:off x="4679950" y="5649913"/>
            <a:ext cx="325438" cy="36988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
        <p:nvSpPr>
          <p:cNvPr id="175115" name="Text Box 68"/>
          <p:cNvSpPr txBox="1">
            <a:spLocks noChangeArrowheads="1"/>
          </p:cNvSpPr>
          <p:nvPr/>
        </p:nvSpPr>
        <p:spPr bwMode="auto">
          <a:xfrm>
            <a:off x="6051550" y="5653088"/>
            <a:ext cx="3492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175116" name="Text Box 69"/>
          <p:cNvSpPr txBox="1">
            <a:spLocks noChangeArrowheads="1"/>
          </p:cNvSpPr>
          <p:nvPr/>
        </p:nvSpPr>
        <p:spPr bwMode="auto">
          <a:xfrm>
            <a:off x="7346950" y="5653088"/>
            <a:ext cx="387350" cy="366712"/>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175117" name="Text Box 70"/>
          <p:cNvSpPr txBox="1">
            <a:spLocks noChangeArrowheads="1"/>
          </p:cNvSpPr>
          <p:nvPr/>
        </p:nvSpPr>
        <p:spPr bwMode="auto">
          <a:xfrm>
            <a:off x="8656638" y="5649913"/>
            <a:ext cx="325437" cy="369887"/>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pic>
        <p:nvPicPr>
          <p:cNvPr id="175118" name="Picture 75"/>
          <p:cNvPicPr>
            <a:picLocks noChangeAspect="1" noChangeArrowheads="1"/>
          </p:cNvPicPr>
          <p:nvPr/>
        </p:nvPicPr>
        <p:blipFill>
          <a:blip r:embed="rId3"/>
          <a:srcRect r="27641"/>
          <a:stretch>
            <a:fillRect/>
          </a:stretch>
        </p:blipFill>
        <p:spPr bwMode="auto">
          <a:xfrm>
            <a:off x="4552950" y="1838325"/>
            <a:ext cx="4438650" cy="3898900"/>
          </a:xfrm>
          <a:prstGeom prst="rect">
            <a:avLst/>
          </a:prstGeom>
          <a:noFill/>
          <a:ln w="9525">
            <a:noFill/>
            <a:miter lim="800000"/>
            <a:headEnd/>
            <a:tailEnd/>
          </a:ln>
        </p:spPr>
      </p:pic>
      <p:sp>
        <p:nvSpPr>
          <p:cNvPr id="175119" name="TextBox 2"/>
          <p:cNvSpPr txBox="1">
            <a:spLocks noChangeArrowheads="1"/>
          </p:cNvSpPr>
          <p:nvPr/>
        </p:nvSpPr>
        <p:spPr bwMode="auto">
          <a:xfrm>
            <a:off x="-7938" y="1143000"/>
            <a:ext cx="4133851" cy="954088"/>
          </a:xfrm>
          <a:prstGeom prst="rect">
            <a:avLst/>
          </a:prstGeom>
          <a:noFill/>
          <a:ln w="9525">
            <a:noFill/>
            <a:miter lim="800000"/>
            <a:headEnd/>
            <a:tailEnd/>
          </a:ln>
        </p:spPr>
        <p:txBody>
          <a:bodyPr wrap="none">
            <a:spAutoFit/>
          </a:bodyPr>
          <a:lstStyle/>
          <a:p>
            <a:pPr algn="ctr"/>
            <a:r>
              <a:rPr lang="en-US" sz="2800">
                <a:solidFill>
                  <a:srgbClr val="FF0000"/>
                </a:solidFill>
              </a:rPr>
              <a:t>In 3d, continuum of </a:t>
            </a:r>
            <a:r>
              <a:rPr lang="en-US" sz="2800" i="1">
                <a:solidFill>
                  <a:srgbClr val="FF0000"/>
                </a:solidFill>
              </a:rPr>
              <a:t>k</a:t>
            </a:r>
            <a:r>
              <a:rPr lang="en-US" sz="2800" i="1" baseline="-25000">
                <a:solidFill>
                  <a:srgbClr val="FF0000"/>
                </a:solidFill>
              </a:rPr>
              <a:t>z</a:t>
            </a:r>
          </a:p>
          <a:p>
            <a:pPr algn="ctr"/>
            <a:r>
              <a:rPr lang="en-US" sz="2800">
                <a:solidFill>
                  <a:srgbClr val="FF0000"/>
                </a:solidFill>
              </a:rPr>
              <a:t>fills upwards from 1</a:t>
            </a:r>
            <a:r>
              <a:rPr lang="en-US" sz="2800" baseline="30000">
                <a:solidFill>
                  <a:srgbClr val="FF0000"/>
                </a:solidFill>
              </a:rPr>
              <a:t>st</a:t>
            </a:r>
            <a:r>
              <a:rPr lang="en-US" sz="2800">
                <a:solidFill>
                  <a:srgbClr val="FF0000"/>
                </a:solidFill>
              </a:rPr>
              <a:t> band:</a:t>
            </a:r>
            <a:endParaRPr lang="en-US" sz="2800"/>
          </a:p>
        </p:txBody>
      </p:sp>
      <p:sp>
        <p:nvSpPr>
          <p:cNvPr id="175120" name="Rectangle 186367"/>
          <p:cNvSpPr>
            <a:spLocks noChangeArrowheads="1"/>
          </p:cNvSpPr>
          <p:nvPr/>
        </p:nvSpPr>
        <p:spPr bwMode="auto">
          <a:xfrm>
            <a:off x="-23813" y="4800600"/>
            <a:ext cx="3971926" cy="461963"/>
          </a:xfrm>
          <a:prstGeom prst="rect">
            <a:avLst/>
          </a:prstGeom>
          <a:noFill/>
          <a:ln w="9525">
            <a:noFill/>
            <a:miter lim="800000"/>
            <a:headEnd/>
            <a:tailEnd/>
          </a:ln>
        </p:spPr>
        <p:txBody>
          <a:bodyPr wrap="none">
            <a:spAutoFit/>
          </a:bodyPr>
          <a:lstStyle/>
          <a:p>
            <a:pPr algn="ctr"/>
            <a:r>
              <a:rPr lang="en-US">
                <a:solidFill>
                  <a:srgbClr val="FF0000"/>
                </a:solidFill>
              </a:rPr>
              <a:t>&amp; pure polarizations disappear</a:t>
            </a:r>
          </a:p>
        </p:txBody>
      </p:sp>
      <p:cxnSp>
        <p:nvCxnSpPr>
          <p:cNvPr id="175121" name="Straight Connector 186370"/>
          <p:cNvCxnSpPr>
            <a:cxnSpLocks noChangeShapeType="1"/>
          </p:cNvCxnSpPr>
          <p:nvPr/>
        </p:nvCxnSpPr>
        <p:spPr bwMode="auto">
          <a:xfrm flipH="1" flipV="1">
            <a:off x="533400" y="5486400"/>
            <a:ext cx="2286000" cy="838200"/>
          </a:xfrm>
          <a:prstGeom prst="line">
            <a:avLst/>
          </a:prstGeom>
          <a:noFill/>
          <a:ln w="57150">
            <a:solidFill>
              <a:srgbClr val="FF0000"/>
            </a:solidFill>
            <a:round/>
            <a:headEnd/>
            <a:tailEnd/>
          </a:ln>
        </p:spPr>
      </p:cxnSp>
      <p:pic>
        <p:nvPicPr>
          <p:cNvPr id="175122" name="Picture 186371"/>
          <p:cNvPicPr>
            <a:picLocks noChangeAspect="1"/>
          </p:cNvPicPr>
          <p:nvPr/>
        </p:nvPicPr>
        <p:blipFill>
          <a:blip r:embed="rId4"/>
          <a:srcRect/>
          <a:stretch>
            <a:fillRect/>
          </a:stretch>
        </p:blipFill>
        <p:spPr bwMode="auto">
          <a:xfrm>
            <a:off x="4860925" y="1905000"/>
            <a:ext cx="3929063" cy="3525838"/>
          </a:xfrm>
          <a:prstGeom prst="rect">
            <a:avLst/>
          </a:prstGeom>
          <a:noFill/>
          <a:ln w="9525">
            <a:noFill/>
            <a:miter lim="800000"/>
            <a:headEnd/>
            <a:tailEnd/>
          </a:ln>
        </p:spPr>
      </p:pic>
      <p:sp>
        <p:nvSpPr>
          <p:cNvPr id="175123" name="TextBox 186372"/>
          <p:cNvSpPr txBox="1">
            <a:spLocks noChangeArrowheads="1"/>
          </p:cNvSpPr>
          <p:nvPr/>
        </p:nvSpPr>
        <p:spPr bwMode="auto">
          <a:xfrm>
            <a:off x="5791200" y="3048000"/>
            <a:ext cx="2166938" cy="461963"/>
          </a:xfrm>
          <a:prstGeom prst="rect">
            <a:avLst/>
          </a:prstGeom>
          <a:noFill/>
          <a:ln w="9525">
            <a:noFill/>
            <a:miter lim="800000"/>
            <a:headEnd/>
            <a:tailEnd/>
          </a:ln>
        </p:spPr>
        <p:txBody>
          <a:bodyPr wrap="none">
            <a:spAutoFit/>
          </a:bodyPr>
          <a:lstStyle/>
          <a:p>
            <a:r>
              <a:rPr lang="en-US">
                <a:solidFill>
                  <a:schemeClr val="bg1"/>
                </a:solidFill>
              </a:rPr>
              <a:t>no gap remains!</a:t>
            </a:r>
          </a:p>
        </p:txBody>
      </p:sp>
      <p:sp>
        <p:nvSpPr>
          <p:cNvPr id="175124" name="TextBox 47"/>
          <p:cNvSpPr txBox="1">
            <a:spLocks noChangeArrowheads="1"/>
          </p:cNvSpPr>
          <p:nvPr/>
        </p:nvSpPr>
        <p:spPr bwMode="auto">
          <a:xfrm>
            <a:off x="5715000" y="4572000"/>
            <a:ext cx="2805113" cy="830263"/>
          </a:xfrm>
          <a:prstGeom prst="rect">
            <a:avLst/>
          </a:prstGeom>
          <a:noFill/>
          <a:ln w="9525">
            <a:noFill/>
            <a:miter lim="800000"/>
            <a:headEnd/>
            <a:tailEnd/>
          </a:ln>
        </p:spPr>
        <p:txBody>
          <a:bodyPr wrap="none">
            <a:spAutoFit/>
          </a:bodyPr>
          <a:lstStyle/>
          <a:p>
            <a:r>
              <a:rPr lang="en-US"/>
              <a:t>…but interesting</a:t>
            </a:r>
          </a:p>
          <a:p>
            <a:r>
              <a:rPr lang="en-US" altLang="en-US"/>
              <a:t>“</a:t>
            </a:r>
            <a:r>
              <a:rPr lang="en-US"/>
              <a:t>space</a:t>
            </a:r>
            <a:r>
              <a:rPr lang="en-US" altLang="en-US"/>
              <a:t>”</a:t>
            </a:r>
            <a:r>
              <a:rPr lang="en-US"/>
              <a:t> down here…</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2d band diagram in 3d</a:t>
            </a:r>
          </a:p>
        </p:txBody>
      </p:sp>
      <p:pic>
        <p:nvPicPr>
          <p:cNvPr id="176131" name="Picture 3"/>
          <p:cNvPicPr>
            <a:picLocks noChangeAspect="1" noChangeArrowheads="1"/>
          </p:cNvPicPr>
          <p:nvPr/>
        </p:nvPicPr>
        <p:blipFill>
          <a:blip r:embed="rId2"/>
          <a:srcRect/>
          <a:stretch>
            <a:fillRect/>
          </a:stretch>
        </p:blipFill>
        <p:spPr bwMode="auto">
          <a:xfrm>
            <a:off x="723900" y="1219200"/>
            <a:ext cx="7810500" cy="5257800"/>
          </a:xfrm>
          <a:prstGeom prst="rect">
            <a:avLst/>
          </a:prstGeom>
          <a:noFill/>
          <a:ln w="9525">
            <a:noFill/>
            <a:miter lim="800000"/>
            <a:headEnd/>
            <a:tailEnd/>
          </a:ln>
        </p:spPr>
      </p:pic>
      <p:pic>
        <p:nvPicPr>
          <p:cNvPr id="176132" name="Picture 4"/>
          <p:cNvPicPr>
            <a:picLocks noChangeAspect="1" noChangeArrowheads="1"/>
          </p:cNvPicPr>
          <p:nvPr/>
        </p:nvPicPr>
        <p:blipFill>
          <a:blip r:embed="rId3"/>
          <a:srcRect/>
          <a:stretch>
            <a:fillRect/>
          </a:stretch>
        </p:blipFill>
        <p:spPr bwMode="auto">
          <a:xfrm>
            <a:off x="-144463" y="1987550"/>
            <a:ext cx="12814301" cy="5041900"/>
          </a:xfrm>
          <a:prstGeom prst="rect">
            <a:avLst/>
          </a:prstGeom>
          <a:noFill/>
          <a:ln w="9525">
            <a:noFill/>
            <a:miter lim="800000"/>
            <a:headEnd/>
            <a:tailEnd/>
          </a:ln>
        </p:spPr>
      </p:pic>
      <p:grpSp>
        <p:nvGrpSpPr>
          <p:cNvPr id="2" name="Group 5"/>
          <p:cNvGrpSpPr>
            <a:grpSpLocks/>
          </p:cNvGrpSpPr>
          <p:nvPr/>
        </p:nvGrpSpPr>
        <p:grpSpPr bwMode="auto">
          <a:xfrm>
            <a:off x="220663" y="6172200"/>
            <a:ext cx="4419600" cy="609600"/>
            <a:chOff x="139" y="3888"/>
            <a:chExt cx="2784" cy="384"/>
          </a:xfrm>
        </p:grpSpPr>
        <p:sp>
          <p:nvSpPr>
            <p:cNvPr id="176137" name="Rectangle 6"/>
            <p:cNvSpPr>
              <a:spLocks noChangeArrowheads="1"/>
            </p:cNvSpPr>
            <p:nvPr/>
          </p:nvSpPr>
          <p:spPr bwMode="auto">
            <a:xfrm>
              <a:off x="139" y="3888"/>
              <a:ext cx="2784" cy="384"/>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176138" name="Text Box 7"/>
            <p:cNvSpPr txBox="1">
              <a:spLocks noChangeArrowheads="1"/>
            </p:cNvSpPr>
            <p:nvPr/>
          </p:nvSpPr>
          <p:spPr bwMode="auto">
            <a:xfrm>
              <a:off x="195" y="3941"/>
              <a:ext cx="2661" cy="288"/>
            </a:xfrm>
            <a:prstGeom prst="rect">
              <a:avLst/>
            </a:prstGeom>
            <a:noFill/>
            <a:ln w="9525">
              <a:noFill/>
              <a:miter lim="800000"/>
              <a:headEnd/>
              <a:tailEnd/>
            </a:ln>
          </p:spPr>
          <p:txBody>
            <a:bodyPr wrap="none">
              <a:spAutoFit/>
            </a:bodyPr>
            <a:lstStyle/>
            <a:p>
              <a:pPr algn="ctr" eaLnBrk="0" hangingPunct="0"/>
              <a:r>
                <a:rPr lang="en-US"/>
                <a:t>projected band diagram fills gap!</a:t>
              </a:r>
            </a:p>
          </p:txBody>
        </p:sp>
      </p:grpSp>
      <p:grpSp>
        <p:nvGrpSpPr>
          <p:cNvPr id="3" name="Group 8"/>
          <p:cNvGrpSpPr>
            <a:grpSpLocks/>
          </p:cNvGrpSpPr>
          <p:nvPr/>
        </p:nvGrpSpPr>
        <p:grpSpPr bwMode="auto">
          <a:xfrm>
            <a:off x="4953000" y="4359275"/>
            <a:ext cx="3486150" cy="1660525"/>
            <a:chOff x="3120" y="2746"/>
            <a:chExt cx="2196" cy="1046"/>
          </a:xfrm>
        </p:grpSpPr>
        <p:sp>
          <p:nvSpPr>
            <p:cNvPr id="176135" name="Freeform 9"/>
            <p:cNvSpPr>
              <a:spLocks/>
            </p:cNvSpPr>
            <p:nvPr/>
          </p:nvSpPr>
          <p:spPr bwMode="auto">
            <a:xfrm>
              <a:off x="3120" y="2746"/>
              <a:ext cx="2196" cy="1046"/>
            </a:xfrm>
            <a:custGeom>
              <a:avLst/>
              <a:gdLst>
                <a:gd name="T0" fmla="*/ 0 w 2196"/>
                <a:gd name="T1" fmla="*/ 1046 h 1046"/>
                <a:gd name="T2" fmla="*/ 503 w 2196"/>
                <a:gd name="T3" fmla="*/ 273 h 1046"/>
                <a:gd name="T4" fmla="*/ 668 w 2196"/>
                <a:gd name="T5" fmla="*/ 155 h 1046"/>
                <a:gd name="T6" fmla="*/ 828 w 2196"/>
                <a:gd name="T7" fmla="*/ 129 h 1046"/>
                <a:gd name="T8" fmla="*/ 1370 w 2196"/>
                <a:gd name="T9" fmla="*/ 0 h 1046"/>
                <a:gd name="T10" fmla="*/ 1520 w 2196"/>
                <a:gd name="T11" fmla="*/ 5 h 1046"/>
                <a:gd name="T12" fmla="*/ 1644 w 2196"/>
                <a:gd name="T13" fmla="*/ 51 h 1046"/>
                <a:gd name="T14" fmla="*/ 1701 w 2196"/>
                <a:gd name="T15" fmla="*/ 103 h 1046"/>
                <a:gd name="T16" fmla="*/ 1726 w 2196"/>
                <a:gd name="T17" fmla="*/ 134 h 1046"/>
                <a:gd name="T18" fmla="*/ 1752 w 2196"/>
                <a:gd name="T19" fmla="*/ 155 h 1046"/>
                <a:gd name="T20" fmla="*/ 1876 w 2196"/>
                <a:gd name="T21" fmla="*/ 366 h 1046"/>
                <a:gd name="T22" fmla="*/ 1979 w 2196"/>
                <a:gd name="T23" fmla="*/ 547 h 1046"/>
                <a:gd name="T24" fmla="*/ 2196 w 2196"/>
                <a:gd name="T25" fmla="*/ 1032 h 1046"/>
                <a:gd name="T26" fmla="*/ 0 w 2196"/>
                <a:gd name="T27" fmla="*/ 1046 h 10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96"/>
                <a:gd name="T43" fmla="*/ 0 h 1046"/>
                <a:gd name="T44" fmla="*/ 2196 w 2196"/>
                <a:gd name="T45" fmla="*/ 1046 h 10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96" h="1046">
                  <a:moveTo>
                    <a:pt x="0" y="1046"/>
                  </a:moveTo>
                  <a:cubicBezTo>
                    <a:pt x="167" y="788"/>
                    <a:pt x="330" y="527"/>
                    <a:pt x="503" y="273"/>
                  </a:cubicBezTo>
                  <a:cubicBezTo>
                    <a:pt x="529" y="234"/>
                    <a:pt x="618" y="167"/>
                    <a:pt x="668" y="155"/>
                  </a:cubicBezTo>
                  <a:cubicBezTo>
                    <a:pt x="708" y="127"/>
                    <a:pt x="783" y="129"/>
                    <a:pt x="828" y="129"/>
                  </a:cubicBezTo>
                  <a:cubicBezTo>
                    <a:pt x="1008" y="84"/>
                    <a:pt x="1193" y="58"/>
                    <a:pt x="1370" y="0"/>
                  </a:cubicBezTo>
                  <a:cubicBezTo>
                    <a:pt x="1420" y="1"/>
                    <a:pt x="1470" y="1"/>
                    <a:pt x="1520" y="5"/>
                  </a:cubicBezTo>
                  <a:cubicBezTo>
                    <a:pt x="1564" y="7"/>
                    <a:pt x="1603" y="38"/>
                    <a:pt x="1644" y="51"/>
                  </a:cubicBezTo>
                  <a:cubicBezTo>
                    <a:pt x="1661" y="69"/>
                    <a:pt x="1682" y="84"/>
                    <a:pt x="1701" y="103"/>
                  </a:cubicBezTo>
                  <a:cubicBezTo>
                    <a:pt x="1710" y="112"/>
                    <a:pt x="1716" y="124"/>
                    <a:pt x="1726" y="134"/>
                  </a:cubicBezTo>
                  <a:cubicBezTo>
                    <a:pt x="1774" y="180"/>
                    <a:pt x="1733" y="133"/>
                    <a:pt x="1752" y="155"/>
                  </a:cubicBezTo>
                  <a:lnTo>
                    <a:pt x="1876" y="366"/>
                  </a:lnTo>
                  <a:lnTo>
                    <a:pt x="1979" y="547"/>
                  </a:lnTo>
                  <a:lnTo>
                    <a:pt x="2196" y="1032"/>
                  </a:lnTo>
                  <a:lnTo>
                    <a:pt x="0" y="1046"/>
                  </a:lnTo>
                  <a:close/>
                </a:path>
              </a:pathLst>
            </a:custGeom>
            <a:solidFill>
              <a:srgbClr val="FFFFCC"/>
            </a:solidFill>
            <a:ln w="9525">
              <a:solidFill>
                <a:schemeClr val="tx1"/>
              </a:solidFill>
              <a:round/>
              <a:headEnd/>
              <a:tailEnd/>
            </a:ln>
          </p:spPr>
          <p:txBody>
            <a:bodyPr wrap="none" anchor="ctr"/>
            <a:lstStyle/>
            <a:p>
              <a:endParaRPr lang="cs-CZ"/>
            </a:p>
          </p:txBody>
        </p:sp>
        <p:sp>
          <p:nvSpPr>
            <p:cNvPr id="176136" name="Text Box 10"/>
            <p:cNvSpPr txBox="1">
              <a:spLocks noChangeArrowheads="1"/>
            </p:cNvSpPr>
            <p:nvPr/>
          </p:nvSpPr>
          <p:spPr bwMode="auto">
            <a:xfrm>
              <a:off x="3408" y="3130"/>
              <a:ext cx="1715" cy="518"/>
            </a:xfrm>
            <a:prstGeom prst="rect">
              <a:avLst/>
            </a:prstGeom>
            <a:noFill/>
            <a:ln w="9525">
              <a:noFill/>
              <a:miter lim="800000"/>
              <a:headEnd/>
              <a:tailEnd/>
            </a:ln>
          </p:spPr>
          <p:txBody>
            <a:bodyPr wrap="none">
              <a:spAutoFit/>
            </a:bodyPr>
            <a:lstStyle/>
            <a:p>
              <a:pPr algn="ctr" eaLnBrk="0" hangingPunct="0"/>
              <a:r>
                <a:rPr lang="en-US">
                  <a:solidFill>
                    <a:srgbClr val="FF0000"/>
                  </a:solidFill>
                </a:rPr>
                <a:t>but this empty</a:t>
              </a:r>
            </a:p>
            <a:p>
              <a:pPr algn="ctr" eaLnBrk="0" hangingPunct="0"/>
              <a:r>
                <a:rPr lang="en-US">
                  <a:solidFill>
                    <a:srgbClr val="FF0000"/>
                  </a:solidFill>
                </a:rPr>
                <a:t>space looks useful…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solidFill>
                  <a:srgbClr val="FF0000"/>
                </a:solidFill>
                <a:ea typeface="ＭＳ Ｐゴシック" charset="-128"/>
              </a:rPr>
              <a:t>Photonic Crystals</a:t>
            </a:r>
          </a:p>
        </p:txBody>
      </p:sp>
      <p:sp>
        <p:nvSpPr>
          <p:cNvPr id="54275" name="Text Box 3"/>
          <p:cNvSpPr txBox="1">
            <a:spLocks noChangeArrowheads="1"/>
          </p:cNvSpPr>
          <p:nvPr/>
        </p:nvSpPr>
        <p:spPr bwMode="auto">
          <a:xfrm>
            <a:off x="2614613" y="1752600"/>
            <a:ext cx="4017962" cy="457200"/>
          </a:xfrm>
          <a:prstGeom prst="rect">
            <a:avLst/>
          </a:prstGeom>
          <a:noFill/>
          <a:ln w="9525">
            <a:noFill/>
            <a:miter lim="800000"/>
            <a:headEnd/>
            <a:tailEnd/>
          </a:ln>
        </p:spPr>
        <p:txBody>
          <a:bodyPr wrap="none">
            <a:spAutoFit/>
          </a:bodyPr>
          <a:lstStyle/>
          <a:p>
            <a:pPr eaLnBrk="0" hangingPunct="0"/>
            <a:r>
              <a:rPr lang="en-US"/>
              <a:t>periodic electromagnetic media</a:t>
            </a:r>
          </a:p>
        </p:txBody>
      </p:sp>
      <p:grpSp>
        <p:nvGrpSpPr>
          <p:cNvPr id="54276" name="Group 6"/>
          <p:cNvGrpSpPr>
            <a:grpSpLocks/>
          </p:cNvGrpSpPr>
          <p:nvPr/>
        </p:nvGrpSpPr>
        <p:grpSpPr bwMode="auto">
          <a:xfrm>
            <a:off x="1371600" y="5137150"/>
            <a:ext cx="6629400" cy="1263650"/>
            <a:chOff x="864" y="3120"/>
            <a:chExt cx="4176" cy="796"/>
          </a:xfrm>
        </p:grpSpPr>
        <p:sp>
          <p:nvSpPr>
            <p:cNvPr id="54280" name="Rectangle 7"/>
            <p:cNvSpPr>
              <a:spLocks noChangeArrowheads="1"/>
            </p:cNvSpPr>
            <p:nvPr/>
          </p:nvSpPr>
          <p:spPr bwMode="auto">
            <a:xfrm>
              <a:off x="864" y="3120"/>
              <a:ext cx="4176" cy="672"/>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54281" name="Text Box 8"/>
            <p:cNvSpPr txBox="1">
              <a:spLocks noChangeArrowheads="1"/>
            </p:cNvSpPr>
            <p:nvPr/>
          </p:nvSpPr>
          <p:spPr bwMode="auto">
            <a:xfrm>
              <a:off x="908" y="3168"/>
              <a:ext cx="4097" cy="748"/>
            </a:xfrm>
            <a:prstGeom prst="rect">
              <a:avLst/>
            </a:prstGeom>
            <a:noFill/>
            <a:ln w="9525">
              <a:noFill/>
              <a:miter lim="800000"/>
              <a:headEnd/>
              <a:tailEnd/>
            </a:ln>
          </p:spPr>
          <p:txBody>
            <a:bodyPr wrap="none">
              <a:spAutoFit/>
            </a:bodyPr>
            <a:lstStyle/>
            <a:p>
              <a:pPr algn="ctr" eaLnBrk="0" hangingPunct="0"/>
              <a:r>
                <a:rPr lang="en-US"/>
                <a:t>But how can we </a:t>
              </a:r>
              <a:r>
                <a:rPr lang="en-US">
                  <a:solidFill>
                    <a:srgbClr val="FF0000"/>
                  </a:solidFill>
                </a:rPr>
                <a:t>understand</a:t>
              </a:r>
              <a:r>
                <a:rPr lang="en-US"/>
                <a:t> such complex systems?</a:t>
              </a:r>
            </a:p>
            <a:p>
              <a:pPr algn="ctr" eaLnBrk="0" hangingPunct="0"/>
              <a:r>
                <a:rPr lang="en-US"/>
                <a:t>Add up the infinite sum of scattering?  Ugh!</a:t>
              </a:r>
            </a:p>
            <a:p>
              <a:pPr algn="ctr" eaLnBrk="0" hangingPunct="0"/>
              <a:endParaRPr lang="en-US"/>
            </a:p>
          </p:txBody>
        </p:sp>
      </p:grpSp>
      <p:pic>
        <p:nvPicPr>
          <p:cNvPr id="54277" name="Picture 9"/>
          <p:cNvPicPr>
            <a:picLocks noChangeAspect="1" noChangeArrowheads="1"/>
          </p:cNvPicPr>
          <p:nvPr/>
        </p:nvPicPr>
        <p:blipFill>
          <a:blip r:embed="rId2"/>
          <a:srcRect/>
          <a:stretch>
            <a:fillRect/>
          </a:stretch>
        </p:blipFill>
        <p:spPr bwMode="auto">
          <a:xfrm>
            <a:off x="1981200" y="2598738"/>
            <a:ext cx="3581400" cy="2201862"/>
          </a:xfrm>
          <a:prstGeom prst="rect">
            <a:avLst/>
          </a:prstGeom>
          <a:noFill/>
          <a:ln w="9525">
            <a:noFill/>
            <a:miter lim="800000"/>
            <a:headEnd/>
            <a:tailEnd/>
          </a:ln>
        </p:spPr>
      </p:pic>
      <p:sp>
        <p:nvSpPr>
          <p:cNvPr id="54278" name="Rectangle 10"/>
          <p:cNvSpPr>
            <a:spLocks noChangeArrowheads="1"/>
          </p:cNvSpPr>
          <p:nvPr/>
        </p:nvSpPr>
        <p:spPr bwMode="auto">
          <a:xfrm>
            <a:off x="1447800" y="2514600"/>
            <a:ext cx="2209800" cy="1752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54279" name="Rectangle 11"/>
          <p:cNvSpPr>
            <a:spLocks noChangeArrowheads="1"/>
          </p:cNvSpPr>
          <p:nvPr/>
        </p:nvSpPr>
        <p:spPr bwMode="auto">
          <a:xfrm>
            <a:off x="3505200" y="4419600"/>
            <a:ext cx="2743200" cy="609600"/>
          </a:xfrm>
          <a:prstGeom prst="rect">
            <a:avLst/>
          </a:prstGeom>
          <a:solidFill>
            <a:schemeClr val="bg1"/>
          </a:solidFill>
          <a:ln w="9525">
            <a:noFill/>
            <a:miter lim="800000"/>
            <a:headEnd/>
            <a:tailEnd/>
          </a:ln>
        </p:spPr>
        <p:txBody>
          <a:bodyPr wrap="none" anchor="ctr"/>
          <a:lstStyle/>
          <a:p>
            <a:pPr algn="ctr" eaLnBrk="0" hangingPunct="0"/>
            <a:endParaRPr lang="cs-CZ"/>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85800" y="152400"/>
            <a:ext cx="7772400" cy="1143000"/>
          </a:xfrm>
        </p:spPr>
        <p:txBody>
          <a:bodyPr/>
          <a:lstStyle/>
          <a:p>
            <a:r>
              <a:rPr lang="en-US" smtClean="0">
                <a:solidFill>
                  <a:srgbClr val="FF0000"/>
                </a:solidFill>
                <a:ea typeface="ＭＳ Ｐゴシック" charset="-128"/>
              </a:rPr>
              <a:t>Photonic-Crystal Slabs</a:t>
            </a:r>
            <a:endParaRPr lang="en-US" smtClean="0">
              <a:ea typeface="ＭＳ Ｐゴシック" charset="-128"/>
            </a:endParaRPr>
          </a:p>
        </p:txBody>
      </p:sp>
      <p:sp>
        <p:nvSpPr>
          <p:cNvPr id="177155" name="Text Box 4"/>
          <p:cNvSpPr txBox="1">
            <a:spLocks noChangeArrowheads="1"/>
          </p:cNvSpPr>
          <p:nvPr/>
        </p:nvSpPr>
        <p:spPr bwMode="auto">
          <a:xfrm>
            <a:off x="1027113" y="5195888"/>
            <a:ext cx="6657975" cy="519112"/>
          </a:xfrm>
          <a:prstGeom prst="rect">
            <a:avLst/>
          </a:prstGeom>
          <a:noFill/>
          <a:ln w="9525">
            <a:noFill/>
            <a:miter lim="800000"/>
            <a:headEnd/>
            <a:tailEnd/>
          </a:ln>
        </p:spPr>
        <p:txBody>
          <a:bodyPr wrap="none">
            <a:spAutoFit/>
          </a:bodyPr>
          <a:lstStyle/>
          <a:p>
            <a:pPr algn="ctr" eaLnBrk="0" hangingPunct="0"/>
            <a:r>
              <a:rPr lang="en-US" sz="2800"/>
              <a:t>2d photonic bandgap + vertical index guiding</a:t>
            </a:r>
          </a:p>
        </p:txBody>
      </p:sp>
      <p:sp>
        <p:nvSpPr>
          <p:cNvPr id="177156" name="Text Box 5"/>
          <p:cNvSpPr txBox="1">
            <a:spLocks noChangeArrowheads="1"/>
          </p:cNvSpPr>
          <p:nvPr/>
        </p:nvSpPr>
        <p:spPr bwMode="auto">
          <a:xfrm>
            <a:off x="1328738" y="6096000"/>
            <a:ext cx="6559550" cy="646113"/>
          </a:xfrm>
          <a:prstGeom prst="rect">
            <a:avLst/>
          </a:prstGeom>
          <a:noFill/>
          <a:ln w="9525">
            <a:noFill/>
            <a:miter lim="800000"/>
            <a:headEnd/>
            <a:tailEnd/>
          </a:ln>
        </p:spPr>
        <p:txBody>
          <a:bodyPr wrap="none">
            <a:spAutoFit/>
          </a:bodyPr>
          <a:lstStyle/>
          <a:p>
            <a:pPr algn="ctr" eaLnBrk="0" hangingPunct="0"/>
            <a:r>
              <a:rPr lang="en-US" sz="1800"/>
              <a:t>[ J. D. Joannopoulos, S. G. Johnson, J. N. Winn, and R. D. Meade,</a:t>
            </a:r>
          </a:p>
          <a:p>
            <a:pPr algn="ctr" eaLnBrk="0" hangingPunct="0"/>
            <a:r>
              <a:rPr lang="en-US" sz="1800" i="1"/>
              <a:t>Photonic Crystals: Molding the Flow of Light</a:t>
            </a:r>
            <a:r>
              <a:rPr lang="en-US" sz="1800"/>
              <a:t>, 2</a:t>
            </a:r>
            <a:r>
              <a:rPr lang="en-US" sz="1800" baseline="30000"/>
              <a:t>nd</a:t>
            </a:r>
            <a:r>
              <a:rPr lang="en-US" sz="1800"/>
              <a:t> edition, chapter 8]</a:t>
            </a:r>
          </a:p>
        </p:txBody>
      </p:sp>
      <p:pic>
        <p:nvPicPr>
          <p:cNvPr id="177157" name="Picture 1"/>
          <p:cNvPicPr>
            <a:picLocks noChangeAspect="1"/>
          </p:cNvPicPr>
          <p:nvPr/>
        </p:nvPicPr>
        <p:blipFill>
          <a:blip r:embed="rId2"/>
          <a:srcRect/>
          <a:stretch>
            <a:fillRect/>
          </a:stretch>
        </p:blipFill>
        <p:spPr bwMode="auto">
          <a:xfrm>
            <a:off x="228600" y="1143000"/>
            <a:ext cx="4292600" cy="3886200"/>
          </a:xfrm>
          <a:prstGeom prst="rect">
            <a:avLst/>
          </a:prstGeom>
          <a:noFill/>
          <a:ln w="9525">
            <a:noFill/>
            <a:miter lim="800000"/>
            <a:headEnd/>
            <a:tailEnd/>
          </a:ln>
        </p:spPr>
      </p:pic>
      <p:pic>
        <p:nvPicPr>
          <p:cNvPr id="177158" name="Picture 2"/>
          <p:cNvPicPr>
            <a:picLocks noChangeAspect="1"/>
          </p:cNvPicPr>
          <p:nvPr/>
        </p:nvPicPr>
        <p:blipFill>
          <a:blip r:embed="rId3"/>
          <a:srcRect/>
          <a:stretch>
            <a:fillRect/>
          </a:stretch>
        </p:blipFill>
        <p:spPr bwMode="auto">
          <a:xfrm>
            <a:off x="4498975" y="1600200"/>
            <a:ext cx="4630738"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81000" y="-76200"/>
            <a:ext cx="8382000" cy="1143000"/>
          </a:xfrm>
        </p:spPr>
        <p:txBody>
          <a:bodyPr/>
          <a:lstStyle/>
          <a:p>
            <a:r>
              <a:rPr lang="en-US" smtClean="0">
                <a:ea typeface="ＭＳ Ｐゴシック" charset="-128"/>
              </a:rPr>
              <a:t>Rod-Slab Projected Band Diagram</a:t>
            </a:r>
          </a:p>
        </p:txBody>
      </p:sp>
      <p:pic>
        <p:nvPicPr>
          <p:cNvPr id="178179" name="Picture 1"/>
          <p:cNvPicPr>
            <a:picLocks noChangeAspect="1"/>
          </p:cNvPicPr>
          <p:nvPr/>
        </p:nvPicPr>
        <p:blipFill>
          <a:blip r:embed="rId2"/>
          <a:srcRect/>
          <a:stretch>
            <a:fillRect/>
          </a:stretch>
        </p:blipFill>
        <p:spPr bwMode="auto">
          <a:xfrm>
            <a:off x="152400" y="1295400"/>
            <a:ext cx="5548313" cy="5029200"/>
          </a:xfrm>
          <a:prstGeom prst="rect">
            <a:avLst/>
          </a:prstGeom>
          <a:noFill/>
          <a:ln w="9525">
            <a:noFill/>
            <a:miter lim="800000"/>
            <a:headEnd/>
            <a:tailEnd/>
          </a:ln>
        </p:spPr>
      </p:pic>
      <p:sp>
        <p:nvSpPr>
          <p:cNvPr id="178180" name="TextBox 2"/>
          <p:cNvSpPr txBox="1">
            <a:spLocks noChangeArrowheads="1"/>
          </p:cNvSpPr>
          <p:nvPr/>
        </p:nvSpPr>
        <p:spPr bwMode="auto">
          <a:xfrm>
            <a:off x="5715000" y="1219200"/>
            <a:ext cx="3200400" cy="5632450"/>
          </a:xfrm>
          <a:prstGeom prst="rect">
            <a:avLst/>
          </a:prstGeom>
          <a:noFill/>
          <a:ln w="9525">
            <a:noFill/>
            <a:miter lim="800000"/>
            <a:headEnd/>
            <a:tailEnd/>
          </a:ln>
        </p:spPr>
        <p:txBody>
          <a:bodyPr>
            <a:spAutoFit/>
          </a:bodyPr>
          <a:lstStyle/>
          <a:p>
            <a:r>
              <a:rPr lang="en-US" b="1"/>
              <a:t>Light cone </a:t>
            </a:r>
            <a:r>
              <a:rPr lang="en-US"/>
              <a:t>= all solutions in medium above/below slab</a:t>
            </a:r>
          </a:p>
          <a:p>
            <a:endParaRPr lang="en-US"/>
          </a:p>
          <a:p>
            <a:r>
              <a:rPr lang="en-US" b="1"/>
              <a:t>Guided modes </a:t>
            </a:r>
            <a:r>
              <a:rPr lang="en-US"/>
              <a:t>below</a:t>
            </a:r>
          </a:p>
          <a:p>
            <a:r>
              <a:rPr lang="en-US"/>
              <a:t>light cone = no radiation</a:t>
            </a:r>
          </a:p>
          <a:p>
            <a:endParaRPr lang="en-US"/>
          </a:p>
          <a:p>
            <a:r>
              <a:rPr lang="en-US" b="1"/>
              <a:t>Two </a:t>
            </a:r>
            <a:r>
              <a:rPr lang="en-US" altLang="en-US" b="1"/>
              <a:t>“</a:t>
            </a:r>
            <a:r>
              <a:rPr lang="en-US" b="1"/>
              <a:t>polarizations:</a:t>
            </a:r>
            <a:r>
              <a:rPr lang="en-US" altLang="en-US" b="1"/>
              <a:t>”</a:t>
            </a:r>
            <a:endParaRPr lang="en-US" b="1"/>
          </a:p>
          <a:p>
            <a:r>
              <a:rPr lang="en-US">
                <a:solidFill>
                  <a:srgbClr val="0000FF"/>
                </a:solidFill>
              </a:rPr>
              <a:t>TM-like </a:t>
            </a:r>
            <a:r>
              <a:rPr lang="en-US"/>
              <a:t>&amp; </a:t>
            </a:r>
            <a:r>
              <a:rPr lang="en-US">
                <a:solidFill>
                  <a:srgbClr val="FF0000"/>
                </a:solidFill>
              </a:rPr>
              <a:t>TE-like</a:t>
            </a:r>
          </a:p>
          <a:p>
            <a:endParaRPr lang="en-US"/>
          </a:p>
          <a:p>
            <a:r>
              <a:rPr lang="en-US" altLang="en-US" b="1"/>
              <a:t>“</a:t>
            </a:r>
            <a:r>
              <a:rPr lang="en-US" b="1"/>
              <a:t>Gap</a:t>
            </a:r>
            <a:r>
              <a:rPr lang="en-US" altLang="en-US" b="1"/>
              <a:t>”</a:t>
            </a:r>
            <a:r>
              <a:rPr lang="en-US" altLang="ja-JP"/>
              <a:t> in guided modes</a:t>
            </a:r>
          </a:p>
          <a:p>
            <a:r>
              <a:rPr lang="en-US"/>
              <a:t>… </a:t>
            </a:r>
            <a:r>
              <a:rPr lang="en-US" i="1"/>
              <a:t>not</a:t>
            </a:r>
            <a:r>
              <a:rPr lang="en-US"/>
              <a:t> a complete gap</a:t>
            </a:r>
          </a:p>
          <a:p>
            <a:endParaRPr lang="en-US"/>
          </a:p>
          <a:p>
            <a:r>
              <a:rPr lang="en-US"/>
              <a:t>Slab thickness is crucial to obtain gap…</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609600" y="-76200"/>
            <a:ext cx="7772400" cy="1143000"/>
          </a:xfrm>
        </p:spPr>
        <p:txBody>
          <a:bodyPr/>
          <a:lstStyle/>
          <a:p>
            <a:r>
              <a:rPr lang="en-US" smtClean="0">
                <a:ea typeface="ＭＳ Ｐゴシック" charset="-128"/>
              </a:rPr>
              <a:t>Slab symmetry &amp; </a:t>
            </a:r>
            <a:r>
              <a:rPr lang="en-US" altLang="en-US" smtClean="0">
                <a:ea typeface="ＭＳ Ｐゴシック" charset="-128"/>
              </a:rPr>
              <a:t>“</a:t>
            </a:r>
            <a:r>
              <a:rPr lang="en-US" smtClean="0">
                <a:ea typeface="ＭＳ Ｐゴシック" charset="-128"/>
              </a:rPr>
              <a:t>polarization</a:t>
            </a:r>
            <a:r>
              <a:rPr lang="en-US" altLang="en-US" smtClean="0">
                <a:ea typeface="ＭＳ Ｐゴシック" charset="-128"/>
              </a:rPr>
              <a:t>”</a:t>
            </a:r>
            <a:endParaRPr lang="en-US" smtClean="0">
              <a:ea typeface="ＭＳ Ｐゴシック" charset="-128"/>
            </a:endParaRPr>
          </a:p>
        </p:txBody>
      </p:sp>
      <p:sp>
        <p:nvSpPr>
          <p:cNvPr id="179203" name="Text Box 3"/>
          <p:cNvSpPr txBox="1">
            <a:spLocks noChangeArrowheads="1"/>
          </p:cNvSpPr>
          <p:nvPr/>
        </p:nvSpPr>
        <p:spPr bwMode="auto">
          <a:xfrm>
            <a:off x="2616200" y="1173163"/>
            <a:ext cx="3863975" cy="579437"/>
          </a:xfrm>
          <a:prstGeom prst="rect">
            <a:avLst/>
          </a:prstGeom>
          <a:noFill/>
          <a:ln w="9525">
            <a:noFill/>
            <a:miter lim="800000"/>
            <a:headEnd/>
            <a:tailEnd/>
          </a:ln>
        </p:spPr>
        <p:txBody>
          <a:bodyPr wrap="none">
            <a:spAutoFit/>
          </a:bodyPr>
          <a:lstStyle/>
          <a:p>
            <a:pPr algn="ctr" eaLnBrk="0" hangingPunct="0"/>
            <a:r>
              <a:rPr lang="en-US" sz="3200"/>
              <a:t>2d: </a:t>
            </a:r>
            <a:r>
              <a:rPr lang="en-US" sz="3200">
                <a:solidFill>
                  <a:schemeClr val="accent2"/>
                </a:solidFill>
              </a:rPr>
              <a:t>TM</a:t>
            </a:r>
            <a:r>
              <a:rPr lang="en-US" sz="3200"/>
              <a:t> and </a:t>
            </a:r>
            <a:r>
              <a:rPr lang="en-US" sz="3200">
                <a:solidFill>
                  <a:srgbClr val="FF0000"/>
                </a:solidFill>
              </a:rPr>
              <a:t>TE</a:t>
            </a:r>
            <a:r>
              <a:rPr lang="en-US" sz="3200"/>
              <a:t> modes</a:t>
            </a:r>
          </a:p>
        </p:txBody>
      </p:sp>
      <p:sp>
        <p:nvSpPr>
          <p:cNvPr id="179204" name="Line 4"/>
          <p:cNvSpPr>
            <a:spLocks noChangeShapeType="1"/>
          </p:cNvSpPr>
          <p:nvPr/>
        </p:nvSpPr>
        <p:spPr bwMode="auto">
          <a:xfrm>
            <a:off x="0" y="3200400"/>
            <a:ext cx="8991600" cy="0"/>
          </a:xfrm>
          <a:prstGeom prst="line">
            <a:avLst/>
          </a:prstGeom>
          <a:noFill/>
          <a:ln w="28575">
            <a:solidFill>
              <a:schemeClr val="tx1"/>
            </a:solidFill>
            <a:prstDash val="dash"/>
            <a:round/>
            <a:headEnd/>
            <a:tailEnd/>
          </a:ln>
        </p:spPr>
        <p:txBody>
          <a:bodyPr wrap="none" anchor="ctr"/>
          <a:lstStyle/>
          <a:p>
            <a:endParaRPr lang="cs-CZ"/>
          </a:p>
        </p:txBody>
      </p:sp>
      <p:sp>
        <p:nvSpPr>
          <p:cNvPr id="179205" name="Line 5"/>
          <p:cNvSpPr>
            <a:spLocks noChangeShapeType="1"/>
          </p:cNvSpPr>
          <p:nvPr/>
        </p:nvSpPr>
        <p:spPr bwMode="auto">
          <a:xfrm>
            <a:off x="5410200" y="3200400"/>
            <a:ext cx="762000" cy="0"/>
          </a:xfrm>
          <a:prstGeom prst="line">
            <a:avLst/>
          </a:prstGeom>
          <a:noFill/>
          <a:ln w="38100">
            <a:solidFill>
              <a:srgbClr val="FF0000"/>
            </a:solidFill>
            <a:round/>
            <a:headEnd/>
            <a:tailEnd type="triangle" w="med" len="med"/>
          </a:ln>
        </p:spPr>
        <p:txBody>
          <a:bodyPr wrap="none" anchor="ctr"/>
          <a:lstStyle/>
          <a:p>
            <a:endParaRPr lang="cs-CZ"/>
          </a:p>
        </p:txBody>
      </p:sp>
      <p:sp>
        <p:nvSpPr>
          <p:cNvPr id="179206" name="Line 6"/>
          <p:cNvSpPr>
            <a:spLocks noChangeShapeType="1"/>
          </p:cNvSpPr>
          <p:nvPr/>
        </p:nvSpPr>
        <p:spPr bwMode="auto">
          <a:xfrm flipV="1">
            <a:off x="3200400" y="2743200"/>
            <a:ext cx="0" cy="457200"/>
          </a:xfrm>
          <a:prstGeom prst="line">
            <a:avLst/>
          </a:prstGeom>
          <a:noFill/>
          <a:ln w="38100">
            <a:solidFill>
              <a:schemeClr val="accent2"/>
            </a:solidFill>
            <a:round/>
            <a:headEnd/>
            <a:tailEnd type="triangle" w="med" len="med"/>
          </a:ln>
        </p:spPr>
        <p:txBody>
          <a:bodyPr wrap="none" anchor="ctr"/>
          <a:lstStyle/>
          <a:p>
            <a:endParaRPr lang="cs-CZ"/>
          </a:p>
        </p:txBody>
      </p:sp>
      <p:grpSp>
        <p:nvGrpSpPr>
          <p:cNvPr id="2" name="Group 7"/>
          <p:cNvGrpSpPr>
            <a:grpSpLocks/>
          </p:cNvGrpSpPr>
          <p:nvPr/>
        </p:nvGrpSpPr>
        <p:grpSpPr bwMode="auto">
          <a:xfrm>
            <a:off x="0" y="2286000"/>
            <a:ext cx="8991600" cy="2789238"/>
            <a:chOff x="0" y="1440"/>
            <a:chExt cx="5664" cy="1757"/>
          </a:xfrm>
        </p:grpSpPr>
        <p:sp>
          <p:nvSpPr>
            <p:cNvPr id="179213" name="Rectangle 8"/>
            <p:cNvSpPr>
              <a:spLocks noChangeArrowheads="1"/>
            </p:cNvSpPr>
            <p:nvPr/>
          </p:nvSpPr>
          <p:spPr bwMode="auto">
            <a:xfrm>
              <a:off x="1008" y="1728"/>
              <a:ext cx="3456" cy="528"/>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179214" name="Text Box 9"/>
            <p:cNvSpPr txBox="1">
              <a:spLocks noChangeArrowheads="1"/>
            </p:cNvSpPr>
            <p:nvPr/>
          </p:nvSpPr>
          <p:spPr bwMode="auto">
            <a:xfrm>
              <a:off x="365" y="2832"/>
              <a:ext cx="4865" cy="365"/>
            </a:xfrm>
            <a:prstGeom prst="rect">
              <a:avLst/>
            </a:prstGeom>
            <a:noFill/>
            <a:ln w="9525">
              <a:noFill/>
              <a:miter lim="800000"/>
              <a:headEnd/>
              <a:tailEnd/>
            </a:ln>
          </p:spPr>
          <p:txBody>
            <a:bodyPr wrap="none">
              <a:spAutoFit/>
            </a:bodyPr>
            <a:lstStyle/>
            <a:p>
              <a:pPr algn="ctr" eaLnBrk="0" hangingPunct="0"/>
              <a:r>
                <a:rPr lang="en-US" sz="3200"/>
                <a:t>slab: </a:t>
              </a:r>
              <a:r>
                <a:rPr lang="en-US" sz="3200">
                  <a:solidFill>
                    <a:schemeClr val="accent2"/>
                  </a:solidFill>
                </a:rPr>
                <a:t>odd</a:t>
              </a:r>
              <a:r>
                <a:rPr lang="en-US" sz="3200"/>
                <a:t> (</a:t>
              </a:r>
              <a:r>
                <a:rPr lang="en-US" sz="3200">
                  <a:solidFill>
                    <a:schemeClr val="accent2"/>
                  </a:solidFill>
                </a:rPr>
                <a:t>TM-like</a:t>
              </a:r>
              <a:r>
                <a:rPr lang="en-US" sz="3200"/>
                <a:t>) and </a:t>
              </a:r>
              <a:r>
                <a:rPr lang="en-US" sz="3200">
                  <a:solidFill>
                    <a:srgbClr val="FF0000"/>
                  </a:solidFill>
                </a:rPr>
                <a:t>even</a:t>
              </a:r>
              <a:r>
                <a:rPr lang="en-US" sz="3200"/>
                <a:t> (</a:t>
              </a:r>
              <a:r>
                <a:rPr lang="en-US" sz="3200">
                  <a:solidFill>
                    <a:srgbClr val="FF0000"/>
                  </a:solidFill>
                </a:rPr>
                <a:t>TE-like</a:t>
              </a:r>
              <a:r>
                <a:rPr lang="en-US" sz="3200"/>
                <a:t>) modes</a:t>
              </a:r>
            </a:p>
          </p:txBody>
        </p:sp>
        <p:sp>
          <p:nvSpPr>
            <p:cNvPr id="179215" name="Line 10"/>
            <p:cNvSpPr>
              <a:spLocks noChangeShapeType="1"/>
            </p:cNvSpPr>
            <p:nvPr/>
          </p:nvSpPr>
          <p:spPr bwMode="auto">
            <a:xfrm flipV="1">
              <a:off x="3408" y="1584"/>
              <a:ext cx="480" cy="192"/>
            </a:xfrm>
            <a:prstGeom prst="line">
              <a:avLst/>
            </a:prstGeom>
            <a:noFill/>
            <a:ln w="38100">
              <a:solidFill>
                <a:srgbClr val="FF0000"/>
              </a:solidFill>
              <a:round/>
              <a:headEnd/>
              <a:tailEnd type="triangle" w="med" len="med"/>
            </a:ln>
          </p:spPr>
          <p:txBody>
            <a:bodyPr wrap="none" anchor="ctr"/>
            <a:lstStyle/>
            <a:p>
              <a:endParaRPr lang="cs-CZ"/>
            </a:p>
          </p:txBody>
        </p:sp>
        <p:sp>
          <p:nvSpPr>
            <p:cNvPr id="179216" name="Line 11"/>
            <p:cNvSpPr>
              <a:spLocks noChangeShapeType="1"/>
            </p:cNvSpPr>
            <p:nvPr/>
          </p:nvSpPr>
          <p:spPr bwMode="auto">
            <a:xfrm>
              <a:off x="3408" y="2256"/>
              <a:ext cx="480" cy="192"/>
            </a:xfrm>
            <a:prstGeom prst="line">
              <a:avLst/>
            </a:prstGeom>
            <a:noFill/>
            <a:ln w="38100">
              <a:solidFill>
                <a:srgbClr val="FF0000"/>
              </a:solidFill>
              <a:round/>
              <a:headEnd/>
              <a:tailEnd type="triangle" w="med" len="med"/>
            </a:ln>
          </p:spPr>
          <p:txBody>
            <a:bodyPr wrap="none" anchor="ctr"/>
            <a:lstStyle/>
            <a:p>
              <a:endParaRPr lang="cs-CZ"/>
            </a:p>
          </p:txBody>
        </p:sp>
        <p:sp>
          <p:nvSpPr>
            <p:cNvPr id="179217" name="Line 12"/>
            <p:cNvSpPr>
              <a:spLocks noChangeShapeType="1"/>
            </p:cNvSpPr>
            <p:nvPr/>
          </p:nvSpPr>
          <p:spPr bwMode="auto">
            <a:xfrm flipV="1">
              <a:off x="2112" y="1440"/>
              <a:ext cx="144" cy="240"/>
            </a:xfrm>
            <a:prstGeom prst="line">
              <a:avLst/>
            </a:prstGeom>
            <a:noFill/>
            <a:ln w="38100">
              <a:solidFill>
                <a:schemeClr val="accent2"/>
              </a:solidFill>
              <a:round/>
              <a:headEnd/>
              <a:tailEnd type="triangle" w="med" len="med"/>
            </a:ln>
          </p:spPr>
          <p:txBody>
            <a:bodyPr wrap="none" anchor="ctr"/>
            <a:lstStyle/>
            <a:p>
              <a:endParaRPr lang="cs-CZ"/>
            </a:p>
          </p:txBody>
        </p:sp>
        <p:sp>
          <p:nvSpPr>
            <p:cNvPr id="179218" name="Line 13"/>
            <p:cNvSpPr>
              <a:spLocks noChangeShapeType="1"/>
            </p:cNvSpPr>
            <p:nvPr/>
          </p:nvSpPr>
          <p:spPr bwMode="auto">
            <a:xfrm flipH="1" flipV="1">
              <a:off x="1776" y="1440"/>
              <a:ext cx="144" cy="240"/>
            </a:xfrm>
            <a:prstGeom prst="line">
              <a:avLst/>
            </a:prstGeom>
            <a:noFill/>
            <a:ln w="38100">
              <a:solidFill>
                <a:schemeClr val="accent2"/>
              </a:solidFill>
              <a:round/>
              <a:headEnd/>
              <a:tailEnd type="triangle" w="med" len="med"/>
            </a:ln>
          </p:spPr>
          <p:txBody>
            <a:bodyPr wrap="none" anchor="ctr"/>
            <a:lstStyle/>
            <a:p>
              <a:endParaRPr lang="cs-CZ"/>
            </a:p>
          </p:txBody>
        </p:sp>
        <p:sp>
          <p:nvSpPr>
            <p:cNvPr id="179219" name="Line 14"/>
            <p:cNvSpPr>
              <a:spLocks noChangeShapeType="1"/>
            </p:cNvSpPr>
            <p:nvPr/>
          </p:nvSpPr>
          <p:spPr bwMode="auto">
            <a:xfrm flipH="1" flipV="1">
              <a:off x="2112" y="2112"/>
              <a:ext cx="144" cy="240"/>
            </a:xfrm>
            <a:prstGeom prst="line">
              <a:avLst/>
            </a:prstGeom>
            <a:noFill/>
            <a:ln w="38100">
              <a:solidFill>
                <a:schemeClr val="accent2"/>
              </a:solidFill>
              <a:round/>
              <a:headEnd/>
              <a:tailEnd type="triangle" w="med" len="med"/>
            </a:ln>
          </p:spPr>
          <p:txBody>
            <a:bodyPr wrap="none" anchor="ctr"/>
            <a:lstStyle/>
            <a:p>
              <a:endParaRPr lang="cs-CZ"/>
            </a:p>
          </p:txBody>
        </p:sp>
        <p:sp>
          <p:nvSpPr>
            <p:cNvPr id="179220" name="Line 15"/>
            <p:cNvSpPr>
              <a:spLocks noChangeShapeType="1"/>
            </p:cNvSpPr>
            <p:nvPr/>
          </p:nvSpPr>
          <p:spPr bwMode="auto">
            <a:xfrm flipV="1">
              <a:off x="1776" y="2112"/>
              <a:ext cx="144" cy="240"/>
            </a:xfrm>
            <a:prstGeom prst="line">
              <a:avLst/>
            </a:prstGeom>
            <a:noFill/>
            <a:ln w="38100">
              <a:solidFill>
                <a:schemeClr val="accent2"/>
              </a:solidFill>
              <a:round/>
              <a:headEnd/>
              <a:tailEnd type="triangle" w="med" len="med"/>
            </a:ln>
          </p:spPr>
          <p:txBody>
            <a:bodyPr wrap="none" anchor="ctr"/>
            <a:lstStyle/>
            <a:p>
              <a:endParaRPr lang="cs-CZ"/>
            </a:p>
          </p:txBody>
        </p:sp>
        <p:sp>
          <p:nvSpPr>
            <p:cNvPr id="179221" name="Text Box 16"/>
            <p:cNvSpPr txBox="1">
              <a:spLocks noChangeArrowheads="1"/>
            </p:cNvSpPr>
            <p:nvPr/>
          </p:nvSpPr>
          <p:spPr bwMode="auto">
            <a:xfrm>
              <a:off x="32" y="1809"/>
              <a:ext cx="832" cy="404"/>
            </a:xfrm>
            <a:prstGeom prst="rect">
              <a:avLst/>
            </a:prstGeom>
            <a:noFill/>
            <a:ln w="9525">
              <a:noFill/>
              <a:miter lim="800000"/>
              <a:headEnd/>
              <a:tailEnd/>
            </a:ln>
          </p:spPr>
          <p:txBody>
            <a:bodyPr wrap="none">
              <a:spAutoFit/>
            </a:bodyPr>
            <a:lstStyle/>
            <a:p>
              <a:pPr algn="ctr" eaLnBrk="0" hangingPunct="0"/>
              <a:r>
                <a:rPr lang="en-US" sz="1800"/>
                <a:t>mirror plane</a:t>
              </a:r>
            </a:p>
            <a:p>
              <a:pPr algn="ctr" eaLnBrk="0" hangingPunct="0"/>
              <a:r>
                <a:rPr lang="en-US" sz="1800" i="1"/>
                <a:t>z</a:t>
              </a:r>
              <a:r>
                <a:rPr lang="en-US" sz="1800"/>
                <a:t> = 0</a:t>
              </a:r>
            </a:p>
          </p:txBody>
        </p:sp>
        <p:sp>
          <p:nvSpPr>
            <p:cNvPr id="179222" name="Line 17"/>
            <p:cNvSpPr>
              <a:spLocks noChangeShapeType="1"/>
            </p:cNvSpPr>
            <p:nvPr/>
          </p:nvSpPr>
          <p:spPr bwMode="auto">
            <a:xfrm flipV="1">
              <a:off x="2016" y="1728"/>
              <a:ext cx="0" cy="288"/>
            </a:xfrm>
            <a:prstGeom prst="line">
              <a:avLst/>
            </a:prstGeom>
            <a:noFill/>
            <a:ln w="38100">
              <a:solidFill>
                <a:schemeClr val="accent2"/>
              </a:solidFill>
              <a:round/>
              <a:headEnd/>
              <a:tailEnd type="triangle" w="med" len="med"/>
            </a:ln>
          </p:spPr>
          <p:txBody>
            <a:bodyPr wrap="none" anchor="ctr"/>
            <a:lstStyle/>
            <a:p>
              <a:endParaRPr lang="cs-CZ"/>
            </a:p>
          </p:txBody>
        </p:sp>
        <p:sp>
          <p:nvSpPr>
            <p:cNvPr id="179223" name="Line 18"/>
            <p:cNvSpPr>
              <a:spLocks noChangeShapeType="1"/>
            </p:cNvSpPr>
            <p:nvPr/>
          </p:nvSpPr>
          <p:spPr bwMode="auto">
            <a:xfrm>
              <a:off x="0" y="2016"/>
              <a:ext cx="5664" cy="0"/>
            </a:xfrm>
            <a:prstGeom prst="line">
              <a:avLst/>
            </a:prstGeom>
            <a:noFill/>
            <a:ln w="28575">
              <a:solidFill>
                <a:schemeClr val="tx1"/>
              </a:solidFill>
              <a:prstDash val="dash"/>
              <a:round/>
              <a:headEnd/>
              <a:tailEnd/>
            </a:ln>
          </p:spPr>
          <p:txBody>
            <a:bodyPr wrap="none" anchor="ctr"/>
            <a:lstStyle/>
            <a:p>
              <a:endParaRPr lang="cs-CZ"/>
            </a:p>
          </p:txBody>
        </p:sp>
        <p:sp>
          <p:nvSpPr>
            <p:cNvPr id="179224" name="Line 19"/>
            <p:cNvSpPr>
              <a:spLocks noChangeShapeType="1"/>
            </p:cNvSpPr>
            <p:nvPr/>
          </p:nvSpPr>
          <p:spPr bwMode="auto">
            <a:xfrm>
              <a:off x="3408" y="2016"/>
              <a:ext cx="480" cy="0"/>
            </a:xfrm>
            <a:prstGeom prst="line">
              <a:avLst/>
            </a:prstGeom>
            <a:noFill/>
            <a:ln w="38100">
              <a:solidFill>
                <a:srgbClr val="FF0000"/>
              </a:solidFill>
              <a:round/>
              <a:headEnd/>
              <a:tailEnd type="triangle" w="med" len="med"/>
            </a:ln>
          </p:spPr>
          <p:txBody>
            <a:bodyPr wrap="none" anchor="ctr"/>
            <a:lstStyle/>
            <a:p>
              <a:endParaRPr lang="cs-CZ"/>
            </a:p>
          </p:txBody>
        </p:sp>
      </p:grpSp>
      <p:grpSp>
        <p:nvGrpSpPr>
          <p:cNvPr id="3" name="Group 22"/>
          <p:cNvGrpSpPr>
            <a:grpSpLocks/>
          </p:cNvGrpSpPr>
          <p:nvPr/>
        </p:nvGrpSpPr>
        <p:grpSpPr bwMode="auto">
          <a:xfrm>
            <a:off x="990600" y="5410200"/>
            <a:ext cx="7086600" cy="1143000"/>
            <a:chOff x="624" y="3408"/>
            <a:chExt cx="4464" cy="720"/>
          </a:xfrm>
        </p:grpSpPr>
        <p:sp>
          <p:nvSpPr>
            <p:cNvPr id="179211" name="Rectangle 23"/>
            <p:cNvSpPr>
              <a:spLocks noChangeArrowheads="1"/>
            </p:cNvSpPr>
            <p:nvPr/>
          </p:nvSpPr>
          <p:spPr bwMode="auto">
            <a:xfrm>
              <a:off x="624" y="3408"/>
              <a:ext cx="4464" cy="72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p>
          </p:txBody>
        </p:sp>
        <p:sp>
          <p:nvSpPr>
            <p:cNvPr id="179212" name="Text Box 24"/>
            <p:cNvSpPr txBox="1">
              <a:spLocks noChangeArrowheads="1"/>
            </p:cNvSpPr>
            <p:nvPr/>
          </p:nvSpPr>
          <p:spPr bwMode="auto">
            <a:xfrm>
              <a:off x="673" y="3447"/>
              <a:ext cx="4312" cy="672"/>
            </a:xfrm>
            <a:prstGeom prst="rect">
              <a:avLst/>
            </a:prstGeom>
            <a:noFill/>
            <a:ln w="9525">
              <a:noFill/>
              <a:miter lim="800000"/>
              <a:headEnd/>
              <a:tailEnd/>
            </a:ln>
          </p:spPr>
          <p:txBody>
            <a:bodyPr wrap="none">
              <a:spAutoFit/>
            </a:bodyPr>
            <a:lstStyle/>
            <a:p>
              <a:pPr algn="ctr" eaLnBrk="0" hangingPunct="0"/>
              <a:r>
                <a:rPr lang="en-US" sz="3200"/>
                <a:t>Like in 2d, there may </a:t>
              </a:r>
              <a:r>
                <a:rPr lang="en-US" sz="3200">
                  <a:solidFill>
                    <a:srgbClr val="FF0000"/>
                  </a:solidFill>
                </a:rPr>
                <a:t>only be a band gap</a:t>
              </a:r>
              <a:endParaRPr lang="en-US" sz="3200"/>
            </a:p>
            <a:p>
              <a:pPr algn="ctr" eaLnBrk="0" hangingPunct="0"/>
              <a:r>
                <a:rPr lang="en-US" sz="3200"/>
                <a:t>in </a:t>
              </a:r>
              <a:r>
                <a:rPr lang="en-US" sz="3200">
                  <a:solidFill>
                    <a:srgbClr val="FF0000"/>
                  </a:solidFill>
                </a:rPr>
                <a:t>one symmetry</a:t>
              </a:r>
              <a:r>
                <a:rPr lang="en-US" sz="3200"/>
                <a:t>/polarization</a:t>
              </a:r>
            </a:p>
          </p:txBody>
        </p:sp>
      </p:grpSp>
      <p:sp>
        <p:nvSpPr>
          <p:cNvPr id="179209" name="TextBox 3"/>
          <p:cNvSpPr txBox="1">
            <a:spLocks noChangeArrowheads="1"/>
          </p:cNvSpPr>
          <p:nvPr/>
        </p:nvSpPr>
        <p:spPr bwMode="auto">
          <a:xfrm>
            <a:off x="2438400" y="2057400"/>
            <a:ext cx="390525" cy="461963"/>
          </a:xfrm>
          <a:prstGeom prst="rect">
            <a:avLst/>
          </a:prstGeom>
          <a:noFill/>
          <a:ln w="9525">
            <a:noFill/>
            <a:miter lim="800000"/>
            <a:headEnd/>
            <a:tailEnd/>
          </a:ln>
        </p:spPr>
        <p:txBody>
          <a:bodyPr wrap="none">
            <a:spAutoFit/>
          </a:bodyPr>
          <a:lstStyle/>
          <a:p>
            <a:r>
              <a:rPr lang="en-US" b="1">
                <a:solidFill>
                  <a:schemeClr val="accent2"/>
                </a:solidFill>
              </a:rPr>
              <a:t>E</a:t>
            </a:r>
          </a:p>
        </p:txBody>
      </p:sp>
      <p:sp>
        <p:nvSpPr>
          <p:cNvPr id="179210" name="TextBox 25"/>
          <p:cNvSpPr txBox="1">
            <a:spLocks noChangeArrowheads="1"/>
          </p:cNvSpPr>
          <p:nvPr/>
        </p:nvSpPr>
        <p:spPr bwMode="auto">
          <a:xfrm>
            <a:off x="6096000" y="2205038"/>
            <a:ext cx="390525" cy="461962"/>
          </a:xfrm>
          <a:prstGeom prst="rect">
            <a:avLst/>
          </a:prstGeom>
          <a:noFill/>
          <a:ln w="9525">
            <a:noFill/>
            <a:miter lim="800000"/>
            <a:headEnd/>
            <a:tailEnd/>
          </a:ln>
        </p:spPr>
        <p:txBody>
          <a:bodyPr wrap="none">
            <a:spAutoFit/>
          </a:bodyPr>
          <a:lstStyle/>
          <a:p>
            <a:r>
              <a:rPr lang="en-US" b="1">
                <a:solidFill>
                  <a:srgbClr val="FF0000"/>
                </a:solidFill>
              </a:rPr>
              <a: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Slab Gaps</a:t>
            </a:r>
          </a:p>
        </p:txBody>
      </p:sp>
      <p:sp>
        <p:nvSpPr>
          <p:cNvPr id="180227" name="Text Box 4"/>
          <p:cNvSpPr txBox="1">
            <a:spLocks noChangeArrowheads="1"/>
          </p:cNvSpPr>
          <p:nvPr/>
        </p:nvSpPr>
        <p:spPr bwMode="auto">
          <a:xfrm>
            <a:off x="1430338" y="6172200"/>
            <a:ext cx="2227262" cy="579438"/>
          </a:xfrm>
          <a:prstGeom prst="rect">
            <a:avLst/>
          </a:prstGeom>
          <a:noFill/>
          <a:ln w="9525">
            <a:noFill/>
            <a:miter lim="800000"/>
            <a:headEnd/>
            <a:tailEnd/>
          </a:ln>
        </p:spPr>
        <p:txBody>
          <a:bodyPr wrap="none">
            <a:spAutoFit/>
          </a:bodyPr>
          <a:lstStyle/>
          <a:p>
            <a:pPr algn="ctr" eaLnBrk="0" hangingPunct="0"/>
            <a:r>
              <a:rPr lang="en-US" sz="3200">
                <a:solidFill>
                  <a:schemeClr val="accent2"/>
                </a:solidFill>
              </a:rPr>
              <a:t>TM-like gap</a:t>
            </a:r>
          </a:p>
        </p:txBody>
      </p:sp>
      <p:sp>
        <p:nvSpPr>
          <p:cNvPr id="180228" name="Text Box 5"/>
          <p:cNvSpPr txBox="1">
            <a:spLocks noChangeArrowheads="1"/>
          </p:cNvSpPr>
          <p:nvPr/>
        </p:nvSpPr>
        <p:spPr bwMode="auto">
          <a:xfrm>
            <a:off x="5907088" y="6172200"/>
            <a:ext cx="2112962" cy="579438"/>
          </a:xfrm>
          <a:prstGeom prst="rect">
            <a:avLst/>
          </a:prstGeom>
          <a:noFill/>
          <a:ln w="9525">
            <a:noFill/>
            <a:miter lim="800000"/>
            <a:headEnd/>
            <a:tailEnd/>
          </a:ln>
        </p:spPr>
        <p:txBody>
          <a:bodyPr wrap="none">
            <a:spAutoFit/>
          </a:bodyPr>
          <a:lstStyle/>
          <a:p>
            <a:pPr algn="ctr" eaLnBrk="0" hangingPunct="0"/>
            <a:r>
              <a:rPr lang="en-US" sz="3200">
                <a:solidFill>
                  <a:srgbClr val="FF0000"/>
                </a:solidFill>
              </a:rPr>
              <a:t>TE-like gap</a:t>
            </a:r>
          </a:p>
        </p:txBody>
      </p:sp>
      <p:pic>
        <p:nvPicPr>
          <p:cNvPr id="180229" name="Picture 1"/>
          <p:cNvPicPr>
            <a:picLocks noChangeAspect="1"/>
          </p:cNvPicPr>
          <p:nvPr/>
        </p:nvPicPr>
        <p:blipFill>
          <a:blip r:embed="rId2"/>
          <a:srcRect/>
          <a:stretch>
            <a:fillRect/>
          </a:stretch>
        </p:blipFill>
        <p:spPr bwMode="auto">
          <a:xfrm>
            <a:off x="0" y="1825625"/>
            <a:ext cx="9144000" cy="4422775"/>
          </a:xfrm>
          <a:prstGeom prst="rect">
            <a:avLst/>
          </a:prstGeom>
          <a:noFill/>
          <a:ln w="9525">
            <a:noFill/>
            <a:miter lim="800000"/>
            <a:headEnd/>
            <a:tailEnd/>
          </a:ln>
        </p:spPr>
      </p:pic>
      <p:sp>
        <p:nvSpPr>
          <p:cNvPr id="180230" name="Text Box 4"/>
          <p:cNvSpPr txBox="1">
            <a:spLocks noChangeArrowheads="1"/>
          </p:cNvSpPr>
          <p:nvPr/>
        </p:nvSpPr>
        <p:spPr bwMode="auto">
          <a:xfrm>
            <a:off x="1708150" y="1143000"/>
            <a:ext cx="1633538" cy="584200"/>
          </a:xfrm>
          <a:prstGeom prst="rect">
            <a:avLst/>
          </a:prstGeom>
          <a:noFill/>
          <a:ln w="9525">
            <a:noFill/>
            <a:miter lim="800000"/>
            <a:headEnd/>
            <a:tailEnd/>
          </a:ln>
        </p:spPr>
        <p:txBody>
          <a:bodyPr wrap="none">
            <a:spAutoFit/>
          </a:bodyPr>
          <a:lstStyle/>
          <a:p>
            <a:pPr algn="ctr" eaLnBrk="0" hangingPunct="0"/>
            <a:r>
              <a:rPr lang="en-US" sz="3200">
                <a:solidFill>
                  <a:schemeClr val="accent2"/>
                </a:solidFill>
              </a:rPr>
              <a:t>Rod slab</a:t>
            </a:r>
          </a:p>
        </p:txBody>
      </p:sp>
      <p:sp>
        <p:nvSpPr>
          <p:cNvPr id="180231" name="Text Box 5"/>
          <p:cNvSpPr txBox="1">
            <a:spLocks noChangeArrowheads="1"/>
          </p:cNvSpPr>
          <p:nvPr/>
        </p:nvSpPr>
        <p:spPr bwMode="auto">
          <a:xfrm>
            <a:off x="6072188" y="1143000"/>
            <a:ext cx="1744662" cy="584200"/>
          </a:xfrm>
          <a:prstGeom prst="rect">
            <a:avLst/>
          </a:prstGeom>
          <a:noFill/>
          <a:ln w="9525">
            <a:noFill/>
            <a:miter lim="800000"/>
            <a:headEnd/>
            <a:tailEnd/>
          </a:ln>
        </p:spPr>
        <p:txBody>
          <a:bodyPr wrap="none">
            <a:spAutoFit/>
          </a:bodyPr>
          <a:lstStyle/>
          <a:p>
            <a:pPr algn="ctr" eaLnBrk="0" hangingPunct="0"/>
            <a:r>
              <a:rPr lang="en-US" sz="3200">
                <a:solidFill>
                  <a:srgbClr val="FF0000"/>
                </a:solidFill>
              </a:rPr>
              <a:t>Hole slab</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52400" y="304800"/>
            <a:ext cx="8763000" cy="1143000"/>
          </a:xfrm>
        </p:spPr>
        <p:txBody>
          <a:bodyPr/>
          <a:lstStyle/>
          <a:p>
            <a:r>
              <a:rPr lang="en-US" smtClean="0">
                <a:ea typeface="ＭＳ Ｐゴシック" charset="-128"/>
              </a:rPr>
              <a:t>Substrates, for the Gravity-Impaired</a:t>
            </a:r>
          </a:p>
        </p:txBody>
      </p:sp>
      <p:pic>
        <p:nvPicPr>
          <p:cNvPr id="181251" name="Picture 3"/>
          <p:cNvPicPr>
            <a:picLocks noChangeAspect="1" noChangeArrowheads="1"/>
          </p:cNvPicPr>
          <p:nvPr/>
        </p:nvPicPr>
        <p:blipFill>
          <a:blip r:embed="rId2"/>
          <a:srcRect/>
          <a:stretch>
            <a:fillRect/>
          </a:stretch>
        </p:blipFill>
        <p:spPr bwMode="auto">
          <a:xfrm>
            <a:off x="457200" y="2590800"/>
            <a:ext cx="8331200" cy="2100263"/>
          </a:xfrm>
          <a:prstGeom prst="rect">
            <a:avLst/>
          </a:prstGeom>
          <a:noFill/>
          <a:ln w="9525">
            <a:noFill/>
            <a:miter lim="800000"/>
            <a:headEnd/>
            <a:tailEnd/>
          </a:ln>
        </p:spPr>
      </p:pic>
      <p:sp>
        <p:nvSpPr>
          <p:cNvPr id="181252" name="Line 4"/>
          <p:cNvSpPr>
            <a:spLocks noChangeShapeType="1"/>
          </p:cNvSpPr>
          <p:nvPr/>
        </p:nvSpPr>
        <p:spPr bwMode="auto">
          <a:xfrm flipH="1">
            <a:off x="914400" y="2133600"/>
            <a:ext cx="838200" cy="990600"/>
          </a:xfrm>
          <a:prstGeom prst="line">
            <a:avLst/>
          </a:prstGeom>
          <a:noFill/>
          <a:ln w="9525">
            <a:solidFill>
              <a:schemeClr val="tx1"/>
            </a:solidFill>
            <a:round/>
            <a:headEnd/>
            <a:tailEnd type="triangle" w="med" len="med"/>
          </a:ln>
        </p:spPr>
        <p:txBody>
          <a:bodyPr wrap="none" anchor="ctr"/>
          <a:lstStyle/>
          <a:p>
            <a:endParaRPr lang="cs-CZ"/>
          </a:p>
        </p:txBody>
      </p:sp>
      <p:sp>
        <p:nvSpPr>
          <p:cNvPr id="181253" name="Text Box 5"/>
          <p:cNvSpPr txBox="1">
            <a:spLocks noChangeArrowheads="1"/>
          </p:cNvSpPr>
          <p:nvPr/>
        </p:nvSpPr>
        <p:spPr bwMode="auto">
          <a:xfrm>
            <a:off x="850900" y="1676400"/>
            <a:ext cx="1962150" cy="457200"/>
          </a:xfrm>
          <a:prstGeom prst="rect">
            <a:avLst/>
          </a:prstGeom>
          <a:noFill/>
          <a:ln w="9525">
            <a:noFill/>
            <a:miter lim="800000"/>
            <a:headEnd/>
            <a:tailEnd/>
          </a:ln>
        </p:spPr>
        <p:txBody>
          <a:bodyPr wrap="none">
            <a:spAutoFit/>
          </a:bodyPr>
          <a:lstStyle/>
          <a:p>
            <a:pPr algn="ctr" eaLnBrk="0" hangingPunct="0"/>
            <a:r>
              <a:rPr lang="en-US"/>
              <a:t>(rods or holes)</a:t>
            </a:r>
          </a:p>
        </p:txBody>
      </p:sp>
      <p:sp>
        <p:nvSpPr>
          <p:cNvPr id="181254" name="Line 6"/>
          <p:cNvSpPr>
            <a:spLocks noChangeShapeType="1"/>
          </p:cNvSpPr>
          <p:nvPr/>
        </p:nvSpPr>
        <p:spPr bwMode="auto">
          <a:xfrm flipH="1" flipV="1">
            <a:off x="1371600" y="4038600"/>
            <a:ext cx="381000" cy="609600"/>
          </a:xfrm>
          <a:prstGeom prst="line">
            <a:avLst/>
          </a:prstGeom>
          <a:noFill/>
          <a:ln w="9525">
            <a:solidFill>
              <a:schemeClr val="tx1"/>
            </a:solidFill>
            <a:round/>
            <a:headEnd/>
            <a:tailEnd type="triangle" w="med" len="med"/>
          </a:ln>
        </p:spPr>
        <p:txBody>
          <a:bodyPr wrap="none" anchor="ctr"/>
          <a:lstStyle/>
          <a:p>
            <a:endParaRPr lang="cs-CZ"/>
          </a:p>
        </p:txBody>
      </p:sp>
      <p:sp>
        <p:nvSpPr>
          <p:cNvPr id="181255" name="Text Box 7"/>
          <p:cNvSpPr txBox="1">
            <a:spLocks noChangeArrowheads="1"/>
          </p:cNvSpPr>
          <p:nvPr/>
        </p:nvSpPr>
        <p:spPr bwMode="auto">
          <a:xfrm>
            <a:off x="152400" y="4648200"/>
            <a:ext cx="3886200" cy="701675"/>
          </a:xfrm>
          <a:prstGeom prst="rect">
            <a:avLst/>
          </a:prstGeom>
          <a:noFill/>
          <a:ln w="9525">
            <a:noFill/>
            <a:miter lim="800000"/>
            <a:headEnd/>
            <a:tailEnd/>
          </a:ln>
        </p:spPr>
        <p:txBody>
          <a:bodyPr>
            <a:spAutoFit/>
          </a:bodyPr>
          <a:lstStyle/>
          <a:p>
            <a:pPr algn="ctr" eaLnBrk="0" hangingPunct="0"/>
            <a:r>
              <a:rPr lang="en-US" sz="2000">
                <a:solidFill>
                  <a:srgbClr val="FF0000"/>
                </a:solidFill>
              </a:rPr>
              <a:t>substrate breaks symmetry</a:t>
            </a:r>
            <a:r>
              <a:rPr lang="en-US" sz="2000"/>
              <a:t>:</a:t>
            </a:r>
          </a:p>
          <a:p>
            <a:pPr algn="ctr" eaLnBrk="0" hangingPunct="0"/>
            <a:r>
              <a:rPr lang="en-US" sz="2000"/>
              <a:t>some </a:t>
            </a:r>
            <a:r>
              <a:rPr lang="en-US" sz="2000">
                <a:solidFill>
                  <a:schemeClr val="accent2"/>
                </a:solidFill>
              </a:rPr>
              <a:t>even/odd mixing</a:t>
            </a:r>
            <a:r>
              <a:rPr lang="en-US" sz="2000"/>
              <a:t> </a:t>
            </a:r>
            <a:r>
              <a:rPr lang="ja-JP" altLang="en-US" sz="2000"/>
              <a:t>“</a:t>
            </a:r>
            <a:r>
              <a:rPr lang="en-US" altLang="ja-JP" sz="2000"/>
              <a:t>kills</a:t>
            </a:r>
            <a:r>
              <a:rPr lang="ja-JP" altLang="en-US" sz="2000"/>
              <a:t>”</a:t>
            </a:r>
            <a:r>
              <a:rPr lang="en-US" altLang="ja-JP" sz="2000"/>
              <a:t> gap</a:t>
            </a:r>
            <a:endParaRPr lang="en-US" sz="2000"/>
          </a:p>
        </p:txBody>
      </p:sp>
      <p:sp>
        <p:nvSpPr>
          <p:cNvPr id="181256" name="Text Box 8"/>
          <p:cNvSpPr txBox="1">
            <a:spLocks noChangeArrowheads="1"/>
          </p:cNvSpPr>
          <p:nvPr/>
        </p:nvSpPr>
        <p:spPr bwMode="auto">
          <a:xfrm>
            <a:off x="339725" y="5305425"/>
            <a:ext cx="3160713" cy="1400175"/>
          </a:xfrm>
          <a:prstGeom prst="rect">
            <a:avLst/>
          </a:prstGeom>
          <a:noFill/>
          <a:ln w="9525">
            <a:noFill/>
            <a:miter lim="800000"/>
            <a:headEnd/>
            <a:tailEnd/>
          </a:ln>
        </p:spPr>
        <p:txBody>
          <a:bodyPr wrap="none">
            <a:spAutoFit/>
          </a:bodyPr>
          <a:lstStyle/>
          <a:p>
            <a:pPr algn="ctr" eaLnBrk="0" hangingPunct="0"/>
            <a:r>
              <a:rPr lang="en-US">
                <a:solidFill>
                  <a:srgbClr val="FF0000"/>
                </a:solidFill>
              </a:rPr>
              <a:t>BUT</a:t>
            </a:r>
            <a:endParaRPr lang="en-US"/>
          </a:p>
          <a:p>
            <a:pPr algn="ctr" eaLnBrk="0" hangingPunct="0"/>
            <a:r>
              <a:rPr lang="en-US"/>
              <a:t>with strong confinement</a:t>
            </a:r>
          </a:p>
          <a:p>
            <a:pPr algn="ctr" eaLnBrk="0" hangingPunct="0"/>
            <a:r>
              <a:rPr lang="en-US" sz="1400"/>
              <a:t>(high index contrast)</a:t>
            </a:r>
            <a:endParaRPr lang="en-US"/>
          </a:p>
          <a:p>
            <a:pPr algn="ctr" eaLnBrk="0" hangingPunct="0"/>
            <a:r>
              <a:rPr lang="en-US">
                <a:solidFill>
                  <a:srgbClr val="FF0000"/>
                </a:solidFill>
              </a:rPr>
              <a:t>mixing can be weak</a:t>
            </a:r>
            <a:endParaRPr lang="en-US"/>
          </a:p>
        </p:txBody>
      </p:sp>
      <p:sp>
        <p:nvSpPr>
          <p:cNvPr id="181257" name="Text Box 9"/>
          <p:cNvSpPr txBox="1">
            <a:spLocks noChangeArrowheads="1"/>
          </p:cNvSpPr>
          <p:nvPr/>
        </p:nvSpPr>
        <p:spPr bwMode="auto">
          <a:xfrm>
            <a:off x="2952750" y="2185988"/>
            <a:ext cx="2914650" cy="366712"/>
          </a:xfrm>
          <a:prstGeom prst="rect">
            <a:avLst/>
          </a:prstGeom>
          <a:noFill/>
          <a:ln w="9525">
            <a:noFill/>
            <a:miter lim="800000"/>
            <a:headEnd/>
            <a:tailEnd/>
          </a:ln>
        </p:spPr>
        <p:txBody>
          <a:bodyPr wrap="none">
            <a:spAutoFit/>
          </a:bodyPr>
          <a:lstStyle/>
          <a:p>
            <a:pPr algn="ctr" eaLnBrk="0" hangingPunct="0"/>
            <a:r>
              <a:rPr lang="en-US" sz="1800">
                <a:solidFill>
                  <a:srgbClr val="FF0000"/>
                </a:solidFill>
              </a:rPr>
              <a:t>superstrate</a:t>
            </a:r>
            <a:r>
              <a:rPr lang="en-US" sz="1800"/>
              <a:t> restores symmetry</a:t>
            </a:r>
          </a:p>
        </p:txBody>
      </p:sp>
      <p:sp>
        <p:nvSpPr>
          <p:cNvPr id="181258" name="Text Box 10"/>
          <p:cNvSpPr txBox="1">
            <a:spLocks noChangeArrowheads="1"/>
          </p:cNvSpPr>
          <p:nvPr/>
        </p:nvSpPr>
        <p:spPr bwMode="auto">
          <a:xfrm>
            <a:off x="6553200" y="4876800"/>
            <a:ext cx="2319338" cy="641350"/>
          </a:xfrm>
          <a:prstGeom prst="rect">
            <a:avLst/>
          </a:prstGeom>
          <a:noFill/>
          <a:ln w="9525">
            <a:noFill/>
            <a:miter lim="800000"/>
            <a:headEnd/>
            <a:tailEnd/>
          </a:ln>
        </p:spPr>
        <p:txBody>
          <a:bodyPr wrap="none">
            <a:spAutoFit/>
          </a:bodyPr>
          <a:lstStyle/>
          <a:p>
            <a:pPr algn="ctr" eaLnBrk="0" hangingPunct="0"/>
            <a:r>
              <a:rPr lang="ja-JP" altLang="en-US" sz="1800">
                <a:solidFill>
                  <a:srgbClr val="FF0000"/>
                </a:solidFill>
              </a:rPr>
              <a:t>“</a:t>
            </a:r>
            <a:r>
              <a:rPr lang="en-US" altLang="ja-JP" sz="1800">
                <a:solidFill>
                  <a:srgbClr val="FF0000"/>
                </a:solidFill>
              </a:rPr>
              <a:t>extruded</a:t>
            </a:r>
            <a:r>
              <a:rPr lang="ja-JP" altLang="en-US" sz="1800">
                <a:solidFill>
                  <a:srgbClr val="FF0000"/>
                </a:solidFill>
              </a:rPr>
              <a:t>”</a:t>
            </a:r>
            <a:r>
              <a:rPr lang="en-US" altLang="ja-JP" sz="1800">
                <a:solidFill>
                  <a:srgbClr val="FF0000"/>
                </a:solidFill>
              </a:rPr>
              <a:t> substrate</a:t>
            </a:r>
            <a:endParaRPr lang="en-US" altLang="ja-JP" sz="1800"/>
          </a:p>
          <a:p>
            <a:pPr algn="ctr" eaLnBrk="0" hangingPunct="0"/>
            <a:r>
              <a:rPr lang="en-US" sz="1800"/>
              <a:t>= stronger confinement</a:t>
            </a:r>
          </a:p>
        </p:txBody>
      </p:sp>
      <p:sp>
        <p:nvSpPr>
          <p:cNvPr id="181259" name="Text Box 11"/>
          <p:cNvSpPr txBox="1">
            <a:spLocks noChangeArrowheads="1"/>
          </p:cNvSpPr>
          <p:nvPr/>
        </p:nvSpPr>
        <p:spPr bwMode="auto">
          <a:xfrm>
            <a:off x="6753225" y="5707063"/>
            <a:ext cx="1930400" cy="641350"/>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(less mixing even</a:t>
            </a:r>
          </a:p>
          <a:p>
            <a:pPr algn="ctr" eaLnBrk="0" hangingPunct="0"/>
            <a:r>
              <a:rPr lang="en-US" sz="1800">
                <a:solidFill>
                  <a:schemeClr val="accent2"/>
                </a:solidFill>
              </a:rPr>
              <a:t>without superstrate</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Extruded Rod Substrate</a:t>
            </a:r>
          </a:p>
        </p:txBody>
      </p:sp>
      <p:pic>
        <p:nvPicPr>
          <p:cNvPr id="182275" name="Picture 3"/>
          <p:cNvPicPr>
            <a:picLocks noChangeAspect="1" noChangeArrowheads="1"/>
          </p:cNvPicPr>
          <p:nvPr/>
        </p:nvPicPr>
        <p:blipFill>
          <a:blip r:embed="rId2"/>
          <a:srcRect/>
          <a:stretch>
            <a:fillRect/>
          </a:stretch>
        </p:blipFill>
        <p:spPr bwMode="auto">
          <a:xfrm>
            <a:off x="838200" y="719138"/>
            <a:ext cx="7435850" cy="5834062"/>
          </a:xfrm>
          <a:prstGeom prst="rect">
            <a:avLst/>
          </a:prstGeom>
          <a:noFill/>
          <a:ln w="9525">
            <a:noFill/>
            <a:miter lim="800000"/>
            <a:headEnd/>
            <a:tailEnd/>
          </a:ln>
        </p:spPr>
      </p:pic>
      <p:sp>
        <p:nvSpPr>
          <p:cNvPr id="182276" name="Text Box 4"/>
          <p:cNvSpPr txBox="1">
            <a:spLocks noChangeArrowheads="1"/>
          </p:cNvSpPr>
          <p:nvPr/>
        </p:nvSpPr>
        <p:spPr bwMode="auto">
          <a:xfrm>
            <a:off x="6019800" y="6019800"/>
            <a:ext cx="2166938" cy="457200"/>
          </a:xfrm>
          <a:prstGeom prst="rect">
            <a:avLst/>
          </a:prstGeom>
          <a:noFill/>
          <a:ln w="9525">
            <a:noFill/>
            <a:miter lim="800000"/>
            <a:headEnd/>
            <a:tailEnd/>
          </a:ln>
        </p:spPr>
        <p:txBody>
          <a:bodyPr wrap="none">
            <a:spAutoFit/>
          </a:bodyPr>
          <a:lstStyle/>
          <a:p>
            <a:pPr algn="ctr" eaLnBrk="0" hangingPunct="0"/>
            <a:r>
              <a:rPr lang="en-US"/>
              <a:t>(GaAs on AlO</a:t>
            </a:r>
            <a:r>
              <a:rPr lang="en-US" baseline="-25000"/>
              <a:t>x</a:t>
            </a:r>
            <a:r>
              <a:rPr lang="en-US"/>
              <a:t>)</a:t>
            </a:r>
          </a:p>
        </p:txBody>
      </p:sp>
      <p:sp>
        <p:nvSpPr>
          <p:cNvPr id="182277" name="Text Box 5"/>
          <p:cNvSpPr txBox="1">
            <a:spLocks noChangeArrowheads="1"/>
          </p:cNvSpPr>
          <p:nvPr/>
        </p:nvSpPr>
        <p:spPr bwMode="auto">
          <a:xfrm>
            <a:off x="5029200" y="6477000"/>
            <a:ext cx="3930650" cy="366713"/>
          </a:xfrm>
          <a:prstGeom prst="rect">
            <a:avLst/>
          </a:prstGeom>
          <a:noFill/>
          <a:ln w="9525">
            <a:noFill/>
            <a:miter lim="800000"/>
            <a:headEnd/>
            <a:tailEnd/>
          </a:ln>
        </p:spPr>
        <p:txBody>
          <a:bodyPr wrap="none">
            <a:spAutoFit/>
          </a:bodyPr>
          <a:lstStyle/>
          <a:p>
            <a:pPr algn="ctr" eaLnBrk="0" hangingPunct="0"/>
            <a:r>
              <a:rPr lang="en-US" sz="1800"/>
              <a:t>[ S. Assefa </a:t>
            </a:r>
            <a:r>
              <a:rPr lang="en-US" sz="1800" i="1"/>
              <a:t>et al.</a:t>
            </a:r>
            <a:r>
              <a:rPr lang="en-US" sz="1800"/>
              <a:t>, </a:t>
            </a:r>
            <a:r>
              <a:rPr lang="en-US" sz="1800" i="1"/>
              <a:t>APL</a:t>
            </a:r>
            <a:r>
              <a:rPr lang="en-US" sz="1800"/>
              <a:t> </a:t>
            </a:r>
            <a:r>
              <a:rPr lang="en-US" sz="1800" b="1"/>
              <a:t>85</a:t>
            </a:r>
            <a:r>
              <a:rPr lang="en-US" sz="1800"/>
              <a:t>, 6110 (2004). ]</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685800" y="0"/>
            <a:ext cx="7772400" cy="1143000"/>
          </a:xfrm>
        </p:spPr>
        <p:txBody>
          <a:bodyPr/>
          <a:lstStyle/>
          <a:p>
            <a:r>
              <a:rPr lang="en-US" smtClean="0">
                <a:ea typeface="ＭＳ Ｐゴシック" charset="-128"/>
              </a:rPr>
              <a:t>Air-membrane Slabs</a:t>
            </a:r>
          </a:p>
        </p:txBody>
      </p:sp>
      <p:pic>
        <p:nvPicPr>
          <p:cNvPr id="183299" name="Picture 3"/>
          <p:cNvPicPr>
            <a:picLocks noChangeAspect="1" noChangeArrowheads="1"/>
          </p:cNvPicPr>
          <p:nvPr/>
        </p:nvPicPr>
        <p:blipFill>
          <a:blip r:embed="rId2"/>
          <a:srcRect/>
          <a:stretch>
            <a:fillRect/>
          </a:stretch>
        </p:blipFill>
        <p:spPr bwMode="auto">
          <a:xfrm>
            <a:off x="838200" y="1600200"/>
            <a:ext cx="6946900" cy="4800600"/>
          </a:xfrm>
          <a:prstGeom prst="rect">
            <a:avLst/>
          </a:prstGeom>
          <a:noFill/>
          <a:ln w="9525">
            <a:noFill/>
            <a:miter lim="800000"/>
            <a:headEnd/>
            <a:tailEnd/>
          </a:ln>
        </p:spPr>
      </p:pic>
      <p:sp>
        <p:nvSpPr>
          <p:cNvPr id="183300" name="Text Box 4"/>
          <p:cNvSpPr txBox="1">
            <a:spLocks noChangeArrowheads="1"/>
          </p:cNvSpPr>
          <p:nvPr/>
        </p:nvSpPr>
        <p:spPr bwMode="auto">
          <a:xfrm>
            <a:off x="4092575" y="6292850"/>
            <a:ext cx="4822825" cy="336550"/>
          </a:xfrm>
          <a:prstGeom prst="rect">
            <a:avLst/>
          </a:prstGeom>
          <a:noFill/>
          <a:ln w="9525">
            <a:noFill/>
            <a:miter lim="800000"/>
            <a:headEnd/>
            <a:tailEnd/>
          </a:ln>
        </p:spPr>
        <p:txBody>
          <a:bodyPr wrap="none">
            <a:spAutoFit/>
          </a:bodyPr>
          <a:lstStyle/>
          <a:p>
            <a:pPr algn="ctr" eaLnBrk="0" hangingPunct="0"/>
            <a:r>
              <a:rPr lang="en-US" sz="1600"/>
              <a:t>[ N. Carlsson </a:t>
            </a:r>
            <a:r>
              <a:rPr lang="en-US" sz="1600" i="1"/>
              <a:t>et al.</a:t>
            </a:r>
            <a:r>
              <a:rPr lang="en-US" sz="1600"/>
              <a:t>, </a:t>
            </a:r>
            <a:r>
              <a:rPr lang="en-US" sz="1600" i="1"/>
              <a:t>Opt. Quantum Elec.</a:t>
            </a:r>
            <a:r>
              <a:rPr lang="en-US" sz="1600"/>
              <a:t> </a:t>
            </a:r>
            <a:r>
              <a:rPr lang="en-US" sz="1600" b="1"/>
              <a:t>34</a:t>
            </a:r>
            <a:r>
              <a:rPr lang="en-US" sz="1600"/>
              <a:t>, 123 (2002) ]</a:t>
            </a:r>
          </a:p>
        </p:txBody>
      </p:sp>
      <p:sp>
        <p:nvSpPr>
          <p:cNvPr id="183301" name="Text Box 5"/>
          <p:cNvSpPr txBox="1">
            <a:spLocks noChangeArrowheads="1"/>
          </p:cNvSpPr>
          <p:nvPr/>
        </p:nvSpPr>
        <p:spPr bwMode="auto">
          <a:xfrm>
            <a:off x="3048000" y="838200"/>
            <a:ext cx="2984500"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who needs a substrate?</a:t>
            </a:r>
          </a:p>
        </p:txBody>
      </p:sp>
      <p:sp>
        <p:nvSpPr>
          <p:cNvPr id="183302" name="Line 6"/>
          <p:cNvSpPr>
            <a:spLocks noChangeShapeType="1"/>
          </p:cNvSpPr>
          <p:nvPr/>
        </p:nvSpPr>
        <p:spPr bwMode="auto">
          <a:xfrm>
            <a:off x="5943600" y="5310188"/>
            <a:ext cx="1295400" cy="0"/>
          </a:xfrm>
          <a:prstGeom prst="line">
            <a:avLst/>
          </a:prstGeom>
          <a:noFill/>
          <a:ln w="57150">
            <a:solidFill>
              <a:srgbClr val="FF0000"/>
            </a:solidFill>
            <a:round/>
            <a:headEnd/>
            <a:tailEnd/>
          </a:ln>
        </p:spPr>
        <p:txBody>
          <a:bodyPr wrap="none" anchor="ctr"/>
          <a:lstStyle/>
          <a:p>
            <a:endParaRPr lang="cs-CZ"/>
          </a:p>
        </p:txBody>
      </p:sp>
      <p:sp>
        <p:nvSpPr>
          <p:cNvPr id="183303" name="Text Box 7"/>
          <p:cNvSpPr txBox="1">
            <a:spLocks noChangeArrowheads="1"/>
          </p:cNvSpPr>
          <p:nvPr/>
        </p:nvSpPr>
        <p:spPr bwMode="auto">
          <a:xfrm>
            <a:off x="6184900" y="4860925"/>
            <a:ext cx="7493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2µm</a:t>
            </a:r>
          </a:p>
        </p:txBody>
      </p:sp>
      <p:sp>
        <p:nvSpPr>
          <p:cNvPr id="183304" name="Line 8"/>
          <p:cNvSpPr>
            <a:spLocks noChangeShapeType="1"/>
          </p:cNvSpPr>
          <p:nvPr/>
        </p:nvSpPr>
        <p:spPr bwMode="auto">
          <a:xfrm>
            <a:off x="7467600" y="2209800"/>
            <a:ext cx="533400" cy="76200"/>
          </a:xfrm>
          <a:prstGeom prst="line">
            <a:avLst/>
          </a:prstGeom>
          <a:noFill/>
          <a:ln w="9525">
            <a:solidFill>
              <a:schemeClr val="tx1"/>
            </a:solidFill>
            <a:round/>
            <a:headEnd/>
            <a:tailEnd/>
          </a:ln>
        </p:spPr>
        <p:txBody>
          <a:bodyPr wrap="none" anchor="ctr"/>
          <a:lstStyle/>
          <a:p>
            <a:endParaRPr lang="cs-CZ"/>
          </a:p>
        </p:txBody>
      </p:sp>
      <p:sp>
        <p:nvSpPr>
          <p:cNvPr id="183305" name="Text Box 9"/>
          <p:cNvSpPr txBox="1">
            <a:spLocks noChangeArrowheads="1"/>
          </p:cNvSpPr>
          <p:nvPr/>
        </p:nvSpPr>
        <p:spPr bwMode="auto">
          <a:xfrm>
            <a:off x="7981950" y="2125663"/>
            <a:ext cx="933450" cy="366712"/>
          </a:xfrm>
          <a:prstGeom prst="rect">
            <a:avLst/>
          </a:prstGeom>
          <a:noFill/>
          <a:ln w="9525">
            <a:noFill/>
            <a:miter lim="800000"/>
            <a:headEnd/>
            <a:tailEnd/>
          </a:ln>
        </p:spPr>
        <p:txBody>
          <a:bodyPr wrap="none">
            <a:spAutoFit/>
          </a:bodyPr>
          <a:lstStyle/>
          <a:p>
            <a:pPr algn="ctr" eaLnBrk="0" hangingPunct="0"/>
            <a:r>
              <a:rPr lang="en-US" sz="1800"/>
              <a:t>AlGaAs</a:t>
            </a: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12"/>
          <p:cNvPicPr>
            <a:picLocks noChangeAspect="1" noChangeArrowheads="1"/>
          </p:cNvPicPr>
          <p:nvPr/>
        </p:nvPicPr>
        <p:blipFill>
          <a:blip r:embed="rId2"/>
          <a:srcRect/>
          <a:stretch>
            <a:fillRect/>
          </a:stretch>
        </p:blipFill>
        <p:spPr bwMode="auto">
          <a:xfrm>
            <a:off x="990600" y="1371600"/>
            <a:ext cx="6629400" cy="5318125"/>
          </a:xfrm>
          <a:prstGeom prst="rect">
            <a:avLst/>
          </a:prstGeom>
          <a:noFill/>
          <a:ln w="9525">
            <a:noFill/>
            <a:miter lim="800000"/>
            <a:headEnd/>
            <a:tailEnd/>
          </a:ln>
        </p:spPr>
      </p:pic>
      <p:sp>
        <p:nvSpPr>
          <p:cNvPr id="184323"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Optimal Slab Thickness</a:t>
            </a:r>
          </a:p>
        </p:txBody>
      </p:sp>
      <p:sp>
        <p:nvSpPr>
          <p:cNvPr id="184324" name="Text Box 3"/>
          <p:cNvSpPr txBox="1">
            <a:spLocks noChangeArrowheads="1"/>
          </p:cNvSpPr>
          <p:nvPr/>
        </p:nvSpPr>
        <p:spPr bwMode="auto">
          <a:xfrm>
            <a:off x="2536825" y="533400"/>
            <a:ext cx="4148138" cy="461963"/>
          </a:xfrm>
          <a:prstGeom prst="rect">
            <a:avLst/>
          </a:prstGeom>
          <a:noFill/>
          <a:ln w="9525">
            <a:noFill/>
            <a:miter lim="800000"/>
            <a:headEnd/>
            <a:tailEnd/>
          </a:ln>
        </p:spPr>
        <p:txBody>
          <a:bodyPr wrap="none">
            <a:spAutoFit/>
          </a:bodyPr>
          <a:lstStyle/>
          <a:p>
            <a:pPr algn="ctr" eaLnBrk="0" hangingPunct="0"/>
            <a:r>
              <a:rPr lang="en-US"/>
              <a:t>~ </a:t>
            </a:r>
            <a:r>
              <a:rPr lang="en-US">
                <a:latin typeface="Symbol" pitchFamily="18" charset="2"/>
              </a:rPr>
              <a:t>λ</a:t>
            </a:r>
            <a:r>
              <a:rPr lang="en-US"/>
              <a:t>/2, but </a:t>
            </a:r>
            <a:r>
              <a:rPr lang="en-US">
                <a:solidFill>
                  <a:srgbClr val="FF0000"/>
                </a:solidFill>
                <a:latin typeface="Symbol" pitchFamily="18" charset="2"/>
              </a:rPr>
              <a:t>λ</a:t>
            </a:r>
            <a:r>
              <a:rPr lang="en-US">
                <a:solidFill>
                  <a:srgbClr val="FF0000"/>
                </a:solidFill>
              </a:rPr>
              <a:t>/2 in what material</a:t>
            </a:r>
            <a:r>
              <a:rPr lang="en-US"/>
              <a:t>?</a:t>
            </a:r>
          </a:p>
        </p:txBody>
      </p:sp>
      <p:grpSp>
        <p:nvGrpSpPr>
          <p:cNvPr id="2" name="Group 8"/>
          <p:cNvGrpSpPr>
            <a:grpSpLocks/>
          </p:cNvGrpSpPr>
          <p:nvPr/>
        </p:nvGrpSpPr>
        <p:grpSpPr bwMode="auto">
          <a:xfrm>
            <a:off x="1898650" y="5073650"/>
            <a:ext cx="5451475" cy="723900"/>
            <a:chOff x="1196" y="2860"/>
            <a:chExt cx="3434" cy="456"/>
          </a:xfrm>
        </p:grpSpPr>
        <p:sp>
          <p:nvSpPr>
            <p:cNvPr id="184328" name="Text Box 9"/>
            <p:cNvSpPr txBox="1">
              <a:spLocks noChangeArrowheads="1"/>
            </p:cNvSpPr>
            <p:nvPr/>
          </p:nvSpPr>
          <p:spPr bwMode="auto">
            <a:xfrm>
              <a:off x="3318" y="2870"/>
              <a:ext cx="1312" cy="446"/>
            </a:xfrm>
            <a:prstGeom prst="rect">
              <a:avLst/>
            </a:prstGeom>
            <a:noFill/>
            <a:ln w="9525">
              <a:noFill/>
              <a:miter lim="800000"/>
              <a:headEnd/>
              <a:tailEnd/>
            </a:ln>
          </p:spPr>
          <p:txBody>
            <a:bodyPr wrap="none">
              <a:spAutoFit/>
            </a:bodyPr>
            <a:lstStyle/>
            <a:p>
              <a:pPr algn="ctr" eaLnBrk="0" hangingPunct="0"/>
              <a:r>
                <a:rPr lang="en-US" sz="2000">
                  <a:solidFill>
                    <a:schemeClr val="accent2"/>
                  </a:solidFill>
                </a:rPr>
                <a:t>TM</a:t>
              </a:r>
              <a:r>
                <a:rPr lang="en-US" sz="2000"/>
                <a:t> </a:t>
              </a:r>
              <a:r>
                <a:rPr lang="ja-JP" altLang="en-US" sz="2000"/>
                <a:t>“</a:t>
              </a:r>
              <a:r>
                <a:rPr lang="en-US" altLang="ja-JP" sz="2000"/>
                <a:t>sees</a:t>
              </a:r>
              <a:r>
                <a:rPr lang="ja-JP" altLang="en-US" sz="2000"/>
                <a:t>”</a:t>
              </a:r>
              <a:r>
                <a:rPr lang="en-US" altLang="ja-JP" sz="2000"/>
                <a:t> &lt;ε</a:t>
              </a:r>
              <a:r>
                <a:rPr lang="en-US" altLang="ja-JP" sz="2000" baseline="30000"/>
                <a:t>-1</a:t>
              </a:r>
              <a:r>
                <a:rPr lang="en-US" altLang="ja-JP" sz="2000"/>
                <a:t>&gt;</a:t>
              </a:r>
              <a:r>
                <a:rPr lang="en-US" altLang="ja-JP" sz="2000" baseline="30000"/>
                <a:t>-1</a:t>
              </a:r>
            </a:p>
            <a:p>
              <a:pPr algn="ctr" eaLnBrk="0" hangingPunct="0"/>
              <a:r>
                <a:rPr lang="en-US" sz="2000"/>
                <a:t>~ </a:t>
              </a:r>
              <a:r>
                <a:rPr lang="en-US" sz="2000">
                  <a:solidFill>
                    <a:schemeClr val="accent2"/>
                  </a:solidFill>
                </a:rPr>
                <a:t>low ε</a:t>
              </a:r>
              <a:endParaRPr lang="en-US" sz="2000"/>
            </a:p>
          </p:txBody>
        </p:sp>
        <p:sp>
          <p:nvSpPr>
            <p:cNvPr id="184329" name="Text Box 10"/>
            <p:cNvSpPr txBox="1">
              <a:spLocks noChangeArrowheads="1"/>
            </p:cNvSpPr>
            <p:nvPr/>
          </p:nvSpPr>
          <p:spPr bwMode="auto">
            <a:xfrm>
              <a:off x="1196" y="2860"/>
              <a:ext cx="1088" cy="446"/>
            </a:xfrm>
            <a:prstGeom prst="rect">
              <a:avLst/>
            </a:prstGeom>
            <a:noFill/>
            <a:ln w="9525">
              <a:noFill/>
              <a:miter lim="800000"/>
              <a:headEnd/>
              <a:tailEnd/>
            </a:ln>
          </p:spPr>
          <p:txBody>
            <a:bodyPr wrap="none">
              <a:spAutoFit/>
            </a:bodyPr>
            <a:lstStyle/>
            <a:p>
              <a:pPr algn="ctr" eaLnBrk="0" hangingPunct="0"/>
              <a:r>
                <a:rPr lang="en-US" sz="2000">
                  <a:solidFill>
                    <a:srgbClr val="FF0000"/>
                  </a:solidFill>
                </a:rPr>
                <a:t>TE</a:t>
              </a:r>
              <a:r>
                <a:rPr lang="en-US" sz="2000"/>
                <a:t> </a:t>
              </a:r>
              <a:r>
                <a:rPr lang="ja-JP" altLang="en-US" sz="2000"/>
                <a:t>“</a:t>
              </a:r>
              <a:r>
                <a:rPr lang="en-US" altLang="ja-JP" sz="2000"/>
                <a:t>sees</a:t>
              </a:r>
              <a:r>
                <a:rPr lang="ja-JP" altLang="en-US" sz="2000"/>
                <a:t>”</a:t>
              </a:r>
              <a:r>
                <a:rPr lang="en-US" altLang="ja-JP" sz="2000"/>
                <a:t> &lt;ε&gt;</a:t>
              </a:r>
              <a:endParaRPr lang="en-US" altLang="ja-JP" sz="2000" baseline="30000"/>
            </a:p>
            <a:p>
              <a:pPr algn="ctr" eaLnBrk="0" hangingPunct="0"/>
              <a:r>
                <a:rPr lang="en-US" sz="2000"/>
                <a:t>~ </a:t>
              </a:r>
              <a:r>
                <a:rPr lang="en-US" sz="2000">
                  <a:solidFill>
                    <a:srgbClr val="FF0000"/>
                  </a:solidFill>
                </a:rPr>
                <a:t>high ε</a:t>
              </a:r>
              <a:endParaRPr lang="en-US" sz="2000"/>
            </a:p>
          </p:txBody>
        </p:sp>
      </p:grpSp>
      <p:sp>
        <p:nvSpPr>
          <p:cNvPr id="184326" name="Text Box 11"/>
          <p:cNvSpPr txBox="1">
            <a:spLocks noChangeArrowheads="1"/>
          </p:cNvSpPr>
          <p:nvPr/>
        </p:nvSpPr>
        <p:spPr bwMode="auto">
          <a:xfrm>
            <a:off x="723900" y="914400"/>
            <a:ext cx="7821613" cy="461963"/>
          </a:xfrm>
          <a:prstGeom prst="rect">
            <a:avLst/>
          </a:prstGeom>
          <a:noFill/>
          <a:ln w="9525">
            <a:noFill/>
            <a:miter lim="800000"/>
            <a:headEnd/>
            <a:tailEnd/>
          </a:ln>
        </p:spPr>
        <p:txBody>
          <a:bodyPr wrap="none">
            <a:spAutoFit/>
          </a:bodyPr>
          <a:lstStyle/>
          <a:p>
            <a:pPr algn="ctr" eaLnBrk="0" hangingPunct="0"/>
            <a:r>
              <a:rPr lang="en-US">
                <a:solidFill>
                  <a:schemeClr val="accent2"/>
                </a:solidFill>
              </a:rPr>
              <a:t>effective medium theory</a:t>
            </a:r>
            <a:r>
              <a:rPr lang="en-US"/>
              <a:t>: effective </a:t>
            </a:r>
            <a:r>
              <a:rPr lang="en-US">
                <a:latin typeface="Symbol" pitchFamily="18" charset="2"/>
              </a:rPr>
              <a:t>ε</a:t>
            </a:r>
            <a:r>
              <a:rPr lang="en-US"/>
              <a:t> depends on polarization</a:t>
            </a:r>
          </a:p>
        </p:txBody>
      </p:sp>
      <p:sp>
        <p:nvSpPr>
          <p:cNvPr id="184327" name="TextBox 2"/>
          <p:cNvSpPr txBox="1">
            <a:spLocks noChangeArrowheads="1"/>
          </p:cNvSpPr>
          <p:nvPr/>
        </p:nvSpPr>
        <p:spPr bwMode="auto">
          <a:xfrm>
            <a:off x="3352800" y="1600200"/>
            <a:ext cx="2403475" cy="369888"/>
          </a:xfrm>
          <a:prstGeom prst="rect">
            <a:avLst/>
          </a:prstGeom>
          <a:noFill/>
          <a:ln w="9525">
            <a:noFill/>
            <a:miter lim="800000"/>
            <a:headEnd/>
            <a:tailEnd/>
          </a:ln>
        </p:spPr>
        <p:txBody>
          <a:bodyPr wrap="none">
            <a:spAutoFit/>
          </a:bodyPr>
          <a:lstStyle/>
          <a:p>
            <a:r>
              <a:rPr lang="en-US" sz="1800"/>
              <a:t>[ Johnson </a:t>
            </a:r>
            <a:r>
              <a:rPr lang="en-US" sz="1800" i="1"/>
              <a:t>et al.</a:t>
            </a:r>
            <a:r>
              <a:rPr lang="en-US" sz="1800"/>
              <a:t> (1999)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4227513" y="2508250"/>
            <a:ext cx="2532062" cy="2449513"/>
          </a:xfrm>
          <a:prstGeom prst="rect">
            <a:avLst/>
          </a:prstGeom>
          <a:solidFill>
            <a:srgbClr val="FFFFCC"/>
          </a:solidFill>
          <a:ln w="9525">
            <a:solidFill>
              <a:schemeClr val="folHlink"/>
            </a:solidFill>
            <a:miter lim="800000"/>
            <a:headEnd/>
            <a:tailEnd/>
          </a:ln>
        </p:spPr>
        <p:txBody>
          <a:bodyPr wrap="none" anchor="ctr"/>
          <a:lstStyle/>
          <a:p>
            <a:pPr algn="ctr" eaLnBrk="0" hangingPunct="0"/>
            <a:endParaRPr lang="cs-CZ"/>
          </a:p>
        </p:txBody>
      </p:sp>
      <p:sp>
        <p:nvSpPr>
          <p:cNvPr id="185347" name="Rectangle 3"/>
          <p:cNvSpPr>
            <a:spLocks noGrp="1" noChangeArrowheads="1"/>
          </p:cNvSpPr>
          <p:nvPr>
            <p:ph type="title"/>
          </p:nvPr>
        </p:nvSpPr>
        <p:spPr>
          <a:xfrm>
            <a:off x="685800" y="152400"/>
            <a:ext cx="7772400" cy="1143000"/>
          </a:xfrm>
        </p:spPr>
        <p:txBody>
          <a:bodyPr/>
          <a:lstStyle/>
          <a:p>
            <a:r>
              <a:rPr lang="en-US" smtClean="0">
                <a:ea typeface="ＭＳ Ｐゴシック" charset="-128"/>
              </a:rPr>
              <a:t>Photonic-Crystal Building Blocks</a:t>
            </a:r>
          </a:p>
        </p:txBody>
      </p:sp>
      <p:pic>
        <p:nvPicPr>
          <p:cNvPr id="185348" name="Picture 4"/>
          <p:cNvPicPr>
            <a:picLocks noChangeAspect="1" noChangeArrowheads="1"/>
          </p:cNvPicPr>
          <p:nvPr/>
        </p:nvPicPr>
        <p:blipFill>
          <a:blip r:embed="rId2"/>
          <a:srcRect/>
          <a:stretch>
            <a:fillRect/>
          </a:stretch>
        </p:blipFill>
        <p:spPr bwMode="auto">
          <a:xfrm>
            <a:off x="762000" y="2438400"/>
            <a:ext cx="2755900" cy="2794000"/>
          </a:xfrm>
          <a:prstGeom prst="rect">
            <a:avLst/>
          </a:prstGeom>
          <a:noFill/>
          <a:ln w="9525">
            <a:noFill/>
            <a:miter lim="800000"/>
            <a:headEnd/>
            <a:tailEnd/>
          </a:ln>
        </p:spPr>
      </p:pic>
      <p:pic>
        <p:nvPicPr>
          <p:cNvPr id="185349" name="Picture 5"/>
          <p:cNvPicPr>
            <a:picLocks noChangeAspect="1" noChangeArrowheads="1"/>
          </p:cNvPicPr>
          <p:nvPr/>
        </p:nvPicPr>
        <p:blipFill>
          <a:blip r:embed="rId3"/>
          <a:srcRect/>
          <a:stretch>
            <a:fillRect/>
          </a:stretch>
        </p:blipFill>
        <p:spPr bwMode="auto">
          <a:xfrm>
            <a:off x="4343400" y="2590800"/>
            <a:ext cx="2298700" cy="2298700"/>
          </a:xfrm>
          <a:prstGeom prst="rect">
            <a:avLst/>
          </a:prstGeom>
          <a:noFill/>
          <a:ln w="9525">
            <a:noFill/>
            <a:miter lim="800000"/>
            <a:headEnd/>
            <a:tailEnd/>
          </a:ln>
        </p:spPr>
      </p:pic>
      <p:pic>
        <p:nvPicPr>
          <p:cNvPr id="185350" name="Picture 6"/>
          <p:cNvPicPr>
            <a:picLocks noChangeAspect="1" noChangeArrowheads="1"/>
          </p:cNvPicPr>
          <p:nvPr/>
        </p:nvPicPr>
        <p:blipFill>
          <a:blip r:embed="rId4"/>
          <a:srcRect/>
          <a:stretch>
            <a:fillRect/>
          </a:stretch>
        </p:blipFill>
        <p:spPr bwMode="auto">
          <a:xfrm>
            <a:off x="6769100" y="4559300"/>
            <a:ext cx="2146300" cy="2146300"/>
          </a:xfrm>
          <a:prstGeom prst="rect">
            <a:avLst/>
          </a:prstGeom>
          <a:noFill/>
          <a:ln w="9525">
            <a:noFill/>
            <a:miter lim="800000"/>
            <a:headEnd/>
            <a:tailEnd/>
          </a:ln>
        </p:spPr>
      </p:pic>
      <p:sp>
        <p:nvSpPr>
          <p:cNvPr id="185351" name="Text Box 7"/>
          <p:cNvSpPr txBox="1">
            <a:spLocks noChangeArrowheads="1"/>
          </p:cNvSpPr>
          <p:nvPr/>
        </p:nvSpPr>
        <p:spPr bwMode="auto">
          <a:xfrm>
            <a:off x="1012825" y="1477963"/>
            <a:ext cx="2008188" cy="884237"/>
          </a:xfrm>
          <a:prstGeom prst="rect">
            <a:avLst/>
          </a:prstGeom>
          <a:noFill/>
          <a:ln w="9525">
            <a:noFill/>
            <a:miter lim="800000"/>
            <a:headEnd/>
            <a:tailEnd/>
          </a:ln>
        </p:spPr>
        <p:txBody>
          <a:bodyPr wrap="none">
            <a:spAutoFit/>
          </a:bodyPr>
          <a:lstStyle/>
          <a:p>
            <a:pPr algn="ctr" eaLnBrk="0" hangingPunct="0"/>
            <a:r>
              <a:rPr lang="en-US" sz="2800"/>
              <a:t>point defects</a:t>
            </a:r>
            <a:endParaRPr lang="en-US"/>
          </a:p>
          <a:p>
            <a:pPr algn="ctr" eaLnBrk="0" hangingPunct="0"/>
            <a:r>
              <a:rPr lang="en-US"/>
              <a:t>(</a:t>
            </a:r>
            <a:r>
              <a:rPr lang="en-US">
                <a:solidFill>
                  <a:srgbClr val="FF0000"/>
                </a:solidFill>
              </a:rPr>
              <a:t>cavities</a:t>
            </a:r>
            <a:r>
              <a:rPr lang="en-US"/>
              <a:t>)</a:t>
            </a:r>
          </a:p>
        </p:txBody>
      </p:sp>
      <p:sp>
        <p:nvSpPr>
          <p:cNvPr id="185352" name="Text Box 8"/>
          <p:cNvSpPr txBox="1">
            <a:spLocks noChangeArrowheads="1"/>
          </p:cNvSpPr>
          <p:nvPr/>
        </p:nvSpPr>
        <p:spPr bwMode="auto">
          <a:xfrm>
            <a:off x="5578475" y="1477963"/>
            <a:ext cx="1825625" cy="884237"/>
          </a:xfrm>
          <a:prstGeom prst="rect">
            <a:avLst/>
          </a:prstGeom>
          <a:noFill/>
          <a:ln w="9525">
            <a:noFill/>
            <a:miter lim="800000"/>
            <a:headEnd/>
            <a:tailEnd/>
          </a:ln>
        </p:spPr>
        <p:txBody>
          <a:bodyPr wrap="none">
            <a:spAutoFit/>
          </a:bodyPr>
          <a:lstStyle/>
          <a:p>
            <a:pPr algn="ctr" eaLnBrk="0" hangingPunct="0"/>
            <a:r>
              <a:rPr lang="en-US" sz="2800"/>
              <a:t>line defects</a:t>
            </a:r>
            <a:endParaRPr lang="en-US"/>
          </a:p>
          <a:p>
            <a:pPr algn="ctr" eaLnBrk="0" hangingPunct="0"/>
            <a:r>
              <a:rPr lang="en-US"/>
              <a:t>(</a:t>
            </a:r>
            <a:r>
              <a:rPr lang="en-US">
                <a:solidFill>
                  <a:srgbClr val="FF0000"/>
                </a:solidFill>
              </a:rPr>
              <a:t>waveguides</a:t>
            </a:r>
            <a:r>
              <a:rPr lang="en-US"/>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2"/>
          <a:srcRect/>
          <a:stretch>
            <a:fillRect/>
          </a:stretch>
        </p:blipFill>
        <p:spPr bwMode="auto">
          <a:xfrm>
            <a:off x="114300" y="1274763"/>
            <a:ext cx="4381500" cy="5041900"/>
          </a:xfrm>
          <a:prstGeom prst="rect">
            <a:avLst/>
          </a:prstGeom>
          <a:noFill/>
          <a:ln w="9525">
            <a:noFill/>
            <a:miter lim="800000"/>
            <a:headEnd/>
            <a:tailEnd/>
          </a:ln>
        </p:spPr>
      </p:pic>
      <p:sp>
        <p:nvSpPr>
          <p:cNvPr id="186371" name="Rectangle 3"/>
          <p:cNvSpPr>
            <a:spLocks noGrp="1" noChangeArrowheads="1"/>
          </p:cNvSpPr>
          <p:nvPr>
            <p:ph type="title"/>
          </p:nvPr>
        </p:nvSpPr>
        <p:spPr>
          <a:xfrm>
            <a:off x="685800" y="152400"/>
            <a:ext cx="7772400" cy="1143000"/>
          </a:xfrm>
        </p:spPr>
        <p:txBody>
          <a:bodyPr/>
          <a:lstStyle/>
          <a:p>
            <a:r>
              <a:rPr lang="en-US" smtClean="0">
                <a:ea typeface="ＭＳ Ｐゴシック" charset="-128"/>
              </a:rPr>
              <a:t>A Reduced-Index Waveguide</a:t>
            </a:r>
          </a:p>
        </p:txBody>
      </p:sp>
      <p:sp>
        <p:nvSpPr>
          <p:cNvPr id="186372" name="Freeform 4"/>
          <p:cNvSpPr>
            <a:spLocks/>
          </p:cNvSpPr>
          <p:nvPr/>
        </p:nvSpPr>
        <p:spPr bwMode="auto">
          <a:xfrm>
            <a:off x="852488" y="5072063"/>
            <a:ext cx="3498850" cy="588962"/>
          </a:xfrm>
          <a:custGeom>
            <a:avLst/>
            <a:gdLst>
              <a:gd name="T0" fmla="*/ 0 w 2204"/>
              <a:gd name="T1" fmla="*/ 2147483647 h 371"/>
              <a:gd name="T2" fmla="*/ 2147483647 w 2204"/>
              <a:gd name="T3" fmla="*/ 2147483647 h 371"/>
              <a:gd name="T4" fmla="*/ 2147483647 w 2204"/>
              <a:gd name="T5" fmla="*/ 0 h 371"/>
              <a:gd name="T6" fmla="*/ 2147483647 w 2204"/>
              <a:gd name="T7" fmla="*/ 2147483647 h 371"/>
              <a:gd name="T8" fmla="*/ 2147483647 w 2204"/>
              <a:gd name="T9" fmla="*/ 2147483647 h 371"/>
              <a:gd name="T10" fmla="*/ 2147483647 w 2204"/>
              <a:gd name="T11" fmla="*/ 2147483647 h 371"/>
              <a:gd name="T12" fmla="*/ 2147483647 w 2204"/>
              <a:gd name="T13" fmla="*/ 2147483647 h 371"/>
              <a:gd name="T14" fmla="*/ 2147483647 w 2204"/>
              <a:gd name="T15" fmla="*/ 2147483647 h 371"/>
              <a:gd name="T16" fmla="*/ 2147483647 w 2204"/>
              <a:gd name="T17" fmla="*/ 2147483647 h 371"/>
              <a:gd name="T18" fmla="*/ 2147483647 w 2204"/>
              <a:gd name="T19" fmla="*/ 2147483647 h 371"/>
              <a:gd name="T20" fmla="*/ 2147483647 w 2204"/>
              <a:gd name="T21" fmla="*/ 2147483647 h 371"/>
              <a:gd name="T22" fmla="*/ 2147483647 w 2204"/>
              <a:gd name="T23" fmla="*/ 2147483647 h 371"/>
              <a:gd name="T24" fmla="*/ 2147483647 w 2204"/>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04"/>
              <a:gd name="T40" fmla="*/ 0 h 371"/>
              <a:gd name="T41" fmla="*/ 2204 w 2204"/>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04" h="371">
                <a:moveTo>
                  <a:pt x="0" y="371"/>
                </a:moveTo>
                <a:lnTo>
                  <a:pt x="2204" y="371"/>
                </a:lnTo>
                <a:lnTo>
                  <a:pt x="2204" y="0"/>
                </a:lnTo>
                <a:lnTo>
                  <a:pt x="1977" y="10"/>
                </a:lnTo>
                <a:lnTo>
                  <a:pt x="1765" y="20"/>
                </a:lnTo>
                <a:lnTo>
                  <a:pt x="1569" y="41"/>
                </a:lnTo>
                <a:lnTo>
                  <a:pt x="1342" y="67"/>
                </a:lnTo>
                <a:lnTo>
                  <a:pt x="1135" y="93"/>
                </a:lnTo>
                <a:lnTo>
                  <a:pt x="955" y="124"/>
                </a:lnTo>
                <a:lnTo>
                  <a:pt x="717" y="170"/>
                </a:lnTo>
                <a:lnTo>
                  <a:pt x="552" y="206"/>
                </a:lnTo>
                <a:lnTo>
                  <a:pt x="433" y="227"/>
                </a:lnTo>
                <a:lnTo>
                  <a:pt x="87" y="213"/>
                </a:lnTo>
              </a:path>
            </a:pathLst>
          </a:custGeom>
          <a:solidFill>
            <a:schemeClr val="hlink"/>
          </a:solidFill>
          <a:ln w="9525">
            <a:solidFill>
              <a:schemeClr val="tx1"/>
            </a:solidFill>
            <a:round/>
            <a:headEnd/>
            <a:tailEnd/>
          </a:ln>
        </p:spPr>
        <p:txBody>
          <a:bodyPr wrap="none" anchor="ctr"/>
          <a:lstStyle/>
          <a:p>
            <a:endParaRPr lang="cs-CZ"/>
          </a:p>
        </p:txBody>
      </p:sp>
      <p:sp>
        <p:nvSpPr>
          <p:cNvPr id="186373" name="Freeform 5"/>
          <p:cNvSpPr>
            <a:spLocks/>
          </p:cNvSpPr>
          <p:nvPr/>
        </p:nvSpPr>
        <p:spPr bwMode="auto">
          <a:xfrm>
            <a:off x="3375025" y="1360488"/>
            <a:ext cx="976313" cy="344487"/>
          </a:xfrm>
          <a:custGeom>
            <a:avLst/>
            <a:gdLst>
              <a:gd name="T0" fmla="*/ 0 w 615"/>
              <a:gd name="T1" fmla="*/ 0 h 217"/>
              <a:gd name="T2" fmla="*/ 2147483647 w 615"/>
              <a:gd name="T3" fmla="*/ 0 h 217"/>
              <a:gd name="T4" fmla="*/ 2147483647 w 615"/>
              <a:gd name="T5" fmla="*/ 2147483647 h 217"/>
              <a:gd name="T6" fmla="*/ 2147483647 w 615"/>
              <a:gd name="T7" fmla="*/ 2147483647 h 217"/>
              <a:gd name="T8" fmla="*/ 0 60000 65536"/>
              <a:gd name="T9" fmla="*/ 0 60000 65536"/>
              <a:gd name="T10" fmla="*/ 0 60000 65536"/>
              <a:gd name="T11" fmla="*/ 0 60000 65536"/>
              <a:gd name="T12" fmla="*/ 0 w 615"/>
              <a:gd name="T13" fmla="*/ 0 h 217"/>
              <a:gd name="T14" fmla="*/ 615 w 615"/>
              <a:gd name="T15" fmla="*/ 217 h 217"/>
            </a:gdLst>
            <a:ahLst/>
            <a:cxnLst>
              <a:cxn ang="T8">
                <a:pos x="T0" y="T1"/>
              </a:cxn>
              <a:cxn ang="T9">
                <a:pos x="T2" y="T3"/>
              </a:cxn>
              <a:cxn ang="T10">
                <a:pos x="T4" y="T5"/>
              </a:cxn>
              <a:cxn ang="T11">
                <a:pos x="T6" y="T7"/>
              </a:cxn>
            </a:cxnLst>
            <a:rect l="T12" t="T13" r="T14" b="T15"/>
            <a:pathLst>
              <a:path w="615" h="217">
                <a:moveTo>
                  <a:pt x="0" y="0"/>
                </a:moveTo>
                <a:lnTo>
                  <a:pt x="615" y="0"/>
                </a:lnTo>
                <a:lnTo>
                  <a:pt x="615" y="129"/>
                </a:lnTo>
                <a:lnTo>
                  <a:pt x="155" y="217"/>
                </a:lnTo>
              </a:path>
            </a:pathLst>
          </a:custGeom>
          <a:solidFill>
            <a:schemeClr val="hlink"/>
          </a:solidFill>
          <a:ln w="9525">
            <a:solidFill>
              <a:schemeClr val="tx1"/>
            </a:solidFill>
            <a:round/>
            <a:headEnd/>
            <a:tailEnd/>
          </a:ln>
        </p:spPr>
        <p:txBody>
          <a:bodyPr wrap="none" anchor="ctr"/>
          <a:lstStyle/>
          <a:p>
            <a:endParaRPr lang="cs-CZ"/>
          </a:p>
        </p:txBody>
      </p:sp>
      <p:sp>
        <p:nvSpPr>
          <p:cNvPr id="186374" name="Rectangle 6"/>
          <p:cNvSpPr>
            <a:spLocks noChangeArrowheads="1"/>
          </p:cNvSpPr>
          <p:nvPr/>
        </p:nvSpPr>
        <p:spPr bwMode="auto">
          <a:xfrm>
            <a:off x="23813" y="2736850"/>
            <a:ext cx="361950" cy="172085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86375" name="Text Box 7"/>
          <p:cNvSpPr txBox="1">
            <a:spLocks noChangeArrowheads="1"/>
          </p:cNvSpPr>
          <p:nvPr/>
        </p:nvSpPr>
        <p:spPr bwMode="auto">
          <a:xfrm>
            <a:off x="4648200" y="5562600"/>
            <a:ext cx="4200525" cy="1187450"/>
          </a:xfrm>
          <a:prstGeom prst="rect">
            <a:avLst/>
          </a:prstGeom>
          <a:noFill/>
          <a:ln w="9525">
            <a:noFill/>
            <a:miter lim="800000"/>
            <a:headEnd/>
            <a:tailEnd/>
          </a:ln>
        </p:spPr>
        <p:txBody>
          <a:bodyPr wrap="none">
            <a:spAutoFit/>
          </a:bodyPr>
          <a:lstStyle/>
          <a:p>
            <a:pPr eaLnBrk="0" hangingPunct="0"/>
            <a:r>
              <a:rPr lang="en-US">
                <a:solidFill>
                  <a:schemeClr val="accent2"/>
                </a:solidFill>
              </a:rPr>
              <a:t>Reduce the radius</a:t>
            </a:r>
            <a:r>
              <a:rPr lang="en-US"/>
              <a:t> of a row of</a:t>
            </a:r>
          </a:p>
          <a:p>
            <a:pPr eaLnBrk="0" hangingPunct="0"/>
            <a:r>
              <a:rPr lang="en-US"/>
              <a:t>rods to </a:t>
            </a:r>
            <a:r>
              <a:rPr lang="ja-JP" altLang="en-US">
                <a:solidFill>
                  <a:srgbClr val="FF0000"/>
                </a:solidFill>
              </a:rPr>
              <a:t>“</a:t>
            </a:r>
            <a:r>
              <a:rPr lang="en-US" altLang="ja-JP">
                <a:solidFill>
                  <a:srgbClr val="FF0000"/>
                </a:solidFill>
              </a:rPr>
              <a:t>trap</a:t>
            </a:r>
            <a:r>
              <a:rPr lang="ja-JP" altLang="en-US">
                <a:solidFill>
                  <a:srgbClr val="FF0000"/>
                </a:solidFill>
              </a:rPr>
              <a:t>”</a:t>
            </a:r>
            <a:r>
              <a:rPr lang="en-US" altLang="ja-JP">
                <a:solidFill>
                  <a:srgbClr val="FF0000"/>
                </a:solidFill>
              </a:rPr>
              <a:t> a waveguide mode</a:t>
            </a:r>
            <a:endParaRPr lang="en-US" altLang="ja-JP"/>
          </a:p>
          <a:p>
            <a:pPr eaLnBrk="0" hangingPunct="0"/>
            <a:r>
              <a:rPr lang="en-US"/>
              <a:t>in the gap.</a:t>
            </a:r>
          </a:p>
        </p:txBody>
      </p:sp>
      <p:sp>
        <p:nvSpPr>
          <p:cNvPr id="186376" name="Text Box 8"/>
          <p:cNvSpPr txBox="1">
            <a:spLocks noChangeArrowheads="1"/>
          </p:cNvSpPr>
          <p:nvPr/>
        </p:nvSpPr>
        <p:spPr bwMode="auto">
          <a:xfrm>
            <a:off x="3429000" y="5326063"/>
            <a:ext cx="941388" cy="366712"/>
          </a:xfrm>
          <a:prstGeom prst="rect">
            <a:avLst/>
          </a:prstGeom>
          <a:noFill/>
          <a:ln w="9525">
            <a:noFill/>
            <a:miter lim="800000"/>
            <a:headEnd/>
            <a:tailEnd/>
          </a:ln>
        </p:spPr>
        <p:txBody>
          <a:bodyPr wrap="none">
            <a:spAutoFit/>
          </a:bodyPr>
          <a:lstStyle/>
          <a:p>
            <a:pPr eaLnBrk="0" hangingPunct="0"/>
            <a:r>
              <a:rPr lang="en-US" sz="1800">
                <a:solidFill>
                  <a:srgbClr val="FF0000"/>
                </a:solidFill>
              </a:rPr>
              <a:t>(r=0.2</a:t>
            </a:r>
            <a:r>
              <a:rPr lang="en-US" sz="1800" i="1">
                <a:solidFill>
                  <a:srgbClr val="FF0000"/>
                </a:solidFill>
              </a:rPr>
              <a:t>a)</a:t>
            </a:r>
            <a:endParaRPr lang="en-US" sz="1800">
              <a:solidFill>
                <a:srgbClr val="FF0000"/>
              </a:solidFill>
            </a:endParaRPr>
          </a:p>
        </p:txBody>
      </p:sp>
      <p:grpSp>
        <p:nvGrpSpPr>
          <p:cNvPr id="2" name="Group 9"/>
          <p:cNvGrpSpPr>
            <a:grpSpLocks/>
          </p:cNvGrpSpPr>
          <p:nvPr/>
        </p:nvGrpSpPr>
        <p:grpSpPr bwMode="auto">
          <a:xfrm>
            <a:off x="1704975" y="4876800"/>
            <a:ext cx="3641725" cy="539750"/>
            <a:chOff x="1074" y="3072"/>
            <a:chExt cx="2294" cy="340"/>
          </a:xfrm>
        </p:grpSpPr>
        <p:sp>
          <p:nvSpPr>
            <p:cNvPr id="186400" name="Freeform 10"/>
            <p:cNvSpPr>
              <a:spLocks/>
            </p:cNvSpPr>
            <p:nvPr/>
          </p:nvSpPr>
          <p:spPr bwMode="auto">
            <a:xfrm>
              <a:off x="1074" y="3189"/>
              <a:ext cx="1667" cy="223"/>
            </a:xfrm>
            <a:custGeom>
              <a:avLst/>
              <a:gdLst>
                <a:gd name="T0" fmla="*/ 0 w 1667"/>
                <a:gd name="T1" fmla="*/ 223 h 223"/>
                <a:gd name="T2" fmla="*/ 1120 w 1667"/>
                <a:gd name="T3" fmla="*/ 37 h 223"/>
                <a:gd name="T4" fmla="*/ 1667 w 1667"/>
                <a:gd name="T5" fmla="*/ 6 h 223"/>
                <a:gd name="T6" fmla="*/ 0 60000 65536"/>
                <a:gd name="T7" fmla="*/ 0 60000 65536"/>
                <a:gd name="T8" fmla="*/ 0 60000 65536"/>
                <a:gd name="T9" fmla="*/ 0 w 1667"/>
                <a:gd name="T10" fmla="*/ 0 h 223"/>
                <a:gd name="T11" fmla="*/ 1667 w 1667"/>
                <a:gd name="T12" fmla="*/ 223 h 223"/>
              </a:gdLst>
              <a:ahLst/>
              <a:cxnLst>
                <a:cxn ang="T6">
                  <a:pos x="T0" y="T1"/>
                </a:cxn>
                <a:cxn ang="T7">
                  <a:pos x="T2" y="T3"/>
                </a:cxn>
                <a:cxn ang="T8">
                  <a:pos x="T4" y="T5"/>
                </a:cxn>
              </a:cxnLst>
              <a:rect l="T9" t="T10" r="T11" b="T12"/>
              <a:pathLst>
                <a:path w="1667" h="223">
                  <a:moveTo>
                    <a:pt x="0" y="223"/>
                  </a:moveTo>
                  <a:cubicBezTo>
                    <a:pt x="421" y="148"/>
                    <a:pt x="842" y="73"/>
                    <a:pt x="1120" y="37"/>
                  </a:cubicBezTo>
                  <a:cubicBezTo>
                    <a:pt x="1397" y="0"/>
                    <a:pt x="1532" y="3"/>
                    <a:pt x="1667" y="6"/>
                  </a:cubicBezTo>
                </a:path>
              </a:pathLst>
            </a:custGeom>
            <a:noFill/>
            <a:ln w="38100">
              <a:solidFill>
                <a:schemeClr val="accent2"/>
              </a:solidFill>
              <a:round/>
              <a:headEnd/>
              <a:tailEnd/>
            </a:ln>
          </p:spPr>
          <p:txBody>
            <a:bodyPr wrap="none" anchor="ctr"/>
            <a:lstStyle/>
            <a:p>
              <a:endParaRPr lang="cs-CZ"/>
            </a:p>
          </p:txBody>
        </p:sp>
        <p:sp>
          <p:nvSpPr>
            <p:cNvPr id="186401" name="Text Box 11"/>
            <p:cNvSpPr txBox="1">
              <a:spLocks noChangeArrowheads="1"/>
            </p:cNvSpPr>
            <p:nvPr/>
          </p:nvSpPr>
          <p:spPr bwMode="auto">
            <a:xfrm>
              <a:off x="2703" y="3072"/>
              <a:ext cx="665" cy="231"/>
            </a:xfrm>
            <a:prstGeom prst="rect">
              <a:avLst/>
            </a:prstGeom>
            <a:noFill/>
            <a:ln w="9525">
              <a:noFill/>
              <a:miter lim="800000"/>
              <a:headEnd/>
              <a:tailEnd/>
            </a:ln>
          </p:spPr>
          <p:txBody>
            <a:bodyPr wrap="none">
              <a:spAutoFit/>
            </a:bodyPr>
            <a:lstStyle/>
            <a:p>
              <a:pPr eaLnBrk="0" hangingPunct="0"/>
              <a:r>
                <a:rPr lang="en-US" sz="1800"/>
                <a:t>(r=0.18</a:t>
              </a:r>
              <a:r>
                <a:rPr lang="en-US" sz="1800" i="1"/>
                <a:t>a)</a:t>
              </a:r>
              <a:endParaRPr lang="en-US" sz="1800"/>
            </a:p>
          </p:txBody>
        </p:sp>
      </p:grpSp>
      <p:grpSp>
        <p:nvGrpSpPr>
          <p:cNvPr id="3" name="Group 12"/>
          <p:cNvGrpSpPr>
            <a:grpSpLocks/>
          </p:cNvGrpSpPr>
          <p:nvPr/>
        </p:nvGrpSpPr>
        <p:grpSpPr bwMode="auto">
          <a:xfrm>
            <a:off x="1392238" y="4387850"/>
            <a:ext cx="3946525" cy="881063"/>
            <a:chOff x="877" y="2764"/>
            <a:chExt cx="2486" cy="555"/>
          </a:xfrm>
        </p:grpSpPr>
        <p:sp>
          <p:nvSpPr>
            <p:cNvPr id="186398" name="Freeform 13"/>
            <p:cNvSpPr>
              <a:spLocks/>
            </p:cNvSpPr>
            <p:nvPr/>
          </p:nvSpPr>
          <p:spPr bwMode="auto">
            <a:xfrm>
              <a:off x="877" y="2880"/>
              <a:ext cx="1869" cy="439"/>
            </a:xfrm>
            <a:custGeom>
              <a:avLst/>
              <a:gdLst>
                <a:gd name="T0" fmla="*/ 0 w 1869"/>
                <a:gd name="T1" fmla="*/ 439 h 439"/>
                <a:gd name="T2" fmla="*/ 764 w 1869"/>
                <a:gd name="T3" fmla="*/ 196 h 439"/>
                <a:gd name="T4" fmla="*/ 1322 w 1869"/>
                <a:gd name="T5" fmla="*/ 62 h 439"/>
                <a:gd name="T6" fmla="*/ 1869 w 1869"/>
                <a:gd name="T7" fmla="*/ 0 h 439"/>
                <a:gd name="T8" fmla="*/ 0 60000 65536"/>
                <a:gd name="T9" fmla="*/ 0 60000 65536"/>
                <a:gd name="T10" fmla="*/ 0 60000 65536"/>
                <a:gd name="T11" fmla="*/ 0 60000 65536"/>
                <a:gd name="T12" fmla="*/ 0 w 1869"/>
                <a:gd name="T13" fmla="*/ 0 h 439"/>
                <a:gd name="T14" fmla="*/ 1869 w 1869"/>
                <a:gd name="T15" fmla="*/ 439 h 439"/>
              </a:gdLst>
              <a:ahLst/>
              <a:cxnLst>
                <a:cxn ang="T8">
                  <a:pos x="T0" y="T1"/>
                </a:cxn>
                <a:cxn ang="T9">
                  <a:pos x="T2" y="T3"/>
                </a:cxn>
                <a:cxn ang="T10">
                  <a:pos x="T4" y="T5"/>
                </a:cxn>
                <a:cxn ang="T11">
                  <a:pos x="T6" y="T7"/>
                </a:cxn>
              </a:cxnLst>
              <a:rect l="T12" t="T13" r="T14" b="T15"/>
              <a:pathLst>
                <a:path w="1869" h="439">
                  <a:moveTo>
                    <a:pt x="0" y="439"/>
                  </a:moveTo>
                  <a:cubicBezTo>
                    <a:pt x="271" y="348"/>
                    <a:pt x="543" y="258"/>
                    <a:pt x="764" y="196"/>
                  </a:cubicBezTo>
                  <a:cubicBezTo>
                    <a:pt x="984" y="133"/>
                    <a:pt x="1137" y="94"/>
                    <a:pt x="1322" y="62"/>
                  </a:cubicBezTo>
                  <a:cubicBezTo>
                    <a:pt x="1506" y="29"/>
                    <a:pt x="1687" y="14"/>
                    <a:pt x="1869" y="0"/>
                  </a:cubicBezTo>
                </a:path>
              </a:pathLst>
            </a:custGeom>
            <a:noFill/>
            <a:ln w="38100">
              <a:solidFill>
                <a:schemeClr val="accent2"/>
              </a:solidFill>
              <a:round/>
              <a:headEnd/>
              <a:tailEnd/>
            </a:ln>
          </p:spPr>
          <p:txBody>
            <a:bodyPr wrap="none" anchor="ctr"/>
            <a:lstStyle/>
            <a:p>
              <a:endParaRPr lang="cs-CZ"/>
            </a:p>
          </p:txBody>
        </p:sp>
        <p:sp>
          <p:nvSpPr>
            <p:cNvPr id="186399" name="Text Box 14"/>
            <p:cNvSpPr txBox="1">
              <a:spLocks noChangeArrowheads="1"/>
            </p:cNvSpPr>
            <p:nvPr/>
          </p:nvSpPr>
          <p:spPr bwMode="auto">
            <a:xfrm>
              <a:off x="2698" y="2764"/>
              <a:ext cx="665" cy="231"/>
            </a:xfrm>
            <a:prstGeom prst="rect">
              <a:avLst/>
            </a:prstGeom>
            <a:noFill/>
            <a:ln w="9525">
              <a:noFill/>
              <a:miter lim="800000"/>
              <a:headEnd/>
              <a:tailEnd/>
            </a:ln>
          </p:spPr>
          <p:txBody>
            <a:bodyPr wrap="none">
              <a:spAutoFit/>
            </a:bodyPr>
            <a:lstStyle/>
            <a:p>
              <a:pPr eaLnBrk="0" hangingPunct="0"/>
              <a:r>
                <a:rPr lang="en-US" sz="1800"/>
                <a:t>(r=0.16</a:t>
              </a:r>
              <a:r>
                <a:rPr lang="en-US" sz="1800" i="1"/>
                <a:t>a)</a:t>
              </a:r>
              <a:endParaRPr lang="en-US" sz="1800"/>
            </a:p>
          </p:txBody>
        </p:sp>
      </p:grpSp>
      <p:grpSp>
        <p:nvGrpSpPr>
          <p:cNvPr id="4" name="Group 15"/>
          <p:cNvGrpSpPr>
            <a:grpSpLocks/>
          </p:cNvGrpSpPr>
          <p:nvPr/>
        </p:nvGrpSpPr>
        <p:grpSpPr bwMode="auto">
          <a:xfrm>
            <a:off x="1414463" y="2995613"/>
            <a:ext cx="3186112" cy="1416050"/>
            <a:chOff x="876" y="1887"/>
            <a:chExt cx="2007" cy="892"/>
          </a:xfrm>
        </p:grpSpPr>
        <p:sp>
          <p:nvSpPr>
            <p:cNvPr id="186396" name="Freeform 16"/>
            <p:cNvSpPr>
              <a:spLocks/>
            </p:cNvSpPr>
            <p:nvPr/>
          </p:nvSpPr>
          <p:spPr bwMode="auto">
            <a:xfrm>
              <a:off x="876" y="1887"/>
              <a:ext cx="1854" cy="892"/>
            </a:xfrm>
            <a:custGeom>
              <a:avLst/>
              <a:gdLst>
                <a:gd name="T0" fmla="*/ 0 w 1869"/>
                <a:gd name="T1" fmla="*/ 30887 h 439"/>
                <a:gd name="T2" fmla="*/ 728 w 1869"/>
                <a:gd name="T3" fmla="*/ 13790 h 439"/>
                <a:gd name="T4" fmla="*/ 1260 w 1869"/>
                <a:gd name="T5" fmla="*/ 4365 h 439"/>
                <a:gd name="T6" fmla="*/ 1780 w 1869"/>
                <a:gd name="T7" fmla="*/ 0 h 439"/>
                <a:gd name="T8" fmla="*/ 0 60000 65536"/>
                <a:gd name="T9" fmla="*/ 0 60000 65536"/>
                <a:gd name="T10" fmla="*/ 0 60000 65536"/>
                <a:gd name="T11" fmla="*/ 0 60000 65536"/>
                <a:gd name="T12" fmla="*/ 0 w 1869"/>
                <a:gd name="T13" fmla="*/ 0 h 439"/>
                <a:gd name="T14" fmla="*/ 1869 w 1869"/>
                <a:gd name="T15" fmla="*/ 439 h 439"/>
              </a:gdLst>
              <a:ahLst/>
              <a:cxnLst>
                <a:cxn ang="T8">
                  <a:pos x="T0" y="T1"/>
                </a:cxn>
                <a:cxn ang="T9">
                  <a:pos x="T2" y="T3"/>
                </a:cxn>
                <a:cxn ang="T10">
                  <a:pos x="T4" y="T5"/>
                </a:cxn>
                <a:cxn ang="T11">
                  <a:pos x="T6" y="T7"/>
                </a:cxn>
              </a:cxnLst>
              <a:rect l="T12" t="T13" r="T14" b="T15"/>
              <a:pathLst>
                <a:path w="1869" h="439">
                  <a:moveTo>
                    <a:pt x="0" y="439"/>
                  </a:moveTo>
                  <a:cubicBezTo>
                    <a:pt x="271" y="348"/>
                    <a:pt x="543" y="258"/>
                    <a:pt x="764" y="196"/>
                  </a:cubicBezTo>
                  <a:cubicBezTo>
                    <a:pt x="984" y="133"/>
                    <a:pt x="1137" y="94"/>
                    <a:pt x="1322" y="62"/>
                  </a:cubicBezTo>
                  <a:cubicBezTo>
                    <a:pt x="1506" y="29"/>
                    <a:pt x="1687" y="14"/>
                    <a:pt x="1869" y="0"/>
                  </a:cubicBezTo>
                </a:path>
              </a:pathLst>
            </a:custGeom>
            <a:noFill/>
            <a:ln w="38100">
              <a:solidFill>
                <a:schemeClr val="accent2"/>
              </a:solidFill>
              <a:round/>
              <a:headEnd/>
              <a:tailEnd/>
            </a:ln>
          </p:spPr>
          <p:txBody>
            <a:bodyPr wrap="none" anchor="ctr"/>
            <a:lstStyle/>
            <a:p>
              <a:endParaRPr lang="cs-CZ"/>
            </a:p>
          </p:txBody>
        </p:sp>
        <p:sp>
          <p:nvSpPr>
            <p:cNvPr id="186397" name="Text Box 17"/>
            <p:cNvSpPr txBox="1">
              <a:spLocks noChangeArrowheads="1"/>
            </p:cNvSpPr>
            <p:nvPr/>
          </p:nvSpPr>
          <p:spPr bwMode="auto">
            <a:xfrm>
              <a:off x="2218" y="1968"/>
              <a:ext cx="665" cy="231"/>
            </a:xfrm>
            <a:prstGeom prst="rect">
              <a:avLst/>
            </a:prstGeom>
            <a:noFill/>
            <a:ln w="9525">
              <a:noFill/>
              <a:miter lim="800000"/>
              <a:headEnd/>
              <a:tailEnd/>
            </a:ln>
          </p:spPr>
          <p:txBody>
            <a:bodyPr wrap="none">
              <a:spAutoFit/>
            </a:bodyPr>
            <a:lstStyle/>
            <a:p>
              <a:pPr eaLnBrk="0" hangingPunct="0"/>
              <a:r>
                <a:rPr lang="en-US" sz="1800"/>
                <a:t>(r=0.12</a:t>
              </a:r>
              <a:r>
                <a:rPr lang="en-US" sz="1800" i="1"/>
                <a:t>a)</a:t>
              </a:r>
              <a:endParaRPr lang="en-US" sz="1800"/>
            </a:p>
          </p:txBody>
        </p:sp>
      </p:grpSp>
      <p:grpSp>
        <p:nvGrpSpPr>
          <p:cNvPr id="5" name="Group 18"/>
          <p:cNvGrpSpPr>
            <a:grpSpLocks/>
          </p:cNvGrpSpPr>
          <p:nvPr/>
        </p:nvGrpSpPr>
        <p:grpSpPr bwMode="auto">
          <a:xfrm>
            <a:off x="1395413" y="3308350"/>
            <a:ext cx="7372350" cy="1492250"/>
            <a:chOff x="879" y="2084"/>
            <a:chExt cx="4644" cy="940"/>
          </a:xfrm>
        </p:grpSpPr>
        <p:grpSp>
          <p:nvGrpSpPr>
            <p:cNvPr id="186392" name="Group 19"/>
            <p:cNvGrpSpPr>
              <a:grpSpLocks/>
            </p:cNvGrpSpPr>
            <p:nvPr/>
          </p:nvGrpSpPr>
          <p:grpSpPr bwMode="auto">
            <a:xfrm>
              <a:off x="879" y="2431"/>
              <a:ext cx="2009" cy="593"/>
              <a:chOff x="864" y="2431"/>
              <a:chExt cx="2009" cy="593"/>
            </a:xfrm>
          </p:grpSpPr>
          <p:sp>
            <p:nvSpPr>
              <p:cNvPr id="186394" name="Freeform 20"/>
              <p:cNvSpPr>
                <a:spLocks/>
              </p:cNvSpPr>
              <p:nvPr/>
            </p:nvSpPr>
            <p:spPr bwMode="auto">
              <a:xfrm>
                <a:off x="864" y="2431"/>
                <a:ext cx="1869" cy="593"/>
              </a:xfrm>
              <a:custGeom>
                <a:avLst/>
                <a:gdLst>
                  <a:gd name="T0" fmla="*/ 0 w 1869"/>
                  <a:gd name="T1" fmla="*/ 2668 h 439"/>
                  <a:gd name="T2" fmla="*/ 764 w 1869"/>
                  <a:gd name="T3" fmla="*/ 1193 h 439"/>
                  <a:gd name="T4" fmla="*/ 1322 w 1869"/>
                  <a:gd name="T5" fmla="*/ 378 h 439"/>
                  <a:gd name="T6" fmla="*/ 1869 w 1869"/>
                  <a:gd name="T7" fmla="*/ 0 h 439"/>
                  <a:gd name="T8" fmla="*/ 0 60000 65536"/>
                  <a:gd name="T9" fmla="*/ 0 60000 65536"/>
                  <a:gd name="T10" fmla="*/ 0 60000 65536"/>
                  <a:gd name="T11" fmla="*/ 0 60000 65536"/>
                  <a:gd name="T12" fmla="*/ 0 w 1869"/>
                  <a:gd name="T13" fmla="*/ 0 h 439"/>
                  <a:gd name="T14" fmla="*/ 1869 w 1869"/>
                  <a:gd name="T15" fmla="*/ 439 h 439"/>
                </a:gdLst>
                <a:ahLst/>
                <a:cxnLst>
                  <a:cxn ang="T8">
                    <a:pos x="T0" y="T1"/>
                  </a:cxn>
                  <a:cxn ang="T9">
                    <a:pos x="T2" y="T3"/>
                  </a:cxn>
                  <a:cxn ang="T10">
                    <a:pos x="T4" y="T5"/>
                  </a:cxn>
                  <a:cxn ang="T11">
                    <a:pos x="T6" y="T7"/>
                  </a:cxn>
                </a:cxnLst>
                <a:rect l="T12" t="T13" r="T14" b="T15"/>
                <a:pathLst>
                  <a:path w="1869" h="439">
                    <a:moveTo>
                      <a:pt x="0" y="439"/>
                    </a:moveTo>
                    <a:cubicBezTo>
                      <a:pt x="271" y="348"/>
                      <a:pt x="543" y="258"/>
                      <a:pt x="764" y="196"/>
                    </a:cubicBezTo>
                    <a:cubicBezTo>
                      <a:pt x="984" y="133"/>
                      <a:pt x="1137" y="94"/>
                      <a:pt x="1322" y="62"/>
                    </a:cubicBezTo>
                    <a:cubicBezTo>
                      <a:pt x="1506" y="29"/>
                      <a:pt x="1687" y="14"/>
                      <a:pt x="1869" y="0"/>
                    </a:cubicBezTo>
                  </a:path>
                </a:pathLst>
              </a:custGeom>
              <a:noFill/>
              <a:ln w="38100">
                <a:solidFill>
                  <a:schemeClr val="accent2"/>
                </a:solidFill>
                <a:round/>
                <a:headEnd/>
                <a:tailEnd/>
              </a:ln>
            </p:spPr>
            <p:txBody>
              <a:bodyPr wrap="none" anchor="ctr"/>
              <a:lstStyle/>
              <a:p>
                <a:endParaRPr lang="cs-CZ"/>
              </a:p>
            </p:txBody>
          </p:sp>
          <p:sp>
            <p:nvSpPr>
              <p:cNvPr id="186395" name="Text Box 21"/>
              <p:cNvSpPr txBox="1">
                <a:spLocks noChangeArrowheads="1"/>
              </p:cNvSpPr>
              <p:nvPr/>
            </p:nvSpPr>
            <p:spPr bwMode="auto">
              <a:xfrm>
                <a:off x="2208" y="2457"/>
                <a:ext cx="665" cy="231"/>
              </a:xfrm>
              <a:prstGeom prst="rect">
                <a:avLst/>
              </a:prstGeom>
              <a:noFill/>
              <a:ln w="9525">
                <a:noFill/>
                <a:miter lim="800000"/>
                <a:headEnd/>
                <a:tailEnd/>
              </a:ln>
            </p:spPr>
            <p:txBody>
              <a:bodyPr wrap="none">
                <a:spAutoFit/>
              </a:bodyPr>
              <a:lstStyle/>
              <a:p>
                <a:pPr eaLnBrk="0" hangingPunct="0"/>
                <a:r>
                  <a:rPr lang="en-US" sz="1800"/>
                  <a:t>(r=0.14</a:t>
                </a:r>
                <a:r>
                  <a:rPr lang="en-US" sz="1800" i="1"/>
                  <a:t>a)</a:t>
                </a:r>
                <a:endParaRPr lang="en-US" sz="1800"/>
              </a:p>
            </p:txBody>
          </p:sp>
        </p:grpSp>
        <p:sp>
          <p:nvSpPr>
            <p:cNvPr id="186393" name="Text Box 22"/>
            <p:cNvSpPr txBox="1">
              <a:spLocks noChangeArrowheads="1"/>
            </p:cNvSpPr>
            <p:nvPr/>
          </p:nvSpPr>
          <p:spPr bwMode="auto">
            <a:xfrm>
              <a:off x="3612" y="2084"/>
              <a:ext cx="1911" cy="748"/>
            </a:xfrm>
            <a:prstGeom prst="rect">
              <a:avLst/>
            </a:prstGeom>
            <a:noFill/>
            <a:ln w="9525">
              <a:noFill/>
              <a:miter lim="800000"/>
              <a:headEnd/>
              <a:tailEnd/>
            </a:ln>
          </p:spPr>
          <p:txBody>
            <a:bodyPr wrap="none">
              <a:spAutoFit/>
            </a:bodyPr>
            <a:lstStyle/>
            <a:p>
              <a:pPr eaLnBrk="0" hangingPunct="0"/>
              <a:r>
                <a:rPr lang="en-US"/>
                <a:t>Still have </a:t>
              </a:r>
              <a:r>
                <a:rPr lang="en-US">
                  <a:solidFill>
                    <a:schemeClr val="accent2"/>
                  </a:solidFill>
                </a:rPr>
                <a:t>conserved</a:t>
              </a:r>
            </a:p>
            <a:p>
              <a:pPr eaLnBrk="0" hangingPunct="0"/>
              <a:r>
                <a:rPr lang="en-US">
                  <a:solidFill>
                    <a:schemeClr val="accent2"/>
                  </a:solidFill>
                </a:rPr>
                <a:t>wavevector</a:t>
              </a:r>
              <a:r>
                <a:rPr lang="en-US"/>
                <a:t>—under the</a:t>
              </a:r>
            </a:p>
            <a:p>
              <a:pPr eaLnBrk="0" hangingPunct="0"/>
              <a:r>
                <a:rPr lang="en-US"/>
                <a:t>light cone, </a:t>
              </a:r>
              <a:r>
                <a:rPr lang="en-US">
                  <a:solidFill>
                    <a:srgbClr val="FF0000"/>
                  </a:solidFill>
                </a:rPr>
                <a:t>no radiation</a:t>
              </a:r>
              <a:endParaRPr lang="en-US"/>
            </a:p>
          </p:txBody>
        </p:sp>
      </p:grpSp>
      <p:sp>
        <p:nvSpPr>
          <p:cNvPr id="186381" name="Line 23"/>
          <p:cNvSpPr>
            <a:spLocks noChangeShapeType="1"/>
          </p:cNvSpPr>
          <p:nvPr/>
        </p:nvSpPr>
        <p:spPr bwMode="auto">
          <a:xfrm flipV="1">
            <a:off x="6400800" y="5029200"/>
            <a:ext cx="0" cy="533400"/>
          </a:xfrm>
          <a:prstGeom prst="line">
            <a:avLst/>
          </a:prstGeom>
          <a:noFill/>
          <a:ln w="38100">
            <a:solidFill>
              <a:schemeClr val="accent2"/>
            </a:solidFill>
            <a:round/>
            <a:headEnd/>
            <a:tailEnd type="triangle" w="med" len="med"/>
          </a:ln>
        </p:spPr>
        <p:txBody>
          <a:bodyPr wrap="none" anchor="ctr"/>
          <a:lstStyle/>
          <a:p>
            <a:endParaRPr lang="cs-CZ"/>
          </a:p>
        </p:txBody>
      </p:sp>
      <p:grpSp>
        <p:nvGrpSpPr>
          <p:cNvPr id="7" name="Group 24"/>
          <p:cNvGrpSpPr>
            <a:grpSpLocks/>
          </p:cNvGrpSpPr>
          <p:nvPr/>
        </p:nvGrpSpPr>
        <p:grpSpPr bwMode="auto">
          <a:xfrm>
            <a:off x="1368425" y="1433513"/>
            <a:ext cx="6686550" cy="2384425"/>
            <a:chOff x="862" y="903"/>
            <a:chExt cx="4212" cy="1502"/>
          </a:xfrm>
        </p:grpSpPr>
        <p:sp>
          <p:nvSpPr>
            <p:cNvPr id="186387" name="Rectangle 25"/>
            <p:cNvSpPr>
              <a:spLocks noChangeArrowheads="1"/>
            </p:cNvSpPr>
            <p:nvPr/>
          </p:nvSpPr>
          <p:spPr bwMode="auto">
            <a:xfrm>
              <a:off x="3169" y="903"/>
              <a:ext cx="1905" cy="841"/>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grpSp>
          <p:nvGrpSpPr>
            <p:cNvPr id="186388" name="Group 26"/>
            <p:cNvGrpSpPr>
              <a:grpSpLocks/>
            </p:cNvGrpSpPr>
            <p:nvPr/>
          </p:nvGrpSpPr>
          <p:grpSpPr bwMode="auto">
            <a:xfrm>
              <a:off x="862" y="1157"/>
              <a:ext cx="2011" cy="1248"/>
              <a:chOff x="862" y="1157"/>
              <a:chExt cx="2011" cy="1248"/>
            </a:xfrm>
          </p:grpSpPr>
          <p:sp>
            <p:nvSpPr>
              <p:cNvPr id="186390" name="Freeform 27"/>
              <p:cNvSpPr>
                <a:spLocks/>
              </p:cNvSpPr>
              <p:nvPr/>
            </p:nvSpPr>
            <p:spPr bwMode="auto">
              <a:xfrm>
                <a:off x="862" y="1157"/>
                <a:ext cx="1880" cy="1248"/>
              </a:xfrm>
              <a:custGeom>
                <a:avLst/>
                <a:gdLst>
                  <a:gd name="T0" fmla="*/ 0 w 1869"/>
                  <a:gd name="T1" fmla="*/ 231724 h 439"/>
                  <a:gd name="T2" fmla="*/ 793 w 1869"/>
                  <a:gd name="T3" fmla="*/ 103388 h 439"/>
                  <a:gd name="T4" fmla="*/ 1370 w 1869"/>
                  <a:gd name="T5" fmla="*/ 32650 h 439"/>
                  <a:gd name="T6" fmla="*/ 1935 w 1869"/>
                  <a:gd name="T7" fmla="*/ 0 h 439"/>
                  <a:gd name="T8" fmla="*/ 0 60000 65536"/>
                  <a:gd name="T9" fmla="*/ 0 60000 65536"/>
                  <a:gd name="T10" fmla="*/ 0 60000 65536"/>
                  <a:gd name="T11" fmla="*/ 0 60000 65536"/>
                  <a:gd name="T12" fmla="*/ 0 w 1869"/>
                  <a:gd name="T13" fmla="*/ 0 h 439"/>
                  <a:gd name="T14" fmla="*/ 1869 w 1869"/>
                  <a:gd name="T15" fmla="*/ 439 h 439"/>
                </a:gdLst>
                <a:ahLst/>
                <a:cxnLst>
                  <a:cxn ang="T8">
                    <a:pos x="T0" y="T1"/>
                  </a:cxn>
                  <a:cxn ang="T9">
                    <a:pos x="T2" y="T3"/>
                  </a:cxn>
                  <a:cxn ang="T10">
                    <a:pos x="T4" y="T5"/>
                  </a:cxn>
                  <a:cxn ang="T11">
                    <a:pos x="T6" y="T7"/>
                  </a:cxn>
                </a:cxnLst>
                <a:rect l="T12" t="T13" r="T14" b="T15"/>
                <a:pathLst>
                  <a:path w="1869" h="439">
                    <a:moveTo>
                      <a:pt x="0" y="439"/>
                    </a:moveTo>
                    <a:cubicBezTo>
                      <a:pt x="271" y="348"/>
                      <a:pt x="543" y="258"/>
                      <a:pt x="764" y="196"/>
                    </a:cubicBezTo>
                    <a:cubicBezTo>
                      <a:pt x="984" y="133"/>
                      <a:pt x="1137" y="94"/>
                      <a:pt x="1322" y="62"/>
                    </a:cubicBezTo>
                    <a:cubicBezTo>
                      <a:pt x="1506" y="29"/>
                      <a:pt x="1687" y="14"/>
                      <a:pt x="1869" y="0"/>
                    </a:cubicBezTo>
                  </a:path>
                </a:pathLst>
              </a:custGeom>
              <a:noFill/>
              <a:ln w="38100">
                <a:solidFill>
                  <a:schemeClr val="accent2"/>
                </a:solidFill>
                <a:round/>
                <a:headEnd/>
                <a:tailEnd/>
              </a:ln>
            </p:spPr>
            <p:txBody>
              <a:bodyPr wrap="none" anchor="ctr"/>
              <a:lstStyle/>
              <a:p>
                <a:endParaRPr lang="cs-CZ"/>
              </a:p>
            </p:txBody>
          </p:sp>
          <p:sp>
            <p:nvSpPr>
              <p:cNvPr id="186391" name="Text Box 28"/>
              <p:cNvSpPr txBox="1">
                <a:spLocks noChangeArrowheads="1"/>
              </p:cNvSpPr>
              <p:nvPr/>
            </p:nvSpPr>
            <p:spPr bwMode="auto">
              <a:xfrm>
                <a:off x="2208" y="1296"/>
                <a:ext cx="665" cy="231"/>
              </a:xfrm>
              <a:prstGeom prst="rect">
                <a:avLst/>
              </a:prstGeom>
              <a:noFill/>
              <a:ln w="9525">
                <a:noFill/>
                <a:miter lim="800000"/>
                <a:headEnd/>
                <a:tailEnd/>
              </a:ln>
            </p:spPr>
            <p:txBody>
              <a:bodyPr wrap="none">
                <a:spAutoFit/>
              </a:bodyPr>
              <a:lstStyle/>
              <a:p>
                <a:pPr eaLnBrk="0" hangingPunct="0"/>
                <a:r>
                  <a:rPr lang="en-US" sz="1800"/>
                  <a:t>(r=0.10</a:t>
                </a:r>
                <a:r>
                  <a:rPr lang="en-US" sz="1800" i="1"/>
                  <a:t>a)</a:t>
                </a:r>
                <a:endParaRPr lang="en-US" sz="1800"/>
              </a:p>
            </p:txBody>
          </p:sp>
        </p:grpSp>
        <p:sp>
          <p:nvSpPr>
            <p:cNvPr id="186389" name="Text Box 29"/>
            <p:cNvSpPr txBox="1">
              <a:spLocks noChangeArrowheads="1"/>
            </p:cNvSpPr>
            <p:nvPr/>
          </p:nvSpPr>
          <p:spPr bwMode="auto">
            <a:xfrm>
              <a:off x="3206" y="950"/>
              <a:ext cx="1851" cy="748"/>
            </a:xfrm>
            <a:prstGeom prst="rect">
              <a:avLst/>
            </a:prstGeom>
            <a:noFill/>
            <a:ln w="9525">
              <a:noFill/>
              <a:miter lim="800000"/>
              <a:headEnd/>
              <a:tailEnd/>
            </a:ln>
          </p:spPr>
          <p:txBody>
            <a:bodyPr wrap="none">
              <a:spAutoFit/>
            </a:bodyPr>
            <a:lstStyle/>
            <a:p>
              <a:pPr eaLnBrk="0" hangingPunct="0"/>
              <a:r>
                <a:rPr lang="en-US"/>
                <a:t>We </a:t>
              </a:r>
              <a:r>
                <a:rPr lang="en-US" i="1"/>
                <a:t>cannot</a:t>
              </a:r>
              <a:r>
                <a:rPr lang="en-US"/>
                <a:t> </a:t>
              </a:r>
              <a:r>
                <a:rPr lang="en-US">
                  <a:solidFill>
                    <a:srgbClr val="FF0000"/>
                  </a:solidFill>
                </a:rPr>
                <a:t>completely</a:t>
              </a:r>
            </a:p>
            <a:p>
              <a:pPr eaLnBrk="0" hangingPunct="0"/>
              <a:r>
                <a:rPr lang="en-US">
                  <a:solidFill>
                    <a:srgbClr val="FF0000"/>
                  </a:solidFill>
                </a:rPr>
                <a:t>remove the rods</a:t>
              </a:r>
              <a:r>
                <a:rPr lang="en-US"/>
                <a:t>—no</a:t>
              </a:r>
            </a:p>
            <a:p>
              <a:pPr eaLnBrk="0" hangingPunct="0"/>
              <a:r>
                <a:rPr lang="en-US"/>
                <a:t>vertical confinement!</a:t>
              </a:r>
            </a:p>
          </p:txBody>
        </p:sp>
      </p:grpSp>
      <p:grpSp>
        <p:nvGrpSpPr>
          <p:cNvPr id="186383" name="Group 30"/>
          <p:cNvGrpSpPr>
            <a:grpSpLocks/>
          </p:cNvGrpSpPr>
          <p:nvPr/>
        </p:nvGrpSpPr>
        <p:grpSpPr bwMode="auto">
          <a:xfrm>
            <a:off x="852488" y="1360488"/>
            <a:ext cx="3219450" cy="4300537"/>
            <a:chOff x="537" y="857"/>
            <a:chExt cx="2028" cy="2709"/>
          </a:xfrm>
        </p:grpSpPr>
        <p:sp>
          <p:nvSpPr>
            <p:cNvPr id="186384" name="Freeform 31"/>
            <p:cNvSpPr>
              <a:spLocks/>
            </p:cNvSpPr>
            <p:nvPr/>
          </p:nvSpPr>
          <p:spPr bwMode="auto">
            <a:xfrm>
              <a:off x="537" y="857"/>
              <a:ext cx="2028" cy="2709"/>
            </a:xfrm>
            <a:custGeom>
              <a:avLst/>
              <a:gdLst>
                <a:gd name="T0" fmla="*/ 0 w 2028"/>
                <a:gd name="T1" fmla="*/ 2709 h 2709"/>
                <a:gd name="T2" fmla="*/ 464 w 2028"/>
                <a:gd name="T3" fmla="*/ 2709 h 2709"/>
                <a:gd name="T4" fmla="*/ 629 w 2028"/>
                <a:gd name="T5" fmla="*/ 2384 h 2709"/>
                <a:gd name="T6" fmla="*/ 908 w 2028"/>
                <a:gd name="T7" fmla="*/ 1853 h 2709"/>
                <a:gd name="T8" fmla="*/ 1177 w 2028"/>
                <a:gd name="T9" fmla="*/ 1342 h 2709"/>
                <a:gd name="T10" fmla="*/ 1455 w 2028"/>
                <a:gd name="T11" fmla="*/ 846 h 2709"/>
                <a:gd name="T12" fmla="*/ 1662 w 2028"/>
                <a:gd name="T13" fmla="*/ 464 h 2709"/>
                <a:gd name="T14" fmla="*/ 1817 w 2028"/>
                <a:gd name="T15" fmla="*/ 263 h 2709"/>
                <a:gd name="T16" fmla="*/ 2028 w 2028"/>
                <a:gd name="T17" fmla="*/ 0 h 2709"/>
                <a:gd name="T18" fmla="*/ 5 w 2028"/>
                <a:gd name="T19" fmla="*/ 0 h 2709"/>
                <a:gd name="T20" fmla="*/ 0 w 2028"/>
                <a:gd name="T21" fmla="*/ 2709 h 27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28"/>
                <a:gd name="T34" fmla="*/ 0 h 2709"/>
                <a:gd name="T35" fmla="*/ 2028 w 2028"/>
                <a:gd name="T36" fmla="*/ 2709 h 27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28" h="2709">
                  <a:moveTo>
                    <a:pt x="0" y="2709"/>
                  </a:moveTo>
                  <a:lnTo>
                    <a:pt x="464" y="2709"/>
                  </a:lnTo>
                  <a:lnTo>
                    <a:pt x="629" y="2384"/>
                  </a:lnTo>
                  <a:lnTo>
                    <a:pt x="908" y="1853"/>
                  </a:lnTo>
                  <a:lnTo>
                    <a:pt x="1177" y="1342"/>
                  </a:lnTo>
                  <a:lnTo>
                    <a:pt x="1455" y="846"/>
                  </a:lnTo>
                  <a:lnTo>
                    <a:pt x="1662" y="464"/>
                  </a:lnTo>
                  <a:lnTo>
                    <a:pt x="1817" y="263"/>
                  </a:lnTo>
                  <a:lnTo>
                    <a:pt x="2028" y="0"/>
                  </a:lnTo>
                  <a:lnTo>
                    <a:pt x="5" y="0"/>
                  </a:lnTo>
                  <a:lnTo>
                    <a:pt x="0" y="2709"/>
                  </a:lnTo>
                  <a:close/>
                </a:path>
              </a:pathLst>
            </a:custGeom>
            <a:solidFill>
              <a:schemeClr val="folHlink"/>
            </a:solidFill>
            <a:ln w="9525">
              <a:solidFill>
                <a:schemeClr val="tx1"/>
              </a:solidFill>
              <a:round/>
              <a:headEnd/>
              <a:tailEnd/>
            </a:ln>
          </p:spPr>
          <p:txBody>
            <a:bodyPr wrap="none" anchor="ctr"/>
            <a:lstStyle/>
            <a:p>
              <a:endParaRPr lang="cs-CZ"/>
            </a:p>
          </p:txBody>
        </p:sp>
        <p:sp>
          <p:nvSpPr>
            <p:cNvPr id="186385" name="Rectangle 32"/>
            <p:cNvSpPr>
              <a:spLocks noChangeArrowheads="1"/>
            </p:cNvSpPr>
            <p:nvPr/>
          </p:nvSpPr>
          <p:spPr bwMode="auto">
            <a:xfrm>
              <a:off x="604" y="924"/>
              <a:ext cx="1141" cy="1141"/>
            </a:xfrm>
            <a:prstGeom prst="rect">
              <a:avLst/>
            </a:prstGeom>
            <a:solidFill>
              <a:srgbClr val="F8F8F8"/>
            </a:solidFill>
            <a:ln w="9525">
              <a:solidFill>
                <a:schemeClr val="bg2"/>
              </a:solidFill>
              <a:miter lim="800000"/>
              <a:headEnd/>
              <a:tailEnd/>
            </a:ln>
          </p:spPr>
          <p:txBody>
            <a:bodyPr wrap="none" anchor="ctr"/>
            <a:lstStyle/>
            <a:p>
              <a:pPr algn="ctr" eaLnBrk="0" hangingPunct="0"/>
              <a:endParaRPr lang="cs-CZ"/>
            </a:p>
          </p:txBody>
        </p:sp>
        <p:pic>
          <p:nvPicPr>
            <p:cNvPr id="186386" name="Picture 33"/>
            <p:cNvPicPr>
              <a:picLocks noChangeAspect="1" noChangeArrowheads="1"/>
            </p:cNvPicPr>
            <p:nvPr/>
          </p:nvPicPr>
          <p:blipFill>
            <a:blip r:embed="rId3"/>
            <a:srcRect/>
            <a:stretch>
              <a:fillRect/>
            </a:stretch>
          </p:blipFill>
          <p:spPr bwMode="auto">
            <a:xfrm>
              <a:off x="657" y="965"/>
              <a:ext cx="1056" cy="1056"/>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A mystery from the 19th century</a:t>
            </a:r>
          </a:p>
        </p:txBody>
      </p:sp>
      <p:sp>
        <p:nvSpPr>
          <p:cNvPr id="3077" name="Text Box 3"/>
          <p:cNvSpPr txBox="1">
            <a:spLocks noChangeArrowheads="1"/>
          </p:cNvSpPr>
          <p:nvPr/>
        </p:nvSpPr>
        <p:spPr bwMode="auto">
          <a:xfrm>
            <a:off x="1203325" y="2209800"/>
            <a:ext cx="420688" cy="457200"/>
          </a:xfrm>
          <a:prstGeom prst="rect">
            <a:avLst/>
          </a:prstGeom>
          <a:noFill/>
          <a:ln w="9525">
            <a:noFill/>
            <a:miter lim="800000"/>
            <a:headEnd/>
            <a:tailEnd/>
          </a:ln>
        </p:spPr>
        <p:txBody>
          <a:bodyPr wrap="none">
            <a:spAutoFit/>
          </a:bodyPr>
          <a:lstStyle/>
          <a:p>
            <a:pPr eaLnBrk="0" hangingPunct="0"/>
            <a:r>
              <a:rPr lang="en-US">
                <a:solidFill>
                  <a:srgbClr val="FF0000"/>
                </a:solidFill>
              </a:rPr>
              <a:t>e</a:t>
            </a:r>
            <a:r>
              <a:rPr lang="en-US" baseline="30000">
                <a:solidFill>
                  <a:srgbClr val="FF0000"/>
                </a:solidFill>
              </a:rPr>
              <a:t>–</a:t>
            </a:r>
            <a:endParaRPr lang="en-US">
              <a:solidFill>
                <a:srgbClr val="FF0000"/>
              </a:solidFill>
            </a:endParaRPr>
          </a:p>
        </p:txBody>
      </p:sp>
      <p:sp>
        <p:nvSpPr>
          <p:cNvPr id="3078" name="Text Box 4"/>
          <p:cNvSpPr txBox="1">
            <a:spLocks noChangeArrowheads="1"/>
          </p:cNvSpPr>
          <p:nvPr/>
        </p:nvSpPr>
        <p:spPr bwMode="auto">
          <a:xfrm>
            <a:off x="1865313" y="3048000"/>
            <a:ext cx="420687" cy="457200"/>
          </a:xfrm>
          <a:prstGeom prst="rect">
            <a:avLst/>
          </a:prstGeom>
          <a:noFill/>
          <a:ln w="9525">
            <a:noFill/>
            <a:miter lim="800000"/>
            <a:headEnd/>
            <a:tailEnd/>
          </a:ln>
        </p:spPr>
        <p:txBody>
          <a:bodyPr wrap="none">
            <a:spAutoFit/>
          </a:bodyPr>
          <a:lstStyle/>
          <a:p>
            <a:pPr eaLnBrk="0" hangingPunct="0"/>
            <a:r>
              <a:rPr lang="en-US">
                <a:solidFill>
                  <a:srgbClr val="FF0000"/>
                </a:solidFill>
              </a:rPr>
              <a:t>e</a:t>
            </a:r>
            <a:r>
              <a:rPr lang="en-US" baseline="30000">
                <a:solidFill>
                  <a:srgbClr val="FF0000"/>
                </a:solidFill>
              </a:rPr>
              <a:t>–</a:t>
            </a:r>
            <a:endParaRPr lang="en-US">
              <a:solidFill>
                <a:srgbClr val="FF0000"/>
              </a:solidFill>
            </a:endParaRPr>
          </a:p>
        </p:txBody>
      </p:sp>
      <p:graphicFrame>
        <p:nvGraphicFramePr>
          <p:cNvPr id="3074" name="Object 2"/>
          <p:cNvGraphicFramePr>
            <a:graphicFrameLocks noChangeAspect="1"/>
          </p:cNvGraphicFramePr>
          <p:nvPr/>
        </p:nvGraphicFramePr>
        <p:xfrm>
          <a:off x="1447800" y="3886200"/>
          <a:ext cx="457200" cy="571500"/>
        </p:xfrm>
        <a:graphic>
          <a:graphicData uri="http://schemas.openxmlformats.org/presentationml/2006/ole">
            <p:oleObj spid="_x0000_s3074" name="Equation" r:id="rId3" imgW="152400" imgH="190500" progId="">
              <p:embed/>
            </p:oleObj>
          </a:graphicData>
        </a:graphic>
      </p:graphicFrame>
      <p:sp>
        <p:nvSpPr>
          <p:cNvPr id="3079" name="Line 6"/>
          <p:cNvSpPr>
            <a:spLocks noChangeShapeType="1"/>
          </p:cNvSpPr>
          <p:nvPr/>
        </p:nvSpPr>
        <p:spPr bwMode="auto">
          <a:xfrm flipH="1">
            <a:off x="838200" y="4191000"/>
            <a:ext cx="609600" cy="0"/>
          </a:xfrm>
          <a:prstGeom prst="line">
            <a:avLst/>
          </a:prstGeom>
          <a:noFill/>
          <a:ln w="9525">
            <a:solidFill>
              <a:schemeClr val="tx1"/>
            </a:solidFill>
            <a:round/>
            <a:headEnd/>
            <a:tailEnd type="triangle" w="med" len="med"/>
          </a:ln>
        </p:spPr>
        <p:txBody>
          <a:bodyPr wrap="none" anchor="ctr"/>
          <a:lstStyle/>
          <a:p>
            <a:endParaRPr lang="cs-CZ"/>
          </a:p>
        </p:txBody>
      </p:sp>
      <p:grpSp>
        <p:nvGrpSpPr>
          <p:cNvPr id="3080" name="Group 10"/>
          <p:cNvGrpSpPr>
            <a:grpSpLocks/>
          </p:cNvGrpSpPr>
          <p:nvPr/>
        </p:nvGrpSpPr>
        <p:grpSpPr bwMode="auto">
          <a:xfrm>
            <a:off x="3681413" y="1752600"/>
            <a:ext cx="357187" cy="457200"/>
            <a:chOff x="2294" y="1327"/>
            <a:chExt cx="225" cy="288"/>
          </a:xfrm>
        </p:grpSpPr>
        <p:sp>
          <p:nvSpPr>
            <p:cNvPr id="3104" name="Oval 9"/>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105" name="Text Box 7"/>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3081" name="Group 11"/>
          <p:cNvGrpSpPr>
            <a:grpSpLocks/>
          </p:cNvGrpSpPr>
          <p:nvPr/>
        </p:nvGrpSpPr>
        <p:grpSpPr bwMode="auto">
          <a:xfrm>
            <a:off x="5029200" y="2514600"/>
            <a:ext cx="357188" cy="457200"/>
            <a:chOff x="2294" y="1327"/>
            <a:chExt cx="225" cy="288"/>
          </a:xfrm>
        </p:grpSpPr>
        <p:sp>
          <p:nvSpPr>
            <p:cNvPr id="3102" name="Oval 12"/>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103" name="Text Box 13"/>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3082" name="Group 14"/>
          <p:cNvGrpSpPr>
            <a:grpSpLocks/>
          </p:cNvGrpSpPr>
          <p:nvPr/>
        </p:nvGrpSpPr>
        <p:grpSpPr bwMode="auto">
          <a:xfrm>
            <a:off x="4495800" y="3124200"/>
            <a:ext cx="357188" cy="457200"/>
            <a:chOff x="2294" y="1327"/>
            <a:chExt cx="225" cy="288"/>
          </a:xfrm>
        </p:grpSpPr>
        <p:sp>
          <p:nvSpPr>
            <p:cNvPr id="3100" name="Oval 15"/>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101" name="Text Box 16"/>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3083" name="Group 17"/>
          <p:cNvGrpSpPr>
            <a:grpSpLocks/>
          </p:cNvGrpSpPr>
          <p:nvPr/>
        </p:nvGrpSpPr>
        <p:grpSpPr bwMode="auto">
          <a:xfrm>
            <a:off x="5943600" y="1905000"/>
            <a:ext cx="357188" cy="457200"/>
            <a:chOff x="2294" y="1327"/>
            <a:chExt cx="225" cy="288"/>
          </a:xfrm>
        </p:grpSpPr>
        <p:sp>
          <p:nvSpPr>
            <p:cNvPr id="3098" name="Oval 18"/>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099" name="Text Box 19"/>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3084" name="Group 20"/>
          <p:cNvGrpSpPr>
            <a:grpSpLocks/>
          </p:cNvGrpSpPr>
          <p:nvPr/>
        </p:nvGrpSpPr>
        <p:grpSpPr bwMode="auto">
          <a:xfrm>
            <a:off x="7086600" y="3352800"/>
            <a:ext cx="357188" cy="457200"/>
            <a:chOff x="2294" y="1327"/>
            <a:chExt cx="225" cy="288"/>
          </a:xfrm>
        </p:grpSpPr>
        <p:sp>
          <p:nvSpPr>
            <p:cNvPr id="3096" name="Oval 21"/>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097" name="Text Box 22"/>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sp>
        <p:nvSpPr>
          <p:cNvPr id="3085" name="Line 23"/>
          <p:cNvSpPr>
            <a:spLocks noChangeShapeType="1"/>
          </p:cNvSpPr>
          <p:nvPr/>
        </p:nvSpPr>
        <p:spPr bwMode="auto">
          <a:xfrm>
            <a:off x="1752600" y="2514600"/>
            <a:ext cx="3276600" cy="228600"/>
          </a:xfrm>
          <a:prstGeom prst="line">
            <a:avLst/>
          </a:prstGeom>
          <a:noFill/>
          <a:ln w="9525">
            <a:solidFill>
              <a:srgbClr val="FF0000"/>
            </a:solidFill>
            <a:round/>
            <a:headEnd/>
            <a:tailEnd type="triangle" w="med" len="med"/>
          </a:ln>
        </p:spPr>
        <p:txBody>
          <a:bodyPr wrap="none" anchor="ctr"/>
          <a:lstStyle/>
          <a:p>
            <a:endParaRPr lang="cs-CZ"/>
          </a:p>
        </p:txBody>
      </p:sp>
      <p:sp>
        <p:nvSpPr>
          <p:cNvPr id="3086" name="Line 24"/>
          <p:cNvSpPr>
            <a:spLocks noChangeShapeType="1"/>
          </p:cNvSpPr>
          <p:nvPr/>
        </p:nvSpPr>
        <p:spPr bwMode="auto">
          <a:xfrm flipH="1">
            <a:off x="3581400" y="2819400"/>
            <a:ext cx="1371600" cy="76200"/>
          </a:xfrm>
          <a:prstGeom prst="line">
            <a:avLst/>
          </a:prstGeom>
          <a:noFill/>
          <a:ln w="9525">
            <a:solidFill>
              <a:srgbClr val="FF0000"/>
            </a:solidFill>
            <a:round/>
            <a:headEnd/>
            <a:tailEnd type="triangle" w="med" len="med"/>
          </a:ln>
        </p:spPr>
        <p:txBody>
          <a:bodyPr wrap="none" anchor="ctr"/>
          <a:lstStyle/>
          <a:p>
            <a:endParaRPr lang="cs-CZ"/>
          </a:p>
        </p:txBody>
      </p:sp>
      <p:sp>
        <p:nvSpPr>
          <p:cNvPr id="3087" name="Line 25"/>
          <p:cNvSpPr>
            <a:spLocks noChangeShapeType="1"/>
          </p:cNvSpPr>
          <p:nvPr/>
        </p:nvSpPr>
        <p:spPr bwMode="auto">
          <a:xfrm flipV="1">
            <a:off x="2297113" y="3200400"/>
            <a:ext cx="2274887" cy="79375"/>
          </a:xfrm>
          <a:prstGeom prst="line">
            <a:avLst/>
          </a:prstGeom>
          <a:noFill/>
          <a:ln w="9525">
            <a:solidFill>
              <a:srgbClr val="FF0000"/>
            </a:solidFill>
            <a:round/>
            <a:headEnd/>
            <a:tailEnd type="triangle" w="med" len="med"/>
          </a:ln>
        </p:spPr>
        <p:txBody>
          <a:bodyPr wrap="none" anchor="ctr"/>
          <a:lstStyle/>
          <a:p>
            <a:endParaRPr lang="cs-CZ"/>
          </a:p>
        </p:txBody>
      </p:sp>
      <p:sp>
        <p:nvSpPr>
          <p:cNvPr id="3088" name="Line 26"/>
          <p:cNvSpPr>
            <a:spLocks noChangeShapeType="1"/>
          </p:cNvSpPr>
          <p:nvPr/>
        </p:nvSpPr>
        <p:spPr bwMode="auto">
          <a:xfrm flipH="1" flipV="1">
            <a:off x="4591050" y="1930400"/>
            <a:ext cx="52388" cy="1249363"/>
          </a:xfrm>
          <a:prstGeom prst="line">
            <a:avLst/>
          </a:prstGeom>
          <a:noFill/>
          <a:ln w="9525">
            <a:solidFill>
              <a:srgbClr val="FF0000"/>
            </a:solidFill>
            <a:round/>
            <a:headEnd/>
            <a:tailEnd type="triangle" w="med" len="med"/>
          </a:ln>
        </p:spPr>
        <p:txBody>
          <a:bodyPr wrap="none" anchor="ctr"/>
          <a:lstStyle/>
          <a:p>
            <a:endParaRPr lang="cs-CZ"/>
          </a:p>
        </p:txBody>
      </p:sp>
      <p:graphicFrame>
        <p:nvGraphicFramePr>
          <p:cNvPr id="3075" name="Object 3"/>
          <p:cNvGraphicFramePr>
            <a:graphicFrameLocks noChangeAspect="1"/>
          </p:cNvGraphicFramePr>
          <p:nvPr/>
        </p:nvGraphicFramePr>
        <p:xfrm>
          <a:off x="4959350" y="4132263"/>
          <a:ext cx="1289050" cy="515937"/>
        </p:xfrm>
        <a:graphic>
          <a:graphicData uri="http://schemas.openxmlformats.org/presentationml/2006/ole">
            <p:oleObj spid="_x0000_s3075" name="Equation" r:id="rId4" imgW="508000" imgH="203200" progId="">
              <p:embed/>
            </p:oleObj>
          </a:graphicData>
        </a:graphic>
      </p:graphicFrame>
      <p:sp>
        <p:nvSpPr>
          <p:cNvPr id="3089" name="Text Box 28"/>
          <p:cNvSpPr txBox="1">
            <a:spLocks noChangeArrowheads="1"/>
          </p:cNvSpPr>
          <p:nvPr/>
        </p:nvSpPr>
        <p:spPr bwMode="auto">
          <a:xfrm>
            <a:off x="3810000" y="4244975"/>
            <a:ext cx="971550" cy="396875"/>
          </a:xfrm>
          <a:prstGeom prst="rect">
            <a:avLst/>
          </a:prstGeom>
          <a:noFill/>
          <a:ln w="9525">
            <a:noFill/>
            <a:miter lim="800000"/>
            <a:headEnd/>
            <a:tailEnd/>
          </a:ln>
        </p:spPr>
        <p:txBody>
          <a:bodyPr wrap="none">
            <a:spAutoFit/>
          </a:bodyPr>
          <a:lstStyle/>
          <a:p>
            <a:pPr eaLnBrk="0" hangingPunct="0"/>
            <a:r>
              <a:rPr lang="en-US" sz="2000">
                <a:solidFill>
                  <a:srgbClr val="FF0000"/>
                </a:solidFill>
              </a:rPr>
              <a:t>current:</a:t>
            </a:r>
          </a:p>
        </p:txBody>
      </p:sp>
      <p:sp>
        <p:nvSpPr>
          <p:cNvPr id="3090" name="Text Box 29"/>
          <p:cNvSpPr txBox="1">
            <a:spLocks noChangeArrowheads="1"/>
          </p:cNvSpPr>
          <p:nvPr/>
        </p:nvSpPr>
        <p:spPr bwMode="auto">
          <a:xfrm>
            <a:off x="4419600" y="4876800"/>
            <a:ext cx="2654300" cy="396875"/>
          </a:xfrm>
          <a:prstGeom prst="rect">
            <a:avLst/>
          </a:prstGeom>
          <a:noFill/>
          <a:ln w="9525">
            <a:noFill/>
            <a:miter lim="800000"/>
            <a:headEnd/>
            <a:tailEnd/>
          </a:ln>
        </p:spPr>
        <p:txBody>
          <a:bodyPr wrap="none">
            <a:spAutoFit/>
          </a:bodyPr>
          <a:lstStyle/>
          <a:p>
            <a:pPr eaLnBrk="0" hangingPunct="0"/>
            <a:r>
              <a:rPr lang="en-US" sz="2000">
                <a:solidFill>
                  <a:schemeClr val="accent2"/>
                </a:solidFill>
              </a:rPr>
              <a:t>conductivity (measured)</a:t>
            </a:r>
            <a:endParaRPr lang="en-US" sz="2000">
              <a:solidFill>
                <a:srgbClr val="FF0000"/>
              </a:solidFill>
            </a:endParaRPr>
          </a:p>
        </p:txBody>
      </p:sp>
      <p:sp>
        <p:nvSpPr>
          <p:cNvPr id="3091" name="Line 30"/>
          <p:cNvSpPr>
            <a:spLocks noChangeShapeType="1"/>
          </p:cNvSpPr>
          <p:nvPr/>
        </p:nvSpPr>
        <p:spPr bwMode="auto">
          <a:xfrm flipH="1">
            <a:off x="5235575" y="4646613"/>
            <a:ext cx="469900" cy="292100"/>
          </a:xfrm>
          <a:prstGeom prst="line">
            <a:avLst/>
          </a:prstGeom>
          <a:noFill/>
          <a:ln w="9525">
            <a:solidFill>
              <a:schemeClr val="tx1"/>
            </a:solidFill>
            <a:round/>
            <a:headEnd/>
            <a:tailEnd/>
          </a:ln>
        </p:spPr>
        <p:txBody>
          <a:bodyPr wrap="none" anchor="ctr"/>
          <a:lstStyle/>
          <a:p>
            <a:endParaRPr lang="cs-CZ"/>
          </a:p>
        </p:txBody>
      </p:sp>
      <p:grpSp>
        <p:nvGrpSpPr>
          <p:cNvPr id="7" name="Group 35"/>
          <p:cNvGrpSpPr>
            <a:grpSpLocks/>
          </p:cNvGrpSpPr>
          <p:nvPr/>
        </p:nvGrpSpPr>
        <p:grpSpPr bwMode="auto">
          <a:xfrm>
            <a:off x="3886200" y="5257800"/>
            <a:ext cx="4773613" cy="990600"/>
            <a:chOff x="2448" y="3312"/>
            <a:chExt cx="3007" cy="624"/>
          </a:xfrm>
        </p:grpSpPr>
        <p:sp>
          <p:nvSpPr>
            <p:cNvPr id="3094" name="Line 31"/>
            <p:cNvSpPr>
              <a:spLocks noChangeShapeType="1"/>
            </p:cNvSpPr>
            <p:nvPr/>
          </p:nvSpPr>
          <p:spPr bwMode="auto">
            <a:xfrm flipH="1">
              <a:off x="3984" y="3312"/>
              <a:ext cx="0" cy="288"/>
            </a:xfrm>
            <a:prstGeom prst="line">
              <a:avLst/>
            </a:prstGeom>
            <a:noFill/>
            <a:ln w="9525">
              <a:solidFill>
                <a:schemeClr val="tx1"/>
              </a:solidFill>
              <a:round/>
              <a:headEnd/>
              <a:tailEnd type="triangle" w="med" len="med"/>
            </a:ln>
          </p:spPr>
          <p:txBody>
            <a:bodyPr wrap="none" anchor="ctr"/>
            <a:lstStyle/>
            <a:p>
              <a:endParaRPr lang="cs-CZ"/>
            </a:p>
          </p:txBody>
        </p:sp>
        <p:sp>
          <p:nvSpPr>
            <p:cNvPr id="3095" name="Text Box 32"/>
            <p:cNvSpPr txBox="1">
              <a:spLocks noChangeArrowheads="1"/>
            </p:cNvSpPr>
            <p:nvPr/>
          </p:nvSpPr>
          <p:spPr bwMode="auto">
            <a:xfrm>
              <a:off x="2448" y="3648"/>
              <a:ext cx="3007" cy="288"/>
            </a:xfrm>
            <a:prstGeom prst="rect">
              <a:avLst/>
            </a:prstGeom>
            <a:noFill/>
            <a:ln w="9525">
              <a:noFill/>
              <a:miter lim="800000"/>
              <a:headEnd/>
              <a:tailEnd/>
            </a:ln>
          </p:spPr>
          <p:txBody>
            <a:bodyPr wrap="none">
              <a:spAutoFit/>
            </a:bodyPr>
            <a:lstStyle/>
            <a:p>
              <a:pPr eaLnBrk="0" hangingPunct="0"/>
              <a:r>
                <a:rPr lang="en-US">
                  <a:solidFill>
                    <a:schemeClr val="accent2"/>
                  </a:solidFill>
                </a:rPr>
                <a:t>mean free path</a:t>
              </a:r>
              <a:r>
                <a:rPr lang="en-US"/>
                <a:t> (distance) of electrons</a:t>
              </a:r>
            </a:p>
          </p:txBody>
        </p:sp>
      </p:grpSp>
      <p:sp>
        <p:nvSpPr>
          <p:cNvPr id="3093" name="Text Box 34"/>
          <p:cNvSpPr txBox="1">
            <a:spLocks noChangeArrowheads="1"/>
          </p:cNvSpPr>
          <p:nvPr/>
        </p:nvSpPr>
        <p:spPr bwMode="auto">
          <a:xfrm>
            <a:off x="3735388" y="1371600"/>
            <a:ext cx="2590800" cy="457200"/>
          </a:xfrm>
          <a:prstGeom prst="rect">
            <a:avLst/>
          </a:prstGeom>
          <a:noFill/>
          <a:ln w="9525">
            <a:noFill/>
            <a:miter lim="800000"/>
            <a:headEnd/>
            <a:tailEnd/>
          </a:ln>
        </p:spPr>
        <p:txBody>
          <a:bodyPr wrap="none">
            <a:spAutoFit/>
          </a:bodyPr>
          <a:lstStyle/>
          <a:p>
            <a:pPr eaLnBrk="0" hangingPunct="0"/>
            <a:r>
              <a:rPr lang="en-US"/>
              <a:t>conductive material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04800" y="0"/>
            <a:ext cx="8534400" cy="1143000"/>
          </a:xfrm>
        </p:spPr>
        <p:txBody>
          <a:bodyPr/>
          <a:lstStyle/>
          <a:p>
            <a:r>
              <a:rPr lang="en-US" smtClean="0">
                <a:ea typeface="ＭＳ Ｐゴシック" charset="-128"/>
              </a:rPr>
              <a:t>Reduced-Index Waveguide Modes</a:t>
            </a:r>
          </a:p>
        </p:txBody>
      </p:sp>
      <p:pic>
        <p:nvPicPr>
          <p:cNvPr id="187395" name="Picture 3"/>
          <p:cNvPicPr>
            <a:picLocks noChangeAspect="1" noChangeArrowheads="1"/>
          </p:cNvPicPr>
          <p:nvPr/>
        </p:nvPicPr>
        <p:blipFill>
          <a:blip r:embed="rId2"/>
          <a:srcRect/>
          <a:stretch>
            <a:fillRect/>
          </a:stretch>
        </p:blipFill>
        <p:spPr bwMode="auto">
          <a:xfrm>
            <a:off x="165100" y="1371600"/>
            <a:ext cx="1663700" cy="1663700"/>
          </a:xfrm>
          <a:prstGeom prst="rect">
            <a:avLst/>
          </a:prstGeom>
          <a:noFill/>
          <a:ln w="9525">
            <a:noFill/>
            <a:miter lim="800000"/>
            <a:headEnd/>
            <a:tailEnd/>
          </a:ln>
        </p:spPr>
      </p:pic>
      <p:pic>
        <p:nvPicPr>
          <p:cNvPr id="187396" name="Picture 4"/>
          <p:cNvPicPr>
            <a:picLocks noChangeAspect="1" noChangeArrowheads="1"/>
          </p:cNvPicPr>
          <p:nvPr/>
        </p:nvPicPr>
        <p:blipFill>
          <a:blip r:embed="rId3"/>
          <a:srcRect/>
          <a:stretch>
            <a:fillRect/>
          </a:stretch>
        </p:blipFill>
        <p:spPr bwMode="auto">
          <a:xfrm>
            <a:off x="6134100" y="1371600"/>
            <a:ext cx="1701800" cy="1612900"/>
          </a:xfrm>
          <a:prstGeom prst="rect">
            <a:avLst/>
          </a:prstGeom>
          <a:noFill/>
          <a:ln w="9525">
            <a:noFill/>
            <a:miter lim="800000"/>
            <a:headEnd/>
            <a:tailEnd/>
          </a:ln>
        </p:spPr>
      </p:pic>
      <p:pic>
        <p:nvPicPr>
          <p:cNvPr id="187397" name="Picture 5"/>
          <p:cNvPicPr>
            <a:picLocks noChangeAspect="1" noChangeArrowheads="1"/>
          </p:cNvPicPr>
          <p:nvPr/>
        </p:nvPicPr>
        <p:blipFill>
          <a:blip r:embed="rId4"/>
          <a:srcRect/>
          <a:stretch>
            <a:fillRect/>
          </a:stretch>
        </p:blipFill>
        <p:spPr bwMode="auto">
          <a:xfrm>
            <a:off x="2057400" y="1524000"/>
            <a:ext cx="2971800" cy="4991100"/>
          </a:xfrm>
          <a:prstGeom prst="rect">
            <a:avLst/>
          </a:prstGeom>
          <a:noFill/>
          <a:ln w="9525">
            <a:noFill/>
            <a:miter lim="800000"/>
            <a:headEnd/>
            <a:tailEnd/>
          </a:ln>
        </p:spPr>
      </p:pic>
      <p:pic>
        <p:nvPicPr>
          <p:cNvPr id="187398" name="Picture 6"/>
          <p:cNvPicPr>
            <a:picLocks noChangeAspect="1" noChangeArrowheads="1"/>
          </p:cNvPicPr>
          <p:nvPr/>
        </p:nvPicPr>
        <p:blipFill>
          <a:blip r:embed="rId5"/>
          <a:srcRect/>
          <a:stretch>
            <a:fillRect/>
          </a:stretch>
        </p:blipFill>
        <p:spPr bwMode="auto">
          <a:xfrm>
            <a:off x="5753100" y="3124200"/>
            <a:ext cx="3086100" cy="330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228600"/>
            <a:ext cx="7772400" cy="1143000"/>
          </a:xfrm>
        </p:spPr>
        <p:txBody>
          <a:bodyPr/>
          <a:lstStyle/>
          <a:p>
            <a:r>
              <a:rPr lang="en-US" sz="3600" smtClean="0">
                <a:ea typeface="ＭＳ Ｐゴシック" charset="-128"/>
              </a:rPr>
              <a:t>Experimental Waveguide &amp; Bend</a:t>
            </a:r>
          </a:p>
        </p:txBody>
      </p:sp>
      <p:pic>
        <p:nvPicPr>
          <p:cNvPr id="188419" name="Picture 3"/>
          <p:cNvPicPr>
            <a:picLocks noChangeAspect="1" noChangeArrowheads="1"/>
          </p:cNvPicPr>
          <p:nvPr/>
        </p:nvPicPr>
        <p:blipFill>
          <a:blip r:embed="rId2"/>
          <a:srcRect/>
          <a:stretch>
            <a:fillRect/>
          </a:stretch>
        </p:blipFill>
        <p:spPr bwMode="auto">
          <a:xfrm>
            <a:off x="88900" y="711200"/>
            <a:ext cx="9817100" cy="6070600"/>
          </a:xfrm>
          <a:prstGeom prst="rect">
            <a:avLst/>
          </a:prstGeom>
          <a:noFill/>
          <a:ln w="9525">
            <a:noFill/>
            <a:miter lim="800000"/>
            <a:headEnd/>
            <a:tailEnd/>
          </a:ln>
        </p:spPr>
      </p:pic>
      <p:sp>
        <p:nvSpPr>
          <p:cNvPr id="188420" name="Text Box 4"/>
          <p:cNvSpPr txBox="1">
            <a:spLocks noChangeArrowheads="1"/>
          </p:cNvSpPr>
          <p:nvPr/>
        </p:nvSpPr>
        <p:spPr bwMode="auto">
          <a:xfrm>
            <a:off x="5410200" y="882650"/>
            <a:ext cx="3721100" cy="336550"/>
          </a:xfrm>
          <a:prstGeom prst="rect">
            <a:avLst/>
          </a:prstGeom>
          <a:noFill/>
          <a:ln w="9525">
            <a:noFill/>
            <a:miter lim="800000"/>
            <a:headEnd/>
            <a:tailEnd/>
          </a:ln>
        </p:spPr>
        <p:txBody>
          <a:bodyPr wrap="none">
            <a:spAutoFit/>
          </a:bodyPr>
          <a:lstStyle/>
          <a:p>
            <a:pPr algn="ctr" eaLnBrk="0" hangingPunct="0"/>
            <a:r>
              <a:rPr lang="en-US" sz="1600"/>
              <a:t>[ E. Chow </a:t>
            </a:r>
            <a:r>
              <a:rPr lang="en-US" sz="1600" i="1"/>
              <a:t>et al.</a:t>
            </a:r>
            <a:r>
              <a:rPr lang="en-US" sz="1600"/>
              <a:t>, </a:t>
            </a:r>
            <a:r>
              <a:rPr lang="en-US" sz="1600" i="1"/>
              <a:t>Opt. Lett.</a:t>
            </a:r>
            <a:r>
              <a:rPr lang="en-US" sz="1600"/>
              <a:t> </a:t>
            </a:r>
            <a:r>
              <a:rPr lang="en-US" sz="1600" b="1"/>
              <a:t>26</a:t>
            </a:r>
            <a:r>
              <a:rPr lang="en-US" sz="1600"/>
              <a:t>, 286 (2001) ]</a:t>
            </a:r>
          </a:p>
        </p:txBody>
      </p:sp>
      <p:sp>
        <p:nvSpPr>
          <p:cNvPr id="188421" name="Line 5"/>
          <p:cNvSpPr>
            <a:spLocks noChangeShapeType="1"/>
          </p:cNvSpPr>
          <p:nvPr/>
        </p:nvSpPr>
        <p:spPr bwMode="auto">
          <a:xfrm>
            <a:off x="1905000" y="3581400"/>
            <a:ext cx="152400" cy="0"/>
          </a:xfrm>
          <a:prstGeom prst="line">
            <a:avLst/>
          </a:prstGeom>
          <a:noFill/>
          <a:ln w="28575">
            <a:solidFill>
              <a:srgbClr val="FF0000"/>
            </a:solidFill>
            <a:round/>
            <a:headEnd/>
            <a:tailEnd/>
          </a:ln>
        </p:spPr>
        <p:txBody>
          <a:bodyPr wrap="none" anchor="ctr"/>
          <a:lstStyle/>
          <a:p>
            <a:endParaRPr lang="cs-CZ"/>
          </a:p>
        </p:txBody>
      </p:sp>
      <p:sp>
        <p:nvSpPr>
          <p:cNvPr id="188422" name="Text Box 6"/>
          <p:cNvSpPr txBox="1">
            <a:spLocks noChangeArrowheads="1"/>
          </p:cNvSpPr>
          <p:nvPr/>
        </p:nvSpPr>
        <p:spPr bwMode="auto">
          <a:xfrm>
            <a:off x="1676400" y="3200400"/>
            <a:ext cx="608013" cy="366713"/>
          </a:xfrm>
          <a:prstGeom prst="rect">
            <a:avLst/>
          </a:prstGeom>
          <a:noFill/>
          <a:ln w="9525">
            <a:noFill/>
            <a:miter lim="800000"/>
            <a:headEnd/>
            <a:tailEnd/>
          </a:ln>
        </p:spPr>
        <p:txBody>
          <a:bodyPr wrap="none">
            <a:spAutoFit/>
          </a:bodyPr>
          <a:lstStyle/>
          <a:p>
            <a:pPr algn="ctr" eaLnBrk="0" hangingPunct="0"/>
            <a:r>
              <a:rPr lang="en-US" sz="1800">
                <a:solidFill>
                  <a:srgbClr val="FF0000"/>
                </a:solidFill>
              </a:rPr>
              <a:t>1µm</a:t>
            </a:r>
          </a:p>
        </p:txBody>
      </p:sp>
      <p:grpSp>
        <p:nvGrpSpPr>
          <p:cNvPr id="2" name="Group 7"/>
          <p:cNvGrpSpPr>
            <a:grpSpLocks/>
          </p:cNvGrpSpPr>
          <p:nvPr/>
        </p:nvGrpSpPr>
        <p:grpSpPr bwMode="auto">
          <a:xfrm>
            <a:off x="3910013" y="1981200"/>
            <a:ext cx="1462087" cy="1676400"/>
            <a:chOff x="2463" y="1248"/>
            <a:chExt cx="921" cy="1056"/>
          </a:xfrm>
        </p:grpSpPr>
        <p:pic>
          <p:nvPicPr>
            <p:cNvPr id="188432" name="Picture 8"/>
            <p:cNvPicPr>
              <a:picLocks noChangeAspect="1" noChangeArrowheads="1"/>
            </p:cNvPicPr>
            <p:nvPr/>
          </p:nvPicPr>
          <p:blipFill>
            <a:blip r:embed="rId3"/>
            <a:srcRect/>
            <a:stretch>
              <a:fillRect/>
            </a:stretch>
          </p:blipFill>
          <p:spPr bwMode="auto">
            <a:xfrm>
              <a:off x="2499" y="1248"/>
              <a:ext cx="885" cy="1056"/>
            </a:xfrm>
            <a:prstGeom prst="rect">
              <a:avLst/>
            </a:prstGeom>
            <a:noFill/>
            <a:ln w="9525">
              <a:noFill/>
              <a:miter lim="800000"/>
              <a:headEnd/>
              <a:tailEnd/>
            </a:ln>
          </p:spPr>
        </p:pic>
        <p:sp>
          <p:nvSpPr>
            <p:cNvPr id="188433" name="Line 9"/>
            <p:cNvSpPr>
              <a:spLocks noChangeShapeType="1"/>
            </p:cNvSpPr>
            <p:nvPr/>
          </p:nvSpPr>
          <p:spPr bwMode="auto">
            <a:xfrm>
              <a:off x="2463" y="2280"/>
              <a:ext cx="920" cy="0"/>
            </a:xfrm>
            <a:prstGeom prst="line">
              <a:avLst/>
            </a:prstGeom>
            <a:noFill/>
            <a:ln w="28575">
              <a:solidFill>
                <a:srgbClr val="FF0000"/>
              </a:solidFill>
              <a:round/>
              <a:headEnd/>
              <a:tailEnd/>
            </a:ln>
          </p:spPr>
          <p:txBody>
            <a:bodyPr wrap="none" anchor="ctr"/>
            <a:lstStyle/>
            <a:p>
              <a:endParaRPr lang="cs-CZ"/>
            </a:p>
          </p:txBody>
        </p:sp>
        <p:sp>
          <p:nvSpPr>
            <p:cNvPr id="188434" name="Line 10"/>
            <p:cNvSpPr>
              <a:spLocks noChangeShapeType="1"/>
            </p:cNvSpPr>
            <p:nvPr/>
          </p:nvSpPr>
          <p:spPr bwMode="auto">
            <a:xfrm rot="-5400000">
              <a:off x="2596" y="1685"/>
              <a:ext cx="202" cy="0"/>
            </a:xfrm>
            <a:prstGeom prst="line">
              <a:avLst/>
            </a:prstGeom>
            <a:noFill/>
            <a:ln w="28575">
              <a:solidFill>
                <a:srgbClr val="FF0000"/>
              </a:solidFill>
              <a:round/>
              <a:headEnd/>
              <a:tailEnd/>
            </a:ln>
          </p:spPr>
          <p:txBody>
            <a:bodyPr wrap="none" anchor="ctr"/>
            <a:lstStyle/>
            <a:p>
              <a:endParaRPr lang="cs-CZ"/>
            </a:p>
          </p:txBody>
        </p:sp>
        <p:sp>
          <p:nvSpPr>
            <p:cNvPr id="188435" name="Text Box 11"/>
            <p:cNvSpPr txBox="1">
              <a:spLocks noChangeArrowheads="1"/>
            </p:cNvSpPr>
            <p:nvPr/>
          </p:nvSpPr>
          <p:spPr bwMode="auto">
            <a:xfrm>
              <a:off x="2737" y="2073"/>
              <a:ext cx="383" cy="231"/>
            </a:xfrm>
            <a:prstGeom prst="rect">
              <a:avLst/>
            </a:prstGeom>
            <a:noFill/>
            <a:ln w="9525">
              <a:noFill/>
              <a:miter lim="800000"/>
              <a:headEnd/>
              <a:tailEnd/>
            </a:ln>
          </p:spPr>
          <p:txBody>
            <a:bodyPr wrap="none">
              <a:spAutoFit/>
            </a:bodyPr>
            <a:lstStyle/>
            <a:p>
              <a:pPr algn="ctr" eaLnBrk="0" hangingPunct="0"/>
              <a:r>
                <a:rPr lang="en-US" sz="1800">
                  <a:solidFill>
                    <a:srgbClr val="FF0000"/>
                  </a:solidFill>
                </a:rPr>
                <a:t>1µm</a:t>
              </a:r>
            </a:p>
          </p:txBody>
        </p:sp>
        <p:sp>
          <p:nvSpPr>
            <p:cNvPr id="188436" name="Text Box 12"/>
            <p:cNvSpPr txBox="1">
              <a:spLocks noChangeArrowheads="1"/>
            </p:cNvSpPr>
            <p:nvPr/>
          </p:nvSpPr>
          <p:spPr bwMode="auto">
            <a:xfrm>
              <a:off x="2724" y="1565"/>
              <a:ext cx="481" cy="250"/>
            </a:xfrm>
            <a:prstGeom prst="rect">
              <a:avLst/>
            </a:prstGeom>
            <a:noFill/>
            <a:ln w="9525">
              <a:noFill/>
              <a:miter lim="800000"/>
              <a:headEnd/>
              <a:tailEnd/>
            </a:ln>
          </p:spPr>
          <p:txBody>
            <a:bodyPr wrap="none">
              <a:spAutoFit/>
            </a:bodyPr>
            <a:lstStyle/>
            <a:p>
              <a:pPr algn="ctr" eaLnBrk="0" hangingPunct="0"/>
              <a:r>
                <a:rPr lang="en-US" sz="2000">
                  <a:solidFill>
                    <a:srgbClr val="FF0000"/>
                  </a:solidFill>
                </a:rPr>
                <a:t>GaAs</a:t>
              </a:r>
            </a:p>
          </p:txBody>
        </p:sp>
        <p:sp>
          <p:nvSpPr>
            <p:cNvPr id="188437" name="Text Box 13"/>
            <p:cNvSpPr txBox="1">
              <a:spLocks noChangeArrowheads="1"/>
            </p:cNvSpPr>
            <p:nvPr/>
          </p:nvSpPr>
          <p:spPr bwMode="auto">
            <a:xfrm>
              <a:off x="2780" y="1814"/>
              <a:ext cx="392" cy="250"/>
            </a:xfrm>
            <a:prstGeom prst="rect">
              <a:avLst/>
            </a:prstGeom>
            <a:noFill/>
            <a:ln w="9525">
              <a:noFill/>
              <a:miter lim="800000"/>
              <a:headEnd/>
              <a:tailEnd/>
            </a:ln>
          </p:spPr>
          <p:txBody>
            <a:bodyPr wrap="none">
              <a:spAutoFit/>
            </a:bodyPr>
            <a:lstStyle/>
            <a:p>
              <a:pPr algn="ctr" eaLnBrk="0" hangingPunct="0"/>
              <a:r>
                <a:rPr lang="en-US" sz="2000">
                  <a:solidFill>
                    <a:schemeClr val="hlink"/>
                  </a:solidFill>
                </a:rPr>
                <a:t>AlO</a:t>
              </a:r>
            </a:p>
          </p:txBody>
        </p:sp>
        <p:sp>
          <p:nvSpPr>
            <p:cNvPr id="188438" name="Text Box 14"/>
            <p:cNvSpPr txBox="1">
              <a:spLocks noChangeArrowheads="1"/>
            </p:cNvSpPr>
            <p:nvPr/>
          </p:nvSpPr>
          <p:spPr bwMode="auto">
            <a:xfrm>
              <a:off x="2754" y="1344"/>
              <a:ext cx="417" cy="250"/>
            </a:xfrm>
            <a:prstGeom prst="rect">
              <a:avLst/>
            </a:prstGeom>
            <a:noFill/>
            <a:ln w="9525">
              <a:noFill/>
              <a:miter lim="800000"/>
              <a:headEnd/>
              <a:tailEnd/>
            </a:ln>
          </p:spPr>
          <p:txBody>
            <a:bodyPr wrap="none">
              <a:spAutoFit/>
            </a:bodyPr>
            <a:lstStyle/>
            <a:p>
              <a:pPr algn="ctr" eaLnBrk="0" hangingPunct="0"/>
              <a:r>
                <a:rPr lang="en-US" sz="2000">
                  <a:solidFill>
                    <a:srgbClr val="008000"/>
                  </a:solidFill>
                </a:rPr>
                <a:t>SiO</a:t>
              </a:r>
              <a:r>
                <a:rPr lang="en-US" sz="2000" baseline="-25000">
                  <a:solidFill>
                    <a:srgbClr val="008000"/>
                  </a:solidFill>
                </a:rPr>
                <a:t>2</a:t>
              </a:r>
              <a:endParaRPr lang="en-US" sz="2000">
                <a:solidFill>
                  <a:srgbClr val="008000"/>
                </a:solidFill>
              </a:endParaRPr>
            </a:p>
          </p:txBody>
        </p:sp>
      </p:grpSp>
      <p:sp>
        <p:nvSpPr>
          <p:cNvPr id="188424" name="Rectangle 15"/>
          <p:cNvSpPr>
            <a:spLocks noChangeArrowheads="1"/>
          </p:cNvSpPr>
          <p:nvPr/>
        </p:nvSpPr>
        <p:spPr bwMode="auto">
          <a:xfrm>
            <a:off x="0" y="2743200"/>
            <a:ext cx="381000" cy="22860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88425" name="Text Box 16"/>
          <p:cNvSpPr txBox="1">
            <a:spLocks noChangeArrowheads="1"/>
          </p:cNvSpPr>
          <p:nvPr/>
        </p:nvSpPr>
        <p:spPr bwMode="auto">
          <a:xfrm rot="-5400000">
            <a:off x="-923925" y="3484563"/>
            <a:ext cx="2457450" cy="457200"/>
          </a:xfrm>
          <a:prstGeom prst="rect">
            <a:avLst/>
          </a:prstGeom>
          <a:noFill/>
          <a:ln w="9525">
            <a:noFill/>
            <a:miter lim="800000"/>
            <a:headEnd/>
            <a:tailEnd/>
          </a:ln>
        </p:spPr>
        <p:txBody>
          <a:bodyPr wrap="none">
            <a:spAutoFit/>
          </a:bodyPr>
          <a:lstStyle/>
          <a:p>
            <a:pPr algn="ctr" eaLnBrk="0" hangingPunct="0"/>
            <a:r>
              <a:rPr lang="en-US"/>
              <a:t>bending efficiency</a:t>
            </a:r>
          </a:p>
        </p:txBody>
      </p:sp>
      <p:grpSp>
        <p:nvGrpSpPr>
          <p:cNvPr id="3" name="Group 17"/>
          <p:cNvGrpSpPr>
            <a:grpSpLocks/>
          </p:cNvGrpSpPr>
          <p:nvPr/>
        </p:nvGrpSpPr>
        <p:grpSpPr bwMode="auto">
          <a:xfrm>
            <a:off x="2362200" y="1231900"/>
            <a:ext cx="1236663" cy="1663700"/>
            <a:chOff x="1482" y="776"/>
            <a:chExt cx="779" cy="1048"/>
          </a:xfrm>
        </p:grpSpPr>
        <p:sp>
          <p:nvSpPr>
            <p:cNvPr id="188427" name="Oval 18"/>
            <p:cNvSpPr>
              <a:spLocks noChangeArrowheads="1"/>
            </p:cNvSpPr>
            <p:nvPr/>
          </p:nvSpPr>
          <p:spPr bwMode="auto">
            <a:xfrm>
              <a:off x="1920" y="1488"/>
              <a:ext cx="336" cy="336"/>
            </a:xfrm>
            <a:prstGeom prst="ellipse">
              <a:avLst/>
            </a:prstGeom>
            <a:noFill/>
            <a:ln w="38100">
              <a:solidFill>
                <a:srgbClr val="FF0000"/>
              </a:solidFill>
              <a:round/>
              <a:headEnd/>
              <a:tailEnd/>
            </a:ln>
          </p:spPr>
          <p:txBody>
            <a:bodyPr wrap="none" anchor="ctr"/>
            <a:lstStyle/>
            <a:p>
              <a:pPr algn="ctr" eaLnBrk="0" hangingPunct="0"/>
              <a:endParaRPr lang="cs-CZ"/>
            </a:p>
          </p:txBody>
        </p:sp>
        <p:sp>
          <p:nvSpPr>
            <p:cNvPr id="188428" name="Line 19"/>
            <p:cNvSpPr>
              <a:spLocks noChangeShapeType="1"/>
            </p:cNvSpPr>
            <p:nvPr/>
          </p:nvSpPr>
          <p:spPr bwMode="auto">
            <a:xfrm flipH="1" flipV="1">
              <a:off x="1920" y="1278"/>
              <a:ext cx="96" cy="240"/>
            </a:xfrm>
            <a:prstGeom prst="line">
              <a:avLst/>
            </a:prstGeom>
            <a:noFill/>
            <a:ln w="38100">
              <a:solidFill>
                <a:srgbClr val="FF0000"/>
              </a:solidFill>
              <a:round/>
              <a:headEnd/>
              <a:tailEnd/>
            </a:ln>
          </p:spPr>
          <p:txBody>
            <a:bodyPr wrap="none" anchor="ctr"/>
            <a:lstStyle/>
            <a:p>
              <a:endParaRPr lang="cs-CZ"/>
            </a:p>
          </p:txBody>
        </p:sp>
        <p:grpSp>
          <p:nvGrpSpPr>
            <p:cNvPr id="188429" name="Group 20"/>
            <p:cNvGrpSpPr>
              <a:grpSpLocks/>
            </p:cNvGrpSpPr>
            <p:nvPr/>
          </p:nvGrpSpPr>
          <p:grpSpPr bwMode="auto">
            <a:xfrm>
              <a:off x="1482" y="776"/>
              <a:ext cx="779" cy="520"/>
              <a:chOff x="1482" y="744"/>
              <a:chExt cx="779" cy="520"/>
            </a:xfrm>
          </p:grpSpPr>
          <p:sp>
            <p:nvSpPr>
              <p:cNvPr id="188430" name="Rectangle 21"/>
              <p:cNvSpPr>
                <a:spLocks noChangeArrowheads="1"/>
              </p:cNvSpPr>
              <p:nvPr/>
            </p:nvSpPr>
            <p:spPr bwMode="auto">
              <a:xfrm>
                <a:off x="1488" y="768"/>
                <a:ext cx="768" cy="480"/>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cs-CZ"/>
              </a:p>
            </p:txBody>
          </p:sp>
          <p:sp>
            <p:nvSpPr>
              <p:cNvPr id="188431" name="Text Box 22"/>
              <p:cNvSpPr txBox="1">
                <a:spLocks noChangeArrowheads="1"/>
              </p:cNvSpPr>
              <p:nvPr/>
            </p:nvSpPr>
            <p:spPr bwMode="auto">
              <a:xfrm>
                <a:off x="1482" y="744"/>
                <a:ext cx="779" cy="520"/>
              </a:xfrm>
              <a:prstGeom prst="rect">
                <a:avLst/>
              </a:prstGeom>
              <a:noFill/>
              <a:ln w="9525">
                <a:noFill/>
                <a:miter lim="800000"/>
                <a:headEnd/>
                <a:tailEnd/>
              </a:ln>
            </p:spPr>
            <p:txBody>
              <a:bodyPr wrap="none">
                <a:spAutoFit/>
              </a:bodyPr>
              <a:lstStyle/>
              <a:p>
                <a:pPr algn="ctr" eaLnBrk="0" hangingPunct="0"/>
                <a:r>
                  <a:rPr lang="en-US" sz="1600">
                    <a:solidFill>
                      <a:srgbClr val="FF0000"/>
                    </a:solidFill>
                  </a:rPr>
                  <a:t>caution</a:t>
                </a:r>
                <a:r>
                  <a:rPr lang="en-US" sz="1600"/>
                  <a:t>:</a:t>
                </a:r>
              </a:p>
              <a:p>
                <a:pPr algn="ctr" eaLnBrk="0" hangingPunct="0"/>
                <a:r>
                  <a:rPr lang="en-US" sz="1600"/>
                  <a:t>can easily be</a:t>
                </a:r>
              </a:p>
              <a:p>
                <a:pPr algn="ctr" eaLnBrk="0" hangingPunct="0"/>
                <a:r>
                  <a:rPr lang="en-US" sz="1600"/>
                  <a:t>multi-mode</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Inevitable Radiation Losses</a:t>
            </a:r>
            <a:br>
              <a:rPr lang="en-US" smtClean="0">
                <a:ea typeface="ＭＳ Ｐゴシック" charset="-128"/>
              </a:rPr>
            </a:br>
            <a:r>
              <a:rPr lang="en-US" sz="2800" smtClean="0">
                <a:solidFill>
                  <a:srgbClr val="FF0000"/>
                </a:solidFill>
                <a:ea typeface="ＭＳ Ｐゴシック" charset="-128"/>
              </a:rPr>
              <a:t>whenever translational symmetry is broken</a:t>
            </a:r>
            <a:endParaRPr lang="en-US" smtClean="0">
              <a:ea typeface="ＭＳ Ｐゴシック" charset="-128"/>
            </a:endParaRPr>
          </a:p>
        </p:txBody>
      </p:sp>
      <p:sp>
        <p:nvSpPr>
          <p:cNvPr id="189443" name="Text Box 3"/>
          <p:cNvSpPr txBox="1">
            <a:spLocks noChangeArrowheads="1"/>
          </p:cNvSpPr>
          <p:nvPr/>
        </p:nvSpPr>
        <p:spPr bwMode="auto">
          <a:xfrm>
            <a:off x="1219200" y="1447800"/>
            <a:ext cx="6545263" cy="519113"/>
          </a:xfrm>
          <a:prstGeom prst="rect">
            <a:avLst/>
          </a:prstGeom>
          <a:noFill/>
          <a:ln w="9525">
            <a:noFill/>
            <a:miter lim="800000"/>
            <a:headEnd/>
            <a:tailEnd/>
          </a:ln>
        </p:spPr>
        <p:txBody>
          <a:bodyPr wrap="none">
            <a:spAutoFit/>
          </a:bodyPr>
          <a:lstStyle/>
          <a:p>
            <a:pPr algn="ctr" eaLnBrk="0" hangingPunct="0"/>
            <a:r>
              <a:rPr lang="en-US" sz="2800" i="1"/>
              <a:t>e.g</a:t>
            </a:r>
            <a:r>
              <a:rPr lang="en-US" sz="2800"/>
              <a:t>. at </a:t>
            </a:r>
            <a:r>
              <a:rPr lang="en-US" sz="2800">
                <a:solidFill>
                  <a:schemeClr val="accent2"/>
                </a:solidFill>
              </a:rPr>
              <a:t>cavities</a:t>
            </a:r>
            <a:r>
              <a:rPr lang="en-US" sz="2800"/>
              <a:t>, waveguide </a:t>
            </a:r>
            <a:r>
              <a:rPr lang="en-US" sz="2800">
                <a:solidFill>
                  <a:schemeClr val="accent2"/>
                </a:solidFill>
              </a:rPr>
              <a:t>bends</a:t>
            </a:r>
            <a:r>
              <a:rPr lang="en-US" sz="2800"/>
              <a:t>, </a:t>
            </a:r>
            <a:r>
              <a:rPr lang="en-US" sz="2800">
                <a:solidFill>
                  <a:schemeClr val="accent2"/>
                </a:solidFill>
              </a:rPr>
              <a:t>disorder</a:t>
            </a:r>
            <a:r>
              <a:rPr lang="en-US" sz="2800"/>
              <a:t>…</a:t>
            </a:r>
          </a:p>
        </p:txBody>
      </p:sp>
      <p:pic>
        <p:nvPicPr>
          <p:cNvPr id="189444" name="Picture 4"/>
          <p:cNvPicPr>
            <a:picLocks noChangeAspect="1" noChangeArrowheads="1"/>
          </p:cNvPicPr>
          <p:nvPr/>
        </p:nvPicPr>
        <p:blipFill>
          <a:blip r:embed="rId2"/>
          <a:srcRect/>
          <a:stretch>
            <a:fillRect/>
          </a:stretch>
        </p:blipFill>
        <p:spPr bwMode="auto">
          <a:xfrm>
            <a:off x="1984375" y="1981200"/>
            <a:ext cx="1503363" cy="1524000"/>
          </a:xfrm>
          <a:prstGeom prst="rect">
            <a:avLst/>
          </a:prstGeom>
          <a:noFill/>
          <a:ln w="9525">
            <a:noFill/>
            <a:miter lim="800000"/>
            <a:headEnd/>
            <a:tailEnd/>
          </a:ln>
        </p:spPr>
      </p:pic>
      <p:pic>
        <p:nvPicPr>
          <p:cNvPr id="189445" name="Picture 5"/>
          <p:cNvPicPr>
            <a:picLocks noChangeAspect="1" noChangeArrowheads="1"/>
          </p:cNvPicPr>
          <p:nvPr/>
        </p:nvPicPr>
        <p:blipFill>
          <a:blip r:embed="rId3"/>
          <a:srcRect/>
          <a:stretch>
            <a:fillRect/>
          </a:stretch>
        </p:blipFill>
        <p:spPr bwMode="auto">
          <a:xfrm>
            <a:off x="4749800" y="1905000"/>
            <a:ext cx="1574800" cy="1612900"/>
          </a:xfrm>
          <a:prstGeom prst="rect">
            <a:avLst/>
          </a:prstGeom>
          <a:noFill/>
          <a:ln w="9525">
            <a:noFill/>
            <a:miter lim="800000"/>
            <a:headEnd/>
            <a:tailEnd/>
          </a:ln>
        </p:spPr>
      </p:pic>
      <p:pic>
        <p:nvPicPr>
          <p:cNvPr id="189446" name="Picture 6"/>
          <p:cNvPicPr>
            <a:picLocks noChangeAspect="1" noChangeArrowheads="1"/>
          </p:cNvPicPr>
          <p:nvPr/>
        </p:nvPicPr>
        <p:blipFill>
          <a:blip r:embed="rId4"/>
          <a:srcRect/>
          <a:stretch>
            <a:fillRect/>
          </a:stretch>
        </p:blipFill>
        <p:spPr bwMode="auto">
          <a:xfrm>
            <a:off x="2133600" y="3963988"/>
            <a:ext cx="3327400" cy="2284412"/>
          </a:xfrm>
          <a:prstGeom prst="rect">
            <a:avLst/>
          </a:prstGeom>
          <a:noFill/>
          <a:ln w="9525">
            <a:noFill/>
            <a:miter lim="800000"/>
            <a:headEnd/>
            <a:tailEnd/>
          </a:ln>
        </p:spPr>
      </p:pic>
      <p:sp>
        <p:nvSpPr>
          <p:cNvPr id="189447" name="Text Box 7"/>
          <p:cNvSpPr txBox="1">
            <a:spLocks noChangeArrowheads="1"/>
          </p:cNvSpPr>
          <p:nvPr/>
        </p:nvSpPr>
        <p:spPr bwMode="auto">
          <a:xfrm>
            <a:off x="2165350" y="6272213"/>
            <a:ext cx="3263900"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k</a:t>
            </a:r>
            <a:r>
              <a:rPr lang="en-US">
                <a:solidFill>
                  <a:schemeClr val="accent2"/>
                </a:solidFill>
              </a:rPr>
              <a:t> is </a:t>
            </a:r>
            <a:r>
              <a:rPr lang="en-US" i="1">
                <a:solidFill>
                  <a:schemeClr val="accent2"/>
                </a:solidFill>
              </a:rPr>
              <a:t>no longer</a:t>
            </a:r>
            <a:r>
              <a:rPr lang="en-US">
                <a:solidFill>
                  <a:schemeClr val="accent2"/>
                </a:solidFill>
              </a:rPr>
              <a:t> conserved!</a:t>
            </a:r>
            <a:endParaRPr lang="en-US" i="1">
              <a:solidFill>
                <a:schemeClr val="accent2"/>
              </a:solidFill>
            </a:endParaRPr>
          </a:p>
        </p:txBody>
      </p:sp>
      <p:sp>
        <p:nvSpPr>
          <p:cNvPr id="189448" name="Text Box 8"/>
          <p:cNvSpPr txBox="1">
            <a:spLocks noChangeArrowheads="1"/>
          </p:cNvSpPr>
          <p:nvPr/>
        </p:nvSpPr>
        <p:spPr bwMode="auto">
          <a:xfrm>
            <a:off x="946150" y="5029200"/>
            <a:ext cx="1263650" cy="731838"/>
          </a:xfrm>
          <a:prstGeom prst="rect">
            <a:avLst/>
          </a:prstGeom>
          <a:noFill/>
          <a:ln w="9525">
            <a:noFill/>
            <a:miter lim="800000"/>
            <a:headEnd/>
            <a:tailEnd/>
          </a:ln>
        </p:spPr>
        <p:txBody>
          <a:bodyPr wrap="none">
            <a:spAutoFit/>
          </a:bodyPr>
          <a:lstStyle/>
          <a:p>
            <a:pPr algn="ctr" eaLnBrk="0" hangingPunct="0"/>
            <a:r>
              <a:rPr lang="en-US">
                <a:solidFill>
                  <a:schemeClr val="accent2"/>
                </a:solidFill>
                <a:latin typeface="Symbol" pitchFamily="18" charset="2"/>
              </a:rPr>
              <a:t>w</a:t>
            </a:r>
            <a:endParaRPr lang="en-US">
              <a:solidFill>
                <a:schemeClr val="accent2"/>
              </a:solidFill>
            </a:endParaRPr>
          </a:p>
          <a:p>
            <a:pPr algn="ctr" eaLnBrk="0" hangingPunct="0"/>
            <a:r>
              <a:rPr lang="en-US" sz="1800">
                <a:solidFill>
                  <a:schemeClr val="accent2"/>
                </a:solidFill>
              </a:rPr>
              <a:t>(conserved)</a:t>
            </a:r>
            <a:endParaRPr lang="en-US">
              <a:solidFill>
                <a:schemeClr val="accent2"/>
              </a:solidFill>
            </a:endParaRPr>
          </a:p>
        </p:txBody>
      </p:sp>
      <p:sp>
        <p:nvSpPr>
          <p:cNvPr id="189449" name="Line 9"/>
          <p:cNvSpPr>
            <a:spLocks noChangeShapeType="1"/>
          </p:cNvSpPr>
          <p:nvPr/>
        </p:nvSpPr>
        <p:spPr bwMode="auto">
          <a:xfrm flipH="1">
            <a:off x="5441950" y="4724400"/>
            <a:ext cx="1035050" cy="414338"/>
          </a:xfrm>
          <a:prstGeom prst="line">
            <a:avLst/>
          </a:prstGeom>
          <a:noFill/>
          <a:ln w="9525">
            <a:solidFill>
              <a:srgbClr val="FF0000"/>
            </a:solidFill>
            <a:round/>
            <a:headEnd/>
            <a:tailEnd type="triangle" w="med" len="med"/>
          </a:ln>
        </p:spPr>
        <p:txBody>
          <a:bodyPr wrap="none" anchor="ctr"/>
          <a:lstStyle/>
          <a:p>
            <a:endParaRPr lang="cs-CZ"/>
          </a:p>
        </p:txBody>
      </p:sp>
      <p:sp>
        <p:nvSpPr>
          <p:cNvPr id="189450" name="Text Box 10"/>
          <p:cNvSpPr txBox="1">
            <a:spLocks noChangeArrowheads="1"/>
          </p:cNvSpPr>
          <p:nvPr/>
        </p:nvSpPr>
        <p:spPr bwMode="auto">
          <a:xfrm>
            <a:off x="6069013" y="3902075"/>
            <a:ext cx="2846387"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coupling to light cone</a:t>
            </a:r>
          </a:p>
          <a:p>
            <a:pPr algn="ctr" eaLnBrk="0" hangingPunct="0"/>
            <a:r>
              <a:rPr lang="en-US">
                <a:solidFill>
                  <a:srgbClr val="FF0000"/>
                </a:solidFill>
              </a:rPr>
              <a:t>= radiation losses</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Dimensionless Losses: </a:t>
            </a:r>
            <a:r>
              <a:rPr lang="en-US" i="1" smtClean="0">
                <a:ea typeface="ＭＳ Ｐゴシック" charset="-128"/>
              </a:rPr>
              <a:t>Q</a:t>
            </a:r>
            <a:endParaRPr lang="en-US" smtClean="0">
              <a:ea typeface="ＭＳ Ｐゴシック" charset="-128"/>
            </a:endParaRPr>
          </a:p>
        </p:txBody>
      </p:sp>
      <p:sp>
        <p:nvSpPr>
          <p:cNvPr id="27653" name="Line 3"/>
          <p:cNvSpPr>
            <a:spLocks noChangeShapeType="1"/>
          </p:cNvSpPr>
          <p:nvPr/>
        </p:nvSpPr>
        <p:spPr bwMode="auto">
          <a:xfrm flipV="1">
            <a:off x="3200400" y="4114800"/>
            <a:ext cx="0" cy="1752600"/>
          </a:xfrm>
          <a:prstGeom prst="line">
            <a:avLst/>
          </a:prstGeom>
          <a:noFill/>
          <a:ln w="9525">
            <a:solidFill>
              <a:schemeClr val="tx1"/>
            </a:solidFill>
            <a:round/>
            <a:headEnd/>
            <a:tailEnd type="triangle" w="med" len="med"/>
          </a:ln>
        </p:spPr>
        <p:txBody>
          <a:bodyPr wrap="none" anchor="ctr"/>
          <a:lstStyle/>
          <a:p>
            <a:endParaRPr lang="cs-CZ"/>
          </a:p>
        </p:txBody>
      </p:sp>
      <p:sp>
        <p:nvSpPr>
          <p:cNvPr id="27654" name="Line 4"/>
          <p:cNvSpPr>
            <a:spLocks noChangeShapeType="1"/>
          </p:cNvSpPr>
          <p:nvPr/>
        </p:nvSpPr>
        <p:spPr bwMode="auto">
          <a:xfrm>
            <a:off x="3200400" y="5867400"/>
            <a:ext cx="2362200" cy="0"/>
          </a:xfrm>
          <a:prstGeom prst="line">
            <a:avLst/>
          </a:prstGeom>
          <a:noFill/>
          <a:ln w="9525">
            <a:solidFill>
              <a:schemeClr val="tx1"/>
            </a:solidFill>
            <a:round/>
            <a:headEnd/>
            <a:tailEnd type="triangle" w="med" len="med"/>
          </a:ln>
        </p:spPr>
        <p:txBody>
          <a:bodyPr wrap="none" anchor="ctr"/>
          <a:lstStyle/>
          <a:p>
            <a:endParaRPr lang="cs-CZ"/>
          </a:p>
        </p:txBody>
      </p:sp>
      <p:grpSp>
        <p:nvGrpSpPr>
          <p:cNvPr id="27655" name="Group 5"/>
          <p:cNvGrpSpPr>
            <a:grpSpLocks/>
          </p:cNvGrpSpPr>
          <p:nvPr/>
        </p:nvGrpSpPr>
        <p:grpSpPr bwMode="auto">
          <a:xfrm>
            <a:off x="3276600" y="4398963"/>
            <a:ext cx="2184400" cy="1468437"/>
            <a:chOff x="902" y="3117"/>
            <a:chExt cx="1088" cy="925"/>
          </a:xfrm>
        </p:grpSpPr>
        <p:sp>
          <p:nvSpPr>
            <p:cNvPr id="27673" name="Freeform 6"/>
            <p:cNvSpPr>
              <a:spLocks/>
            </p:cNvSpPr>
            <p:nvPr/>
          </p:nvSpPr>
          <p:spPr bwMode="auto">
            <a:xfrm>
              <a:off x="902" y="3117"/>
              <a:ext cx="544" cy="925"/>
            </a:xfrm>
            <a:custGeom>
              <a:avLst/>
              <a:gdLst>
                <a:gd name="T0" fmla="*/ 0 w 544"/>
                <a:gd name="T1" fmla="*/ 925 h 925"/>
                <a:gd name="T2" fmla="*/ 230 w 544"/>
                <a:gd name="T3" fmla="*/ 907 h 925"/>
                <a:gd name="T4" fmla="*/ 372 w 544"/>
                <a:gd name="T5" fmla="*/ 857 h 925"/>
                <a:gd name="T6" fmla="*/ 436 w 544"/>
                <a:gd name="T7" fmla="*/ 747 h 925"/>
                <a:gd name="T8" fmla="*/ 478 w 544"/>
                <a:gd name="T9" fmla="*/ 569 h 925"/>
                <a:gd name="T10" fmla="*/ 514 w 544"/>
                <a:gd name="T11" fmla="*/ 215 h 925"/>
                <a:gd name="T12" fmla="*/ 530 w 544"/>
                <a:gd name="T13" fmla="*/ 35 h 925"/>
                <a:gd name="T14" fmla="*/ 544 w 544"/>
                <a:gd name="T15" fmla="*/ 5 h 925"/>
                <a:gd name="T16" fmla="*/ 0 60000 65536"/>
                <a:gd name="T17" fmla="*/ 0 60000 65536"/>
                <a:gd name="T18" fmla="*/ 0 60000 65536"/>
                <a:gd name="T19" fmla="*/ 0 60000 65536"/>
                <a:gd name="T20" fmla="*/ 0 60000 65536"/>
                <a:gd name="T21" fmla="*/ 0 60000 65536"/>
                <a:gd name="T22" fmla="*/ 0 60000 65536"/>
                <a:gd name="T23" fmla="*/ 0 60000 65536"/>
                <a:gd name="T24" fmla="*/ 0 w 544"/>
                <a:gd name="T25" fmla="*/ 0 h 925"/>
                <a:gd name="T26" fmla="*/ 544 w 544"/>
                <a:gd name="T27" fmla="*/ 925 h 9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4" h="925">
                  <a:moveTo>
                    <a:pt x="0" y="925"/>
                  </a:moveTo>
                  <a:cubicBezTo>
                    <a:pt x="84" y="921"/>
                    <a:pt x="168" y="918"/>
                    <a:pt x="230" y="907"/>
                  </a:cubicBezTo>
                  <a:cubicBezTo>
                    <a:pt x="292" y="895"/>
                    <a:pt x="337" y="883"/>
                    <a:pt x="372" y="857"/>
                  </a:cubicBezTo>
                  <a:cubicBezTo>
                    <a:pt x="406" y="830"/>
                    <a:pt x="418" y="795"/>
                    <a:pt x="436" y="747"/>
                  </a:cubicBezTo>
                  <a:cubicBezTo>
                    <a:pt x="453" y="699"/>
                    <a:pt x="465" y="657"/>
                    <a:pt x="478" y="569"/>
                  </a:cubicBezTo>
                  <a:cubicBezTo>
                    <a:pt x="490" y="480"/>
                    <a:pt x="505" y="304"/>
                    <a:pt x="514" y="215"/>
                  </a:cubicBezTo>
                  <a:cubicBezTo>
                    <a:pt x="522" y="126"/>
                    <a:pt x="525" y="70"/>
                    <a:pt x="530" y="35"/>
                  </a:cubicBezTo>
                  <a:cubicBezTo>
                    <a:pt x="535" y="0"/>
                    <a:pt x="534" y="10"/>
                    <a:pt x="544" y="5"/>
                  </a:cubicBezTo>
                </a:path>
              </a:pathLst>
            </a:custGeom>
            <a:noFill/>
            <a:ln w="9525">
              <a:solidFill>
                <a:srgbClr val="FF0000"/>
              </a:solidFill>
              <a:round/>
              <a:headEnd/>
              <a:tailEnd/>
            </a:ln>
          </p:spPr>
          <p:txBody>
            <a:bodyPr wrap="none" anchor="ctr"/>
            <a:lstStyle/>
            <a:p>
              <a:endParaRPr lang="cs-CZ"/>
            </a:p>
          </p:txBody>
        </p:sp>
        <p:sp>
          <p:nvSpPr>
            <p:cNvPr id="27674" name="Freeform 7"/>
            <p:cNvSpPr>
              <a:spLocks/>
            </p:cNvSpPr>
            <p:nvPr/>
          </p:nvSpPr>
          <p:spPr bwMode="auto">
            <a:xfrm flipH="1">
              <a:off x="1446" y="3117"/>
              <a:ext cx="544" cy="925"/>
            </a:xfrm>
            <a:custGeom>
              <a:avLst/>
              <a:gdLst>
                <a:gd name="T0" fmla="*/ 0 w 544"/>
                <a:gd name="T1" fmla="*/ 925 h 925"/>
                <a:gd name="T2" fmla="*/ 230 w 544"/>
                <a:gd name="T3" fmla="*/ 907 h 925"/>
                <a:gd name="T4" fmla="*/ 372 w 544"/>
                <a:gd name="T5" fmla="*/ 857 h 925"/>
                <a:gd name="T6" fmla="*/ 436 w 544"/>
                <a:gd name="T7" fmla="*/ 747 h 925"/>
                <a:gd name="T8" fmla="*/ 478 w 544"/>
                <a:gd name="T9" fmla="*/ 569 h 925"/>
                <a:gd name="T10" fmla="*/ 514 w 544"/>
                <a:gd name="T11" fmla="*/ 215 h 925"/>
                <a:gd name="T12" fmla="*/ 530 w 544"/>
                <a:gd name="T13" fmla="*/ 35 h 925"/>
                <a:gd name="T14" fmla="*/ 544 w 544"/>
                <a:gd name="T15" fmla="*/ 5 h 925"/>
                <a:gd name="T16" fmla="*/ 0 60000 65536"/>
                <a:gd name="T17" fmla="*/ 0 60000 65536"/>
                <a:gd name="T18" fmla="*/ 0 60000 65536"/>
                <a:gd name="T19" fmla="*/ 0 60000 65536"/>
                <a:gd name="T20" fmla="*/ 0 60000 65536"/>
                <a:gd name="T21" fmla="*/ 0 60000 65536"/>
                <a:gd name="T22" fmla="*/ 0 60000 65536"/>
                <a:gd name="T23" fmla="*/ 0 60000 65536"/>
                <a:gd name="T24" fmla="*/ 0 w 544"/>
                <a:gd name="T25" fmla="*/ 0 h 925"/>
                <a:gd name="T26" fmla="*/ 544 w 544"/>
                <a:gd name="T27" fmla="*/ 925 h 9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4" h="925">
                  <a:moveTo>
                    <a:pt x="0" y="925"/>
                  </a:moveTo>
                  <a:cubicBezTo>
                    <a:pt x="84" y="921"/>
                    <a:pt x="168" y="918"/>
                    <a:pt x="230" y="907"/>
                  </a:cubicBezTo>
                  <a:cubicBezTo>
                    <a:pt x="292" y="895"/>
                    <a:pt x="337" y="883"/>
                    <a:pt x="372" y="857"/>
                  </a:cubicBezTo>
                  <a:cubicBezTo>
                    <a:pt x="406" y="830"/>
                    <a:pt x="418" y="795"/>
                    <a:pt x="436" y="747"/>
                  </a:cubicBezTo>
                  <a:cubicBezTo>
                    <a:pt x="453" y="699"/>
                    <a:pt x="465" y="657"/>
                    <a:pt x="478" y="569"/>
                  </a:cubicBezTo>
                  <a:cubicBezTo>
                    <a:pt x="490" y="480"/>
                    <a:pt x="505" y="304"/>
                    <a:pt x="514" y="215"/>
                  </a:cubicBezTo>
                  <a:cubicBezTo>
                    <a:pt x="522" y="126"/>
                    <a:pt x="525" y="70"/>
                    <a:pt x="530" y="35"/>
                  </a:cubicBezTo>
                  <a:cubicBezTo>
                    <a:pt x="535" y="0"/>
                    <a:pt x="534" y="10"/>
                    <a:pt x="544" y="5"/>
                  </a:cubicBezTo>
                </a:path>
              </a:pathLst>
            </a:custGeom>
            <a:noFill/>
            <a:ln w="9525">
              <a:solidFill>
                <a:srgbClr val="FF0000"/>
              </a:solidFill>
              <a:round/>
              <a:headEnd/>
              <a:tailEnd/>
            </a:ln>
          </p:spPr>
          <p:txBody>
            <a:bodyPr wrap="none" anchor="ctr"/>
            <a:lstStyle/>
            <a:p>
              <a:endParaRPr lang="cs-CZ"/>
            </a:p>
          </p:txBody>
        </p:sp>
      </p:grpSp>
      <p:sp>
        <p:nvSpPr>
          <p:cNvPr id="27656" name="Line 8"/>
          <p:cNvSpPr>
            <a:spLocks noChangeShapeType="1"/>
          </p:cNvSpPr>
          <p:nvPr/>
        </p:nvSpPr>
        <p:spPr bwMode="auto">
          <a:xfrm>
            <a:off x="3157538" y="4410075"/>
            <a:ext cx="119062" cy="0"/>
          </a:xfrm>
          <a:prstGeom prst="line">
            <a:avLst/>
          </a:prstGeom>
          <a:noFill/>
          <a:ln w="9525">
            <a:solidFill>
              <a:schemeClr val="tx1"/>
            </a:solidFill>
            <a:round/>
            <a:headEnd/>
            <a:tailEnd/>
          </a:ln>
        </p:spPr>
        <p:txBody>
          <a:bodyPr wrap="none" anchor="ctr"/>
          <a:lstStyle/>
          <a:p>
            <a:endParaRPr lang="cs-CZ"/>
          </a:p>
        </p:txBody>
      </p:sp>
      <p:sp>
        <p:nvSpPr>
          <p:cNvPr id="27657" name="Text Box 9"/>
          <p:cNvSpPr txBox="1">
            <a:spLocks noChangeArrowheads="1"/>
          </p:cNvSpPr>
          <p:nvPr/>
        </p:nvSpPr>
        <p:spPr bwMode="auto">
          <a:xfrm>
            <a:off x="2889250" y="4213225"/>
            <a:ext cx="311150" cy="396875"/>
          </a:xfrm>
          <a:prstGeom prst="rect">
            <a:avLst/>
          </a:prstGeom>
          <a:noFill/>
          <a:ln w="9525">
            <a:noFill/>
            <a:miter lim="800000"/>
            <a:headEnd/>
            <a:tailEnd/>
          </a:ln>
        </p:spPr>
        <p:txBody>
          <a:bodyPr wrap="none">
            <a:spAutoFit/>
          </a:bodyPr>
          <a:lstStyle/>
          <a:p>
            <a:pPr algn="ctr" eaLnBrk="0" hangingPunct="0"/>
            <a:r>
              <a:rPr lang="en-US" sz="2000"/>
              <a:t>1</a:t>
            </a:r>
            <a:endParaRPr lang="en-US"/>
          </a:p>
        </p:txBody>
      </p:sp>
      <p:sp>
        <p:nvSpPr>
          <p:cNvPr id="27658" name="Rectangle 10"/>
          <p:cNvSpPr>
            <a:spLocks noChangeArrowheads="1"/>
          </p:cNvSpPr>
          <p:nvPr/>
        </p:nvSpPr>
        <p:spPr bwMode="auto">
          <a:xfrm>
            <a:off x="4173538" y="5851525"/>
            <a:ext cx="441325" cy="396875"/>
          </a:xfrm>
          <a:prstGeom prst="rect">
            <a:avLst/>
          </a:prstGeom>
          <a:noFill/>
          <a:ln w="9525">
            <a:noFill/>
            <a:miter lim="800000"/>
            <a:headEnd/>
            <a:tailEnd/>
          </a:ln>
        </p:spPr>
        <p:txBody>
          <a:bodyPr wrap="none">
            <a:spAutoFit/>
          </a:bodyPr>
          <a:lstStyle/>
          <a:p>
            <a:pPr algn="ctr" eaLnBrk="0" hangingPunct="0"/>
            <a:r>
              <a:rPr lang="en-US" sz="2000" i="1">
                <a:solidFill>
                  <a:srgbClr val="FF0000"/>
                </a:solidFill>
                <a:latin typeface="Symbol" pitchFamily="18" charset="2"/>
              </a:rPr>
              <a:t>w</a:t>
            </a:r>
            <a:r>
              <a:rPr lang="en-US" sz="2000" baseline="-25000">
                <a:solidFill>
                  <a:srgbClr val="FF0000"/>
                </a:solidFill>
              </a:rPr>
              <a:t>0</a:t>
            </a:r>
          </a:p>
        </p:txBody>
      </p:sp>
      <p:sp>
        <p:nvSpPr>
          <p:cNvPr id="27659" name="Line 11"/>
          <p:cNvSpPr>
            <a:spLocks noChangeShapeType="1"/>
          </p:cNvSpPr>
          <p:nvPr/>
        </p:nvSpPr>
        <p:spPr bwMode="auto">
          <a:xfrm>
            <a:off x="4367213" y="5811838"/>
            <a:ext cx="0" cy="142875"/>
          </a:xfrm>
          <a:prstGeom prst="line">
            <a:avLst/>
          </a:prstGeom>
          <a:noFill/>
          <a:ln w="9525">
            <a:solidFill>
              <a:schemeClr val="tx1"/>
            </a:solidFill>
            <a:round/>
            <a:headEnd/>
            <a:tailEnd/>
          </a:ln>
        </p:spPr>
        <p:txBody>
          <a:bodyPr wrap="none" anchor="ctr"/>
          <a:lstStyle/>
          <a:p>
            <a:endParaRPr lang="cs-CZ"/>
          </a:p>
        </p:txBody>
      </p:sp>
      <p:sp>
        <p:nvSpPr>
          <p:cNvPr id="27660" name="Line 12"/>
          <p:cNvSpPr>
            <a:spLocks noChangeShapeType="1"/>
          </p:cNvSpPr>
          <p:nvPr/>
        </p:nvSpPr>
        <p:spPr bwMode="auto">
          <a:xfrm>
            <a:off x="3216275" y="4408488"/>
            <a:ext cx="2136775" cy="0"/>
          </a:xfrm>
          <a:prstGeom prst="line">
            <a:avLst/>
          </a:prstGeom>
          <a:noFill/>
          <a:ln w="9525">
            <a:solidFill>
              <a:schemeClr val="tx1"/>
            </a:solidFill>
            <a:prstDash val="dash"/>
            <a:round/>
            <a:headEnd/>
            <a:tailEnd/>
          </a:ln>
        </p:spPr>
        <p:txBody>
          <a:bodyPr wrap="none" anchor="ctr"/>
          <a:lstStyle/>
          <a:p>
            <a:endParaRPr lang="cs-CZ"/>
          </a:p>
        </p:txBody>
      </p:sp>
      <p:sp>
        <p:nvSpPr>
          <p:cNvPr id="27661" name="Text Box 13"/>
          <p:cNvSpPr txBox="1">
            <a:spLocks noChangeArrowheads="1"/>
          </p:cNvSpPr>
          <p:nvPr/>
        </p:nvSpPr>
        <p:spPr bwMode="auto">
          <a:xfrm>
            <a:off x="6096000" y="4343400"/>
            <a:ext cx="2662238" cy="457200"/>
          </a:xfrm>
          <a:prstGeom prst="rect">
            <a:avLst/>
          </a:prstGeom>
          <a:noFill/>
          <a:ln w="9525">
            <a:noFill/>
            <a:miter lim="800000"/>
            <a:headEnd/>
            <a:tailEnd/>
          </a:ln>
        </p:spPr>
        <p:txBody>
          <a:bodyPr wrap="none">
            <a:spAutoFit/>
          </a:bodyPr>
          <a:lstStyle/>
          <a:p>
            <a:pPr algn="ctr" eaLnBrk="0" hangingPunct="0"/>
            <a:r>
              <a:rPr lang="en-US" i="1"/>
              <a:t>T</a:t>
            </a:r>
            <a:r>
              <a:rPr lang="en-US"/>
              <a:t> = </a:t>
            </a:r>
            <a:r>
              <a:rPr lang="en-US">
                <a:solidFill>
                  <a:srgbClr val="FF0000"/>
                </a:solidFill>
              </a:rPr>
              <a:t>Lorentzian filter</a:t>
            </a:r>
            <a:endParaRPr lang="en-US"/>
          </a:p>
        </p:txBody>
      </p:sp>
      <p:graphicFrame>
        <p:nvGraphicFramePr>
          <p:cNvPr id="27650" name="Object 2"/>
          <p:cNvGraphicFramePr>
            <a:graphicFrameLocks noChangeAspect="1"/>
          </p:cNvGraphicFramePr>
          <p:nvPr/>
        </p:nvGraphicFramePr>
        <p:xfrm>
          <a:off x="6781800" y="4800600"/>
          <a:ext cx="1525588" cy="987425"/>
        </p:xfrm>
        <a:graphic>
          <a:graphicData uri="http://schemas.openxmlformats.org/presentationml/2006/ole">
            <p:oleObj spid="_x0000_s27650" name="Equation" r:id="rId3" imgW="1079500" imgH="698500" progId="Equation.3">
              <p:embed/>
            </p:oleObj>
          </a:graphicData>
        </a:graphic>
      </p:graphicFrame>
      <p:sp>
        <p:nvSpPr>
          <p:cNvPr id="27662" name="Rectangle 15"/>
          <p:cNvSpPr>
            <a:spLocks noChangeArrowheads="1"/>
          </p:cNvSpPr>
          <p:nvPr/>
        </p:nvSpPr>
        <p:spPr bwMode="auto">
          <a:xfrm>
            <a:off x="5508625" y="5665788"/>
            <a:ext cx="358775" cy="396875"/>
          </a:xfrm>
          <a:prstGeom prst="rect">
            <a:avLst/>
          </a:prstGeom>
          <a:noFill/>
          <a:ln w="9525">
            <a:noFill/>
            <a:miter lim="800000"/>
            <a:headEnd/>
            <a:tailEnd/>
          </a:ln>
        </p:spPr>
        <p:txBody>
          <a:bodyPr wrap="none">
            <a:spAutoFit/>
          </a:bodyPr>
          <a:lstStyle/>
          <a:p>
            <a:pPr algn="ctr" eaLnBrk="0" hangingPunct="0"/>
            <a:r>
              <a:rPr lang="en-US" sz="2000" i="1">
                <a:latin typeface="Symbol" pitchFamily="18" charset="2"/>
              </a:rPr>
              <a:t>w</a:t>
            </a:r>
          </a:p>
        </p:txBody>
      </p:sp>
      <p:grpSp>
        <p:nvGrpSpPr>
          <p:cNvPr id="3" name="Group 16"/>
          <p:cNvGrpSpPr>
            <a:grpSpLocks/>
          </p:cNvGrpSpPr>
          <p:nvPr/>
        </p:nvGrpSpPr>
        <p:grpSpPr bwMode="auto">
          <a:xfrm>
            <a:off x="3222625" y="4876800"/>
            <a:ext cx="5540375" cy="1371600"/>
            <a:chOff x="2030" y="3456"/>
            <a:chExt cx="3490" cy="864"/>
          </a:xfrm>
        </p:grpSpPr>
        <p:sp>
          <p:nvSpPr>
            <p:cNvPr id="27668" name="Line 17"/>
            <p:cNvSpPr>
              <a:spLocks noChangeShapeType="1"/>
            </p:cNvSpPr>
            <p:nvPr/>
          </p:nvSpPr>
          <p:spPr bwMode="auto">
            <a:xfrm>
              <a:off x="2496" y="3648"/>
              <a:ext cx="192" cy="0"/>
            </a:xfrm>
            <a:prstGeom prst="line">
              <a:avLst/>
            </a:prstGeom>
            <a:noFill/>
            <a:ln w="9525">
              <a:solidFill>
                <a:schemeClr val="tx1"/>
              </a:solidFill>
              <a:round/>
              <a:headEnd/>
              <a:tailEnd type="triangle" w="med" len="med"/>
            </a:ln>
          </p:spPr>
          <p:txBody>
            <a:bodyPr wrap="none" anchor="ctr"/>
            <a:lstStyle/>
            <a:p>
              <a:endParaRPr lang="cs-CZ"/>
            </a:p>
          </p:txBody>
        </p:sp>
        <p:sp>
          <p:nvSpPr>
            <p:cNvPr id="27669" name="Line 18"/>
            <p:cNvSpPr>
              <a:spLocks noChangeShapeType="1"/>
            </p:cNvSpPr>
            <p:nvPr/>
          </p:nvSpPr>
          <p:spPr bwMode="auto">
            <a:xfrm flipH="1">
              <a:off x="2818" y="3648"/>
              <a:ext cx="192" cy="0"/>
            </a:xfrm>
            <a:prstGeom prst="line">
              <a:avLst/>
            </a:prstGeom>
            <a:noFill/>
            <a:ln w="9525">
              <a:solidFill>
                <a:schemeClr val="tx1"/>
              </a:solidFill>
              <a:round/>
              <a:headEnd/>
              <a:tailEnd type="triangle" w="med" len="med"/>
            </a:ln>
          </p:spPr>
          <p:txBody>
            <a:bodyPr wrap="none" anchor="ctr"/>
            <a:lstStyle/>
            <a:p>
              <a:endParaRPr lang="cs-CZ"/>
            </a:p>
          </p:txBody>
        </p:sp>
        <p:sp>
          <p:nvSpPr>
            <p:cNvPr id="27670" name="Text Box 19"/>
            <p:cNvSpPr txBox="1">
              <a:spLocks noChangeArrowheads="1"/>
            </p:cNvSpPr>
            <p:nvPr/>
          </p:nvSpPr>
          <p:spPr bwMode="auto">
            <a:xfrm>
              <a:off x="2030" y="3551"/>
              <a:ext cx="514" cy="212"/>
            </a:xfrm>
            <a:prstGeom prst="rect">
              <a:avLst/>
            </a:prstGeom>
            <a:noFill/>
            <a:ln w="9525">
              <a:noFill/>
              <a:miter lim="800000"/>
              <a:headEnd/>
              <a:tailEnd/>
            </a:ln>
          </p:spPr>
          <p:txBody>
            <a:bodyPr wrap="none">
              <a:spAutoFit/>
            </a:bodyPr>
            <a:lstStyle/>
            <a:p>
              <a:pPr algn="ctr" eaLnBrk="0" hangingPunct="0"/>
              <a:r>
                <a:rPr lang="en-US" sz="1600"/>
                <a:t>FWHM</a:t>
              </a:r>
            </a:p>
          </p:txBody>
        </p:sp>
        <p:graphicFrame>
          <p:nvGraphicFramePr>
            <p:cNvPr id="27651" name="Object 3"/>
            <p:cNvGraphicFramePr>
              <a:graphicFrameLocks noChangeAspect="1"/>
            </p:cNvGraphicFramePr>
            <p:nvPr/>
          </p:nvGraphicFramePr>
          <p:xfrm>
            <a:off x="3128" y="3456"/>
            <a:ext cx="616" cy="415"/>
          </p:xfrm>
          <a:graphic>
            <a:graphicData uri="http://schemas.openxmlformats.org/presentationml/2006/ole">
              <p:oleObj spid="_x0000_s27651" name="Equation" r:id="rId4" imgW="584200" imgH="393700" progId="Equation.3">
                <p:embed/>
              </p:oleObj>
            </a:graphicData>
          </a:graphic>
        </p:graphicFrame>
        <p:sp>
          <p:nvSpPr>
            <p:cNvPr id="27671" name="Text Box 21"/>
            <p:cNvSpPr txBox="1">
              <a:spLocks noChangeArrowheads="1"/>
            </p:cNvSpPr>
            <p:nvPr/>
          </p:nvSpPr>
          <p:spPr bwMode="auto">
            <a:xfrm>
              <a:off x="3998" y="4032"/>
              <a:ext cx="1522" cy="288"/>
            </a:xfrm>
            <a:prstGeom prst="rect">
              <a:avLst/>
            </a:prstGeom>
            <a:noFill/>
            <a:ln w="9525">
              <a:noFill/>
              <a:miter lim="800000"/>
              <a:headEnd/>
              <a:tailEnd/>
            </a:ln>
          </p:spPr>
          <p:txBody>
            <a:bodyPr wrap="none">
              <a:spAutoFit/>
            </a:bodyPr>
            <a:lstStyle/>
            <a:p>
              <a:pPr algn="ctr" eaLnBrk="0" hangingPunct="0"/>
              <a:r>
                <a:rPr lang="en-US">
                  <a:solidFill>
                    <a:schemeClr val="accent2"/>
                  </a:solidFill>
                </a:rPr>
                <a:t>…quality factor </a:t>
              </a:r>
              <a:r>
                <a:rPr lang="en-US" i="1">
                  <a:solidFill>
                    <a:schemeClr val="accent2"/>
                  </a:solidFill>
                </a:rPr>
                <a:t>Q</a:t>
              </a:r>
              <a:endParaRPr lang="en-US">
                <a:solidFill>
                  <a:schemeClr val="accent2"/>
                </a:solidFill>
              </a:endParaRPr>
            </a:p>
          </p:txBody>
        </p:sp>
        <p:sp>
          <p:nvSpPr>
            <p:cNvPr id="27672" name="Line 22"/>
            <p:cNvSpPr>
              <a:spLocks noChangeShapeType="1"/>
            </p:cNvSpPr>
            <p:nvPr/>
          </p:nvSpPr>
          <p:spPr bwMode="auto">
            <a:xfrm>
              <a:off x="3744" y="3888"/>
              <a:ext cx="288" cy="240"/>
            </a:xfrm>
            <a:prstGeom prst="line">
              <a:avLst/>
            </a:prstGeom>
            <a:noFill/>
            <a:ln w="9525">
              <a:solidFill>
                <a:schemeClr val="accent2"/>
              </a:solidFill>
              <a:round/>
              <a:headEnd/>
              <a:tailEnd/>
            </a:ln>
          </p:spPr>
          <p:txBody>
            <a:bodyPr wrap="none" anchor="ctr"/>
            <a:lstStyle/>
            <a:p>
              <a:endParaRPr lang="cs-CZ"/>
            </a:p>
          </p:txBody>
        </p:sp>
      </p:grpSp>
      <p:sp>
        <p:nvSpPr>
          <p:cNvPr id="27664" name="Text Box 23"/>
          <p:cNvSpPr txBox="1">
            <a:spLocks noChangeArrowheads="1"/>
          </p:cNvSpPr>
          <p:nvPr/>
        </p:nvSpPr>
        <p:spPr bwMode="auto">
          <a:xfrm>
            <a:off x="323850" y="1447800"/>
            <a:ext cx="8470900"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quality factor </a:t>
            </a:r>
            <a:r>
              <a:rPr lang="en-US" i="1">
                <a:solidFill>
                  <a:schemeClr val="accent2"/>
                </a:solidFill>
              </a:rPr>
              <a:t>Q</a:t>
            </a:r>
            <a:r>
              <a:rPr lang="en-US"/>
              <a:t> = </a:t>
            </a:r>
            <a:r>
              <a:rPr lang="en-US">
                <a:solidFill>
                  <a:schemeClr val="accent2"/>
                </a:solidFill>
              </a:rPr>
              <a:t># optical periods</a:t>
            </a:r>
            <a:r>
              <a:rPr lang="en-US"/>
              <a:t> for energy to </a:t>
            </a:r>
            <a:r>
              <a:rPr lang="en-US">
                <a:solidFill>
                  <a:schemeClr val="accent2"/>
                </a:solidFill>
              </a:rPr>
              <a:t>decay by exp(–2π)</a:t>
            </a:r>
            <a:endParaRPr lang="en-US"/>
          </a:p>
        </p:txBody>
      </p:sp>
      <p:sp>
        <p:nvSpPr>
          <p:cNvPr id="27665" name="Text Box 24"/>
          <p:cNvSpPr txBox="1">
            <a:spLocks noChangeArrowheads="1"/>
          </p:cNvSpPr>
          <p:nvPr/>
        </p:nvSpPr>
        <p:spPr bwMode="auto">
          <a:xfrm>
            <a:off x="2195513" y="2178050"/>
            <a:ext cx="4025900" cy="646113"/>
          </a:xfrm>
          <a:prstGeom prst="rect">
            <a:avLst/>
          </a:prstGeom>
          <a:noFill/>
          <a:ln w="9525">
            <a:noFill/>
            <a:miter lim="800000"/>
            <a:headEnd/>
            <a:tailEnd/>
          </a:ln>
        </p:spPr>
        <p:txBody>
          <a:bodyPr wrap="none">
            <a:spAutoFit/>
          </a:bodyPr>
          <a:lstStyle/>
          <a:p>
            <a:pPr algn="ctr" eaLnBrk="0" hangingPunct="0"/>
            <a:r>
              <a:rPr lang="en-US" sz="3600">
                <a:solidFill>
                  <a:srgbClr val="FF0000"/>
                </a:solidFill>
              </a:rPr>
              <a:t>energy ~ exp(–</a:t>
            </a:r>
            <a:r>
              <a:rPr lang="en-US" sz="3600">
                <a:solidFill>
                  <a:srgbClr val="FF0000"/>
                </a:solidFill>
                <a:latin typeface="Symbol" pitchFamily="18" charset="2"/>
              </a:rPr>
              <a:t>ω</a:t>
            </a:r>
            <a:r>
              <a:rPr lang="en-US" sz="3600" i="1">
                <a:solidFill>
                  <a:srgbClr val="FF0000"/>
                </a:solidFill>
              </a:rPr>
              <a:t>t</a:t>
            </a:r>
            <a:r>
              <a:rPr lang="en-US" sz="3600">
                <a:solidFill>
                  <a:srgbClr val="FF0000"/>
                </a:solidFill>
              </a:rPr>
              <a:t>/</a:t>
            </a:r>
            <a:r>
              <a:rPr lang="en-US" sz="3600" i="1">
                <a:solidFill>
                  <a:srgbClr val="FF0000"/>
                </a:solidFill>
              </a:rPr>
              <a:t>Q</a:t>
            </a:r>
            <a:r>
              <a:rPr lang="en-US" sz="3600">
                <a:solidFill>
                  <a:srgbClr val="FF0000"/>
                </a:solidFill>
              </a:rPr>
              <a:t>)</a:t>
            </a:r>
          </a:p>
        </p:txBody>
      </p:sp>
      <p:sp>
        <p:nvSpPr>
          <p:cNvPr id="27666" name="Text Box 25"/>
          <p:cNvSpPr txBox="1">
            <a:spLocks noChangeArrowheads="1"/>
          </p:cNvSpPr>
          <p:nvPr/>
        </p:nvSpPr>
        <p:spPr bwMode="auto">
          <a:xfrm>
            <a:off x="1066800" y="3154363"/>
            <a:ext cx="6519863" cy="579437"/>
          </a:xfrm>
          <a:prstGeom prst="rect">
            <a:avLst/>
          </a:prstGeom>
          <a:noFill/>
          <a:ln w="9525">
            <a:noFill/>
            <a:miter lim="800000"/>
            <a:headEnd/>
            <a:tailEnd/>
          </a:ln>
        </p:spPr>
        <p:txBody>
          <a:bodyPr wrap="none">
            <a:spAutoFit/>
          </a:bodyPr>
          <a:lstStyle/>
          <a:p>
            <a:pPr algn="ctr" eaLnBrk="0" hangingPunct="0"/>
            <a:r>
              <a:rPr lang="en-US" sz="3200"/>
              <a:t>in frequency domain: </a:t>
            </a:r>
            <a:r>
              <a:rPr lang="en-US" sz="3200">
                <a:solidFill>
                  <a:schemeClr val="accent2"/>
                </a:solidFill>
              </a:rPr>
              <a:t>1/</a:t>
            </a:r>
            <a:r>
              <a:rPr lang="en-US" sz="3200" i="1">
                <a:solidFill>
                  <a:schemeClr val="accent2"/>
                </a:solidFill>
              </a:rPr>
              <a:t>Q</a:t>
            </a:r>
            <a:r>
              <a:rPr lang="en-US" sz="3200">
                <a:solidFill>
                  <a:schemeClr val="accent2"/>
                </a:solidFill>
              </a:rPr>
              <a:t> = bandwidth</a:t>
            </a:r>
          </a:p>
        </p:txBody>
      </p:sp>
      <p:sp>
        <p:nvSpPr>
          <p:cNvPr id="27667" name="Text Box 26"/>
          <p:cNvSpPr txBox="1">
            <a:spLocks noChangeArrowheads="1"/>
          </p:cNvSpPr>
          <p:nvPr/>
        </p:nvSpPr>
        <p:spPr bwMode="auto">
          <a:xfrm>
            <a:off x="168275" y="4451350"/>
            <a:ext cx="2638425" cy="1187450"/>
          </a:xfrm>
          <a:prstGeom prst="rect">
            <a:avLst/>
          </a:prstGeom>
          <a:noFill/>
          <a:ln w="9525">
            <a:noFill/>
            <a:miter lim="800000"/>
            <a:headEnd/>
            <a:tailEnd/>
          </a:ln>
        </p:spPr>
        <p:txBody>
          <a:bodyPr wrap="none">
            <a:spAutoFit/>
          </a:bodyPr>
          <a:lstStyle/>
          <a:p>
            <a:pPr algn="ctr" eaLnBrk="0" hangingPunct="0"/>
            <a:r>
              <a:rPr lang="en-US" i="1"/>
              <a:t>from last time:</a:t>
            </a:r>
          </a:p>
          <a:p>
            <a:pPr algn="ctr" eaLnBrk="0" hangingPunct="0"/>
            <a:r>
              <a:rPr lang="en-US" i="1"/>
              <a:t>(coupling-of-</a:t>
            </a:r>
          </a:p>
          <a:p>
            <a:pPr algn="ctr" eaLnBrk="0" hangingPunct="0"/>
            <a:r>
              <a:rPr lang="en-US" i="1"/>
              <a:t>        modes-in-time)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85800" y="0"/>
            <a:ext cx="7772400" cy="1143000"/>
          </a:xfrm>
        </p:spPr>
        <p:txBody>
          <a:bodyPr/>
          <a:lstStyle/>
          <a:p>
            <a:r>
              <a:rPr lang="en-US" smtClean="0">
                <a:ea typeface="ＭＳ Ｐゴシック" charset="-128"/>
              </a:rPr>
              <a:t>All Is Not Lost</a:t>
            </a:r>
          </a:p>
        </p:txBody>
      </p:sp>
      <p:pic>
        <p:nvPicPr>
          <p:cNvPr id="133123" name="Picture 3"/>
          <p:cNvPicPr>
            <a:picLocks noChangeAspect="1" noChangeArrowheads="1"/>
          </p:cNvPicPr>
          <p:nvPr/>
        </p:nvPicPr>
        <p:blipFill>
          <a:blip r:embed="rId2"/>
          <a:srcRect/>
          <a:stretch>
            <a:fillRect/>
          </a:stretch>
        </p:blipFill>
        <p:spPr bwMode="auto">
          <a:xfrm>
            <a:off x="5486400" y="2454275"/>
            <a:ext cx="457200" cy="393700"/>
          </a:xfrm>
          <a:prstGeom prst="rect">
            <a:avLst/>
          </a:prstGeom>
          <a:noFill/>
          <a:ln w="9525">
            <a:noFill/>
            <a:miter lim="800000"/>
            <a:headEnd/>
            <a:tailEnd/>
          </a:ln>
        </p:spPr>
      </p:pic>
      <p:sp>
        <p:nvSpPr>
          <p:cNvPr id="190468" name="Text Box 4"/>
          <p:cNvSpPr txBox="1">
            <a:spLocks noChangeArrowheads="1"/>
          </p:cNvSpPr>
          <p:nvPr/>
        </p:nvSpPr>
        <p:spPr bwMode="auto">
          <a:xfrm>
            <a:off x="746125" y="1066800"/>
            <a:ext cx="5392738" cy="457200"/>
          </a:xfrm>
          <a:prstGeom prst="rect">
            <a:avLst/>
          </a:prstGeom>
          <a:noFill/>
          <a:ln w="9525">
            <a:noFill/>
            <a:miter lim="800000"/>
            <a:headEnd/>
            <a:tailEnd/>
          </a:ln>
        </p:spPr>
        <p:txBody>
          <a:bodyPr wrap="none">
            <a:spAutoFit/>
          </a:bodyPr>
          <a:lstStyle/>
          <a:p>
            <a:pPr eaLnBrk="0" hangingPunct="0"/>
            <a:r>
              <a:rPr lang="en-US">
                <a:solidFill>
                  <a:schemeClr val="accent2"/>
                </a:solidFill>
              </a:rPr>
              <a:t>A simple model device </a:t>
            </a:r>
            <a:r>
              <a:rPr lang="en-US"/>
              <a:t>(filters, bends, …):</a:t>
            </a:r>
          </a:p>
        </p:txBody>
      </p:sp>
      <p:grpSp>
        <p:nvGrpSpPr>
          <p:cNvPr id="2" name="Group 5"/>
          <p:cNvGrpSpPr>
            <a:grpSpLocks/>
          </p:cNvGrpSpPr>
          <p:nvPr/>
        </p:nvGrpSpPr>
        <p:grpSpPr bwMode="auto">
          <a:xfrm>
            <a:off x="609600" y="1692275"/>
            <a:ext cx="3324225" cy="3870325"/>
            <a:chOff x="384" y="1066"/>
            <a:chExt cx="2094" cy="2438"/>
          </a:xfrm>
        </p:grpSpPr>
        <p:pic>
          <p:nvPicPr>
            <p:cNvPr id="190476" name="Picture 6"/>
            <p:cNvPicPr>
              <a:picLocks noChangeAspect="1" noChangeArrowheads="1"/>
            </p:cNvPicPr>
            <p:nvPr/>
          </p:nvPicPr>
          <p:blipFill>
            <a:blip r:embed="rId3"/>
            <a:srcRect/>
            <a:stretch>
              <a:fillRect/>
            </a:stretch>
          </p:blipFill>
          <p:spPr bwMode="auto">
            <a:xfrm>
              <a:off x="2256" y="1066"/>
              <a:ext cx="216" cy="248"/>
            </a:xfrm>
            <a:prstGeom prst="rect">
              <a:avLst/>
            </a:prstGeom>
            <a:noFill/>
            <a:ln w="9525">
              <a:noFill/>
              <a:miter lim="800000"/>
              <a:headEnd/>
              <a:tailEnd/>
            </a:ln>
          </p:spPr>
        </p:pic>
        <p:pic>
          <p:nvPicPr>
            <p:cNvPr id="190477" name="Picture 7"/>
            <p:cNvPicPr>
              <a:picLocks noChangeAspect="1" noChangeArrowheads="1"/>
            </p:cNvPicPr>
            <p:nvPr/>
          </p:nvPicPr>
          <p:blipFill>
            <a:blip r:embed="rId4"/>
            <a:srcRect/>
            <a:stretch>
              <a:fillRect/>
            </a:stretch>
          </p:blipFill>
          <p:spPr bwMode="auto">
            <a:xfrm>
              <a:off x="672" y="2410"/>
              <a:ext cx="1344" cy="440"/>
            </a:xfrm>
            <a:prstGeom prst="rect">
              <a:avLst/>
            </a:prstGeom>
            <a:noFill/>
            <a:ln w="9525">
              <a:noFill/>
              <a:miter lim="800000"/>
              <a:headEnd/>
              <a:tailEnd/>
            </a:ln>
          </p:spPr>
        </p:pic>
        <p:sp>
          <p:nvSpPr>
            <p:cNvPr id="190478" name="Text Box 8"/>
            <p:cNvSpPr txBox="1">
              <a:spLocks noChangeArrowheads="1"/>
            </p:cNvSpPr>
            <p:nvPr/>
          </p:nvSpPr>
          <p:spPr bwMode="auto">
            <a:xfrm>
              <a:off x="384" y="2986"/>
              <a:ext cx="2094" cy="518"/>
            </a:xfrm>
            <a:prstGeom prst="rect">
              <a:avLst/>
            </a:prstGeom>
            <a:noFill/>
            <a:ln w="9525">
              <a:noFill/>
              <a:miter lim="800000"/>
              <a:headEnd/>
              <a:tailEnd/>
            </a:ln>
          </p:spPr>
          <p:txBody>
            <a:bodyPr wrap="none">
              <a:spAutoFit/>
            </a:bodyPr>
            <a:lstStyle/>
            <a:p>
              <a:pPr eaLnBrk="0" hangingPunct="0"/>
              <a:r>
                <a:rPr lang="en-US"/>
                <a:t>Q = </a:t>
              </a:r>
              <a:r>
                <a:rPr lang="en-US">
                  <a:solidFill>
                    <a:schemeClr val="accent2"/>
                  </a:solidFill>
                </a:rPr>
                <a:t>lifetime</a:t>
              </a:r>
              <a:r>
                <a:rPr lang="en-US"/>
                <a:t>/period</a:t>
              </a:r>
            </a:p>
            <a:p>
              <a:pPr eaLnBrk="0" hangingPunct="0"/>
              <a:r>
                <a:rPr lang="en-US"/>
                <a:t>    = frequency/</a:t>
              </a:r>
              <a:r>
                <a:rPr lang="en-US">
                  <a:solidFill>
                    <a:schemeClr val="accent2"/>
                  </a:solidFill>
                </a:rPr>
                <a:t>bandwidth</a:t>
              </a:r>
              <a:endParaRPr lang="en-US"/>
            </a:p>
          </p:txBody>
        </p:sp>
      </p:grpSp>
      <p:grpSp>
        <p:nvGrpSpPr>
          <p:cNvPr id="3" name="Group 9"/>
          <p:cNvGrpSpPr>
            <a:grpSpLocks/>
          </p:cNvGrpSpPr>
          <p:nvPr/>
        </p:nvGrpSpPr>
        <p:grpSpPr bwMode="auto">
          <a:xfrm>
            <a:off x="4648200" y="3917950"/>
            <a:ext cx="3505200" cy="1416050"/>
            <a:chOff x="2928" y="2468"/>
            <a:chExt cx="2208" cy="892"/>
          </a:xfrm>
        </p:grpSpPr>
        <p:sp>
          <p:nvSpPr>
            <p:cNvPr id="190473" name="Rectangle 10"/>
            <p:cNvSpPr>
              <a:spLocks noChangeArrowheads="1"/>
            </p:cNvSpPr>
            <p:nvPr/>
          </p:nvSpPr>
          <p:spPr bwMode="auto">
            <a:xfrm>
              <a:off x="2928" y="2468"/>
              <a:ext cx="2208" cy="892"/>
            </a:xfrm>
            <a:prstGeom prst="rect">
              <a:avLst/>
            </a:prstGeom>
            <a:solidFill>
              <a:srgbClr val="FFFFCC"/>
            </a:solidFill>
            <a:ln w="9525">
              <a:solidFill>
                <a:schemeClr val="folHlink"/>
              </a:solidFill>
              <a:miter lim="800000"/>
              <a:headEnd/>
              <a:tailEnd/>
            </a:ln>
          </p:spPr>
          <p:txBody>
            <a:bodyPr wrap="none" anchor="ctr"/>
            <a:lstStyle/>
            <a:p>
              <a:pPr algn="ctr" eaLnBrk="0" hangingPunct="0"/>
              <a:endParaRPr lang="cs-CZ"/>
            </a:p>
          </p:txBody>
        </p:sp>
        <p:sp>
          <p:nvSpPr>
            <p:cNvPr id="190474" name="Text Box 11"/>
            <p:cNvSpPr txBox="1">
              <a:spLocks noChangeArrowheads="1"/>
            </p:cNvSpPr>
            <p:nvPr/>
          </p:nvSpPr>
          <p:spPr bwMode="auto">
            <a:xfrm>
              <a:off x="3216" y="2554"/>
              <a:ext cx="1629" cy="288"/>
            </a:xfrm>
            <a:prstGeom prst="rect">
              <a:avLst/>
            </a:prstGeom>
            <a:noFill/>
            <a:ln w="9525">
              <a:noFill/>
              <a:miter lim="800000"/>
              <a:headEnd/>
              <a:tailEnd/>
            </a:ln>
          </p:spPr>
          <p:txBody>
            <a:bodyPr wrap="none">
              <a:spAutoFit/>
            </a:bodyPr>
            <a:lstStyle/>
            <a:p>
              <a:pPr algn="ctr" eaLnBrk="0" hangingPunct="0"/>
              <a:r>
                <a:rPr lang="en-US"/>
                <a:t>We want: </a:t>
              </a:r>
              <a:r>
                <a:rPr lang="en-US">
                  <a:solidFill>
                    <a:srgbClr val="FF0000"/>
                  </a:solidFill>
                </a:rPr>
                <a:t>Q</a:t>
              </a:r>
              <a:r>
                <a:rPr lang="en-US" baseline="-25000">
                  <a:solidFill>
                    <a:srgbClr val="FF0000"/>
                  </a:solidFill>
                </a:rPr>
                <a:t>r</a:t>
              </a:r>
              <a:r>
                <a:rPr lang="en-US">
                  <a:solidFill>
                    <a:srgbClr val="008000"/>
                  </a:solidFill>
                </a:rPr>
                <a:t> </a:t>
              </a:r>
              <a:r>
                <a:rPr lang="en-US"/>
                <a:t>&gt;&gt; </a:t>
              </a:r>
              <a:r>
                <a:rPr lang="en-US">
                  <a:solidFill>
                    <a:srgbClr val="008000"/>
                  </a:solidFill>
                </a:rPr>
                <a:t>Q</a:t>
              </a:r>
              <a:r>
                <a:rPr lang="en-US" baseline="-25000">
                  <a:solidFill>
                    <a:srgbClr val="008000"/>
                  </a:solidFill>
                </a:rPr>
                <a:t>w</a:t>
              </a:r>
            </a:p>
          </p:txBody>
        </p:sp>
        <p:sp>
          <p:nvSpPr>
            <p:cNvPr id="190475" name="Text Box 12"/>
            <p:cNvSpPr txBox="1">
              <a:spLocks noChangeArrowheads="1"/>
            </p:cNvSpPr>
            <p:nvPr/>
          </p:nvSpPr>
          <p:spPr bwMode="auto">
            <a:xfrm>
              <a:off x="2982" y="2976"/>
              <a:ext cx="2140" cy="288"/>
            </a:xfrm>
            <a:prstGeom prst="rect">
              <a:avLst/>
            </a:prstGeom>
            <a:noFill/>
            <a:ln w="9525">
              <a:noFill/>
              <a:miter lim="800000"/>
              <a:headEnd/>
              <a:tailEnd/>
            </a:ln>
          </p:spPr>
          <p:txBody>
            <a:bodyPr wrap="none">
              <a:spAutoFit/>
            </a:bodyPr>
            <a:lstStyle/>
            <a:p>
              <a:pPr algn="ctr" eaLnBrk="0" hangingPunct="0"/>
              <a:r>
                <a:rPr lang="en-US"/>
                <a:t>1 – transmission ~ 2Q </a:t>
              </a:r>
              <a:r>
                <a:rPr lang="en-US" b="1"/>
                <a:t>/</a:t>
              </a:r>
              <a:r>
                <a:rPr lang="en-US"/>
                <a:t> </a:t>
              </a:r>
              <a:r>
                <a:rPr lang="en-US">
                  <a:solidFill>
                    <a:srgbClr val="008000"/>
                  </a:solidFill>
                </a:rPr>
                <a:t>Q</a:t>
              </a:r>
              <a:r>
                <a:rPr lang="en-US" baseline="-25000">
                  <a:solidFill>
                    <a:srgbClr val="008000"/>
                  </a:solidFill>
                </a:rPr>
                <a:t>r</a:t>
              </a:r>
            </a:p>
          </p:txBody>
        </p:sp>
      </p:grpSp>
      <p:sp>
        <p:nvSpPr>
          <p:cNvPr id="133133" name="Text Box 13"/>
          <p:cNvSpPr txBox="1">
            <a:spLocks noChangeArrowheads="1"/>
          </p:cNvSpPr>
          <p:nvPr/>
        </p:nvSpPr>
        <p:spPr bwMode="auto">
          <a:xfrm>
            <a:off x="1039813" y="6049963"/>
            <a:ext cx="7094537" cy="579437"/>
          </a:xfrm>
          <a:prstGeom prst="rect">
            <a:avLst/>
          </a:prstGeom>
          <a:noFill/>
          <a:ln w="9525">
            <a:noFill/>
            <a:miter lim="800000"/>
            <a:headEnd/>
            <a:tailEnd/>
          </a:ln>
        </p:spPr>
        <p:txBody>
          <a:bodyPr wrap="none">
            <a:spAutoFit/>
          </a:bodyPr>
          <a:lstStyle/>
          <a:p>
            <a:pPr algn="ctr" eaLnBrk="0" hangingPunct="0"/>
            <a:r>
              <a:rPr lang="en-US" sz="3200" b="1" i="1">
                <a:solidFill>
                  <a:srgbClr val="FF0000"/>
                </a:solidFill>
              </a:rPr>
              <a:t>worst case</a:t>
            </a:r>
            <a:r>
              <a:rPr lang="en-US" sz="3200" b="1">
                <a:solidFill>
                  <a:srgbClr val="FF0000"/>
                </a:solidFill>
              </a:rPr>
              <a:t>:</a:t>
            </a:r>
            <a:r>
              <a:rPr lang="en-US" sz="3200"/>
              <a:t> high-Q (narrow-band) cavities</a:t>
            </a:r>
            <a:endParaRPr lang="en-US" sz="3200" i="1"/>
          </a:p>
        </p:txBody>
      </p:sp>
      <p:pic>
        <p:nvPicPr>
          <p:cNvPr id="190472" name="Picture 14"/>
          <p:cNvPicPr>
            <a:picLocks noChangeAspect="1" noChangeArrowheads="1"/>
          </p:cNvPicPr>
          <p:nvPr/>
        </p:nvPicPr>
        <p:blipFill>
          <a:blip r:embed="rId5"/>
          <a:srcRect/>
          <a:stretch>
            <a:fillRect/>
          </a:stretch>
        </p:blipFill>
        <p:spPr bwMode="auto">
          <a:xfrm>
            <a:off x="469900" y="2057400"/>
            <a:ext cx="8064500" cy="1562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3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026"/>
          <p:cNvSpPr>
            <a:spLocks noGrp="1" noChangeArrowheads="1"/>
          </p:cNvSpPr>
          <p:nvPr>
            <p:ph type="title"/>
          </p:nvPr>
        </p:nvSpPr>
        <p:spPr>
          <a:xfrm>
            <a:off x="685800" y="76200"/>
            <a:ext cx="7772400" cy="1143000"/>
          </a:xfrm>
        </p:spPr>
        <p:txBody>
          <a:bodyPr/>
          <a:lstStyle/>
          <a:p>
            <a:r>
              <a:rPr lang="en-US" smtClean="0">
                <a:ea typeface="ＭＳ Ｐゴシック" charset="-128"/>
              </a:rPr>
              <a:t>Radiation loss: A Fourier picture</a:t>
            </a:r>
          </a:p>
        </p:txBody>
      </p:sp>
      <p:pic>
        <p:nvPicPr>
          <p:cNvPr id="191491" name="Picture 1027"/>
          <p:cNvPicPr>
            <a:picLocks noChangeAspect="1" noChangeArrowheads="1"/>
          </p:cNvPicPr>
          <p:nvPr/>
        </p:nvPicPr>
        <p:blipFill>
          <a:blip r:embed="rId2"/>
          <a:srcRect/>
          <a:stretch>
            <a:fillRect/>
          </a:stretch>
        </p:blipFill>
        <p:spPr bwMode="auto">
          <a:xfrm>
            <a:off x="5664200" y="1295400"/>
            <a:ext cx="3327400" cy="2284413"/>
          </a:xfrm>
          <a:prstGeom prst="rect">
            <a:avLst/>
          </a:prstGeom>
          <a:noFill/>
          <a:ln w="9525">
            <a:noFill/>
            <a:miter lim="800000"/>
            <a:headEnd/>
            <a:tailEnd/>
          </a:ln>
        </p:spPr>
      </p:pic>
      <p:grpSp>
        <p:nvGrpSpPr>
          <p:cNvPr id="191492" name="Group 1125"/>
          <p:cNvGrpSpPr>
            <a:grpSpLocks/>
          </p:cNvGrpSpPr>
          <p:nvPr/>
        </p:nvGrpSpPr>
        <p:grpSpPr bwMode="auto">
          <a:xfrm>
            <a:off x="1962150" y="1296988"/>
            <a:ext cx="3213100" cy="2273300"/>
            <a:chOff x="500" y="817"/>
            <a:chExt cx="2024" cy="1432"/>
          </a:xfrm>
        </p:grpSpPr>
        <p:sp>
          <p:nvSpPr>
            <p:cNvPr id="191512" name="Rectangle 1029"/>
            <p:cNvSpPr>
              <a:spLocks noChangeArrowheads="1"/>
            </p:cNvSpPr>
            <p:nvPr/>
          </p:nvSpPr>
          <p:spPr bwMode="auto">
            <a:xfrm>
              <a:off x="506" y="817"/>
              <a:ext cx="2011" cy="1426"/>
            </a:xfrm>
            <a:prstGeom prst="rect">
              <a:avLst/>
            </a:prstGeom>
            <a:solidFill>
              <a:srgbClr val="FFFFFF"/>
            </a:solidFill>
            <a:ln w="9525">
              <a:noFill/>
              <a:miter lim="800000"/>
              <a:headEnd/>
              <a:tailEnd/>
            </a:ln>
          </p:spPr>
          <p:txBody>
            <a:bodyPr/>
            <a:lstStyle/>
            <a:p>
              <a:endParaRPr lang="cs-CZ"/>
            </a:p>
          </p:txBody>
        </p:sp>
        <p:sp>
          <p:nvSpPr>
            <p:cNvPr id="191513" name="Rectangle 1030"/>
            <p:cNvSpPr>
              <a:spLocks noChangeArrowheads="1"/>
            </p:cNvSpPr>
            <p:nvPr/>
          </p:nvSpPr>
          <p:spPr bwMode="auto">
            <a:xfrm>
              <a:off x="506" y="1423"/>
              <a:ext cx="2011" cy="345"/>
            </a:xfrm>
            <a:prstGeom prst="rect">
              <a:avLst/>
            </a:prstGeom>
            <a:solidFill>
              <a:srgbClr val="FEF5CB"/>
            </a:solidFill>
            <a:ln w="9525">
              <a:noFill/>
              <a:miter lim="800000"/>
              <a:headEnd/>
              <a:tailEnd/>
            </a:ln>
          </p:spPr>
          <p:txBody>
            <a:bodyPr/>
            <a:lstStyle/>
            <a:p>
              <a:endParaRPr lang="cs-CZ"/>
            </a:p>
          </p:txBody>
        </p:sp>
        <p:sp>
          <p:nvSpPr>
            <p:cNvPr id="191514" name="Freeform 1031"/>
            <p:cNvSpPr>
              <a:spLocks/>
            </p:cNvSpPr>
            <p:nvPr/>
          </p:nvSpPr>
          <p:spPr bwMode="auto">
            <a:xfrm>
              <a:off x="578" y="1103"/>
              <a:ext cx="110" cy="98"/>
            </a:xfrm>
            <a:custGeom>
              <a:avLst/>
              <a:gdLst>
                <a:gd name="T0" fmla="*/ 0 w 110"/>
                <a:gd name="T1" fmla="*/ 14 h 98"/>
                <a:gd name="T2" fmla="*/ 13 w 110"/>
                <a:gd name="T3" fmla="*/ 0 h 98"/>
                <a:gd name="T4" fmla="*/ 110 w 110"/>
                <a:gd name="T5" fmla="*/ 92 h 98"/>
                <a:gd name="T6" fmla="*/ 104 w 110"/>
                <a:gd name="T7" fmla="*/ 98 h 98"/>
                <a:gd name="T8" fmla="*/ 0 w 110"/>
                <a:gd name="T9" fmla="*/ 14 h 98"/>
                <a:gd name="T10" fmla="*/ 0 60000 65536"/>
                <a:gd name="T11" fmla="*/ 0 60000 65536"/>
                <a:gd name="T12" fmla="*/ 0 60000 65536"/>
                <a:gd name="T13" fmla="*/ 0 60000 65536"/>
                <a:gd name="T14" fmla="*/ 0 60000 65536"/>
                <a:gd name="T15" fmla="*/ 0 w 110"/>
                <a:gd name="T16" fmla="*/ 0 h 98"/>
                <a:gd name="T17" fmla="*/ 110 w 110"/>
                <a:gd name="T18" fmla="*/ 98 h 98"/>
              </a:gdLst>
              <a:ahLst/>
              <a:cxnLst>
                <a:cxn ang="T10">
                  <a:pos x="T0" y="T1"/>
                </a:cxn>
                <a:cxn ang="T11">
                  <a:pos x="T2" y="T3"/>
                </a:cxn>
                <a:cxn ang="T12">
                  <a:pos x="T4" y="T5"/>
                </a:cxn>
                <a:cxn ang="T13">
                  <a:pos x="T6" y="T7"/>
                </a:cxn>
                <a:cxn ang="T14">
                  <a:pos x="T8" y="T9"/>
                </a:cxn>
              </a:cxnLst>
              <a:rect l="T15" t="T16" r="T17" b="T18"/>
              <a:pathLst>
                <a:path w="110" h="98">
                  <a:moveTo>
                    <a:pt x="0" y="14"/>
                  </a:moveTo>
                  <a:lnTo>
                    <a:pt x="13" y="0"/>
                  </a:lnTo>
                  <a:lnTo>
                    <a:pt x="110" y="92"/>
                  </a:lnTo>
                  <a:lnTo>
                    <a:pt x="104" y="98"/>
                  </a:lnTo>
                  <a:lnTo>
                    <a:pt x="0" y="14"/>
                  </a:lnTo>
                  <a:close/>
                </a:path>
              </a:pathLst>
            </a:custGeom>
            <a:solidFill>
              <a:srgbClr val="5A83BA"/>
            </a:solidFill>
            <a:ln w="9525">
              <a:noFill/>
              <a:round/>
              <a:headEnd/>
              <a:tailEnd/>
            </a:ln>
          </p:spPr>
          <p:txBody>
            <a:bodyPr/>
            <a:lstStyle/>
            <a:p>
              <a:endParaRPr lang="cs-CZ"/>
            </a:p>
          </p:txBody>
        </p:sp>
        <p:sp>
          <p:nvSpPr>
            <p:cNvPr id="191515" name="Freeform 1032"/>
            <p:cNvSpPr>
              <a:spLocks/>
            </p:cNvSpPr>
            <p:nvPr/>
          </p:nvSpPr>
          <p:spPr bwMode="auto">
            <a:xfrm>
              <a:off x="682" y="1195"/>
              <a:ext cx="97" cy="78"/>
            </a:xfrm>
            <a:custGeom>
              <a:avLst/>
              <a:gdLst>
                <a:gd name="T0" fmla="*/ 0 w 97"/>
                <a:gd name="T1" fmla="*/ 6 h 78"/>
                <a:gd name="T2" fmla="*/ 6 w 97"/>
                <a:gd name="T3" fmla="*/ 0 h 78"/>
                <a:gd name="T4" fmla="*/ 97 w 97"/>
                <a:gd name="T5" fmla="*/ 71 h 78"/>
                <a:gd name="T6" fmla="*/ 91 w 97"/>
                <a:gd name="T7" fmla="*/ 78 h 78"/>
                <a:gd name="T8" fmla="*/ 0 w 97"/>
                <a:gd name="T9" fmla="*/ 6 h 78"/>
                <a:gd name="T10" fmla="*/ 0 w 97"/>
                <a:gd name="T11" fmla="*/ 6 h 78"/>
                <a:gd name="T12" fmla="*/ 0 w 97"/>
                <a:gd name="T13" fmla="*/ 6 h 78"/>
                <a:gd name="T14" fmla="*/ 0 60000 65536"/>
                <a:gd name="T15" fmla="*/ 0 60000 65536"/>
                <a:gd name="T16" fmla="*/ 0 60000 65536"/>
                <a:gd name="T17" fmla="*/ 0 60000 65536"/>
                <a:gd name="T18" fmla="*/ 0 60000 65536"/>
                <a:gd name="T19" fmla="*/ 0 60000 65536"/>
                <a:gd name="T20" fmla="*/ 0 60000 65536"/>
                <a:gd name="T21" fmla="*/ 0 w 97"/>
                <a:gd name="T22" fmla="*/ 0 h 78"/>
                <a:gd name="T23" fmla="*/ 97 w 97"/>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78">
                  <a:moveTo>
                    <a:pt x="0" y="6"/>
                  </a:moveTo>
                  <a:lnTo>
                    <a:pt x="6" y="0"/>
                  </a:lnTo>
                  <a:lnTo>
                    <a:pt x="97" y="71"/>
                  </a:lnTo>
                  <a:lnTo>
                    <a:pt x="91" y="78"/>
                  </a:lnTo>
                  <a:lnTo>
                    <a:pt x="0" y="6"/>
                  </a:lnTo>
                  <a:close/>
                </a:path>
              </a:pathLst>
            </a:custGeom>
            <a:solidFill>
              <a:srgbClr val="5A83BA"/>
            </a:solidFill>
            <a:ln w="9525">
              <a:noFill/>
              <a:round/>
              <a:headEnd/>
              <a:tailEnd/>
            </a:ln>
          </p:spPr>
          <p:txBody>
            <a:bodyPr/>
            <a:lstStyle/>
            <a:p>
              <a:endParaRPr lang="cs-CZ"/>
            </a:p>
          </p:txBody>
        </p:sp>
        <p:sp>
          <p:nvSpPr>
            <p:cNvPr id="191516" name="Freeform 1033"/>
            <p:cNvSpPr>
              <a:spLocks/>
            </p:cNvSpPr>
            <p:nvPr/>
          </p:nvSpPr>
          <p:spPr bwMode="auto">
            <a:xfrm>
              <a:off x="773" y="1266"/>
              <a:ext cx="98" cy="65"/>
            </a:xfrm>
            <a:custGeom>
              <a:avLst/>
              <a:gdLst>
                <a:gd name="T0" fmla="*/ 0 w 98"/>
                <a:gd name="T1" fmla="*/ 7 h 65"/>
                <a:gd name="T2" fmla="*/ 6 w 98"/>
                <a:gd name="T3" fmla="*/ 0 h 65"/>
                <a:gd name="T4" fmla="*/ 98 w 98"/>
                <a:gd name="T5" fmla="*/ 52 h 65"/>
                <a:gd name="T6" fmla="*/ 91 w 98"/>
                <a:gd name="T7" fmla="*/ 65 h 65"/>
                <a:gd name="T8" fmla="*/ 0 w 98"/>
                <a:gd name="T9" fmla="*/ 7 h 65"/>
                <a:gd name="T10" fmla="*/ 0 w 98"/>
                <a:gd name="T11" fmla="*/ 7 h 65"/>
                <a:gd name="T12" fmla="*/ 0 w 98"/>
                <a:gd name="T13" fmla="*/ 7 h 65"/>
                <a:gd name="T14" fmla="*/ 0 60000 65536"/>
                <a:gd name="T15" fmla="*/ 0 60000 65536"/>
                <a:gd name="T16" fmla="*/ 0 60000 65536"/>
                <a:gd name="T17" fmla="*/ 0 60000 65536"/>
                <a:gd name="T18" fmla="*/ 0 60000 65536"/>
                <a:gd name="T19" fmla="*/ 0 60000 65536"/>
                <a:gd name="T20" fmla="*/ 0 60000 65536"/>
                <a:gd name="T21" fmla="*/ 0 w 98"/>
                <a:gd name="T22" fmla="*/ 0 h 65"/>
                <a:gd name="T23" fmla="*/ 98 w 9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65">
                  <a:moveTo>
                    <a:pt x="0" y="7"/>
                  </a:moveTo>
                  <a:lnTo>
                    <a:pt x="6" y="0"/>
                  </a:lnTo>
                  <a:lnTo>
                    <a:pt x="98" y="52"/>
                  </a:lnTo>
                  <a:lnTo>
                    <a:pt x="91" y="65"/>
                  </a:lnTo>
                  <a:lnTo>
                    <a:pt x="0" y="7"/>
                  </a:lnTo>
                  <a:close/>
                </a:path>
              </a:pathLst>
            </a:custGeom>
            <a:solidFill>
              <a:srgbClr val="5A83BA"/>
            </a:solidFill>
            <a:ln w="9525">
              <a:noFill/>
              <a:round/>
              <a:headEnd/>
              <a:tailEnd/>
            </a:ln>
          </p:spPr>
          <p:txBody>
            <a:bodyPr/>
            <a:lstStyle/>
            <a:p>
              <a:endParaRPr lang="cs-CZ"/>
            </a:p>
          </p:txBody>
        </p:sp>
        <p:sp>
          <p:nvSpPr>
            <p:cNvPr id="191517" name="Freeform 1034"/>
            <p:cNvSpPr>
              <a:spLocks/>
            </p:cNvSpPr>
            <p:nvPr/>
          </p:nvSpPr>
          <p:spPr bwMode="auto">
            <a:xfrm>
              <a:off x="864" y="1318"/>
              <a:ext cx="98" cy="52"/>
            </a:xfrm>
            <a:custGeom>
              <a:avLst/>
              <a:gdLst>
                <a:gd name="T0" fmla="*/ 0 w 98"/>
                <a:gd name="T1" fmla="*/ 13 h 52"/>
                <a:gd name="T2" fmla="*/ 7 w 98"/>
                <a:gd name="T3" fmla="*/ 0 h 52"/>
                <a:gd name="T4" fmla="*/ 98 w 98"/>
                <a:gd name="T5" fmla="*/ 46 h 52"/>
                <a:gd name="T6" fmla="*/ 98 w 98"/>
                <a:gd name="T7" fmla="*/ 52 h 52"/>
                <a:gd name="T8" fmla="*/ 0 w 98"/>
                <a:gd name="T9" fmla="*/ 13 h 52"/>
                <a:gd name="T10" fmla="*/ 0 w 98"/>
                <a:gd name="T11" fmla="*/ 13 h 52"/>
                <a:gd name="T12" fmla="*/ 0 w 98"/>
                <a:gd name="T13" fmla="*/ 13 h 52"/>
                <a:gd name="T14" fmla="*/ 0 60000 65536"/>
                <a:gd name="T15" fmla="*/ 0 60000 65536"/>
                <a:gd name="T16" fmla="*/ 0 60000 65536"/>
                <a:gd name="T17" fmla="*/ 0 60000 65536"/>
                <a:gd name="T18" fmla="*/ 0 60000 65536"/>
                <a:gd name="T19" fmla="*/ 0 60000 65536"/>
                <a:gd name="T20" fmla="*/ 0 60000 65536"/>
                <a:gd name="T21" fmla="*/ 0 w 98"/>
                <a:gd name="T22" fmla="*/ 0 h 52"/>
                <a:gd name="T23" fmla="*/ 98 w 9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52">
                  <a:moveTo>
                    <a:pt x="0" y="13"/>
                  </a:moveTo>
                  <a:lnTo>
                    <a:pt x="7" y="0"/>
                  </a:lnTo>
                  <a:lnTo>
                    <a:pt x="98" y="46"/>
                  </a:lnTo>
                  <a:lnTo>
                    <a:pt x="98" y="52"/>
                  </a:lnTo>
                  <a:lnTo>
                    <a:pt x="0" y="13"/>
                  </a:lnTo>
                  <a:close/>
                </a:path>
              </a:pathLst>
            </a:custGeom>
            <a:solidFill>
              <a:srgbClr val="5A83BA"/>
            </a:solidFill>
            <a:ln w="9525">
              <a:noFill/>
              <a:round/>
              <a:headEnd/>
              <a:tailEnd/>
            </a:ln>
          </p:spPr>
          <p:txBody>
            <a:bodyPr/>
            <a:lstStyle/>
            <a:p>
              <a:endParaRPr lang="cs-CZ"/>
            </a:p>
          </p:txBody>
        </p:sp>
        <p:sp>
          <p:nvSpPr>
            <p:cNvPr id="191518" name="Freeform 1036"/>
            <p:cNvSpPr>
              <a:spLocks/>
            </p:cNvSpPr>
            <p:nvPr/>
          </p:nvSpPr>
          <p:spPr bwMode="auto">
            <a:xfrm>
              <a:off x="1059" y="1390"/>
              <a:ext cx="111" cy="33"/>
            </a:xfrm>
            <a:custGeom>
              <a:avLst/>
              <a:gdLst>
                <a:gd name="T0" fmla="*/ 0 w 111"/>
                <a:gd name="T1" fmla="*/ 13 h 33"/>
                <a:gd name="T2" fmla="*/ 0 w 111"/>
                <a:gd name="T3" fmla="*/ 0 h 33"/>
                <a:gd name="T4" fmla="*/ 111 w 111"/>
                <a:gd name="T5" fmla="*/ 20 h 33"/>
                <a:gd name="T6" fmla="*/ 104 w 111"/>
                <a:gd name="T7" fmla="*/ 33 h 33"/>
                <a:gd name="T8" fmla="*/ 0 w 111"/>
                <a:gd name="T9" fmla="*/ 13 h 33"/>
                <a:gd name="T10" fmla="*/ 0 w 111"/>
                <a:gd name="T11" fmla="*/ 13 h 33"/>
                <a:gd name="T12" fmla="*/ 0 w 111"/>
                <a:gd name="T13" fmla="*/ 13 h 33"/>
                <a:gd name="T14" fmla="*/ 0 60000 65536"/>
                <a:gd name="T15" fmla="*/ 0 60000 65536"/>
                <a:gd name="T16" fmla="*/ 0 60000 65536"/>
                <a:gd name="T17" fmla="*/ 0 60000 65536"/>
                <a:gd name="T18" fmla="*/ 0 60000 65536"/>
                <a:gd name="T19" fmla="*/ 0 60000 65536"/>
                <a:gd name="T20" fmla="*/ 0 60000 65536"/>
                <a:gd name="T21" fmla="*/ 0 w 111"/>
                <a:gd name="T22" fmla="*/ 0 h 33"/>
                <a:gd name="T23" fmla="*/ 111 w 11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33">
                  <a:moveTo>
                    <a:pt x="0" y="13"/>
                  </a:moveTo>
                  <a:lnTo>
                    <a:pt x="0" y="0"/>
                  </a:lnTo>
                  <a:lnTo>
                    <a:pt x="111" y="20"/>
                  </a:lnTo>
                  <a:lnTo>
                    <a:pt x="104" y="33"/>
                  </a:lnTo>
                  <a:lnTo>
                    <a:pt x="0" y="13"/>
                  </a:lnTo>
                  <a:close/>
                </a:path>
              </a:pathLst>
            </a:custGeom>
            <a:solidFill>
              <a:srgbClr val="5A83BA"/>
            </a:solidFill>
            <a:ln w="9525">
              <a:noFill/>
              <a:round/>
              <a:headEnd/>
              <a:tailEnd/>
            </a:ln>
          </p:spPr>
          <p:txBody>
            <a:bodyPr/>
            <a:lstStyle/>
            <a:p>
              <a:endParaRPr lang="cs-CZ"/>
            </a:p>
          </p:txBody>
        </p:sp>
        <p:sp>
          <p:nvSpPr>
            <p:cNvPr id="191519" name="Freeform 1037"/>
            <p:cNvSpPr>
              <a:spLocks/>
            </p:cNvSpPr>
            <p:nvPr/>
          </p:nvSpPr>
          <p:spPr bwMode="auto">
            <a:xfrm>
              <a:off x="1163" y="1410"/>
              <a:ext cx="124" cy="26"/>
            </a:xfrm>
            <a:custGeom>
              <a:avLst/>
              <a:gdLst>
                <a:gd name="T0" fmla="*/ 0 w 124"/>
                <a:gd name="T1" fmla="*/ 13 h 26"/>
                <a:gd name="T2" fmla="*/ 7 w 124"/>
                <a:gd name="T3" fmla="*/ 0 h 26"/>
                <a:gd name="T4" fmla="*/ 124 w 124"/>
                <a:gd name="T5" fmla="*/ 13 h 26"/>
                <a:gd name="T6" fmla="*/ 118 w 124"/>
                <a:gd name="T7" fmla="*/ 26 h 26"/>
                <a:gd name="T8" fmla="*/ 0 w 124"/>
                <a:gd name="T9" fmla="*/ 13 h 26"/>
                <a:gd name="T10" fmla="*/ 0 w 124"/>
                <a:gd name="T11" fmla="*/ 13 h 26"/>
                <a:gd name="T12" fmla="*/ 0 w 124"/>
                <a:gd name="T13" fmla="*/ 13 h 26"/>
                <a:gd name="T14" fmla="*/ 0 60000 65536"/>
                <a:gd name="T15" fmla="*/ 0 60000 65536"/>
                <a:gd name="T16" fmla="*/ 0 60000 65536"/>
                <a:gd name="T17" fmla="*/ 0 60000 65536"/>
                <a:gd name="T18" fmla="*/ 0 60000 65536"/>
                <a:gd name="T19" fmla="*/ 0 60000 65536"/>
                <a:gd name="T20" fmla="*/ 0 60000 65536"/>
                <a:gd name="T21" fmla="*/ 0 w 124"/>
                <a:gd name="T22" fmla="*/ 0 h 26"/>
                <a:gd name="T23" fmla="*/ 124 w 1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4" h="26">
                  <a:moveTo>
                    <a:pt x="0" y="13"/>
                  </a:moveTo>
                  <a:lnTo>
                    <a:pt x="7" y="0"/>
                  </a:lnTo>
                  <a:lnTo>
                    <a:pt x="124" y="13"/>
                  </a:lnTo>
                  <a:lnTo>
                    <a:pt x="118" y="26"/>
                  </a:lnTo>
                  <a:lnTo>
                    <a:pt x="0" y="13"/>
                  </a:lnTo>
                  <a:close/>
                </a:path>
              </a:pathLst>
            </a:custGeom>
            <a:solidFill>
              <a:srgbClr val="5A83BA"/>
            </a:solidFill>
            <a:ln w="9525">
              <a:noFill/>
              <a:round/>
              <a:headEnd/>
              <a:tailEnd/>
            </a:ln>
          </p:spPr>
          <p:txBody>
            <a:bodyPr/>
            <a:lstStyle/>
            <a:p>
              <a:endParaRPr lang="cs-CZ"/>
            </a:p>
          </p:txBody>
        </p:sp>
        <p:sp>
          <p:nvSpPr>
            <p:cNvPr id="191520" name="Freeform 1038"/>
            <p:cNvSpPr>
              <a:spLocks/>
            </p:cNvSpPr>
            <p:nvPr/>
          </p:nvSpPr>
          <p:spPr bwMode="auto">
            <a:xfrm>
              <a:off x="1281" y="1423"/>
              <a:ext cx="136" cy="13"/>
            </a:xfrm>
            <a:custGeom>
              <a:avLst/>
              <a:gdLst>
                <a:gd name="T0" fmla="*/ 0 w 136"/>
                <a:gd name="T1" fmla="*/ 13 h 13"/>
                <a:gd name="T2" fmla="*/ 6 w 136"/>
                <a:gd name="T3" fmla="*/ 0 h 13"/>
                <a:gd name="T4" fmla="*/ 136 w 136"/>
                <a:gd name="T5" fmla="*/ 0 h 13"/>
                <a:gd name="T6" fmla="*/ 136 w 136"/>
                <a:gd name="T7" fmla="*/ 13 h 13"/>
                <a:gd name="T8" fmla="*/ 6 w 136"/>
                <a:gd name="T9" fmla="*/ 13 h 13"/>
                <a:gd name="T10" fmla="*/ 6 w 136"/>
                <a:gd name="T11" fmla="*/ 13 h 13"/>
                <a:gd name="T12" fmla="*/ 0 w 136"/>
                <a:gd name="T13" fmla="*/ 13 h 13"/>
                <a:gd name="T14" fmla="*/ 0 60000 65536"/>
                <a:gd name="T15" fmla="*/ 0 60000 65536"/>
                <a:gd name="T16" fmla="*/ 0 60000 65536"/>
                <a:gd name="T17" fmla="*/ 0 60000 65536"/>
                <a:gd name="T18" fmla="*/ 0 60000 65536"/>
                <a:gd name="T19" fmla="*/ 0 60000 65536"/>
                <a:gd name="T20" fmla="*/ 0 60000 65536"/>
                <a:gd name="T21" fmla="*/ 0 w 136"/>
                <a:gd name="T22" fmla="*/ 0 h 13"/>
                <a:gd name="T23" fmla="*/ 136 w 13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3">
                  <a:moveTo>
                    <a:pt x="0" y="13"/>
                  </a:moveTo>
                  <a:lnTo>
                    <a:pt x="6" y="0"/>
                  </a:lnTo>
                  <a:lnTo>
                    <a:pt x="136" y="0"/>
                  </a:lnTo>
                  <a:lnTo>
                    <a:pt x="136" y="13"/>
                  </a:lnTo>
                  <a:lnTo>
                    <a:pt x="6" y="13"/>
                  </a:lnTo>
                  <a:lnTo>
                    <a:pt x="0" y="13"/>
                  </a:lnTo>
                  <a:close/>
                </a:path>
              </a:pathLst>
            </a:custGeom>
            <a:solidFill>
              <a:srgbClr val="5A83BA"/>
            </a:solidFill>
            <a:ln w="9525">
              <a:noFill/>
              <a:round/>
              <a:headEnd/>
              <a:tailEnd/>
            </a:ln>
          </p:spPr>
          <p:txBody>
            <a:bodyPr/>
            <a:lstStyle/>
            <a:p>
              <a:endParaRPr lang="cs-CZ"/>
            </a:p>
          </p:txBody>
        </p:sp>
        <p:sp>
          <p:nvSpPr>
            <p:cNvPr id="191521" name="Freeform 1039"/>
            <p:cNvSpPr>
              <a:spLocks/>
            </p:cNvSpPr>
            <p:nvPr/>
          </p:nvSpPr>
          <p:spPr bwMode="auto">
            <a:xfrm>
              <a:off x="1417" y="1416"/>
              <a:ext cx="137" cy="20"/>
            </a:xfrm>
            <a:custGeom>
              <a:avLst/>
              <a:gdLst>
                <a:gd name="T0" fmla="*/ 0 w 137"/>
                <a:gd name="T1" fmla="*/ 20 h 20"/>
                <a:gd name="T2" fmla="*/ 0 w 137"/>
                <a:gd name="T3" fmla="*/ 7 h 20"/>
                <a:gd name="T4" fmla="*/ 137 w 137"/>
                <a:gd name="T5" fmla="*/ 0 h 20"/>
                <a:gd name="T6" fmla="*/ 137 w 137"/>
                <a:gd name="T7" fmla="*/ 13 h 20"/>
                <a:gd name="T8" fmla="*/ 0 w 137"/>
                <a:gd name="T9" fmla="*/ 20 h 20"/>
                <a:gd name="T10" fmla="*/ 0 w 137"/>
                <a:gd name="T11" fmla="*/ 20 h 20"/>
                <a:gd name="T12" fmla="*/ 0 w 137"/>
                <a:gd name="T13" fmla="*/ 20 h 20"/>
                <a:gd name="T14" fmla="*/ 0 60000 65536"/>
                <a:gd name="T15" fmla="*/ 0 60000 65536"/>
                <a:gd name="T16" fmla="*/ 0 60000 65536"/>
                <a:gd name="T17" fmla="*/ 0 60000 65536"/>
                <a:gd name="T18" fmla="*/ 0 60000 65536"/>
                <a:gd name="T19" fmla="*/ 0 60000 65536"/>
                <a:gd name="T20" fmla="*/ 0 60000 65536"/>
                <a:gd name="T21" fmla="*/ 0 w 137"/>
                <a:gd name="T22" fmla="*/ 0 h 20"/>
                <a:gd name="T23" fmla="*/ 137 w 13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20">
                  <a:moveTo>
                    <a:pt x="0" y="20"/>
                  </a:moveTo>
                  <a:lnTo>
                    <a:pt x="0" y="7"/>
                  </a:lnTo>
                  <a:lnTo>
                    <a:pt x="137" y="0"/>
                  </a:lnTo>
                  <a:lnTo>
                    <a:pt x="137" y="13"/>
                  </a:lnTo>
                  <a:lnTo>
                    <a:pt x="0" y="20"/>
                  </a:lnTo>
                  <a:close/>
                </a:path>
              </a:pathLst>
            </a:custGeom>
            <a:solidFill>
              <a:srgbClr val="5A83BA"/>
            </a:solidFill>
            <a:ln w="9525">
              <a:noFill/>
              <a:round/>
              <a:headEnd/>
              <a:tailEnd/>
            </a:ln>
          </p:spPr>
          <p:txBody>
            <a:bodyPr/>
            <a:lstStyle/>
            <a:p>
              <a:endParaRPr lang="cs-CZ"/>
            </a:p>
          </p:txBody>
        </p:sp>
        <p:sp>
          <p:nvSpPr>
            <p:cNvPr id="191522" name="Freeform 1040"/>
            <p:cNvSpPr>
              <a:spLocks/>
            </p:cNvSpPr>
            <p:nvPr/>
          </p:nvSpPr>
          <p:spPr bwMode="auto">
            <a:xfrm>
              <a:off x="1554" y="1383"/>
              <a:ext cx="137" cy="46"/>
            </a:xfrm>
            <a:custGeom>
              <a:avLst/>
              <a:gdLst>
                <a:gd name="T0" fmla="*/ 0 w 137"/>
                <a:gd name="T1" fmla="*/ 46 h 46"/>
                <a:gd name="T2" fmla="*/ 0 w 137"/>
                <a:gd name="T3" fmla="*/ 33 h 46"/>
                <a:gd name="T4" fmla="*/ 137 w 137"/>
                <a:gd name="T5" fmla="*/ 0 h 46"/>
                <a:gd name="T6" fmla="*/ 137 w 137"/>
                <a:gd name="T7" fmla="*/ 14 h 46"/>
                <a:gd name="T8" fmla="*/ 7 w 137"/>
                <a:gd name="T9" fmla="*/ 46 h 46"/>
                <a:gd name="T10" fmla="*/ 7 w 137"/>
                <a:gd name="T11" fmla="*/ 46 h 46"/>
                <a:gd name="T12" fmla="*/ 0 w 137"/>
                <a:gd name="T13" fmla="*/ 46 h 46"/>
                <a:gd name="T14" fmla="*/ 0 60000 65536"/>
                <a:gd name="T15" fmla="*/ 0 60000 65536"/>
                <a:gd name="T16" fmla="*/ 0 60000 65536"/>
                <a:gd name="T17" fmla="*/ 0 60000 65536"/>
                <a:gd name="T18" fmla="*/ 0 60000 65536"/>
                <a:gd name="T19" fmla="*/ 0 60000 65536"/>
                <a:gd name="T20" fmla="*/ 0 60000 65536"/>
                <a:gd name="T21" fmla="*/ 0 w 137"/>
                <a:gd name="T22" fmla="*/ 0 h 46"/>
                <a:gd name="T23" fmla="*/ 137 w 13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46">
                  <a:moveTo>
                    <a:pt x="0" y="46"/>
                  </a:moveTo>
                  <a:lnTo>
                    <a:pt x="0" y="33"/>
                  </a:lnTo>
                  <a:lnTo>
                    <a:pt x="137" y="0"/>
                  </a:lnTo>
                  <a:lnTo>
                    <a:pt x="137" y="14"/>
                  </a:lnTo>
                  <a:lnTo>
                    <a:pt x="7" y="46"/>
                  </a:lnTo>
                  <a:lnTo>
                    <a:pt x="0" y="46"/>
                  </a:lnTo>
                  <a:close/>
                </a:path>
              </a:pathLst>
            </a:custGeom>
            <a:solidFill>
              <a:srgbClr val="5A83BA"/>
            </a:solidFill>
            <a:ln w="9525">
              <a:noFill/>
              <a:round/>
              <a:headEnd/>
              <a:tailEnd/>
            </a:ln>
          </p:spPr>
          <p:txBody>
            <a:bodyPr/>
            <a:lstStyle/>
            <a:p>
              <a:endParaRPr lang="cs-CZ"/>
            </a:p>
          </p:txBody>
        </p:sp>
        <p:sp>
          <p:nvSpPr>
            <p:cNvPr id="191523" name="Freeform 1041"/>
            <p:cNvSpPr>
              <a:spLocks/>
            </p:cNvSpPr>
            <p:nvPr/>
          </p:nvSpPr>
          <p:spPr bwMode="auto">
            <a:xfrm>
              <a:off x="1691" y="1338"/>
              <a:ext cx="136" cy="59"/>
            </a:xfrm>
            <a:custGeom>
              <a:avLst/>
              <a:gdLst>
                <a:gd name="T0" fmla="*/ 0 w 136"/>
                <a:gd name="T1" fmla="*/ 59 h 59"/>
                <a:gd name="T2" fmla="*/ 0 w 136"/>
                <a:gd name="T3" fmla="*/ 45 h 59"/>
                <a:gd name="T4" fmla="*/ 130 w 136"/>
                <a:gd name="T5" fmla="*/ 0 h 59"/>
                <a:gd name="T6" fmla="*/ 136 w 136"/>
                <a:gd name="T7" fmla="*/ 13 h 59"/>
                <a:gd name="T8" fmla="*/ 6 w 136"/>
                <a:gd name="T9" fmla="*/ 59 h 59"/>
                <a:gd name="T10" fmla="*/ 0 w 136"/>
                <a:gd name="T11" fmla="*/ 59 h 59"/>
                <a:gd name="T12" fmla="*/ 0 w 136"/>
                <a:gd name="T13" fmla="*/ 59 h 59"/>
                <a:gd name="T14" fmla="*/ 0 60000 65536"/>
                <a:gd name="T15" fmla="*/ 0 60000 65536"/>
                <a:gd name="T16" fmla="*/ 0 60000 65536"/>
                <a:gd name="T17" fmla="*/ 0 60000 65536"/>
                <a:gd name="T18" fmla="*/ 0 60000 65536"/>
                <a:gd name="T19" fmla="*/ 0 60000 65536"/>
                <a:gd name="T20" fmla="*/ 0 60000 65536"/>
                <a:gd name="T21" fmla="*/ 0 w 136"/>
                <a:gd name="T22" fmla="*/ 0 h 59"/>
                <a:gd name="T23" fmla="*/ 136 w 136"/>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59">
                  <a:moveTo>
                    <a:pt x="0" y="59"/>
                  </a:moveTo>
                  <a:lnTo>
                    <a:pt x="0" y="45"/>
                  </a:lnTo>
                  <a:lnTo>
                    <a:pt x="130" y="0"/>
                  </a:lnTo>
                  <a:lnTo>
                    <a:pt x="136" y="13"/>
                  </a:lnTo>
                  <a:lnTo>
                    <a:pt x="6" y="59"/>
                  </a:lnTo>
                  <a:lnTo>
                    <a:pt x="0" y="59"/>
                  </a:lnTo>
                  <a:close/>
                </a:path>
              </a:pathLst>
            </a:custGeom>
            <a:solidFill>
              <a:srgbClr val="5A83BA"/>
            </a:solidFill>
            <a:ln w="9525">
              <a:noFill/>
              <a:round/>
              <a:headEnd/>
              <a:tailEnd/>
            </a:ln>
          </p:spPr>
          <p:txBody>
            <a:bodyPr/>
            <a:lstStyle/>
            <a:p>
              <a:endParaRPr lang="cs-CZ"/>
            </a:p>
          </p:txBody>
        </p:sp>
        <p:sp>
          <p:nvSpPr>
            <p:cNvPr id="191524" name="Freeform 1042"/>
            <p:cNvSpPr>
              <a:spLocks/>
            </p:cNvSpPr>
            <p:nvPr/>
          </p:nvSpPr>
          <p:spPr bwMode="auto">
            <a:xfrm>
              <a:off x="1821" y="1279"/>
              <a:ext cx="130" cy="72"/>
            </a:xfrm>
            <a:custGeom>
              <a:avLst/>
              <a:gdLst>
                <a:gd name="T0" fmla="*/ 6 w 130"/>
                <a:gd name="T1" fmla="*/ 72 h 72"/>
                <a:gd name="T2" fmla="*/ 0 w 130"/>
                <a:gd name="T3" fmla="*/ 59 h 72"/>
                <a:gd name="T4" fmla="*/ 124 w 130"/>
                <a:gd name="T5" fmla="*/ 0 h 72"/>
                <a:gd name="T6" fmla="*/ 130 w 130"/>
                <a:gd name="T7" fmla="*/ 13 h 72"/>
                <a:gd name="T8" fmla="*/ 6 w 130"/>
                <a:gd name="T9" fmla="*/ 72 h 72"/>
                <a:gd name="T10" fmla="*/ 6 w 130"/>
                <a:gd name="T11" fmla="*/ 72 h 72"/>
                <a:gd name="T12" fmla="*/ 6 w 130"/>
                <a:gd name="T13" fmla="*/ 72 h 72"/>
                <a:gd name="T14" fmla="*/ 0 60000 65536"/>
                <a:gd name="T15" fmla="*/ 0 60000 65536"/>
                <a:gd name="T16" fmla="*/ 0 60000 65536"/>
                <a:gd name="T17" fmla="*/ 0 60000 65536"/>
                <a:gd name="T18" fmla="*/ 0 60000 65536"/>
                <a:gd name="T19" fmla="*/ 0 60000 65536"/>
                <a:gd name="T20" fmla="*/ 0 60000 65536"/>
                <a:gd name="T21" fmla="*/ 0 w 130"/>
                <a:gd name="T22" fmla="*/ 0 h 72"/>
                <a:gd name="T23" fmla="*/ 130 w 13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72">
                  <a:moveTo>
                    <a:pt x="6" y="72"/>
                  </a:moveTo>
                  <a:lnTo>
                    <a:pt x="0" y="59"/>
                  </a:lnTo>
                  <a:lnTo>
                    <a:pt x="124" y="0"/>
                  </a:lnTo>
                  <a:lnTo>
                    <a:pt x="130" y="13"/>
                  </a:lnTo>
                  <a:lnTo>
                    <a:pt x="6" y="72"/>
                  </a:lnTo>
                  <a:close/>
                </a:path>
              </a:pathLst>
            </a:custGeom>
            <a:solidFill>
              <a:srgbClr val="5A83BA"/>
            </a:solidFill>
            <a:ln w="9525">
              <a:noFill/>
              <a:round/>
              <a:headEnd/>
              <a:tailEnd/>
            </a:ln>
          </p:spPr>
          <p:txBody>
            <a:bodyPr/>
            <a:lstStyle/>
            <a:p>
              <a:endParaRPr lang="cs-CZ"/>
            </a:p>
          </p:txBody>
        </p:sp>
        <p:sp>
          <p:nvSpPr>
            <p:cNvPr id="191525" name="Freeform 1043"/>
            <p:cNvSpPr>
              <a:spLocks/>
            </p:cNvSpPr>
            <p:nvPr/>
          </p:nvSpPr>
          <p:spPr bwMode="auto">
            <a:xfrm>
              <a:off x="1945" y="1208"/>
              <a:ext cx="130" cy="84"/>
            </a:xfrm>
            <a:custGeom>
              <a:avLst/>
              <a:gdLst>
                <a:gd name="T0" fmla="*/ 6 w 130"/>
                <a:gd name="T1" fmla="*/ 84 h 84"/>
                <a:gd name="T2" fmla="*/ 0 w 130"/>
                <a:gd name="T3" fmla="*/ 71 h 84"/>
                <a:gd name="T4" fmla="*/ 123 w 130"/>
                <a:gd name="T5" fmla="*/ 0 h 84"/>
                <a:gd name="T6" fmla="*/ 130 w 130"/>
                <a:gd name="T7" fmla="*/ 6 h 84"/>
                <a:gd name="T8" fmla="*/ 6 w 130"/>
                <a:gd name="T9" fmla="*/ 84 h 84"/>
                <a:gd name="T10" fmla="*/ 6 w 130"/>
                <a:gd name="T11" fmla="*/ 84 h 84"/>
                <a:gd name="T12" fmla="*/ 6 w 130"/>
                <a:gd name="T13" fmla="*/ 84 h 84"/>
                <a:gd name="T14" fmla="*/ 0 60000 65536"/>
                <a:gd name="T15" fmla="*/ 0 60000 65536"/>
                <a:gd name="T16" fmla="*/ 0 60000 65536"/>
                <a:gd name="T17" fmla="*/ 0 60000 65536"/>
                <a:gd name="T18" fmla="*/ 0 60000 65536"/>
                <a:gd name="T19" fmla="*/ 0 60000 65536"/>
                <a:gd name="T20" fmla="*/ 0 60000 65536"/>
                <a:gd name="T21" fmla="*/ 0 w 130"/>
                <a:gd name="T22" fmla="*/ 0 h 84"/>
                <a:gd name="T23" fmla="*/ 130 w 130"/>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84">
                  <a:moveTo>
                    <a:pt x="6" y="84"/>
                  </a:moveTo>
                  <a:lnTo>
                    <a:pt x="0" y="71"/>
                  </a:lnTo>
                  <a:lnTo>
                    <a:pt x="123" y="0"/>
                  </a:lnTo>
                  <a:lnTo>
                    <a:pt x="130" y="6"/>
                  </a:lnTo>
                  <a:lnTo>
                    <a:pt x="6" y="84"/>
                  </a:lnTo>
                  <a:close/>
                </a:path>
              </a:pathLst>
            </a:custGeom>
            <a:solidFill>
              <a:srgbClr val="5A83BA"/>
            </a:solidFill>
            <a:ln w="9525">
              <a:noFill/>
              <a:round/>
              <a:headEnd/>
              <a:tailEnd/>
            </a:ln>
          </p:spPr>
          <p:txBody>
            <a:bodyPr/>
            <a:lstStyle/>
            <a:p>
              <a:endParaRPr lang="cs-CZ"/>
            </a:p>
          </p:txBody>
        </p:sp>
        <p:sp>
          <p:nvSpPr>
            <p:cNvPr id="191526" name="Freeform 1044"/>
            <p:cNvSpPr>
              <a:spLocks/>
            </p:cNvSpPr>
            <p:nvPr/>
          </p:nvSpPr>
          <p:spPr bwMode="auto">
            <a:xfrm>
              <a:off x="2068" y="1117"/>
              <a:ext cx="130" cy="97"/>
            </a:xfrm>
            <a:custGeom>
              <a:avLst/>
              <a:gdLst>
                <a:gd name="T0" fmla="*/ 7 w 130"/>
                <a:gd name="T1" fmla="*/ 97 h 97"/>
                <a:gd name="T2" fmla="*/ 0 w 130"/>
                <a:gd name="T3" fmla="*/ 91 h 97"/>
                <a:gd name="T4" fmla="*/ 124 w 130"/>
                <a:gd name="T5" fmla="*/ 0 h 97"/>
                <a:gd name="T6" fmla="*/ 130 w 130"/>
                <a:gd name="T7" fmla="*/ 13 h 97"/>
                <a:gd name="T8" fmla="*/ 7 w 130"/>
                <a:gd name="T9" fmla="*/ 97 h 97"/>
                <a:gd name="T10" fmla="*/ 7 w 130"/>
                <a:gd name="T11" fmla="*/ 97 h 97"/>
                <a:gd name="T12" fmla="*/ 7 w 130"/>
                <a:gd name="T13" fmla="*/ 97 h 97"/>
                <a:gd name="T14" fmla="*/ 0 60000 65536"/>
                <a:gd name="T15" fmla="*/ 0 60000 65536"/>
                <a:gd name="T16" fmla="*/ 0 60000 65536"/>
                <a:gd name="T17" fmla="*/ 0 60000 65536"/>
                <a:gd name="T18" fmla="*/ 0 60000 65536"/>
                <a:gd name="T19" fmla="*/ 0 60000 65536"/>
                <a:gd name="T20" fmla="*/ 0 60000 65536"/>
                <a:gd name="T21" fmla="*/ 0 w 130"/>
                <a:gd name="T22" fmla="*/ 0 h 97"/>
                <a:gd name="T23" fmla="*/ 130 w 130"/>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97">
                  <a:moveTo>
                    <a:pt x="7" y="97"/>
                  </a:moveTo>
                  <a:lnTo>
                    <a:pt x="0" y="91"/>
                  </a:lnTo>
                  <a:lnTo>
                    <a:pt x="124" y="0"/>
                  </a:lnTo>
                  <a:lnTo>
                    <a:pt x="130" y="13"/>
                  </a:lnTo>
                  <a:lnTo>
                    <a:pt x="7" y="97"/>
                  </a:lnTo>
                  <a:close/>
                </a:path>
              </a:pathLst>
            </a:custGeom>
            <a:solidFill>
              <a:srgbClr val="5A83BA"/>
            </a:solidFill>
            <a:ln w="9525">
              <a:noFill/>
              <a:round/>
              <a:headEnd/>
              <a:tailEnd/>
            </a:ln>
          </p:spPr>
          <p:txBody>
            <a:bodyPr/>
            <a:lstStyle/>
            <a:p>
              <a:endParaRPr lang="cs-CZ"/>
            </a:p>
          </p:txBody>
        </p:sp>
        <p:sp>
          <p:nvSpPr>
            <p:cNvPr id="191527" name="Freeform 1045"/>
            <p:cNvSpPr>
              <a:spLocks/>
            </p:cNvSpPr>
            <p:nvPr/>
          </p:nvSpPr>
          <p:spPr bwMode="auto">
            <a:xfrm>
              <a:off x="2185" y="1012"/>
              <a:ext cx="131" cy="118"/>
            </a:xfrm>
            <a:custGeom>
              <a:avLst/>
              <a:gdLst>
                <a:gd name="T0" fmla="*/ 13 w 131"/>
                <a:gd name="T1" fmla="*/ 118 h 118"/>
                <a:gd name="T2" fmla="*/ 0 w 131"/>
                <a:gd name="T3" fmla="*/ 105 h 118"/>
                <a:gd name="T4" fmla="*/ 118 w 131"/>
                <a:gd name="T5" fmla="*/ 0 h 118"/>
                <a:gd name="T6" fmla="*/ 131 w 131"/>
                <a:gd name="T7" fmla="*/ 13 h 118"/>
                <a:gd name="T8" fmla="*/ 13 w 131"/>
                <a:gd name="T9" fmla="*/ 118 h 118"/>
                <a:gd name="T10" fmla="*/ 13 w 131"/>
                <a:gd name="T11" fmla="*/ 118 h 118"/>
                <a:gd name="T12" fmla="*/ 13 w 131"/>
                <a:gd name="T13" fmla="*/ 118 h 118"/>
                <a:gd name="T14" fmla="*/ 0 60000 65536"/>
                <a:gd name="T15" fmla="*/ 0 60000 65536"/>
                <a:gd name="T16" fmla="*/ 0 60000 65536"/>
                <a:gd name="T17" fmla="*/ 0 60000 65536"/>
                <a:gd name="T18" fmla="*/ 0 60000 65536"/>
                <a:gd name="T19" fmla="*/ 0 60000 65536"/>
                <a:gd name="T20" fmla="*/ 0 60000 65536"/>
                <a:gd name="T21" fmla="*/ 0 w 131"/>
                <a:gd name="T22" fmla="*/ 0 h 118"/>
                <a:gd name="T23" fmla="*/ 131 w 131"/>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 h="118">
                  <a:moveTo>
                    <a:pt x="13" y="118"/>
                  </a:moveTo>
                  <a:lnTo>
                    <a:pt x="0" y="105"/>
                  </a:lnTo>
                  <a:lnTo>
                    <a:pt x="118" y="0"/>
                  </a:lnTo>
                  <a:lnTo>
                    <a:pt x="131" y="13"/>
                  </a:lnTo>
                  <a:lnTo>
                    <a:pt x="13" y="118"/>
                  </a:lnTo>
                  <a:close/>
                </a:path>
              </a:pathLst>
            </a:custGeom>
            <a:solidFill>
              <a:srgbClr val="5A83BA"/>
            </a:solidFill>
            <a:ln w="9525">
              <a:noFill/>
              <a:round/>
              <a:headEnd/>
              <a:tailEnd/>
            </a:ln>
          </p:spPr>
          <p:txBody>
            <a:bodyPr/>
            <a:lstStyle/>
            <a:p>
              <a:endParaRPr lang="cs-CZ"/>
            </a:p>
          </p:txBody>
        </p:sp>
        <p:sp>
          <p:nvSpPr>
            <p:cNvPr id="191528" name="Freeform 1046"/>
            <p:cNvSpPr>
              <a:spLocks/>
            </p:cNvSpPr>
            <p:nvPr/>
          </p:nvSpPr>
          <p:spPr bwMode="auto">
            <a:xfrm>
              <a:off x="2303" y="902"/>
              <a:ext cx="123" cy="123"/>
            </a:xfrm>
            <a:custGeom>
              <a:avLst/>
              <a:gdLst>
                <a:gd name="T0" fmla="*/ 13 w 123"/>
                <a:gd name="T1" fmla="*/ 123 h 123"/>
                <a:gd name="T2" fmla="*/ 0 w 123"/>
                <a:gd name="T3" fmla="*/ 117 h 123"/>
                <a:gd name="T4" fmla="*/ 110 w 123"/>
                <a:gd name="T5" fmla="*/ 0 h 123"/>
                <a:gd name="T6" fmla="*/ 123 w 123"/>
                <a:gd name="T7" fmla="*/ 13 h 123"/>
                <a:gd name="T8" fmla="*/ 13 w 123"/>
                <a:gd name="T9" fmla="*/ 123 h 123"/>
                <a:gd name="T10" fmla="*/ 13 w 123"/>
                <a:gd name="T11" fmla="*/ 123 h 123"/>
                <a:gd name="T12" fmla="*/ 13 w 123"/>
                <a:gd name="T13" fmla="*/ 123 h 123"/>
                <a:gd name="T14" fmla="*/ 0 60000 65536"/>
                <a:gd name="T15" fmla="*/ 0 60000 65536"/>
                <a:gd name="T16" fmla="*/ 0 60000 65536"/>
                <a:gd name="T17" fmla="*/ 0 60000 65536"/>
                <a:gd name="T18" fmla="*/ 0 60000 65536"/>
                <a:gd name="T19" fmla="*/ 0 60000 65536"/>
                <a:gd name="T20" fmla="*/ 0 60000 65536"/>
                <a:gd name="T21" fmla="*/ 0 w 123"/>
                <a:gd name="T22" fmla="*/ 0 h 123"/>
                <a:gd name="T23" fmla="*/ 123 w 123"/>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 h="123">
                  <a:moveTo>
                    <a:pt x="13" y="123"/>
                  </a:moveTo>
                  <a:lnTo>
                    <a:pt x="0" y="117"/>
                  </a:lnTo>
                  <a:lnTo>
                    <a:pt x="110" y="0"/>
                  </a:lnTo>
                  <a:lnTo>
                    <a:pt x="123" y="13"/>
                  </a:lnTo>
                  <a:lnTo>
                    <a:pt x="13" y="123"/>
                  </a:lnTo>
                  <a:close/>
                </a:path>
              </a:pathLst>
            </a:custGeom>
            <a:solidFill>
              <a:srgbClr val="5A83BA"/>
            </a:solidFill>
            <a:ln w="9525">
              <a:noFill/>
              <a:round/>
              <a:headEnd/>
              <a:tailEnd/>
            </a:ln>
          </p:spPr>
          <p:txBody>
            <a:bodyPr/>
            <a:lstStyle/>
            <a:p>
              <a:endParaRPr lang="cs-CZ"/>
            </a:p>
          </p:txBody>
        </p:sp>
        <p:sp>
          <p:nvSpPr>
            <p:cNvPr id="191529" name="Freeform 1047"/>
            <p:cNvSpPr>
              <a:spLocks/>
            </p:cNvSpPr>
            <p:nvPr/>
          </p:nvSpPr>
          <p:spPr bwMode="auto">
            <a:xfrm>
              <a:off x="506" y="817"/>
              <a:ext cx="2011" cy="1426"/>
            </a:xfrm>
            <a:custGeom>
              <a:avLst/>
              <a:gdLst>
                <a:gd name="T0" fmla="*/ 0 w 2011"/>
                <a:gd name="T1" fmla="*/ 0 h 1426"/>
                <a:gd name="T2" fmla="*/ 2011 w 2011"/>
                <a:gd name="T3" fmla="*/ 0 h 1426"/>
                <a:gd name="T4" fmla="*/ 2011 w 2011"/>
                <a:gd name="T5" fmla="*/ 0 h 1426"/>
                <a:gd name="T6" fmla="*/ 2011 w 2011"/>
                <a:gd name="T7" fmla="*/ 1426 h 1426"/>
                <a:gd name="T8" fmla="*/ 2011 w 2011"/>
                <a:gd name="T9" fmla="*/ 1426 h 1426"/>
                <a:gd name="T10" fmla="*/ 0 w 2011"/>
                <a:gd name="T11" fmla="*/ 1426 h 1426"/>
                <a:gd name="T12" fmla="*/ 0 w 2011"/>
                <a:gd name="T13" fmla="*/ 1426 h 1426"/>
                <a:gd name="T14" fmla="*/ 0 w 2011"/>
                <a:gd name="T15" fmla="*/ 0 h 1426"/>
                <a:gd name="T16" fmla="*/ 0 w 2011"/>
                <a:gd name="T17" fmla="*/ 0 h 14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11"/>
                <a:gd name="T28" fmla="*/ 0 h 1426"/>
                <a:gd name="T29" fmla="*/ 2011 w 2011"/>
                <a:gd name="T30" fmla="*/ 1426 h 14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11" h="1426">
                  <a:moveTo>
                    <a:pt x="0" y="0"/>
                  </a:moveTo>
                  <a:lnTo>
                    <a:pt x="2011" y="0"/>
                  </a:lnTo>
                  <a:lnTo>
                    <a:pt x="2011" y="1426"/>
                  </a:lnTo>
                  <a:lnTo>
                    <a:pt x="0" y="1426"/>
                  </a:lnTo>
                  <a:lnTo>
                    <a:pt x="0" y="0"/>
                  </a:lnTo>
                  <a:close/>
                </a:path>
              </a:pathLst>
            </a:custGeom>
            <a:noFill/>
            <a:ln w="11113">
              <a:solidFill>
                <a:srgbClr val="000000"/>
              </a:solidFill>
              <a:prstDash val="solid"/>
              <a:round/>
              <a:headEnd/>
              <a:tailEnd/>
            </a:ln>
          </p:spPr>
          <p:txBody>
            <a:bodyPr/>
            <a:lstStyle/>
            <a:p>
              <a:endParaRPr lang="cs-CZ"/>
            </a:p>
          </p:txBody>
        </p:sp>
        <p:sp>
          <p:nvSpPr>
            <p:cNvPr id="191530" name="Line 1048"/>
            <p:cNvSpPr>
              <a:spLocks noChangeShapeType="1"/>
            </p:cNvSpPr>
            <p:nvPr/>
          </p:nvSpPr>
          <p:spPr bwMode="auto">
            <a:xfrm>
              <a:off x="1163" y="817"/>
              <a:ext cx="1" cy="1419"/>
            </a:xfrm>
            <a:prstGeom prst="line">
              <a:avLst/>
            </a:prstGeom>
            <a:noFill/>
            <a:ln w="11113">
              <a:solidFill>
                <a:srgbClr val="C1C2C1"/>
              </a:solidFill>
              <a:round/>
              <a:headEnd/>
              <a:tailEnd/>
            </a:ln>
          </p:spPr>
          <p:txBody>
            <a:bodyPr/>
            <a:lstStyle/>
            <a:p>
              <a:endParaRPr lang="cs-CZ"/>
            </a:p>
          </p:txBody>
        </p:sp>
        <p:sp>
          <p:nvSpPr>
            <p:cNvPr id="191531" name="Line 1049"/>
            <p:cNvSpPr>
              <a:spLocks noChangeShapeType="1"/>
            </p:cNvSpPr>
            <p:nvPr/>
          </p:nvSpPr>
          <p:spPr bwMode="auto">
            <a:xfrm>
              <a:off x="1893" y="817"/>
              <a:ext cx="1" cy="1419"/>
            </a:xfrm>
            <a:prstGeom prst="line">
              <a:avLst/>
            </a:prstGeom>
            <a:noFill/>
            <a:ln w="11113">
              <a:solidFill>
                <a:srgbClr val="C1C2C1"/>
              </a:solidFill>
              <a:round/>
              <a:headEnd/>
              <a:tailEnd/>
            </a:ln>
          </p:spPr>
          <p:txBody>
            <a:bodyPr/>
            <a:lstStyle/>
            <a:p>
              <a:endParaRPr lang="cs-CZ"/>
            </a:p>
          </p:txBody>
        </p:sp>
        <p:sp>
          <p:nvSpPr>
            <p:cNvPr id="191532" name="Freeform 1050"/>
            <p:cNvSpPr>
              <a:spLocks/>
            </p:cNvSpPr>
            <p:nvPr/>
          </p:nvSpPr>
          <p:spPr bwMode="auto">
            <a:xfrm>
              <a:off x="506" y="817"/>
              <a:ext cx="2011" cy="1426"/>
            </a:xfrm>
            <a:custGeom>
              <a:avLst/>
              <a:gdLst>
                <a:gd name="T0" fmla="*/ 0 w 2011"/>
                <a:gd name="T1" fmla="*/ 1426 h 1426"/>
                <a:gd name="T2" fmla="*/ 657 w 2011"/>
                <a:gd name="T3" fmla="*/ 586 h 1426"/>
                <a:gd name="T4" fmla="*/ 859 w 2011"/>
                <a:gd name="T5" fmla="*/ 534 h 1426"/>
                <a:gd name="T6" fmla="*/ 1009 w 2011"/>
                <a:gd name="T7" fmla="*/ 469 h 1426"/>
                <a:gd name="T8" fmla="*/ 1133 w 2011"/>
                <a:gd name="T9" fmla="*/ 404 h 1426"/>
                <a:gd name="T10" fmla="*/ 1263 w 2011"/>
                <a:gd name="T11" fmla="*/ 306 h 1426"/>
                <a:gd name="T12" fmla="*/ 1341 w 2011"/>
                <a:gd name="T13" fmla="*/ 234 h 1426"/>
                <a:gd name="T14" fmla="*/ 1387 w 2011"/>
                <a:gd name="T15" fmla="*/ 176 h 1426"/>
                <a:gd name="T16" fmla="*/ 2011 w 2011"/>
                <a:gd name="T17" fmla="*/ 1426 h 1426"/>
                <a:gd name="T18" fmla="*/ 2011 w 2011"/>
                <a:gd name="T19" fmla="*/ 0 h 1426"/>
                <a:gd name="T20" fmla="*/ 0 w 2011"/>
                <a:gd name="T21" fmla="*/ 0 h 1426"/>
                <a:gd name="T22" fmla="*/ 0 w 2011"/>
                <a:gd name="T23" fmla="*/ 1426 h 14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1"/>
                <a:gd name="T37" fmla="*/ 0 h 1426"/>
                <a:gd name="T38" fmla="*/ 2011 w 2011"/>
                <a:gd name="T39" fmla="*/ 1426 h 14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1" h="1426">
                  <a:moveTo>
                    <a:pt x="0" y="1426"/>
                  </a:moveTo>
                  <a:lnTo>
                    <a:pt x="657" y="586"/>
                  </a:lnTo>
                  <a:lnTo>
                    <a:pt x="859" y="534"/>
                  </a:lnTo>
                  <a:lnTo>
                    <a:pt x="1009" y="469"/>
                  </a:lnTo>
                  <a:lnTo>
                    <a:pt x="1133" y="404"/>
                  </a:lnTo>
                  <a:lnTo>
                    <a:pt x="1263" y="306"/>
                  </a:lnTo>
                  <a:lnTo>
                    <a:pt x="1341" y="234"/>
                  </a:lnTo>
                  <a:lnTo>
                    <a:pt x="1387" y="176"/>
                  </a:lnTo>
                  <a:lnTo>
                    <a:pt x="2011" y="1426"/>
                  </a:lnTo>
                  <a:lnTo>
                    <a:pt x="2011" y="0"/>
                  </a:lnTo>
                  <a:lnTo>
                    <a:pt x="0" y="0"/>
                  </a:lnTo>
                  <a:lnTo>
                    <a:pt x="0" y="1426"/>
                  </a:lnTo>
                  <a:close/>
                </a:path>
              </a:pathLst>
            </a:custGeom>
            <a:solidFill>
              <a:srgbClr val="D6D7D6"/>
            </a:solidFill>
            <a:ln w="9525">
              <a:noFill/>
              <a:round/>
              <a:headEnd/>
              <a:tailEnd/>
            </a:ln>
          </p:spPr>
          <p:txBody>
            <a:bodyPr/>
            <a:lstStyle/>
            <a:p>
              <a:endParaRPr lang="cs-CZ"/>
            </a:p>
          </p:txBody>
        </p:sp>
        <p:sp>
          <p:nvSpPr>
            <p:cNvPr id="191533" name="Freeform 1051"/>
            <p:cNvSpPr>
              <a:spLocks/>
            </p:cNvSpPr>
            <p:nvPr/>
          </p:nvSpPr>
          <p:spPr bwMode="auto">
            <a:xfrm>
              <a:off x="500" y="2132"/>
              <a:ext cx="130" cy="117"/>
            </a:xfrm>
            <a:custGeom>
              <a:avLst/>
              <a:gdLst>
                <a:gd name="T0" fmla="*/ 13 w 130"/>
                <a:gd name="T1" fmla="*/ 117 h 117"/>
                <a:gd name="T2" fmla="*/ 0 w 130"/>
                <a:gd name="T3" fmla="*/ 104 h 117"/>
                <a:gd name="T4" fmla="*/ 117 w 130"/>
                <a:gd name="T5" fmla="*/ 0 h 117"/>
                <a:gd name="T6" fmla="*/ 130 w 130"/>
                <a:gd name="T7" fmla="*/ 7 h 117"/>
                <a:gd name="T8" fmla="*/ 13 w 130"/>
                <a:gd name="T9" fmla="*/ 117 h 117"/>
                <a:gd name="T10" fmla="*/ 0 60000 65536"/>
                <a:gd name="T11" fmla="*/ 0 60000 65536"/>
                <a:gd name="T12" fmla="*/ 0 60000 65536"/>
                <a:gd name="T13" fmla="*/ 0 60000 65536"/>
                <a:gd name="T14" fmla="*/ 0 60000 65536"/>
                <a:gd name="T15" fmla="*/ 0 w 130"/>
                <a:gd name="T16" fmla="*/ 0 h 117"/>
                <a:gd name="T17" fmla="*/ 130 w 130"/>
                <a:gd name="T18" fmla="*/ 117 h 117"/>
              </a:gdLst>
              <a:ahLst/>
              <a:cxnLst>
                <a:cxn ang="T10">
                  <a:pos x="T0" y="T1"/>
                </a:cxn>
                <a:cxn ang="T11">
                  <a:pos x="T2" y="T3"/>
                </a:cxn>
                <a:cxn ang="T12">
                  <a:pos x="T4" y="T5"/>
                </a:cxn>
                <a:cxn ang="T13">
                  <a:pos x="T6" y="T7"/>
                </a:cxn>
                <a:cxn ang="T14">
                  <a:pos x="T8" y="T9"/>
                </a:cxn>
              </a:cxnLst>
              <a:rect l="T15" t="T16" r="T17" b="T18"/>
              <a:pathLst>
                <a:path w="130" h="117">
                  <a:moveTo>
                    <a:pt x="13" y="117"/>
                  </a:moveTo>
                  <a:lnTo>
                    <a:pt x="0" y="104"/>
                  </a:lnTo>
                  <a:lnTo>
                    <a:pt x="117" y="0"/>
                  </a:lnTo>
                  <a:lnTo>
                    <a:pt x="130" y="7"/>
                  </a:lnTo>
                  <a:lnTo>
                    <a:pt x="13" y="117"/>
                  </a:lnTo>
                  <a:close/>
                </a:path>
              </a:pathLst>
            </a:custGeom>
            <a:solidFill>
              <a:srgbClr val="5A83BA"/>
            </a:solidFill>
            <a:ln w="9525">
              <a:noFill/>
              <a:round/>
              <a:headEnd/>
              <a:tailEnd/>
            </a:ln>
          </p:spPr>
          <p:txBody>
            <a:bodyPr/>
            <a:lstStyle/>
            <a:p>
              <a:endParaRPr lang="cs-CZ"/>
            </a:p>
          </p:txBody>
        </p:sp>
        <p:sp>
          <p:nvSpPr>
            <p:cNvPr id="191534" name="Freeform 1052"/>
            <p:cNvSpPr>
              <a:spLocks/>
            </p:cNvSpPr>
            <p:nvPr/>
          </p:nvSpPr>
          <p:spPr bwMode="auto">
            <a:xfrm>
              <a:off x="617" y="2035"/>
              <a:ext cx="136" cy="104"/>
            </a:xfrm>
            <a:custGeom>
              <a:avLst/>
              <a:gdLst>
                <a:gd name="T0" fmla="*/ 0 w 136"/>
                <a:gd name="T1" fmla="*/ 97 h 104"/>
                <a:gd name="T2" fmla="*/ 0 w 136"/>
                <a:gd name="T3" fmla="*/ 97 h 104"/>
                <a:gd name="T4" fmla="*/ 123 w 136"/>
                <a:gd name="T5" fmla="*/ 0 h 104"/>
                <a:gd name="T6" fmla="*/ 136 w 136"/>
                <a:gd name="T7" fmla="*/ 13 h 104"/>
                <a:gd name="T8" fmla="*/ 13 w 136"/>
                <a:gd name="T9" fmla="*/ 104 h 104"/>
                <a:gd name="T10" fmla="*/ 0 w 136"/>
                <a:gd name="T11" fmla="*/ 97 h 104"/>
                <a:gd name="T12" fmla="*/ 0 w 136"/>
                <a:gd name="T13" fmla="*/ 97 h 104"/>
                <a:gd name="T14" fmla="*/ 0 60000 65536"/>
                <a:gd name="T15" fmla="*/ 0 60000 65536"/>
                <a:gd name="T16" fmla="*/ 0 60000 65536"/>
                <a:gd name="T17" fmla="*/ 0 60000 65536"/>
                <a:gd name="T18" fmla="*/ 0 60000 65536"/>
                <a:gd name="T19" fmla="*/ 0 60000 65536"/>
                <a:gd name="T20" fmla="*/ 0 60000 65536"/>
                <a:gd name="T21" fmla="*/ 0 w 136"/>
                <a:gd name="T22" fmla="*/ 0 h 104"/>
                <a:gd name="T23" fmla="*/ 136 w 136"/>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04">
                  <a:moveTo>
                    <a:pt x="0" y="97"/>
                  </a:moveTo>
                  <a:lnTo>
                    <a:pt x="0" y="97"/>
                  </a:lnTo>
                  <a:lnTo>
                    <a:pt x="123" y="0"/>
                  </a:lnTo>
                  <a:lnTo>
                    <a:pt x="136" y="13"/>
                  </a:lnTo>
                  <a:lnTo>
                    <a:pt x="13" y="104"/>
                  </a:lnTo>
                  <a:lnTo>
                    <a:pt x="0" y="97"/>
                  </a:lnTo>
                  <a:close/>
                </a:path>
              </a:pathLst>
            </a:custGeom>
            <a:solidFill>
              <a:srgbClr val="5A83BA"/>
            </a:solidFill>
            <a:ln w="9525">
              <a:noFill/>
              <a:round/>
              <a:headEnd/>
              <a:tailEnd/>
            </a:ln>
          </p:spPr>
          <p:txBody>
            <a:bodyPr/>
            <a:lstStyle/>
            <a:p>
              <a:endParaRPr lang="cs-CZ"/>
            </a:p>
          </p:txBody>
        </p:sp>
        <p:sp>
          <p:nvSpPr>
            <p:cNvPr id="191535" name="Freeform 1053"/>
            <p:cNvSpPr>
              <a:spLocks/>
            </p:cNvSpPr>
            <p:nvPr/>
          </p:nvSpPr>
          <p:spPr bwMode="auto">
            <a:xfrm>
              <a:off x="740" y="1956"/>
              <a:ext cx="137" cy="92"/>
            </a:xfrm>
            <a:custGeom>
              <a:avLst/>
              <a:gdLst>
                <a:gd name="T0" fmla="*/ 0 w 137"/>
                <a:gd name="T1" fmla="*/ 79 h 92"/>
                <a:gd name="T2" fmla="*/ 0 w 137"/>
                <a:gd name="T3" fmla="*/ 79 h 92"/>
                <a:gd name="T4" fmla="*/ 131 w 137"/>
                <a:gd name="T5" fmla="*/ 0 h 92"/>
                <a:gd name="T6" fmla="*/ 137 w 137"/>
                <a:gd name="T7" fmla="*/ 14 h 92"/>
                <a:gd name="T8" fmla="*/ 13 w 137"/>
                <a:gd name="T9" fmla="*/ 92 h 92"/>
                <a:gd name="T10" fmla="*/ 0 w 137"/>
                <a:gd name="T11" fmla="*/ 79 h 92"/>
                <a:gd name="T12" fmla="*/ 0 w 137"/>
                <a:gd name="T13" fmla="*/ 79 h 92"/>
                <a:gd name="T14" fmla="*/ 0 60000 65536"/>
                <a:gd name="T15" fmla="*/ 0 60000 65536"/>
                <a:gd name="T16" fmla="*/ 0 60000 65536"/>
                <a:gd name="T17" fmla="*/ 0 60000 65536"/>
                <a:gd name="T18" fmla="*/ 0 60000 65536"/>
                <a:gd name="T19" fmla="*/ 0 60000 65536"/>
                <a:gd name="T20" fmla="*/ 0 60000 65536"/>
                <a:gd name="T21" fmla="*/ 0 w 137"/>
                <a:gd name="T22" fmla="*/ 0 h 92"/>
                <a:gd name="T23" fmla="*/ 137 w 137"/>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92">
                  <a:moveTo>
                    <a:pt x="0" y="79"/>
                  </a:moveTo>
                  <a:lnTo>
                    <a:pt x="0" y="79"/>
                  </a:lnTo>
                  <a:lnTo>
                    <a:pt x="131" y="0"/>
                  </a:lnTo>
                  <a:lnTo>
                    <a:pt x="137" y="14"/>
                  </a:lnTo>
                  <a:lnTo>
                    <a:pt x="13" y="92"/>
                  </a:lnTo>
                  <a:lnTo>
                    <a:pt x="0" y="79"/>
                  </a:lnTo>
                  <a:close/>
                </a:path>
              </a:pathLst>
            </a:custGeom>
            <a:solidFill>
              <a:srgbClr val="5A83BA"/>
            </a:solidFill>
            <a:ln w="9525">
              <a:noFill/>
              <a:round/>
              <a:headEnd/>
              <a:tailEnd/>
            </a:ln>
          </p:spPr>
          <p:txBody>
            <a:bodyPr/>
            <a:lstStyle/>
            <a:p>
              <a:endParaRPr lang="cs-CZ"/>
            </a:p>
          </p:txBody>
        </p:sp>
        <p:sp>
          <p:nvSpPr>
            <p:cNvPr id="191536" name="Freeform 1054"/>
            <p:cNvSpPr>
              <a:spLocks/>
            </p:cNvSpPr>
            <p:nvPr/>
          </p:nvSpPr>
          <p:spPr bwMode="auto">
            <a:xfrm>
              <a:off x="871" y="1885"/>
              <a:ext cx="136" cy="85"/>
            </a:xfrm>
            <a:custGeom>
              <a:avLst/>
              <a:gdLst>
                <a:gd name="T0" fmla="*/ 0 w 136"/>
                <a:gd name="T1" fmla="*/ 71 h 85"/>
                <a:gd name="T2" fmla="*/ 0 w 136"/>
                <a:gd name="T3" fmla="*/ 71 h 85"/>
                <a:gd name="T4" fmla="*/ 130 w 136"/>
                <a:gd name="T5" fmla="*/ 0 h 85"/>
                <a:gd name="T6" fmla="*/ 136 w 136"/>
                <a:gd name="T7" fmla="*/ 13 h 85"/>
                <a:gd name="T8" fmla="*/ 6 w 136"/>
                <a:gd name="T9" fmla="*/ 85 h 85"/>
                <a:gd name="T10" fmla="*/ 0 w 136"/>
                <a:gd name="T11" fmla="*/ 71 h 85"/>
                <a:gd name="T12" fmla="*/ 0 w 136"/>
                <a:gd name="T13" fmla="*/ 71 h 85"/>
                <a:gd name="T14" fmla="*/ 0 60000 65536"/>
                <a:gd name="T15" fmla="*/ 0 60000 65536"/>
                <a:gd name="T16" fmla="*/ 0 60000 65536"/>
                <a:gd name="T17" fmla="*/ 0 60000 65536"/>
                <a:gd name="T18" fmla="*/ 0 60000 65536"/>
                <a:gd name="T19" fmla="*/ 0 60000 65536"/>
                <a:gd name="T20" fmla="*/ 0 60000 65536"/>
                <a:gd name="T21" fmla="*/ 0 w 136"/>
                <a:gd name="T22" fmla="*/ 0 h 85"/>
                <a:gd name="T23" fmla="*/ 136 w 136"/>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85">
                  <a:moveTo>
                    <a:pt x="0" y="71"/>
                  </a:moveTo>
                  <a:lnTo>
                    <a:pt x="0" y="71"/>
                  </a:lnTo>
                  <a:lnTo>
                    <a:pt x="130" y="0"/>
                  </a:lnTo>
                  <a:lnTo>
                    <a:pt x="136" y="13"/>
                  </a:lnTo>
                  <a:lnTo>
                    <a:pt x="6" y="85"/>
                  </a:lnTo>
                  <a:lnTo>
                    <a:pt x="0" y="71"/>
                  </a:lnTo>
                  <a:close/>
                </a:path>
              </a:pathLst>
            </a:custGeom>
            <a:solidFill>
              <a:srgbClr val="5A83BA"/>
            </a:solidFill>
            <a:ln w="9525">
              <a:noFill/>
              <a:round/>
              <a:headEnd/>
              <a:tailEnd/>
            </a:ln>
          </p:spPr>
          <p:txBody>
            <a:bodyPr/>
            <a:lstStyle/>
            <a:p>
              <a:endParaRPr lang="cs-CZ"/>
            </a:p>
          </p:txBody>
        </p:sp>
        <p:sp>
          <p:nvSpPr>
            <p:cNvPr id="191537" name="Freeform 1055"/>
            <p:cNvSpPr>
              <a:spLocks/>
            </p:cNvSpPr>
            <p:nvPr/>
          </p:nvSpPr>
          <p:spPr bwMode="auto">
            <a:xfrm>
              <a:off x="1001" y="1833"/>
              <a:ext cx="143" cy="65"/>
            </a:xfrm>
            <a:custGeom>
              <a:avLst/>
              <a:gdLst>
                <a:gd name="T0" fmla="*/ 0 w 143"/>
                <a:gd name="T1" fmla="*/ 52 h 65"/>
                <a:gd name="T2" fmla="*/ 6 w 143"/>
                <a:gd name="T3" fmla="*/ 52 h 65"/>
                <a:gd name="T4" fmla="*/ 136 w 143"/>
                <a:gd name="T5" fmla="*/ 0 h 65"/>
                <a:gd name="T6" fmla="*/ 143 w 143"/>
                <a:gd name="T7" fmla="*/ 13 h 65"/>
                <a:gd name="T8" fmla="*/ 6 w 143"/>
                <a:gd name="T9" fmla="*/ 65 h 65"/>
                <a:gd name="T10" fmla="*/ 0 w 143"/>
                <a:gd name="T11" fmla="*/ 52 h 65"/>
                <a:gd name="T12" fmla="*/ 0 w 143"/>
                <a:gd name="T13" fmla="*/ 52 h 65"/>
                <a:gd name="T14" fmla="*/ 0 60000 65536"/>
                <a:gd name="T15" fmla="*/ 0 60000 65536"/>
                <a:gd name="T16" fmla="*/ 0 60000 65536"/>
                <a:gd name="T17" fmla="*/ 0 60000 65536"/>
                <a:gd name="T18" fmla="*/ 0 60000 65536"/>
                <a:gd name="T19" fmla="*/ 0 60000 65536"/>
                <a:gd name="T20" fmla="*/ 0 60000 65536"/>
                <a:gd name="T21" fmla="*/ 0 w 143"/>
                <a:gd name="T22" fmla="*/ 0 h 65"/>
                <a:gd name="T23" fmla="*/ 143 w 143"/>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65">
                  <a:moveTo>
                    <a:pt x="0" y="52"/>
                  </a:moveTo>
                  <a:lnTo>
                    <a:pt x="6" y="52"/>
                  </a:lnTo>
                  <a:lnTo>
                    <a:pt x="136" y="0"/>
                  </a:lnTo>
                  <a:lnTo>
                    <a:pt x="143" y="13"/>
                  </a:lnTo>
                  <a:lnTo>
                    <a:pt x="6" y="65"/>
                  </a:lnTo>
                  <a:lnTo>
                    <a:pt x="0" y="52"/>
                  </a:lnTo>
                  <a:close/>
                </a:path>
              </a:pathLst>
            </a:custGeom>
            <a:solidFill>
              <a:srgbClr val="5A83BA"/>
            </a:solidFill>
            <a:ln w="9525">
              <a:noFill/>
              <a:round/>
              <a:headEnd/>
              <a:tailEnd/>
            </a:ln>
          </p:spPr>
          <p:txBody>
            <a:bodyPr/>
            <a:lstStyle/>
            <a:p>
              <a:endParaRPr lang="cs-CZ"/>
            </a:p>
          </p:txBody>
        </p:sp>
        <p:sp>
          <p:nvSpPr>
            <p:cNvPr id="191538" name="Freeform 1056"/>
            <p:cNvSpPr>
              <a:spLocks/>
            </p:cNvSpPr>
            <p:nvPr/>
          </p:nvSpPr>
          <p:spPr bwMode="auto">
            <a:xfrm>
              <a:off x="1137" y="1794"/>
              <a:ext cx="144" cy="52"/>
            </a:xfrm>
            <a:custGeom>
              <a:avLst/>
              <a:gdLst>
                <a:gd name="T0" fmla="*/ 0 w 144"/>
                <a:gd name="T1" fmla="*/ 39 h 52"/>
                <a:gd name="T2" fmla="*/ 0 w 144"/>
                <a:gd name="T3" fmla="*/ 39 h 52"/>
                <a:gd name="T4" fmla="*/ 144 w 144"/>
                <a:gd name="T5" fmla="*/ 0 h 52"/>
                <a:gd name="T6" fmla="*/ 144 w 144"/>
                <a:gd name="T7" fmla="*/ 13 h 52"/>
                <a:gd name="T8" fmla="*/ 7 w 144"/>
                <a:gd name="T9" fmla="*/ 52 h 52"/>
                <a:gd name="T10" fmla="*/ 0 w 144"/>
                <a:gd name="T11" fmla="*/ 39 h 52"/>
                <a:gd name="T12" fmla="*/ 0 w 144"/>
                <a:gd name="T13" fmla="*/ 39 h 52"/>
                <a:gd name="T14" fmla="*/ 0 60000 65536"/>
                <a:gd name="T15" fmla="*/ 0 60000 65536"/>
                <a:gd name="T16" fmla="*/ 0 60000 65536"/>
                <a:gd name="T17" fmla="*/ 0 60000 65536"/>
                <a:gd name="T18" fmla="*/ 0 60000 65536"/>
                <a:gd name="T19" fmla="*/ 0 60000 65536"/>
                <a:gd name="T20" fmla="*/ 0 60000 65536"/>
                <a:gd name="T21" fmla="*/ 0 w 144"/>
                <a:gd name="T22" fmla="*/ 0 h 52"/>
                <a:gd name="T23" fmla="*/ 144 w 14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52">
                  <a:moveTo>
                    <a:pt x="0" y="39"/>
                  </a:moveTo>
                  <a:lnTo>
                    <a:pt x="0" y="39"/>
                  </a:lnTo>
                  <a:lnTo>
                    <a:pt x="144" y="0"/>
                  </a:lnTo>
                  <a:lnTo>
                    <a:pt x="144" y="13"/>
                  </a:lnTo>
                  <a:lnTo>
                    <a:pt x="7" y="52"/>
                  </a:lnTo>
                  <a:lnTo>
                    <a:pt x="0" y="39"/>
                  </a:lnTo>
                  <a:close/>
                </a:path>
              </a:pathLst>
            </a:custGeom>
            <a:solidFill>
              <a:srgbClr val="5A83BA"/>
            </a:solidFill>
            <a:ln w="9525">
              <a:noFill/>
              <a:round/>
              <a:headEnd/>
              <a:tailEnd/>
            </a:ln>
          </p:spPr>
          <p:txBody>
            <a:bodyPr/>
            <a:lstStyle/>
            <a:p>
              <a:endParaRPr lang="cs-CZ"/>
            </a:p>
          </p:txBody>
        </p:sp>
        <p:sp>
          <p:nvSpPr>
            <p:cNvPr id="191539" name="Freeform 1057"/>
            <p:cNvSpPr>
              <a:spLocks/>
            </p:cNvSpPr>
            <p:nvPr/>
          </p:nvSpPr>
          <p:spPr bwMode="auto">
            <a:xfrm>
              <a:off x="1281" y="1768"/>
              <a:ext cx="136" cy="39"/>
            </a:xfrm>
            <a:custGeom>
              <a:avLst/>
              <a:gdLst>
                <a:gd name="T0" fmla="*/ 0 w 136"/>
                <a:gd name="T1" fmla="*/ 26 h 39"/>
                <a:gd name="T2" fmla="*/ 0 w 136"/>
                <a:gd name="T3" fmla="*/ 26 h 39"/>
                <a:gd name="T4" fmla="*/ 136 w 136"/>
                <a:gd name="T5" fmla="*/ 0 h 39"/>
                <a:gd name="T6" fmla="*/ 136 w 136"/>
                <a:gd name="T7" fmla="*/ 13 h 39"/>
                <a:gd name="T8" fmla="*/ 0 w 136"/>
                <a:gd name="T9" fmla="*/ 39 h 39"/>
                <a:gd name="T10" fmla="*/ 0 w 136"/>
                <a:gd name="T11" fmla="*/ 26 h 39"/>
                <a:gd name="T12" fmla="*/ 0 w 136"/>
                <a:gd name="T13" fmla="*/ 26 h 39"/>
                <a:gd name="T14" fmla="*/ 0 60000 65536"/>
                <a:gd name="T15" fmla="*/ 0 60000 65536"/>
                <a:gd name="T16" fmla="*/ 0 60000 65536"/>
                <a:gd name="T17" fmla="*/ 0 60000 65536"/>
                <a:gd name="T18" fmla="*/ 0 60000 65536"/>
                <a:gd name="T19" fmla="*/ 0 60000 65536"/>
                <a:gd name="T20" fmla="*/ 0 60000 65536"/>
                <a:gd name="T21" fmla="*/ 0 w 136"/>
                <a:gd name="T22" fmla="*/ 0 h 39"/>
                <a:gd name="T23" fmla="*/ 136 w 13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39">
                  <a:moveTo>
                    <a:pt x="0" y="26"/>
                  </a:moveTo>
                  <a:lnTo>
                    <a:pt x="0" y="26"/>
                  </a:lnTo>
                  <a:lnTo>
                    <a:pt x="136" y="0"/>
                  </a:lnTo>
                  <a:lnTo>
                    <a:pt x="136" y="13"/>
                  </a:lnTo>
                  <a:lnTo>
                    <a:pt x="0" y="39"/>
                  </a:lnTo>
                  <a:lnTo>
                    <a:pt x="0" y="26"/>
                  </a:lnTo>
                  <a:close/>
                </a:path>
              </a:pathLst>
            </a:custGeom>
            <a:solidFill>
              <a:srgbClr val="5A83BA"/>
            </a:solidFill>
            <a:ln w="9525">
              <a:noFill/>
              <a:round/>
              <a:headEnd/>
              <a:tailEnd/>
            </a:ln>
          </p:spPr>
          <p:txBody>
            <a:bodyPr/>
            <a:lstStyle/>
            <a:p>
              <a:endParaRPr lang="cs-CZ"/>
            </a:p>
          </p:txBody>
        </p:sp>
        <p:sp>
          <p:nvSpPr>
            <p:cNvPr id="191540" name="Freeform 1058"/>
            <p:cNvSpPr>
              <a:spLocks/>
            </p:cNvSpPr>
            <p:nvPr/>
          </p:nvSpPr>
          <p:spPr bwMode="auto">
            <a:xfrm>
              <a:off x="1417" y="1761"/>
              <a:ext cx="144" cy="20"/>
            </a:xfrm>
            <a:custGeom>
              <a:avLst/>
              <a:gdLst>
                <a:gd name="T0" fmla="*/ 0 w 144"/>
                <a:gd name="T1" fmla="*/ 7 h 20"/>
                <a:gd name="T2" fmla="*/ 0 w 144"/>
                <a:gd name="T3" fmla="*/ 7 h 20"/>
                <a:gd name="T4" fmla="*/ 144 w 144"/>
                <a:gd name="T5" fmla="*/ 0 h 20"/>
                <a:gd name="T6" fmla="*/ 144 w 144"/>
                <a:gd name="T7" fmla="*/ 13 h 20"/>
                <a:gd name="T8" fmla="*/ 0 w 144"/>
                <a:gd name="T9" fmla="*/ 20 h 20"/>
                <a:gd name="T10" fmla="*/ 0 w 144"/>
                <a:gd name="T11" fmla="*/ 7 h 20"/>
                <a:gd name="T12" fmla="*/ 0 w 144"/>
                <a:gd name="T13" fmla="*/ 7 h 20"/>
                <a:gd name="T14" fmla="*/ 0 60000 65536"/>
                <a:gd name="T15" fmla="*/ 0 60000 65536"/>
                <a:gd name="T16" fmla="*/ 0 60000 65536"/>
                <a:gd name="T17" fmla="*/ 0 60000 65536"/>
                <a:gd name="T18" fmla="*/ 0 60000 65536"/>
                <a:gd name="T19" fmla="*/ 0 60000 65536"/>
                <a:gd name="T20" fmla="*/ 0 60000 65536"/>
                <a:gd name="T21" fmla="*/ 0 w 144"/>
                <a:gd name="T22" fmla="*/ 0 h 20"/>
                <a:gd name="T23" fmla="*/ 144 w 14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20">
                  <a:moveTo>
                    <a:pt x="0" y="7"/>
                  </a:moveTo>
                  <a:lnTo>
                    <a:pt x="0" y="7"/>
                  </a:lnTo>
                  <a:lnTo>
                    <a:pt x="144" y="0"/>
                  </a:lnTo>
                  <a:lnTo>
                    <a:pt x="144" y="13"/>
                  </a:lnTo>
                  <a:lnTo>
                    <a:pt x="0" y="20"/>
                  </a:lnTo>
                  <a:lnTo>
                    <a:pt x="0" y="7"/>
                  </a:lnTo>
                  <a:close/>
                </a:path>
              </a:pathLst>
            </a:custGeom>
            <a:solidFill>
              <a:srgbClr val="5A83BA"/>
            </a:solidFill>
            <a:ln w="9525">
              <a:noFill/>
              <a:round/>
              <a:headEnd/>
              <a:tailEnd/>
            </a:ln>
          </p:spPr>
          <p:txBody>
            <a:bodyPr/>
            <a:lstStyle/>
            <a:p>
              <a:endParaRPr lang="cs-CZ"/>
            </a:p>
          </p:txBody>
        </p:sp>
        <p:sp>
          <p:nvSpPr>
            <p:cNvPr id="191541" name="Freeform 1059"/>
            <p:cNvSpPr>
              <a:spLocks/>
            </p:cNvSpPr>
            <p:nvPr/>
          </p:nvSpPr>
          <p:spPr bwMode="auto">
            <a:xfrm>
              <a:off x="1561" y="1761"/>
              <a:ext cx="143" cy="20"/>
            </a:xfrm>
            <a:custGeom>
              <a:avLst/>
              <a:gdLst>
                <a:gd name="T0" fmla="*/ 0 w 143"/>
                <a:gd name="T1" fmla="*/ 0 h 20"/>
                <a:gd name="T2" fmla="*/ 0 w 143"/>
                <a:gd name="T3" fmla="*/ 0 h 20"/>
                <a:gd name="T4" fmla="*/ 143 w 143"/>
                <a:gd name="T5" fmla="*/ 7 h 20"/>
                <a:gd name="T6" fmla="*/ 143 w 143"/>
                <a:gd name="T7" fmla="*/ 20 h 20"/>
                <a:gd name="T8" fmla="*/ 0 w 143"/>
                <a:gd name="T9" fmla="*/ 13 h 20"/>
                <a:gd name="T10" fmla="*/ 0 w 143"/>
                <a:gd name="T11" fmla="*/ 0 h 20"/>
                <a:gd name="T12" fmla="*/ 0 w 143"/>
                <a:gd name="T13" fmla="*/ 0 h 20"/>
                <a:gd name="T14" fmla="*/ 0 60000 65536"/>
                <a:gd name="T15" fmla="*/ 0 60000 65536"/>
                <a:gd name="T16" fmla="*/ 0 60000 65536"/>
                <a:gd name="T17" fmla="*/ 0 60000 65536"/>
                <a:gd name="T18" fmla="*/ 0 60000 65536"/>
                <a:gd name="T19" fmla="*/ 0 60000 65536"/>
                <a:gd name="T20" fmla="*/ 0 60000 65536"/>
                <a:gd name="T21" fmla="*/ 0 w 143"/>
                <a:gd name="T22" fmla="*/ 0 h 20"/>
                <a:gd name="T23" fmla="*/ 143 w 14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0">
                  <a:moveTo>
                    <a:pt x="0" y="0"/>
                  </a:moveTo>
                  <a:lnTo>
                    <a:pt x="0" y="0"/>
                  </a:lnTo>
                  <a:lnTo>
                    <a:pt x="143" y="7"/>
                  </a:lnTo>
                  <a:lnTo>
                    <a:pt x="143" y="20"/>
                  </a:lnTo>
                  <a:lnTo>
                    <a:pt x="0" y="13"/>
                  </a:lnTo>
                  <a:lnTo>
                    <a:pt x="0" y="0"/>
                  </a:lnTo>
                  <a:close/>
                </a:path>
              </a:pathLst>
            </a:custGeom>
            <a:solidFill>
              <a:srgbClr val="5A83BA"/>
            </a:solidFill>
            <a:ln w="9525">
              <a:noFill/>
              <a:round/>
              <a:headEnd/>
              <a:tailEnd/>
            </a:ln>
          </p:spPr>
          <p:txBody>
            <a:bodyPr/>
            <a:lstStyle/>
            <a:p>
              <a:endParaRPr lang="cs-CZ"/>
            </a:p>
          </p:txBody>
        </p:sp>
        <p:sp>
          <p:nvSpPr>
            <p:cNvPr id="191542" name="Freeform 1060"/>
            <p:cNvSpPr>
              <a:spLocks/>
            </p:cNvSpPr>
            <p:nvPr/>
          </p:nvSpPr>
          <p:spPr bwMode="auto">
            <a:xfrm>
              <a:off x="1697" y="1768"/>
              <a:ext cx="143" cy="26"/>
            </a:xfrm>
            <a:custGeom>
              <a:avLst/>
              <a:gdLst>
                <a:gd name="T0" fmla="*/ 7 w 143"/>
                <a:gd name="T1" fmla="*/ 0 h 26"/>
                <a:gd name="T2" fmla="*/ 7 w 143"/>
                <a:gd name="T3" fmla="*/ 0 h 26"/>
                <a:gd name="T4" fmla="*/ 143 w 143"/>
                <a:gd name="T5" fmla="*/ 13 h 26"/>
                <a:gd name="T6" fmla="*/ 137 w 143"/>
                <a:gd name="T7" fmla="*/ 26 h 26"/>
                <a:gd name="T8" fmla="*/ 0 w 143"/>
                <a:gd name="T9" fmla="*/ 13 h 26"/>
                <a:gd name="T10" fmla="*/ 7 w 143"/>
                <a:gd name="T11" fmla="*/ 0 h 26"/>
                <a:gd name="T12" fmla="*/ 7 w 143"/>
                <a:gd name="T13" fmla="*/ 0 h 26"/>
                <a:gd name="T14" fmla="*/ 0 60000 65536"/>
                <a:gd name="T15" fmla="*/ 0 60000 65536"/>
                <a:gd name="T16" fmla="*/ 0 60000 65536"/>
                <a:gd name="T17" fmla="*/ 0 60000 65536"/>
                <a:gd name="T18" fmla="*/ 0 60000 65536"/>
                <a:gd name="T19" fmla="*/ 0 60000 65536"/>
                <a:gd name="T20" fmla="*/ 0 60000 65536"/>
                <a:gd name="T21" fmla="*/ 0 w 143"/>
                <a:gd name="T22" fmla="*/ 0 h 26"/>
                <a:gd name="T23" fmla="*/ 143 w 14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6">
                  <a:moveTo>
                    <a:pt x="7" y="0"/>
                  </a:moveTo>
                  <a:lnTo>
                    <a:pt x="7" y="0"/>
                  </a:lnTo>
                  <a:lnTo>
                    <a:pt x="143" y="13"/>
                  </a:lnTo>
                  <a:lnTo>
                    <a:pt x="137" y="26"/>
                  </a:lnTo>
                  <a:lnTo>
                    <a:pt x="0" y="13"/>
                  </a:lnTo>
                  <a:lnTo>
                    <a:pt x="7" y="0"/>
                  </a:lnTo>
                  <a:close/>
                </a:path>
              </a:pathLst>
            </a:custGeom>
            <a:solidFill>
              <a:srgbClr val="5A83BA"/>
            </a:solidFill>
            <a:ln w="9525">
              <a:noFill/>
              <a:round/>
              <a:headEnd/>
              <a:tailEnd/>
            </a:ln>
          </p:spPr>
          <p:txBody>
            <a:bodyPr/>
            <a:lstStyle/>
            <a:p>
              <a:endParaRPr lang="cs-CZ"/>
            </a:p>
          </p:txBody>
        </p:sp>
        <p:sp>
          <p:nvSpPr>
            <p:cNvPr id="191543" name="Freeform 1061"/>
            <p:cNvSpPr>
              <a:spLocks/>
            </p:cNvSpPr>
            <p:nvPr/>
          </p:nvSpPr>
          <p:spPr bwMode="auto">
            <a:xfrm>
              <a:off x="1834" y="1781"/>
              <a:ext cx="137" cy="39"/>
            </a:xfrm>
            <a:custGeom>
              <a:avLst/>
              <a:gdLst>
                <a:gd name="T0" fmla="*/ 6 w 137"/>
                <a:gd name="T1" fmla="*/ 0 h 39"/>
                <a:gd name="T2" fmla="*/ 6 w 137"/>
                <a:gd name="T3" fmla="*/ 0 h 39"/>
                <a:gd name="T4" fmla="*/ 137 w 137"/>
                <a:gd name="T5" fmla="*/ 26 h 39"/>
                <a:gd name="T6" fmla="*/ 137 w 137"/>
                <a:gd name="T7" fmla="*/ 39 h 39"/>
                <a:gd name="T8" fmla="*/ 0 w 137"/>
                <a:gd name="T9" fmla="*/ 13 h 39"/>
                <a:gd name="T10" fmla="*/ 6 w 137"/>
                <a:gd name="T11" fmla="*/ 0 h 39"/>
                <a:gd name="T12" fmla="*/ 6 w 137"/>
                <a:gd name="T13" fmla="*/ 0 h 39"/>
                <a:gd name="T14" fmla="*/ 0 60000 65536"/>
                <a:gd name="T15" fmla="*/ 0 60000 65536"/>
                <a:gd name="T16" fmla="*/ 0 60000 65536"/>
                <a:gd name="T17" fmla="*/ 0 60000 65536"/>
                <a:gd name="T18" fmla="*/ 0 60000 65536"/>
                <a:gd name="T19" fmla="*/ 0 60000 65536"/>
                <a:gd name="T20" fmla="*/ 0 60000 65536"/>
                <a:gd name="T21" fmla="*/ 0 w 137"/>
                <a:gd name="T22" fmla="*/ 0 h 39"/>
                <a:gd name="T23" fmla="*/ 137 w 13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39">
                  <a:moveTo>
                    <a:pt x="6" y="0"/>
                  </a:moveTo>
                  <a:lnTo>
                    <a:pt x="6" y="0"/>
                  </a:lnTo>
                  <a:lnTo>
                    <a:pt x="137" y="26"/>
                  </a:lnTo>
                  <a:lnTo>
                    <a:pt x="137" y="39"/>
                  </a:lnTo>
                  <a:lnTo>
                    <a:pt x="0" y="13"/>
                  </a:lnTo>
                  <a:lnTo>
                    <a:pt x="6" y="0"/>
                  </a:lnTo>
                  <a:close/>
                </a:path>
              </a:pathLst>
            </a:custGeom>
            <a:solidFill>
              <a:srgbClr val="5A83BA"/>
            </a:solidFill>
            <a:ln w="9525">
              <a:noFill/>
              <a:round/>
              <a:headEnd/>
              <a:tailEnd/>
            </a:ln>
          </p:spPr>
          <p:txBody>
            <a:bodyPr/>
            <a:lstStyle/>
            <a:p>
              <a:endParaRPr lang="cs-CZ"/>
            </a:p>
          </p:txBody>
        </p:sp>
        <p:sp>
          <p:nvSpPr>
            <p:cNvPr id="191544" name="Freeform 1062"/>
            <p:cNvSpPr>
              <a:spLocks/>
            </p:cNvSpPr>
            <p:nvPr/>
          </p:nvSpPr>
          <p:spPr bwMode="auto">
            <a:xfrm>
              <a:off x="1964" y="1807"/>
              <a:ext cx="130" cy="52"/>
            </a:xfrm>
            <a:custGeom>
              <a:avLst/>
              <a:gdLst>
                <a:gd name="T0" fmla="*/ 7 w 130"/>
                <a:gd name="T1" fmla="*/ 0 h 52"/>
                <a:gd name="T2" fmla="*/ 7 w 130"/>
                <a:gd name="T3" fmla="*/ 0 h 52"/>
                <a:gd name="T4" fmla="*/ 130 w 130"/>
                <a:gd name="T5" fmla="*/ 39 h 52"/>
                <a:gd name="T6" fmla="*/ 130 w 130"/>
                <a:gd name="T7" fmla="*/ 52 h 52"/>
                <a:gd name="T8" fmla="*/ 0 w 130"/>
                <a:gd name="T9" fmla="*/ 13 h 52"/>
                <a:gd name="T10" fmla="*/ 7 w 130"/>
                <a:gd name="T11" fmla="*/ 0 h 52"/>
                <a:gd name="T12" fmla="*/ 7 w 130"/>
                <a:gd name="T13" fmla="*/ 0 h 52"/>
                <a:gd name="T14" fmla="*/ 0 60000 65536"/>
                <a:gd name="T15" fmla="*/ 0 60000 65536"/>
                <a:gd name="T16" fmla="*/ 0 60000 65536"/>
                <a:gd name="T17" fmla="*/ 0 60000 65536"/>
                <a:gd name="T18" fmla="*/ 0 60000 65536"/>
                <a:gd name="T19" fmla="*/ 0 60000 65536"/>
                <a:gd name="T20" fmla="*/ 0 60000 65536"/>
                <a:gd name="T21" fmla="*/ 0 w 130"/>
                <a:gd name="T22" fmla="*/ 0 h 52"/>
                <a:gd name="T23" fmla="*/ 130 w 130"/>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52">
                  <a:moveTo>
                    <a:pt x="7" y="0"/>
                  </a:moveTo>
                  <a:lnTo>
                    <a:pt x="7" y="0"/>
                  </a:lnTo>
                  <a:lnTo>
                    <a:pt x="130" y="39"/>
                  </a:lnTo>
                  <a:lnTo>
                    <a:pt x="130" y="52"/>
                  </a:lnTo>
                  <a:lnTo>
                    <a:pt x="0" y="13"/>
                  </a:lnTo>
                  <a:lnTo>
                    <a:pt x="7" y="0"/>
                  </a:lnTo>
                  <a:close/>
                </a:path>
              </a:pathLst>
            </a:custGeom>
            <a:solidFill>
              <a:srgbClr val="5A83BA"/>
            </a:solidFill>
            <a:ln w="9525">
              <a:noFill/>
              <a:round/>
              <a:headEnd/>
              <a:tailEnd/>
            </a:ln>
          </p:spPr>
          <p:txBody>
            <a:bodyPr/>
            <a:lstStyle/>
            <a:p>
              <a:endParaRPr lang="cs-CZ"/>
            </a:p>
          </p:txBody>
        </p:sp>
        <p:sp>
          <p:nvSpPr>
            <p:cNvPr id="191545" name="Freeform 1063"/>
            <p:cNvSpPr>
              <a:spLocks/>
            </p:cNvSpPr>
            <p:nvPr/>
          </p:nvSpPr>
          <p:spPr bwMode="auto">
            <a:xfrm>
              <a:off x="2094" y="1846"/>
              <a:ext cx="65" cy="39"/>
            </a:xfrm>
            <a:custGeom>
              <a:avLst/>
              <a:gdLst>
                <a:gd name="T0" fmla="*/ 0 w 65"/>
                <a:gd name="T1" fmla="*/ 0 h 39"/>
                <a:gd name="T2" fmla="*/ 7 w 65"/>
                <a:gd name="T3" fmla="*/ 0 h 39"/>
                <a:gd name="T4" fmla="*/ 65 w 65"/>
                <a:gd name="T5" fmla="*/ 32 h 39"/>
                <a:gd name="T6" fmla="*/ 59 w 65"/>
                <a:gd name="T7" fmla="*/ 39 h 39"/>
                <a:gd name="T8" fmla="*/ 0 w 65"/>
                <a:gd name="T9" fmla="*/ 13 h 39"/>
                <a:gd name="T10" fmla="*/ 0 w 65"/>
                <a:gd name="T11" fmla="*/ 0 h 39"/>
                <a:gd name="T12" fmla="*/ 0 w 65"/>
                <a:gd name="T13" fmla="*/ 0 h 39"/>
                <a:gd name="T14" fmla="*/ 0 60000 65536"/>
                <a:gd name="T15" fmla="*/ 0 60000 65536"/>
                <a:gd name="T16" fmla="*/ 0 60000 65536"/>
                <a:gd name="T17" fmla="*/ 0 60000 65536"/>
                <a:gd name="T18" fmla="*/ 0 60000 65536"/>
                <a:gd name="T19" fmla="*/ 0 60000 65536"/>
                <a:gd name="T20" fmla="*/ 0 60000 65536"/>
                <a:gd name="T21" fmla="*/ 0 w 65"/>
                <a:gd name="T22" fmla="*/ 0 h 39"/>
                <a:gd name="T23" fmla="*/ 65 w 6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39">
                  <a:moveTo>
                    <a:pt x="0" y="0"/>
                  </a:moveTo>
                  <a:lnTo>
                    <a:pt x="7" y="0"/>
                  </a:lnTo>
                  <a:lnTo>
                    <a:pt x="65" y="32"/>
                  </a:lnTo>
                  <a:lnTo>
                    <a:pt x="59" y="39"/>
                  </a:lnTo>
                  <a:lnTo>
                    <a:pt x="0" y="13"/>
                  </a:lnTo>
                  <a:lnTo>
                    <a:pt x="0" y="0"/>
                  </a:lnTo>
                  <a:close/>
                </a:path>
              </a:pathLst>
            </a:custGeom>
            <a:solidFill>
              <a:srgbClr val="5A83BA"/>
            </a:solidFill>
            <a:ln w="9525">
              <a:noFill/>
              <a:round/>
              <a:headEnd/>
              <a:tailEnd/>
            </a:ln>
          </p:spPr>
          <p:txBody>
            <a:bodyPr/>
            <a:lstStyle/>
            <a:p>
              <a:endParaRPr lang="cs-CZ"/>
            </a:p>
          </p:txBody>
        </p:sp>
        <p:sp>
          <p:nvSpPr>
            <p:cNvPr id="191546" name="Freeform 1064"/>
            <p:cNvSpPr>
              <a:spLocks/>
            </p:cNvSpPr>
            <p:nvPr/>
          </p:nvSpPr>
          <p:spPr bwMode="auto">
            <a:xfrm>
              <a:off x="2153" y="1878"/>
              <a:ext cx="65" cy="46"/>
            </a:xfrm>
            <a:custGeom>
              <a:avLst/>
              <a:gdLst>
                <a:gd name="T0" fmla="*/ 6 w 65"/>
                <a:gd name="T1" fmla="*/ 0 h 46"/>
                <a:gd name="T2" fmla="*/ 6 w 65"/>
                <a:gd name="T3" fmla="*/ 0 h 46"/>
                <a:gd name="T4" fmla="*/ 65 w 65"/>
                <a:gd name="T5" fmla="*/ 33 h 46"/>
                <a:gd name="T6" fmla="*/ 58 w 65"/>
                <a:gd name="T7" fmla="*/ 46 h 46"/>
                <a:gd name="T8" fmla="*/ 0 w 65"/>
                <a:gd name="T9" fmla="*/ 7 h 46"/>
                <a:gd name="T10" fmla="*/ 6 w 65"/>
                <a:gd name="T11" fmla="*/ 0 h 46"/>
                <a:gd name="T12" fmla="*/ 6 w 65"/>
                <a:gd name="T13" fmla="*/ 0 h 46"/>
                <a:gd name="T14" fmla="*/ 0 60000 65536"/>
                <a:gd name="T15" fmla="*/ 0 60000 65536"/>
                <a:gd name="T16" fmla="*/ 0 60000 65536"/>
                <a:gd name="T17" fmla="*/ 0 60000 65536"/>
                <a:gd name="T18" fmla="*/ 0 60000 65536"/>
                <a:gd name="T19" fmla="*/ 0 60000 65536"/>
                <a:gd name="T20" fmla="*/ 0 60000 65536"/>
                <a:gd name="T21" fmla="*/ 0 w 65"/>
                <a:gd name="T22" fmla="*/ 0 h 46"/>
                <a:gd name="T23" fmla="*/ 65 w 6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46">
                  <a:moveTo>
                    <a:pt x="6" y="0"/>
                  </a:moveTo>
                  <a:lnTo>
                    <a:pt x="6" y="0"/>
                  </a:lnTo>
                  <a:lnTo>
                    <a:pt x="65" y="33"/>
                  </a:lnTo>
                  <a:lnTo>
                    <a:pt x="58" y="46"/>
                  </a:lnTo>
                  <a:lnTo>
                    <a:pt x="0" y="7"/>
                  </a:lnTo>
                  <a:lnTo>
                    <a:pt x="6" y="0"/>
                  </a:lnTo>
                  <a:close/>
                </a:path>
              </a:pathLst>
            </a:custGeom>
            <a:solidFill>
              <a:srgbClr val="5A83BA"/>
            </a:solidFill>
            <a:ln w="9525">
              <a:noFill/>
              <a:round/>
              <a:headEnd/>
              <a:tailEnd/>
            </a:ln>
          </p:spPr>
          <p:txBody>
            <a:bodyPr/>
            <a:lstStyle/>
            <a:p>
              <a:endParaRPr lang="cs-CZ"/>
            </a:p>
          </p:txBody>
        </p:sp>
        <p:sp>
          <p:nvSpPr>
            <p:cNvPr id="191547" name="Freeform 1065"/>
            <p:cNvSpPr>
              <a:spLocks/>
            </p:cNvSpPr>
            <p:nvPr/>
          </p:nvSpPr>
          <p:spPr bwMode="auto">
            <a:xfrm>
              <a:off x="2211" y="1911"/>
              <a:ext cx="66" cy="45"/>
            </a:xfrm>
            <a:custGeom>
              <a:avLst/>
              <a:gdLst>
                <a:gd name="T0" fmla="*/ 7 w 66"/>
                <a:gd name="T1" fmla="*/ 0 h 45"/>
                <a:gd name="T2" fmla="*/ 7 w 66"/>
                <a:gd name="T3" fmla="*/ 0 h 45"/>
                <a:gd name="T4" fmla="*/ 66 w 66"/>
                <a:gd name="T5" fmla="*/ 39 h 45"/>
                <a:gd name="T6" fmla="*/ 59 w 66"/>
                <a:gd name="T7" fmla="*/ 45 h 45"/>
                <a:gd name="T8" fmla="*/ 0 w 66"/>
                <a:gd name="T9" fmla="*/ 6 h 45"/>
                <a:gd name="T10" fmla="*/ 7 w 66"/>
                <a:gd name="T11" fmla="*/ 0 h 45"/>
                <a:gd name="T12" fmla="*/ 7 w 66"/>
                <a:gd name="T13" fmla="*/ 0 h 45"/>
                <a:gd name="T14" fmla="*/ 0 60000 65536"/>
                <a:gd name="T15" fmla="*/ 0 60000 65536"/>
                <a:gd name="T16" fmla="*/ 0 60000 65536"/>
                <a:gd name="T17" fmla="*/ 0 60000 65536"/>
                <a:gd name="T18" fmla="*/ 0 60000 65536"/>
                <a:gd name="T19" fmla="*/ 0 60000 65536"/>
                <a:gd name="T20" fmla="*/ 0 60000 65536"/>
                <a:gd name="T21" fmla="*/ 0 w 66"/>
                <a:gd name="T22" fmla="*/ 0 h 45"/>
                <a:gd name="T23" fmla="*/ 66 w 66"/>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45">
                  <a:moveTo>
                    <a:pt x="7" y="0"/>
                  </a:moveTo>
                  <a:lnTo>
                    <a:pt x="7" y="0"/>
                  </a:lnTo>
                  <a:lnTo>
                    <a:pt x="66" y="39"/>
                  </a:lnTo>
                  <a:lnTo>
                    <a:pt x="59" y="45"/>
                  </a:lnTo>
                  <a:lnTo>
                    <a:pt x="0" y="6"/>
                  </a:lnTo>
                  <a:lnTo>
                    <a:pt x="7" y="0"/>
                  </a:lnTo>
                  <a:close/>
                </a:path>
              </a:pathLst>
            </a:custGeom>
            <a:solidFill>
              <a:srgbClr val="5A83BA"/>
            </a:solidFill>
            <a:ln w="9525">
              <a:noFill/>
              <a:round/>
              <a:headEnd/>
              <a:tailEnd/>
            </a:ln>
          </p:spPr>
          <p:txBody>
            <a:bodyPr/>
            <a:lstStyle/>
            <a:p>
              <a:endParaRPr lang="cs-CZ"/>
            </a:p>
          </p:txBody>
        </p:sp>
        <p:sp>
          <p:nvSpPr>
            <p:cNvPr id="191548" name="Freeform 1066"/>
            <p:cNvSpPr>
              <a:spLocks/>
            </p:cNvSpPr>
            <p:nvPr/>
          </p:nvSpPr>
          <p:spPr bwMode="auto">
            <a:xfrm>
              <a:off x="2264" y="1950"/>
              <a:ext cx="65" cy="52"/>
            </a:xfrm>
            <a:custGeom>
              <a:avLst/>
              <a:gdLst>
                <a:gd name="T0" fmla="*/ 13 w 65"/>
                <a:gd name="T1" fmla="*/ 0 h 52"/>
                <a:gd name="T2" fmla="*/ 13 w 65"/>
                <a:gd name="T3" fmla="*/ 0 h 52"/>
                <a:gd name="T4" fmla="*/ 65 w 65"/>
                <a:gd name="T5" fmla="*/ 46 h 52"/>
                <a:gd name="T6" fmla="*/ 58 w 65"/>
                <a:gd name="T7" fmla="*/ 52 h 52"/>
                <a:gd name="T8" fmla="*/ 0 w 65"/>
                <a:gd name="T9" fmla="*/ 6 h 52"/>
                <a:gd name="T10" fmla="*/ 13 w 65"/>
                <a:gd name="T11" fmla="*/ 0 h 52"/>
                <a:gd name="T12" fmla="*/ 13 w 65"/>
                <a:gd name="T13" fmla="*/ 0 h 52"/>
                <a:gd name="T14" fmla="*/ 0 60000 65536"/>
                <a:gd name="T15" fmla="*/ 0 60000 65536"/>
                <a:gd name="T16" fmla="*/ 0 60000 65536"/>
                <a:gd name="T17" fmla="*/ 0 60000 65536"/>
                <a:gd name="T18" fmla="*/ 0 60000 65536"/>
                <a:gd name="T19" fmla="*/ 0 60000 65536"/>
                <a:gd name="T20" fmla="*/ 0 60000 65536"/>
                <a:gd name="T21" fmla="*/ 0 w 65"/>
                <a:gd name="T22" fmla="*/ 0 h 52"/>
                <a:gd name="T23" fmla="*/ 65 w 6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52">
                  <a:moveTo>
                    <a:pt x="13" y="0"/>
                  </a:moveTo>
                  <a:lnTo>
                    <a:pt x="13" y="0"/>
                  </a:lnTo>
                  <a:lnTo>
                    <a:pt x="65" y="46"/>
                  </a:lnTo>
                  <a:lnTo>
                    <a:pt x="58" y="52"/>
                  </a:lnTo>
                  <a:lnTo>
                    <a:pt x="0" y="6"/>
                  </a:lnTo>
                  <a:lnTo>
                    <a:pt x="13" y="0"/>
                  </a:lnTo>
                  <a:close/>
                </a:path>
              </a:pathLst>
            </a:custGeom>
            <a:solidFill>
              <a:srgbClr val="5A83BA"/>
            </a:solidFill>
            <a:ln w="9525">
              <a:noFill/>
              <a:round/>
              <a:headEnd/>
              <a:tailEnd/>
            </a:ln>
          </p:spPr>
          <p:txBody>
            <a:bodyPr/>
            <a:lstStyle/>
            <a:p>
              <a:endParaRPr lang="cs-CZ"/>
            </a:p>
          </p:txBody>
        </p:sp>
        <p:sp>
          <p:nvSpPr>
            <p:cNvPr id="191549" name="Freeform 1067"/>
            <p:cNvSpPr>
              <a:spLocks/>
            </p:cNvSpPr>
            <p:nvPr/>
          </p:nvSpPr>
          <p:spPr bwMode="auto">
            <a:xfrm>
              <a:off x="2322" y="1996"/>
              <a:ext cx="59" cy="58"/>
            </a:xfrm>
            <a:custGeom>
              <a:avLst/>
              <a:gdLst>
                <a:gd name="T0" fmla="*/ 7 w 59"/>
                <a:gd name="T1" fmla="*/ 0 h 58"/>
                <a:gd name="T2" fmla="*/ 7 w 59"/>
                <a:gd name="T3" fmla="*/ 0 h 58"/>
                <a:gd name="T4" fmla="*/ 59 w 59"/>
                <a:gd name="T5" fmla="*/ 52 h 58"/>
                <a:gd name="T6" fmla="*/ 52 w 59"/>
                <a:gd name="T7" fmla="*/ 58 h 58"/>
                <a:gd name="T8" fmla="*/ 0 w 59"/>
                <a:gd name="T9" fmla="*/ 6 h 58"/>
                <a:gd name="T10" fmla="*/ 7 w 59"/>
                <a:gd name="T11" fmla="*/ 0 h 58"/>
                <a:gd name="T12" fmla="*/ 7 w 59"/>
                <a:gd name="T13" fmla="*/ 0 h 58"/>
                <a:gd name="T14" fmla="*/ 0 60000 65536"/>
                <a:gd name="T15" fmla="*/ 0 60000 65536"/>
                <a:gd name="T16" fmla="*/ 0 60000 65536"/>
                <a:gd name="T17" fmla="*/ 0 60000 65536"/>
                <a:gd name="T18" fmla="*/ 0 60000 65536"/>
                <a:gd name="T19" fmla="*/ 0 60000 65536"/>
                <a:gd name="T20" fmla="*/ 0 60000 65536"/>
                <a:gd name="T21" fmla="*/ 0 w 59"/>
                <a:gd name="T22" fmla="*/ 0 h 58"/>
                <a:gd name="T23" fmla="*/ 59 w 5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8">
                  <a:moveTo>
                    <a:pt x="7" y="0"/>
                  </a:moveTo>
                  <a:lnTo>
                    <a:pt x="7" y="0"/>
                  </a:lnTo>
                  <a:lnTo>
                    <a:pt x="59" y="52"/>
                  </a:lnTo>
                  <a:lnTo>
                    <a:pt x="52" y="58"/>
                  </a:lnTo>
                  <a:lnTo>
                    <a:pt x="0" y="6"/>
                  </a:lnTo>
                  <a:lnTo>
                    <a:pt x="7" y="0"/>
                  </a:lnTo>
                  <a:close/>
                </a:path>
              </a:pathLst>
            </a:custGeom>
            <a:solidFill>
              <a:srgbClr val="5A83BA"/>
            </a:solidFill>
            <a:ln w="9525">
              <a:noFill/>
              <a:round/>
              <a:headEnd/>
              <a:tailEnd/>
            </a:ln>
          </p:spPr>
          <p:txBody>
            <a:bodyPr/>
            <a:lstStyle/>
            <a:p>
              <a:endParaRPr lang="cs-CZ"/>
            </a:p>
          </p:txBody>
        </p:sp>
        <p:sp>
          <p:nvSpPr>
            <p:cNvPr id="191550" name="Freeform 1068"/>
            <p:cNvSpPr>
              <a:spLocks/>
            </p:cNvSpPr>
            <p:nvPr/>
          </p:nvSpPr>
          <p:spPr bwMode="auto">
            <a:xfrm>
              <a:off x="2374" y="2048"/>
              <a:ext cx="59" cy="65"/>
            </a:xfrm>
            <a:custGeom>
              <a:avLst/>
              <a:gdLst>
                <a:gd name="T0" fmla="*/ 7 w 59"/>
                <a:gd name="T1" fmla="*/ 0 h 65"/>
                <a:gd name="T2" fmla="*/ 7 w 59"/>
                <a:gd name="T3" fmla="*/ 0 h 65"/>
                <a:gd name="T4" fmla="*/ 59 w 59"/>
                <a:gd name="T5" fmla="*/ 52 h 65"/>
                <a:gd name="T6" fmla="*/ 46 w 59"/>
                <a:gd name="T7" fmla="*/ 65 h 65"/>
                <a:gd name="T8" fmla="*/ 0 w 59"/>
                <a:gd name="T9" fmla="*/ 6 h 65"/>
                <a:gd name="T10" fmla="*/ 7 w 59"/>
                <a:gd name="T11" fmla="*/ 0 h 65"/>
                <a:gd name="T12" fmla="*/ 7 w 59"/>
                <a:gd name="T13" fmla="*/ 0 h 65"/>
                <a:gd name="T14" fmla="*/ 0 60000 65536"/>
                <a:gd name="T15" fmla="*/ 0 60000 65536"/>
                <a:gd name="T16" fmla="*/ 0 60000 65536"/>
                <a:gd name="T17" fmla="*/ 0 60000 65536"/>
                <a:gd name="T18" fmla="*/ 0 60000 65536"/>
                <a:gd name="T19" fmla="*/ 0 60000 65536"/>
                <a:gd name="T20" fmla="*/ 0 60000 65536"/>
                <a:gd name="T21" fmla="*/ 0 w 59"/>
                <a:gd name="T22" fmla="*/ 0 h 65"/>
                <a:gd name="T23" fmla="*/ 59 w 5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65">
                  <a:moveTo>
                    <a:pt x="7" y="0"/>
                  </a:moveTo>
                  <a:lnTo>
                    <a:pt x="7" y="0"/>
                  </a:lnTo>
                  <a:lnTo>
                    <a:pt x="59" y="52"/>
                  </a:lnTo>
                  <a:lnTo>
                    <a:pt x="46" y="65"/>
                  </a:lnTo>
                  <a:lnTo>
                    <a:pt x="0" y="6"/>
                  </a:lnTo>
                  <a:lnTo>
                    <a:pt x="7" y="0"/>
                  </a:lnTo>
                  <a:close/>
                </a:path>
              </a:pathLst>
            </a:custGeom>
            <a:solidFill>
              <a:srgbClr val="5A83BA"/>
            </a:solidFill>
            <a:ln w="9525">
              <a:noFill/>
              <a:round/>
              <a:headEnd/>
              <a:tailEnd/>
            </a:ln>
          </p:spPr>
          <p:txBody>
            <a:bodyPr/>
            <a:lstStyle/>
            <a:p>
              <a:endParaRPr lang="cs-CZ"/>
            </a:p>
          </p:txBody>
        </p:sp>
        <p:sp>
          <p:nvSpPr>
            <p:cNvPr id="191551" name="Freeform 1069"/>
            <p:cNvSpPr>
              <a:spLocks/>
            </p:cNvSpPr>
            <p:nvPr/>
          </p:nvSpPr>
          <p:spPr bwMode="auto">
            <a:xfrm>
              <a:off x="2420" y="2100"/>
              <a:ext cx="58" cy="78"/>
            </a:xfrm>
            <a:custGeom>
              <a:avLst/>
              <a:gdLst>
                <a:gd name="T0" fmla="*/ 13 w 58"/>
                <a:gd name="T1" fmla="*/ 0 h 78"/>
                <a:gd name="T2" fmla="*/ 13 w 58"/>
                <a:gd name="T3" fmla="*/ 0 h 78"/>
                <a:gd name="T4" fmla="*/ 58 w 58"/>
                <a:gd name="T5" fmla="*/ 65 h 78"/>
                <a:gd name="T6" fmla="*/ 45 w 58"/>
                <a:gd name="T7" fmla="*/ 78 h 78"/>
                <a:gd name="T8" fmla="*/ 0 w 58"/>
                <a:gd name="T9" fmla="*/ 13 h 78"/>
                <a:gd name="T10" fmla="*/ 13 w 58"/>
                <a:gd name="T11" fmla="*/ 0 h 78"/>
                <a:gd name="T12" fmla="*/ 13 w 58"/>
                <a:gd name="T13" fmla="*/ 0 h 78"/>
                <a:gd name="T14" fmla="*/ 0 60000 65536"/>
                <a:gd name="T15" fmla="*/ 0 60000 65536"/>
                <a:gd name="T16" fmla="*/ 0 60000 65536"/>
                <a:gd name="T17" fmla="*/ 0 60000 65536"/>
                <a:gd name="T18" fmla="*/ 0 60000 65536"/>
                <a:gd name="T19" fmla="*/ 0 60000 65536"/>
                <a:gd name="T20" fmla="*/ 0 60000 65536"/>
                <a:gd name="T21" fmla="*/ 0 w 58"/>
                <a:gd name="T22" fmla="*/ 0 h 78"/>
                <a:gd name="T23" fmla="*/ 58 w 58"/>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8">
                  <a:moveTo>
                    <a:pt x="13" y="0"/>
                  </a:moveTo>
                  <a:lnTo>
                    <a:pt x="13" y="0"/>
                  </a:lnTo>
                  <a:lnTo>
                    <a:pt x="58" y="65"/>
                  </a:lnTo>
                  <a:lnTo>
                    <a:pt x="45" y="78"/>
                  </a:lnTo>
                  <a:lnTo>
                    <a:pt x="0" y="13"/>
                  </a:lnTo>
                  <a:lnTo>
                    <a:pt x="13" y="0"/>
                  </a:lnTo>
                  <a:close/>
                </a:path>
              </a:pathLst>
            </a:custGeom>
            <a:solidFill>
              <a:srgbClr val="5A83BA"/>
            </a:solidFill>
            <a:ln w="9525">
              <a:noFill/>
              <a:round/>
              <a:headEnd/>
              <a:tailEnd/>
            </a:ln>
          </p:spPr>
          <p:txBody>
            <a:bodyPr/>
            <a:lstStyle/>
            <a:p>
              <a:endParaRPr lang="cs-CZ"/>
            </a:p>
          </p:txBody>
        </p:sp>
        <p:sp>
          <p:nvSpPr>
            <p:cNvPr id="191552" name="Freeform 1070"/>
            <p:cNvSpPr>
              <a:spLocks/>
            </p:cNvSpPr>
            <p:nvPr/>
          </p:nvSpPr>
          <p:spPr bwMode="auto">
            <a:xfrm>
              <a:off x="2465" y="2165"/>
              <a:ext cx="59" cy="84"/>
            </a:xfrm>
            <a:custGeom>
              <a:avLst/>
              <a:gdLst>
                <a:gd name="T0" fmla="*/ 13 w 59"/>
                <a:gd name="T1" fmla="*/ 0 h 84"/>
                <a:gd name="T2" fmla="*/ 13 w 59"/>
                <a:gd name="T3" fmla="*/ 0 h 84"/>
                <a:gd name="T4" fmla="*/ 59 w 59"/>
                <a:gd name="T5" fmla="*/ 71 h 84"/>
                <a:gd name="T6" fmla="*/ 46 w 59"/>
                <a:gd name="T7" fmla="*/ 84 h 84"/>
                <a:gd name="T8" fmla="*/ 0 w 59"/>
                <a:gd name="T9" fmla="*/ 6 h 84"/>
                <a:gd name="T10" fmla="*/ 13 w 59"/>
                <a:gd name="T11" fmla="*/ 0 h 84"/>
                <a:gd name="T12" fmla="*/ 13 w 59"/>
                <a:gd name="T13" fmla="*/ 0 h 84"/>
                <a:gd name="T14" fmla="*/ 0 60000 65536"/>
                <a:gd name="T15" fmla="*/ 0 60000 65536"/>
                <a:gd name="T16" fmla="*/ 0 60000 65536"/>
                <a:gd name="T17" fmla="*/ 0 60000 65536"/>
                <a:gd name="T18" fmla="*/ 0 60000 65536"/>
                <a:gd name="T19" fmla="*/ 0 60000 65536"/>
                <a:gd name="T20" fmla="*/ 0 60000 65536"/>
                <a:gd name="T21" fmla="*/ 0 w 59"/>
                <a:gd name="T22" fmla="*/ 0 h 84"/>
                <a:gd name="T23" fmla="*/ 59 w 59"/>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84">
                  <a:moveTo>
                    <a:pt x="13" y="0"/>
                  </a:moveTo>
                  <a:lnTo>
                    <a:pt x="13" y="0"/>
                  </a:lnTo>
                  <a:lnTo>
                    <a:pt x="59" y="71"/>
                  </a:lnTo>
                  <a:lnTo>
                    <a:pt x="46" y="84"/>
                  </a:lnTo>
                  <a:lnTo>
                    <a:pt x="0" y="6"/>
                  </a:lnTo>
                  <a:lnTo>
                    <a:pt x="13" y="0"/>
                  </a:lnTo>
                  <a:close/>
                </a:path>
              </a:pathLst>
            </a:custGeom>
            <a:solidFill>
              <a:srgbClr val="5A83BA"/>
            </a:solidFill>
            <a:ln w="9525">
              <a:noFill/>
              <a:round/>
              <a:headEnd/>
              <a:tailEnd/>
            </a:ln>
          </p:spPr>
          <p:txBody>
            <a:bodyPr/>
            <a:lstStyle/>
            <a:p>
              <a:endParaRPr lang="cs-CZ"/>
            </a:p>
          </p:txBody>
        </p:sp>
        <p:sp>
          <p:nvSpPr>
            <p:cNvPr id="191553" name="Freeform 1072"/>
            <p:cNvSpPr>
              <a:spLocks/>
            </p:cNvSpPr>
            <p:nvPr/>
          </p:nvSpPr>
          <p:spPr bwMode="auto">
            <a:xfrm>
              <a:off x="506" y="817"/>
              <a:ext cx="2011" cy="1426"/>
            </a:xfrm>
            <a:custGeom>
              <a:avLst/>
              <a:gdLst>
                <a:gd name="T0" fmla="*/ 0 w 2011"/>
                <a:gd name="T1" fmla="*/ 1426 h 1426"/>
                <a:gd name="T2" fmla="*/ 657 w 2011"/>
                <a:gd name="T3" fmla="*/ 586 h 1426"/>
                <a:gd name="T4" fmla="*/ 657 w 2011"/>
                <a:gd name="T5" fmla="*/ 586 h 1426"/>
                <a:gd name="T6" fmla="*/ 859 w 2011"/>
                <a:gd name="T7" fmla="*/ 534 h 1426"/>
                <a:gd name="T8" fmla="*/ 859 w 2011"/>
                <a:gd name="T9" fmla="*/ 534 h 1426"/>
                <a:gd name="T10" fmla="*/ 1009 w 2011"/>
                <a:gd name="T11" fmla="*/ 469 h 1426"/>
                <a:gd name="T12" fmla="*/ 1009 w 2011"/>
                <a:gd name="T13" fmla="*/ 469 h 1426"/>
                <a:gd name="T14" fmla="*/ 1133 w 2011"/>
                <a:gd name="T15" fmla="*/ 404 h 1426"/>
                <a:gd name="T16" fmla="*/ 1133 w 2011"/>
                <a:gd name="T17" fmla="*/ 404 h 1426"/>
                <a:gd name="T18" fmla="*/ 1263 w 2011"/>
                <a:gd name="T19" fmla="*/ 306 h 1426"/>
                <a:gd name="T20" fmla="*/ 1263 w 2011"/>
                <a:gd name="T21" fmla="*/ 306 h 1426"/>
                <a:gd name="T22" fmla="*/ 1341 w 2011"/>
                <a:gd name="T23" fmla="*/ 234 h 1426"/>
                <a:gd name="T24" fmla="*/ 1341 w 2011"/>
                <a:gd name="T25" fmla="*/ 234 h 1426"/>
                <a:gd name="T26" fmla="*/ 1387 w 2011"/>
                <a:gd name="T27" fmla="*/ 176 h 1426"/>
                <a:gd name="T28" fmla="*/ 1387 w 2011"/>
                <a:gd name="T29" fmla="*/ 176 h 1426"/>
                <a:gd name="T30" fmla="*/ 2011 w 2011"/>
                <a:gd name="T31" fmla="*/ 1426 h 1426"/>
                <a:gd name="T32" fmla="*/ 2011 w 2011"/>
                <a:gd name="T33" fmla="*/ 1426 h 1426"/>
                <a:gd name="T34" fmla="*/ 2011 w 2011"/>
                <a:gd name="T35" fmla="*/ 0 h 1426"/>
                <a:gd name="T36" fmla="*/ 2011 w 2011"/>
                <a:gd name="T37" fmla="*/ 0 h 1426"/>
                <a:gd name="T38" fmla="*/ 0 w 2011"/>
                <a:gd name="T39" fmla="*/ 0 h 1426"/>
                <a:gd name="T40" fmla="*/ 0 w 2011"/>
                <a:gd name="T41" fmla="*/ 0 h 1426"/>
                <a:gd name="T42" fmla="*/ 0 w 2011"/>
                <a:gd name="T43" fmla="*/ 1426 h 1426"/>
                <a:gd name="T44" fmla="*/ 0 w 2011"/>
                <a:gd name="T45" fmla="*/ 1426 h 14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11"/>
                <a:gd name="T70" fmla="*/ 0 h 1426"/>
                <a:gd name="T71" fmla="*/ 2011 w 2011"/>
                <a:gd name="T72" fmla="*/ 1426 h 14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11" h="1426">
                  <a:moveTo>
                    <a:pt x="0" y="1426"/>
                  </a:moveTo>
                  <a:lnTo>
                    <a:pt x="657" y="586"/>
                  </a:lnTo>
                  <a:lnTo>
                    <a:pt x="859" y="534"/>
                  </a:lnTo>
                  <a:lnTo>
                    <a:pt x="1009" y="469"/>
                  </a:lnTo>
                  <a:lnTo>
                    <a:pt x="1133" y="404"/>
                  </a:lnTo>
                  <a:lnTo>
                    <a:pt x="1263" y="306"/>
                  </a:lnTo>
                  <a:lnTo>
                    <a:pt x="1341" y="234"/>
                  </a:lnTo>
                  <a:lnTo>
                    <a:pt x="1387" y="176"/>
                  </a:lnTo>
                  <a:lnTo>
                    <a:pt x="2011" y="1426"/>
                  </a:lnTo>
                  <a:lnTo>
                    <a:pt x="2011" y="0"/>
                  </a:lnTo>
                  <a:lnTo>
                    <a:pt x="0" y="0"/>
                  </a:lnTo>
                  <a:lnTo>
                    <a:pt x="0" y="1426"/>
                  </a:lnTo>
                  <a:close/>
                </a:path>
              </a:pathLst>
            </a:custGeom>
            <a:noFill/>
            <a:ln w="11113">
              <a:solidFill>
                <a:srgbClr val="000000"/>
              </a:solidFill>
              <a:prstDash val="solid"/>
              <a:round/>
              <a:headEnd/>
              <a:tailEnd/>
            </a:ln>
          </p:spPr>
          <p:txBody>
            <a:bodyPr/>
            <a:lstStyle/>
            <a:p>
              <a:endParaRPr lang="cs-CZ"/>
            </a:p>
          </p:txBody>
        </p:sp>
      </p:grpSp>
      <p:sp>
        <p:nvSpPr>
          <p:cNvPr id="191493" name="Oval 1126"/>
          <p:cNvSpPr>
            <a:spLocks noChangeArrowheads="1"/>
          </p:cNvSpPr>
          <p:nvPr/>
        </p:nvSpPr>
        <p:spPr bwMode="auto">
          <a:xfrm>
            <a:off x="3606800" y="2767013"/>
            <a:ext cx="76200" cy="76200"/>
          </a:xfrm>
          <a:prstGeom prst="ellipse">
            <a:avLst/>
          </a:prstGeom>
          <a:solidFill>
            <a:srgbClr val="FF0000"/>
          </a:solidFill>
          <a:ln w="9525">
            <a:solidFill>
              <a:srgbClr val="FF0000"/>
            </a:solidFill>
            <a:round/>
            <a:headEnd/>
            <a:tailEnd/>
          </a:ln>
        </p:spPr>
        <p:txBody>
          <a:bodyPr wrap="none" anchor="ctr"/>
          <a:lstStyle/>
          <a:p>
            <a:endParaRPr lang="cs-CZ"/>
          </a:p>
        </p:txBody>
      </p:sp>
      <p:sp>
        <p:nvSpPr>
          <p:cNvPr id="191494" name="Text Box 1127"/>
          <p:cNvSpPr txBox="1">
            <a:spLocks noChangeArrowheads="1"/>
          </p:cNvSpPr>
          <p:nvPr/>
        </p:nvSpPr>
        <p:spPr bwMode="auto">
          <a:xfrm>
            <a:off x="233363" y="4178300"/>
            <a:ext cx="1165225" cy="1917700"/>
          </a:xfrm>
          <a:prstGeom prst="rect">
            <a:avLst/>
          </a:prstGeom>
          <a:noFill/>
          <a:ln w="9525">
            <a:noFill/>
            <a:miter lim="800000"/>
            <a:headEnd/>
            <a:tailEnd/>
          </a:ln>
        </p:spPr>
        <p:txBody>
          <a:bodyPr wrap="none">
            <a:spAutoFit/>
          </a:bodyPr>
          <a:lstStyle/>
          <a:p>
            <a:pPr algn="ctr"/>
            <a:r>
              <a:rPr lang="en-US"/>
              <a:t>spatial:</a:t>
            </a:r>
          </a:p>
          <a:p>
            <a:pPr algn="ctr"/>
            <a:endParaRPr lang="en-US"/>
          </a:p>
          <a:p>
            <a:pPr algn="ctr"/>
            <a:endParaRPr lang="en-US"/>
          </a:p>
          <a:p>
            <a:pPr algn="ctr"/>
            <a:endParaRPr lang="en-US"/>
          </a:p>
          <a:p>
            <a:pPr algn="ctr"/>
            <a:r>
              <a:rPr lang="en-US"/>
              <a:t>Fourier:</a:t>
            </a:r>
          </a:p>
        </p:txBody>
      </p:sp>
      <p:pic>
        <p:nvPicPr>
          <p:cNvPr id="191495" name="Picture 1128"/>
          <p:cNvPicPr>
            <a:picLocks noChangeAspect="1" noChangeArrowheads="1"/>
          </p:cNvPicPr>
          <p:nvPr/>
        </p:nvPicPr>
        <p:blipFill>
          <a:blip r:embed="rId3"/>
          <a:srcRect/>
          <a:stretch>
            <a:fillRect/>
          </a:stretch>
        </p:blipFill>
        <p:spPr bwMode="auto">
          <a:xfrm>
            <a:off x="2133600" y="3657600"/>
            <a:ext cx="1676400" cy="1676400"/>
          </a:xfrm>
          <a:prstGeom prst="rect">
            <a:avLst/>
          </a:prstGeom>
          <a:noFill/>
          <a:ln w="9525">
            <a:noFill/>
            <a:miter lim="800000"/>
            <a:headEnd/>
            <a:tailEnd/>
          </a:ln>
        </p:spPr>
      </p:pic>
      <p:sp>
        <p:nvSpPr>
          <p:cNvPr id="191496" name="Text Box 1129"/>
          <p:cNvSpPr txBox="1">
            <a:spLocks noChangeArrowheads="1"/>
          </p:cNvSpPr>
          <p:nvPr/>
        </p:nvSpPr>
        <p:spPr bwMode="auto">
          <a:xfrm>
            <a:off x="3956050" y="4030663"/>
            <a:ext cx="996950" cy="915987"/>
          </a:xfrm>
          <a:prstGeom prst="rect">
            <a:avLst/>
          </a:prstGeom>
          <a:noFill/>
          <a:ln w="9525">
            <a:noFill/>
            <a:miter lim="800000"/>
            <a:headEnd/>
            <a:tailEnd/>
          </a:ln>
        </p:spPr>
        <p:txBody>
          <a:bodyPr wrap="none">
            <a:spAutoFit/>
          </a:bodyPr>
          <a:lstStyle/>
          <a:p>
            <a:pPr algn="ctr"/>
            <a:r>
              <a:rPr lang="en-US" sz="1800" i="1"/>
              <a:t>infinitely</a:t>
            </a:r>
          </a:p>
          <a:p>
            <a:pPr algn="ctr"/>
            <a:r>
              <a:rPr lang="en-US" sz="1800" i="1"/>
              <a:t>extended</a:t>
            </a:r>
          </a:p>
          <a:p>
            <a:pPr algn="ctr"/>
            <a:r>
              <a:rPr lang="en-US" sz="1800" i="1"/>
              <a:t>in space</a:t>
            </a:r>
          </a:p>
        </p:txBody>
      </p:sp>
      <p:sp>
        <p:nvSpPr>
          <p:cNvPr id="191497" name="Line 1130"/>
          <p:cNvSpPr>
            <a:spLocks noChangeShapeType="1"/>
          </p:cNvSpPr>
          <p:nvPr/>
        </p:nvSpPr>
        <p:spPr bwMode="auto">
          <a:xfrm>
            <a:off x="1752600" y="6096000"/>
            <a:ext cx="3276600" cy="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191498" name="Text Box 1131"/>
          <p:cNvSpPr txBox="1">
            <a:spLocks noChangeArrowheads="1"/>
          </p:cNvSpPr>
          <p:nvPr/>
        </p:nvSpPr>
        <p:spPr bwMode="auto">
          <a:xfrm>
            <a:off x="5030788" y="5957888"/>
            <a:ext cx="285750" cy="366712"/>
          </a:xfrm>
          <a:prstGeom prst="rect">
            <a:avLst/>
          </a:prstGeom>
          <a:noFill/>
          <a:ln w="9525">
            <a:noFill/>
            <a:miter lim="800000"/>
            <a:headEnd/>
            <a:tailEnd/>
          </a:ln>
        </p:spPr>
        <p:txBody>
          <a:bodyPr wrap="none">
            <a:spAutoFit/>
          </a:bodyPr>
          <a:lstStyle/>
          <a:p>
            <a:pPr algn="ctr"/>
            <a:r>
              <a:rPr lang="en-US" sz="1800" i="1"/>
              <a:t>k</a:t>
            </a:r>
          </a:p>
        </p:txBody>
      </p:sp>
      <p:sp>
        <p:nvSpPr>
          <p:cNvPr id="191499" name="Line 1132"/>
          <p:cNvSpPr>
            <a:spLocks noChangeShapeType="1"/>
          </p:cNvSpPr>
          <p:nvPr/>
        </p:nvSpPr>
        <p:spPr bwMode="auto">
          <a:xfrm flipV="1">
            <a:off x="3657600" y="5562600"/>
            <a:ext cx="0" cy="533400"/>
          </a:xfrm>
          <a:prstGeom prst="line">
            <a:avLst/>
          </a:prstGeom>
          <a:noFill/>
          <a:ln w="19050">
            <a:solidFill>
              <a:srgbClr val="FF0000"/>
            </a:solidFill>
            <a:round/>
            <a:headEnd/>
            <a:tailEnd type="stealth" w="med" len="med"/>
          </a:ln>
        </p:spPr>
        <p:txBody>
          <a:bodyPr wrap="none" anchor="ctr"/>
          <a:lstStyle/>
          <a:p>
            <a:endParaRPr lang="cs-CZ"/>
          </a:p>
        </p:txBody>
      </p:sp>
      <p:sp>
        <p:nvSpPr>
          <p:cNvPr id="191500" name="Text Box 1133"/>
          <p:cNvSpPr txBox="1">
            <a:spLocks noChangeArrowheads="1"/>
          </p:cNvSpPr>
          <p:nvPr/>
        </p:nvSpPr>
        <p:spPr bwMode="auto">
          <a:xfrm>
            <a:off x="2057400" y="6194425"/>
            <a:ext cx="2830513" cy="581025"/>
          </a:xfrm>
          <a:prstGeom prst="rect">
            <a:avLst/>
          </a:prstGeom>
          <a:noFill/>
          <a:ln w="9525">
            <a:noFill/>
            <a:miter lim="800000"/>
            <a:headEnd/>
            <a:tailEnd/>
          </a:ln>
        </p:spPr>
        <p:txBody>
          <a:bodyPr wrap="none">
            <a:spAutoFit/>
          </a:bodyPr>
          <a:lstStyle/>
          <a:p>
            <a:pPr algn="ctr"/>
            <a:r>
              <a:rPr lang="en-US" sz="1600"/>
              <a:t>delta function(s) [Fourier series]</a:t>
            </a:r>
          </a:p>
          <a:p>
            <a:pPr algn="ctr"/>
            <a:r>
              <a:rPr lang="en-US" sz="1600" i="1"/>
              <a:t>below light cone = no radiation</a:t>
            </a:r>
            <a:endParaRPr lang="en-US" sz="1600"/>
          </a:p>
        </p:txBody>
      </p:sp>
      <p:pic>
        <p:nvPicPr>
          <p:cNvPr id="191501" name="Picture 1134"/>
          <p:cNvPicPr>
            <a:picLocks noChangeAspect="1" noChangeArrowheads="1"/>
          </p:cNvPicPr>
          <p:nvPr/>
        </p:nvPicPr>
        <p:blipFill>
          <a:blip r:embed="rId4"/>
          <a:srcRect/>
          <a:stretch>
            <a:fillRect/>
          </a:stretch>
        </p:blipFill>
        <p:spPr bwMode="auto">
          <a:xfrm>
            <a:off x="5791200" y="3657600"/>
            <a:ext cx="1752600" cy="1746250"/>
          </a:xfrm>
          <a:prstGeom prst="rect">
            <a:avLst/>
          </a:prstGeom>
          <a:noFill/>
          <a:ln w="9525">
            <a:noFill/>
            <a:miter lim="800000"/>
            <a:headEnd/>
            <a:tailEnd/>
          </a:ln>
        </p:spPr>
      </p:pic>
      <p:sp>
        <p:nvSpPr>
          <p:cNvPr id="191502" name="Text Box 1135"/>
          <p:cNvSpPr txBox="1">
            <a:spLocks noChangeArrowheads="1"/>
          </p:cNvSpPr>
          <p:nvPr/>
        </p:nvSpPr>
        <p:spPr bwMode="auto">
          <a:xfrm>
            <a:off x="7683500" y="4191000"/>
            <a:ext cx="1009650" cy="641350"/>
          </a:xfrm>
          <a:prstGeom prst="rect">
            <a:avLst/>
          </a:prstGeom>
          <a:noFill/>
          <a:ln w="9525">
            <a:noFill/>
            <a:miter lim="800000"/>
            <a:headEnd/>
            <a:tailEnd/>
          </a:ln>
        </p:spPr>
        <p:txBody>
          <a:bodyPr wrap="none">
            <a:spAutoFit/>
          </a:bodyPr>
          <a:lstStyle/>
          <a:p>
            <a:pPr algn="ctr"/>
            <a:r>
              <a:rPr lang="en-US" sz="1800" i="1"/>
              <a:t>localized</a:t>
            </a:r>
          </a:p>
          <a:p>
            <a:pPr algn="ctr"/>
            <a:r>
              <a:rPr lang="en-US" sz="1800" i="1"/>
              <a:t>in space</a:t>
            </a:r>
          </a:p>
        </p:txBody>
      </p:sp>
      <p:sp>
        <p:nvSpPr>
          <p:cNvPr id="191503" name="Line 1136"/>
          <p:cNvSpPr>
            <a:spLocks noChangeShapeType="1"/>
          </p:cNvSpPr>
          <p:nvPr/>
        </p:nvSpPr>
        <p:spPr bwMode="auto">
          <a:xfrm>
            <a:off x="5580063" y="6102350"/>
            <a:ext cx="3276600" cy="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191504" name="Text Box 1137"/>
          <p:cNvSpPr txBox="1">
            <a:spLocks noChangeArrowheads="1"/>
          </p:cNvSpPr>
          <p:nvPr/>
        </p:nvSpPr>
        <p:spPr bwMode="auto">
          <a:xfrm>
            <a:off x="8858250" y="5964238"/>
            <a:ext cx="285750" cy="366712"/>
          </a:xfrm>
          <a:prstGeom prst="rect">
            <a:avLst/>
          </a:prstGeom>
          <a:noFill/>
          <a:ln w="9525">
            <a:noFill/>
            <a:miter lim="800000"/>
            <a:headEnd/>
            <a:tailEnd/>
          </a:ln>
        </p:spPr>
        <p:txBody>
          <a:bodyPr wrap="none">
            <a:spAutoFit/>
          </a:bodyPr>
          <a:lstStyle/>
          <a:p>
            <a:pPr algn="ctr"/>
            <a:r>
              <a:rPr lang="en-US" sz="1800" i="1"/>
              <a:t>k</a:t>
            </a:r>
          </a:p>
        </p:txBody>
      </p:sp>
      <p:sp>
        <p:nvSpPr>
          <p:cNvPr id="191505" name="Text Box 1139"/>
          <p:cNvSpPr txBox="1">
            <a:spLocks noChangeArrowheads="1"/>
          </p:cNvSpPr>
          <p:nvPr/>
        </p:nvSpPr>
        <p:spPr bwMode="auto">
          <a:xfrm>
            <a:off x="5997575" y="6200775"/>
            <a:ext cx="2603500" cy="581025"/>
          </a:xfrm>
          <a:prstGeom prst="rect">
            <a:avLst/>
          </a:prstGeom>
          <a:noFill/>
          <a:ln w="9525">
            <a:noFill/>
            <a:miter lim="800000"/>
            <a:headEnd/>
            <a:tailEnd/>
          </a:ln>
        </p:spPr>
        <p:txBody>
          <a:bodyPr wrap="none">
            <a:spAutoFit/>
          </a:bodyPr>
          <a:lstStyle/>
          <a:p>
            <a:pPr algn="ctr"/>
            <a:r>
              <a:rPr lang="en-US" sz="1600">
                <a:solidFill>
                  <a:srgbClr val="FF0000"/>
                </a:solidFill>
              </a:rPr>
              <a:t>delocalized in Fourier</a:t>
            </a:r>
            <a:endParaRPr lang="en-US" sz="1600"/>
          </a:p>
          <a:p>
            <a:pPr algn="ctr"/>
            <a:r>
              <a:rPr lang="en-US" sz="1600" i="1"/>
              <a:t>tails in light cone = radiation</a:t>
            </a:r>
            <a:endParaRPr lang="en-US" sz="1600"/>
          </a:p>
        </p:txBody>
      </p:sp>
      <p:grpSp>
        <p:nvGrpSpPr>
          <p:cNvPr id="3" name="Group 1142"/>
          <p:cNvGrpSpPr>
            <a:grpSpLocks/>
          </p:cNvGrpSpPr>
          <p:nvPr/>
        </p:nvGrpSpPr>
        <p:grpSpPr bwMode="auto">
          <a:xfrm>
            <a:off x="5715000" y="2005013"/>
            <a:ext cx="3228975" cy="534987"/>
            <a:chOff x="3552" y="3504"/>
            <a:chExt cx="2256" cy="337"/>
          </a:xfrm>
        </p:grpSpPr>
        <p:sp>
          <p:nvSpPr>
            <p:cNvPr id="191510" name="Freeform 1140"/>
            <p:cNvSpPr>
              <a:spLocks/>
            </p:cNvSpPr>
            <p:nvPr/>
          </p:nvSpPr>
          <p:spPr bwMode="auto">
            <a:xfrm>
              <a:off x="3552"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sp>
          <p:nvSpPr>
            <p:cNvPr id="191511" name="Freeform 1141"/>
            <p:cNvSpPr>
              <a:spLocks/>
            </p:cNvSpPr>
            <p:nvPr/>
          </p:nvSpPr>
          <p:spPr bwMode="auto">
            <a:xfrm flipH="1">
              <a:off x="4656"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grpSp>
      <p:grpSp>
        <p:nvGrpSpPr>
          <p:cNvPr id="191507" name="Group 1146"/>
          <p:cNvGrpSpPr>
            <a:grpSpLocks/>
          </p:cNvGrpSpPr>
          <p:nvPr/>
        </p:nvGrpSpPr>
        <p:grpSpPr bwMode="auto">
          <a:xfrm>
            <a:off x="5715000" y="5561013"/>
            <a:ext cx="3228975" cy="534987"/>
            <a:chOff x="3552" y="3504"/>
            <a:chExt cx="2256" cy="337"/>
          </a:xfrm>
        </p:grpSpPr>
        <p:sp>
          <p:nvSpPr>
            <p:cNvPr id="191508" name="Freeform 1147"/>
            <p:cNvSpPr>
              <a:spLocks/>
            </p:cNvSpPr>
            <p:nvPr/>
          </p:nvSpPr>
          <p:spPr bwMode="auto">
            <a:xfrm>
              <a:off x="3552"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sp>
          <p:nvSpPr>
            <p:cNvPr id="191509" name="Freeform 1148"/>
            <p:cNvSpPr>
              <a:spLocks/>
            </p:cNvSpPr>
            <p:nvPr/>
          </p:nvSpPr>
          <p:spPr bwMode="auto">
            <a:xfrm flipH="1">
              <a:off x="4656"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tradeoff: Localization vs. Loss</a:t>
            </a:r>
          </a:p>
        </p:txBody>
      </p:sp>
      <p:pic>
        <p:nvPicPr>
          <p:cNvPr id="192515" name="Picture 3"/>
          <p:cNvPicPr>
            <a:picLocks noChangeAspect="1" noChangeArrowheads="1"/>
          </p:cNvPicPr>
          <p:nvPr/>
        </p:nvPicPr>
        <p:blipFill>
          <a:blip r:embed="rId2"/>
          <a:srcRect/>
          <a:stretch>
            <a:fillRect/>
          </a:stretch>
        </p:blipFill>
        <p:spPr bwMode="auto">
          <a:xfrm>
            <a:off x="914400" y="3276600"/>
            <a:ext cx="3327400" cy="2284413"/>
          </a:xfrm>
          <a:prstGeom prst="rect">
            <a:avLst/>
          </a:prstGeom>
          <a:noFill/>
          <a:ln w="9525">
            <a:noFill/>
            <a:miter lim="800000"/>
            <a:headEnd/>
            <a:tailEnd/>
          </a:ln>
        </p:spPr>
      </p:pic>
      <p:grpSp>
        <p:nvGrpSpPr>
          <p:cNvPr id="192516" name="Group 60"/>
          <p:cNvGrpSpPr>
            <a:grpSpLocks/>
          </p:cNvGrpSpPr>
          <p:nvPr/>
        </p:nvGrpSpPr>
        <p:grpSpPr bwMode="auto">
          <a:xfrm>
            <a:off x="965200" y="3986213"/>
            <a:ext cx="3228975" cy="534987"/>
            <a:chOff x="3552" y="3504"/>
            <a:chExt cx="2256" cy="337"/>
          </a:xfrm>
        </p:grpSpPr>
        <p:sp>
          <p:nvSpPr>
            <p:cNvPr id="192524" name="Freeform 61"/>
            <p:cNvSpPr>
              <a:spLocks/>
            </p:cNvSpPr>
            <p:nvPr/>
          </p:nvSpPr>
          <p:spPr bwMode="auto">
            <a:xfrm>
              <a:off x="3552"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sp>
          <p:nvSpPr>
            <p:cNvPr id="192525" name="Freeform 62"/>
            <p:cNvSpPr>
              <a:spLocks/>
            </p:cNvSpPr>
            <p:nvPr/>
          </p:nvSpPr>
          <p:spPr bwMode="auto">
            <a:xfrm flipH="1">
              <a:off x="4656"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grpSp>
      <p:pic>
        <p:nvPicPr>
          <p:cNvPr id="192517" name="Picture 66"/>
          <p:cNvPicPr>
            <a:picLocks noChangeAspect="1" noChangeArrowheads="1"/>
          </p:cNvPicPr>
          <p:nvPr/>
        </p:nvPicPr>
        <p:blipFill>
          <a:blip r:embed="rId2"/>
          <a:srcRect/>
          <a:stretch>
            <a:fillRect/>
          </a:stretch>
        </p:blipFill>
        <p:spPr bwMode="auto">
          <a:xfrm>
            <a:off x="5283200" y="3276600"/>
            <a:ext cx="3327400" cy="2284413"/>
          </a:xfrm>
          <a:prstGeom prst="rect">
            <a:avLst/>
          </a:prstGeom>
          <a:noFill/>
          <a:ln w="9525">
            <a:noFill/>
            <a:miter lim="800000"/>
            <a:headEnd/>
            <a:tailEnd/>
          </a:ln>
        </p:spPr>
      </p:pic>
      <p:grpSp>
        <p:nvGrpSpPr>
          <p:cNvPr id="192518" name="Group 67"/>
          <p:cNvGrpSpPr>
            <a:grpSpLocks/>
          </p:cNvGrpSpPr>
          <p:nvPr/>
        </p:nvGrpSpPr>
        <p:grpSpPr bwMode="auto">
          <a:xfrm>
            <a:off x="6172200" y="3986213"/>
            <a:ext cx="1552575" cy="534987"/>
            <a:chOff x="3552" y="3504"/>
            <a:chExt cx="2256" cy="337"/>
          </a:xfrm>
        </p:grpSpPr>
        <p:sp>
          <p:nvSpPr>
            <p:cNvPr id="192522" name="Freeform 68"/>
            <p:cNvSpPr>
              <a:spLocks/>
            </p:cNvSpPr>
            <p:nvPr/>
          </p:nvSpPr>
          <p:spPr bwMode="auto">
            <a:xfrm>
              <a:off x="3552"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sp>
          <p:nvSpPr>
            <p:cNvPr id="192523" name="Freeform 69"/>
            <p:cNvSpPr>
              <a:spLocks/>
            </p:cNvSpPr>
            <p:nvPr/>
          </p:nvSpPr>
          <p:spPr bwMode="auto">
            <a:xfrm flipH="1">
              <a:off x="4656"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grpSp>
      <p:sp>
        <p:nvSpPr>
          <p:cNvPr id="192519" name="Text Box 70"/>
          <p:cNvSpPr txBox="1">
            <a:spLocks noChangeArrowheads="1"/>
          </p:cNvSpPr>
          <p:nvPr/>
        </p:nvSpPr>
        <p:spPr bwMode="auto">
          <a:xfrm>
            <a:off x="762000" y="5562600"/>
            <a:ext cx="3546475" cy="457200"/>
          </a:xfrm>
          <a:prstGeom prst="rect">
            <a:avLst/>
          </a:prstGeom>
          <a:noFill/>
          <a:ln w="9525">
            <a:noFill/>
            <a:miter lim="800000"/>
            <a:headEnd/>
            <a:tailEnd/>
          </a:ln>
        </p:spPr>
        <p:txBody>
          <a:bodyPr wrap="none">
            <a:spAutoFit/>
          </a:bodyPr>
          <a:lstStyle/>
          <a:p>
            <a:pPr algn="ctr"/>
            <a:r>
              <a:rPr lang="en-US"/>
              <a:t>stronger spatial localization</a:t>
            </a:r>
          </a:p>
        </p:txBody>
      </p:sp>
      <p:sp>
        <p:nvSpPr>
          <p:cNvPr id="192520" name="Text Box 72"/>
          <p:cNvSpPr txBox="1">
            <a:spLocks noChangeArrowheads="1"/>
          </p:cNvSpPr>
          <p:nvPr/>
        </p:nvSpPr>
        <p:spPr bwMode="auto">
          <a:xfrm>
            <a:off x="5181600" y="5562600"/>
            <a:ext cx="3427413" cy="457200"/>
          </a:xfrm>
          <a:prstGeom prst="rect">
            <a:avLst/>
          </a:prstGeom>
          <a:noFill/>
          <a:ln w="9525">
            <a:noFill/>
            <a:miter lim="800000"/>
            <a:headEnd/>
            <a:tailEnd/>
          </a:ln>
        </p:spPr>
        <p:txBody>
          <a:bodyPr wrap="none">
            <a:spAutoFit/>
          </a:bodyPr>
          <a:lstStyle/>
          <a:p>
            <a:pPr algn="ctr"/>
            <a:r>
              <a:rPr lang="en-US"/>
              <a:t>weaker spatial localization</a:t>
            </a:r>
          </a:p>
        </p:txBody>
      </p:sp>
      <p:sp>
        <p:nvSpPr>
          <p:cNvPr id="192521" name="Text Box 73"/>
          <p:cNvSpPr txBox="1">
            <a:spLocks noChangeArrowheads="1"/>
          </p:cNvSpPr>
          <p:nvPr/>
        </p:nvSpPr>
        <p:spPr bwMode="auto">
          <a:xfrm>
            <a:off x="1111250" y="1524000"/>
            <a:ext cx="6508750" cy="1187450"/>
          </a:xfrm>
          <a:prstGeom prst="rect">
            <a:avLst/>
          </a:prstGeom>
          <a:noFill/>
          <a:ln w="9525">
            <a:noFill/>
            <a:miter lim="800000"/>
            <a:headEnd/>
            <a:tailEnd/>
          </a:ln>
        </p:spPr>
        <p:txBody>
          <a:bodyPr wrap="none">
            <a:spAutoFit/>
          </a:bodyPr>
          <a:lstStyle/>
          <a:p>
            <a:pPr algn="ctr"/>
            <a:r>
              <a:rPr lang="ja-JP" altLang="en-US">
                <a:latin typeface="Arial" pitchFamily="34" charset="0"/>
              </a:rPr>
              <a:t>“</a:t>
            </a:r>
            <a:r>
              <a:rPr lang="en-US" altLang="ja-JP"/>
              <a:t>Uncertainty principle:</a:t>
            </a:r>
            <a:r>
              <a:rPr lang="ja-JP" altLang="en-US">
                <a:latin typeface="Arial" pitchFamily="34" charset="0"/>
              </a:rPr>
              <a:t>”</a:t>
            </a:r>
            <a:endParaRPr lang="en-US" altLang="ja-JP"/>
          </a:p>
          <a:p>
            <a:pPr algn="ctr"/>
            <a:r>
              <a:rPr lang="en-US" i="1">
                <a:solidFill>
                  <a:schemeClr val="accent2"/>
                </a:solidFill>
              </a:rPr>
              <a:t>less spatial</a:t>
            </a:r>
            <a:r>
              <a:rPr lang="en-US"/>
              <a:t> localization = </a:t>
            </a:r>
            <a:r>
              <a:rPr lang="en-US" i="1">
                <a:solidFill>
                  <a:schemeClr val="accent2"/>
                </a:solidFill>
              </a:rPr>
              <a:t>more Fourier</a:t>
            </a:r>
            <a:r>
              <a:rPr lang="en-US"/>
              <a:t> localization</a:t>
            </a:r>
          </a:p>
          <a:p>
            <a:pPr algn="ctr"/>
            <a:r>
              <a:rPr lang="en-US"/>
              <a:t>= </a:t>
            </a:r>
            <a:r>
              <a:rPr lang="en-US">
                <a:solidFill>
                  <a:srgbClr val="FF0000"/>
                </a:solidFill>
              </a:rPr>
              <a:t>less radiation loss</a:t>
            </a:r>
            <a:endParaRPr lang="en-US"/>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2"/>
          <p:cNvGrpSpPr>
            <a:grpSpLocks/>
          </p:cNvGrpSpPr>
          <p:nvPr/>
        </p:nvGrpSpPr>
        <p:grpSpPr bwMode="auto">
          <a:xfrm>
            <a:off x="-1327150" y="76200"/>
            <a:ext cx="5791200" cy="5791200"/>
            <a:chOff x="-836" y="-101"/>
            <a:chExt cx="3648" cy="3648"/>
          </a:xfrm>
        </p:grpSpPr>
        <p:pic>
          <p:nvPicPr>
            <p:cNvPr id="193546" name="Picture 3"/>
            <p:cNvPicPr>
              <a:picLocks noChangeAspect="1" noChangeArrowheads="1"/>
            </p:cNvPicPr>
            <p:nvPr/>
          </p:nvPicPr>
          <p:blipFill>
            <a:blip r:embed="rId2"/>
            <a:srcRect/>
            <a:stretch>
              <a:fillRect/>
            </a:stretch>
          </p:blipFill>
          <p:spPr bwMode="auto">
            <a:xfrm>
              <a:off x="-836" y="-101"/>
              <a:ext cx="3648" cy="3648"/>
            </a:xfrm>
            <a:prstGeom prst="rect">
              <a:avLst/>
            </a:prstGeom>
            <a:noFill/>
            <a:ln w="9525">
              <a:noFill/>
              <a:miter lim="800000"/>
              <a:headEnd/>
              <a:tailEnd/>
            </a:ln>
          </p:spPr>
        </p:pic>
        <p:sp>
          <p:nvSpPr>
            <p:cNvPr id="193547" name="Text Box 4"/>
            <p:cNvSpPr txBox="1">
              <a:spLocks noChangeArrowheads="1"/>
            </p:cNvSpPr>
            <p:nvPr/>
          </p:nvSpPr>
          <p:spPr bwMode="auto">
            <a:xfrm>
              <a:off x="956" y="2832"/>
              <a:ext cx="834" cy="330"/>
            </a:xfrm>
            <a:prstGeom prst="rect">
              <a:avLst/>
            </a:prstGeom>
            <a:noFill/>
            <a:ln w="9525">
              <a:noFill/>
              <a:miter lim="800000"/>
              <a:headEnd/>
              <a:tailEnd/>
            </a:ln>
          </p:spPr>
          <p:txBody>
            <a:bodyPr wrap="none">
              <a:spAutoFit/>
            </a:bodyPr>
            <a:lstStyle/>
            <a:p>
              <a:pPr algn="ctr" eaLnBrk="0" hangingPunct="0"/>
              <a:r>
                <a:rPr lang="en-US" sz="2800"/>
                <a:t>(ε = 12)</a:t>
              </a:r>
            </a:p>
          </p:txBody>
        </p:sp>
        <p:sp>
          <p:nvSpPr>
            <p:cNvPr id="193548" name="Line 5"/>
            <p:cNvSpPr>
              <a:spLocks noChangeShapeType="1"/>
            </p:cNvSpPr>
            <p:nvPr/>
          </p:nvSpPr>
          <p:spPr bwMode="auto">
            <a:xfrm>
              <a:off x="720" y="2544"/>
              <a:ext cx="240" cy="336"/>
            </a:xfrm>
            <a:prstGeom prst="line">
              <a:avLst/>
            </a:prstGeom>
            <a:noFill/>
            <a:ln w="28575">
              <a:solidFill>
                <a:schemeClr val="tx1"/>
              </a:solidFill>
              <a:round/>
              <a:headEnd/>
              <a:tailEnd/>
            </a:ln>
          </p:spPr>
          <p:txBody>
            <a:bodyPr wrap="none" anchor="ctr"/>
            <a:lstStyle/>
            <a:p>
              <a:endParaRPr lang="cs-CZ"/>
            </a:p>
          </p:txBody>
        </p:sp>
      </p:grpSp>
      <p:sp>
        <p:nvSpPr>
          <p:cNvPr id="193539" name="Rectangle 6"/>
          <p:cNvSpPr>
            <a:spLocks noGrp="1" noChangeArrowheads="1"/>
          </p:cNvSpPr>
          <p:nvPr>
            <p:ph type="title"/>
          </p:nvPr>
        </p:nvSpPr>
        <p:spPr>
          <a:xfrm>
            <a:off x="685800" y="236538"/>
            <a:ext cx="7772400" cy="1143000"/>
          </a:xfrm>
        </p:spPr>
        <p:txBody>
          <a:bodyPr/>
          <a:lstStyle/>
          <a:p>
            <a:r>
              <a:rPr lang="en-US" smtClean="0">
                <a:ea typeface="ＭＳ Ｐゴシック" charset="-128"/>
              </a:rPr>
              <a:t>Monopole Cavity in a Slab</a:t>
            </a:r>
          </a:p>
        </p:txBody>
      </p:sp>
      <p:pic>
        <p:nvPicPr>
          <p:cNvPr id="193540" name="Picture 7"/>
          <p:cNvPicPr>
            <a:picLocks noChangeAspect="1" noChangeArrowheads="1"/>
          </p:cNvPicPr>
          <p:nvPr/>
        </p:nvPicPr>
        <p:blipFill>
          <a:blip r:embed="rId3"/>
          <a:srcRect/>
          <a:stretch>
            <a:fillRect/>
          </a:stretch>
        </p:blipFill>
        <p:spPr bwMode="auto">
          <a:xfrm>
            <a:off x="4343400" y="2674938"/>
            <a:ext cx="2590800" cy="1835150"/>
          </a:xfrm>
          <a:prstGeom prst="rect">
            <a:avLst/>
          </a:prstGeom>
          <a:noFill/>
          <a:ln w="9525">
            <a:noFill/>
            <a:miter lim="800000"/>
            <a:headEnd/>
            <a:tailEnd/>
          </a:ln>
        </p:spPr>
      </p:pic>
      <p:sp>
        <p:nvSpPr>
          <p:cNvPr id="193541" name="Text Box 8"/>
          <p:cNvSpPr txBox="1">
            <a:spLocks noChangeArrowheads="1"/>
          </p:cNvSpPr>
          <p:nvPr/>
        </p:nvSpPr>
        <p:spPr bwMode="auto">
          <a:xfrm>
            <a:off x="6924675" y="3741738"/>
            <a:ext cx="1714500" cy="461962"/>
          </a:xfrm>
          <a:prstGeom prst="rect">
            <a:avLst/>
          </a:prstGeom>
          <a:noFill/>
          <a:ln w="9525">
            <a:noFill/>
            <a:miter lim="800000"/>
            <a:headEnd/>
            <a:tailEnd/>
          </a:ln>
        </p:spPr>
        <p:txBody>
          <a:bodyPr wrap="none">
            <a:spAutoFit/>
          </a:bodyPr>
          <a:lstStyle/>
          <a:p>
            <a:pPr algn="ctr" eaLnBrk="0" hangingPunct="0"/>
            <a:r>
              <a:rPr lang="en-US">
                <a:solidFill>
                  <a:srgbClr val="FF0000"/>
                </a:solidFill>
              </a:rPr>
              <a:t>decreasing ε</a:t>
            </a:r>
          </a:p>
        </p:txBody>
      </p:sp>
      <p:sp>
        <p:nvSpPr>
          <p:cNvPr id="193542" name="Line 9"/>
          <p:cNvSpPr>
            <a:spLocks noChangeShapeType="1"/>
          </p:cNvSpPr>
          <p:nvPr/>
        </p:nvSpPr>
        <p:spPr bwMode="auto">
          <a:xfrm flipV="1">
            <a:off x="7696200" y="3208338"/>
            <a:ext cx="0" cy="533400"/>
          </a:xfrm>
          <a:prstGeom prst="line">
            <a:avLst/>
          </a:prstGeom>
          <a:noFill/>
          <a:ln w="28575">
            <a:solidFill>
              <a:srgbClr val="FF0000"/>
            </a:solidFill>
            <a:round/>
            <a:headEnd/>
            <a:tailEnd type="triangle" w="med" len="med"/>
          </a:ln>
        </p:spPr>
        <p:txBody>
          <a:bodyPr wrap="none" anchor="ctr"/>
          <a:lstStyle/>
          <a:p>
            <a:endParaRPr lang="cs-CZ"/>
          </a:p>
        </p:txBody>
      </p:sp>
      <p:sp>
        <p:nvSpPr>
          <p:cNvPr id="193543" name="Text Box 10"/>
          <p:cNvSpPr txBox="1">
            <a:spLocks noChangeArrowheads="1"/>
          </p:cNvSpPr>
          <p:nvPr/>
        </p:nvSpPr>
        <p:spPr bwMode="auto">
          <a:xfrm>
            <a:off x="3581400" y="1881188"/>
            <a:ext cx="5549900" cy="795337"/>
          </a:xfrm>
          <a:prstGeom prst="rect">
            <a:avLst/>
          </a:prstGeom>
          <a:noFill/>
          <a:ln w="9525">
            <a:noFill/>
            <a:miter lim="800000"/>
            <a:headEnd/>
            <a:tailEnd/>
          </a:ln>
        </p:spPr>
        <p:txBody>
          <a:bodyPr wrap="none">
            <a:spAutoFit/>
          </a:bodyPr>
          <a:lstStyle/>
          <a:p>
            <a:pPr eaLnBrk="0" hangingPunct="0">
              <a:lnSpc>
                <a:spcPct val="80000"/>
              </a:lnSpc>
            </a:pPr>
            <a:r>
              <a:rPr lang="en-US" sz="2800">
                <a:solidFill>
                  <a:srgbClr val="FF0000"/>
                </a:solidFill>
              </a:rPr>
              <a:t>Lower the ε</a:t>
            </a:r>
            <a:r>
              <a:rPr lang="en-US" sz="2800"/>
              <a:t> of a single rod: </a:t>
            </a:r>
            <a:r>
              <a:rPr lang="en-US" sz="2800">
                <a:solidFill>
                  <a:srgbClr val="FF0000"/>
                </a:solidFill>
              </a:rPr>
              <a:t>push up</a:t>
            </a:r>
          </a:p>
          <a:p>
            <a:pPr eaLnBrk="0" hangingPunct="0">
              <a:lnSpc>
                <a:spcPct val="80000"/>
              </a:lnSpc>
            </a:pPr>
            <a:r>
              <a:rPr lang="en-US" sz="2800"/>
              <a:t>a monopole (singlet) state.</a:t>
            </a:r>
          </a:p>
        </p:txBody>
      </p:sp>
      <p:sp>
        <p:nvSpPr>
          <p:cNvPr id="193544" name="Text Box 11"/>
          <p:cNvSpPr txBox="1">
            <a:spLocks noChangeArrowheads="1"/>
          </p:cNvSpPr>
          <p:nvPr/>
        </p:nvSpPr>
        <p:spPr bwMode="auto">
          <a:xfrm>
            <a:off x="3594100" y="4732338"/>
            <a:ext cx="5299075" cy="795337"/>
          </a:xfrm>
          <a:prstGeom prst="rect">
            <a:avLst/>
          </a:prstGeom>
          <a:noFill/>
          <a:ln w="9525">
            <a:noFill/>
            <a:miter lim="800000"/>
            <a:headEnd/>
            <a:tailEnd/>
          </a:ln>
        </p:spPr>
        <p:txBody>
          <a:bodyPr wrap="none">
            <a:spAutoFit/>
          </a:bodyPr>
          <a:lstStyle/>
          <a:p>
            <a:pPr eaLnBrk="0" hangingPunct="0">
              <a:lnSpc>
                <a:spcPct val="80000"/>
              </a:lnSpc>
            </a:pPr>
            <a:r>
              <a:rPr lang="en-US" sz="2800"/>
              <a:t>Use </a:t>
            </a:r>
            <a:r>
              <a:rPr lang="en-US" sz="2800">
                <a:solidFill>
                  <a:schemeClr val="accent2"/>
                </a:solidFill>
              </a:rPr>
              <a:t>small Δε</a:t>
            </a:r>
            <a:r>
              <a:rPr lang="en-US" sz="2800"/>
              <a:t>: delocalized </a:t>
            </a:r>
            <a:r>
              <a:rPr lang="en-US" sz="2800">
                <a:solidFill>
                  <a:schemeClr val="accent2"/>
                </a:solidFill>
              </a:rPr>
              <a:t>in-plane</a:t>
            </a:r>
            <a:r>
              <a:rPr lang="en-US" sz="2800"/>
              <a:t>,</a:t>
            </a:r>
          </a:p>
          <a:p>
            <a:pPr eaLnBrk="0" hangingPunct="0">
              <a:lnSpc>
                <a:spcPct val="80000"/>
              </a:lnSpc>
            </a:pPr>
            <a:r>
              <a:rPr lang="en-US" sz="2800"/>
              <a:t>		   &amp; high-Q (we hope)</a:t>
            </a:r>
          </a:p>
        </p:txBody>
      </p:sp>
      <p:sp>
        <p:nvSpPr>
          <p:cNvPr id="193545" name="Text Box 12"/>
          <p:cNvSpPr txBox="1">
            <a:spLocks noChangeArrowheads="1"/>
          </p:cNvSpPr>
          <p:nvPr/>
        </p:nvSpPr>
        <p:spPr bwMode="auto">
          <a:xfrm>
            <a:off x="536575" y="1203325"/>
            <a:ext cx="1978025" cy="457200"/>
          </a:xfrm>
          <a:prstGeom prst="rect">
            <a:avLst/>
          </a:prstGeom>
          <a:noFill/>
          <a:ln w="9525">
            <a:noFill/>
            <a:miter lim="800000"/>
            <a:headEnd/>
            <a:tailEnd/>
          </a:ln>
        </p:spPr>
        <p:txBody>
          <a:bodyPr wrap="none">
            <a:spAutoFit/>
          </a:bodyPr>
          <a:lstStyle/>
          <a:p>
            <a:pPr algn="ctr" eaLnBrk="0" hangingPunct="0"/>
            <a:r>
              <a:rPr lang="en-US"/>
              <a:t>(cross-section)</a:t>
            </a: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srcRect/>
          <a:stretch>
            <a:fillRect/>
          </a:stretch>
        </p:blipFill>
        <p:spPr bwMode="auto">
          <a:xfrm>
            <a:off x="304800" y="990600"/>
            <a:ext cx="8509000" cy="5283200"/>
          </a:xfrm>
          <a:prstGeom prst="rect">
            <a:avLst/>
          </a:prstGeom>
          <a:noFill/>
          <a:ln w="9525">
            <a:noFill/>
            <a:miter lim="800000"/>
            <a:headEnd/>
            <a:tailEnd/>
          </a:ln>
        </p:spPr>
      </p:pic>
      <p:sp>
        <p:nvSpPr>
          <p:cNvPr id="194563" name="Rectangle 3"/>
          <p:cNvSpPr>
            <a:spLocks noGrp="1" noChangeArrowheads="1"/>
          </p:cNvSpPr>
          <p:nvPr>
            <p:ph type="title"/>
          </p:nvPr>
        </p:nvSpPr>
        <p:spPr>
          <a:xfrm>
            <a:off x="685800" y="0"/>
            <a:ext cx="7772400" cy="1143000"/>
          </a:xfrm>
        </p:spPr>
        <p:txBody>
          <a:bodyPr/>
          <a:lstStyle/>
          <a:p>
            <a:r>
              <a:rPr lang="en-US" smtClean="0">
                <a:ea typeface="ＭＳ Ｐゴシック" charset="-128"/>
              </a:rPr>
              <a:t>Delocalized Monopole Q</a:t>
            </a:r>
          </a:p>
        </p:txBody>
      </p:sp>
      <p:sp>
        <p:nvSpPr>
          <p:cNvPr id="194564" name="Text Box 4"/>
          <p:cNvSpPr txBox="1">
            <a:spLocks noChangeArrowheads="1"/>
          </p:cNvSpPr>
          <p:nvPr/>
        </p:nvSpPr>
        <p:spPr bwMode="auto">
          <a:xfrm>
            <a:off x="6840538" y="495300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=6</a:t>
            </a:r>
          </a:p>
        </p:txBody>
      </p:sp>
      <p:sp>
        <p:nvSpPr>
          <p:cNvPr id="194565" name="Text Box 5"/>
          <p:cNvSpPr txBox="1">
            <a:spLocks noChangeArrowheads="1"/>
          </p:cNvSpPr>
          <p:nvPr/>
        </p:nvSpPr>
        <p:spPr bwMode="auto">
          <a:xfrm>
            <a:off x="6475413" y="446405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=7</a:t>
            </a:r>
          </a:p>
        </p:txBody>
      </p:sp>
      <p:sp>
        <p:nvSpPr>
          <p:cNvPr id="194566" name="Text Box 6"/>
          <p:cNvSpPr txBox="1">
            <a:spLocks noChangeArrowheads="1"/>
          </p:cNvSpPr>
          <p:nvPr/>
        </p:nvSpPr>
        <p:spPr bwMode="auto">
          <a:xfrm>
            <a:off x="5865813" y="411480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=8</a:t>
            </a:r>
          </a:p>
        </p:txBody>
      </p:sp>
      <p:sp>
        <p:nvSpPr>
          <p:cNvPr id="194567" name="Text Box 7"/>
          <p:cNvSpPr txBox="1">
            <a:spLocks noChangeArrowheads="1"/>
          </p:cNvSpPr>
          <p:nvPr/>
        </p:nvSpPr>
        <p:spPr bwMode="auto">
          <a:xfrm>
            <a:off x="4995863" y="350520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=9</a:t>
            </a:r>
          </a:p>
        </p:txBody>
      </p:sp>
      <p:sp>
        <p:nvSpPr>
          <p:cNvPr id="194568" name="Text Box 8"/>
          <p:cNvSpPr txBox="1">
            <a:spLocks noChangeArrowheads="1"/>
          </p:cNvSpPr>
          <p:nvPr/>
        </p:nvSpPr>
        <p:spPr bwMode="auto">
          <a:xfrm>
            <a:off x="4060825" y="2743200"/>
            <a:ext cx="596900"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=10</a:t>
            </a:r>
          </a:p>
        </p:txBody>
      </p:sp>
      <p:sp>
        <p:nvSpPr>
          <p:cNvPr id="194569" name="Text Box 9"/>
          <p:cNvSpPr txBox="1">
            <a:spLocks noChangeArrowheads="1"/>
          </p:cNvSpPr>
          <p:nvPr/>
        </p:nvSpPr>
        <p:spPr bwMode="auto">
          <a:xfrm>
            <a:off x="2135188" y="1600200"/>
            <a:ext cx="58737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=11</a:t>
            </a:r>
          </a:p>
        </p:txBody>
      </p:sp>
      <p:sp>
        <p:nvSpPr>
          <p:cNvPr id="194570" name="Line 10"/>
          <p:cNvSpPr>
            <a:spLocks noChangeShapeType="1"/>
          </p:cNvSpPr>
          <p:nvPr/>
        </p:nvSpPr>
        <p:spPr bwMode="auto">
          <a:xfrm flipV="1">
            <a:off x="7596188" y="1098550"/>
            <a:ext cx="0" cy="4367213"/>
          </a:xfrm>
          <a:prstGeom prst="line">
            <a:avLst/>
          </a:prstGeom>
          <a:noFill/>
          <a:ln w="28575">
            <a:solidFill>
              <a:schemeClr val="accent2"/>
            </a:solidFill>
            <a:prstDash val="dash"/>
            <a:round/>
            <a:headEnd/>
            <a:tailEnd/>
          </a:ln>
        </p:spPr>
        <p:txBody>
          <a:bodyPr wrap="none" anchor="ctr"/>
          <a:lstStyle/>
          <a:p>
            <a:endParaRPr lang="cs-CZ"/>
          </a:p>
        </p:txBody>
      </p:sp>
      <p:sp>
        <p:nvSpPr>
          <p:cNvPr id="194571" name="Text Box 11"/>
          <p:cNvSpPr txBox="1">
            <a:spLocks noChangeArrowheads="1"/>
          </p:cNvSpPr>
          <p:nvPr/>
        </p:nvSpPr>
        <p:spPr bwMode="auto">
          <a:xfrm>
            <a:off x="7140575" y="5500688"/>
            <a:ext cx="946150" cy="366712"/>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mid-gap</a:t>
            </a:r>
          </a:p>
        </p:txBody>
      </p:sp>
      <p:grpSp>
        <p:nvGrpSpPr>
          <p:cNvPr id="194572" name="Group 12"/>
          <p:cNvGrpSpPr>
            <a:grpSpLocks/>
          </p:cNvGrpSpPr>
          <p:nvPr/>
        </p:nvGrpSpPr>
        <p:grpSpPr bwMode="auto">
          <a:xfrm>
            <a:off x="5181600" y="4495800"/>
            <a:ext cx="914400" cy="914400"/>
            <a:chOff x="528" y="3216"/>
            <a:chExt cx="1104" cy="1104"/>
          </a:xfrm>
        </p:grpSpPr>
        <p:sp>
          <p:nvSpPr>
            <p:cNvPr id="194574" name="Oval 13"/>
            <p:cNvSpPr>
              <a:spLocks noChangeArrowheads="1"/>
            </p:cNvSpPr>
            <p:nvPr/>
          </p:nvSpPr>
          <p:spPr bwMode="auto">
            <a:xfrm>
              <a:off x="52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75" name="Oval 14"/>
            <p:cNvSpPr>
              <a:spLocks noChangeArrowheads="1"/>
            </p:cNvSpPr>
            <p:nvPr/>
          </p:nvSpPr>
          <p:spPr bwMode="auto">
            <a:xfrm>
              <a:off x="76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76" name="Oval 15"/>
            <p:cNvSpPr>
              <a:spLocks noChangeArrowheads="1"/>
            </p:cNvSpPr>
            <p:nvPr/>
          </p:nvSpPr>
          <p:spPr bwMode="auto">
            <a:xfrm>
              <a:off x="100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77" name="Oval 16"/>
            <p:cNvSpPr>
              <a:spLocks noChangeArrowheads="1"/>
            </p:cNvSpPr>
            <p:nvPr/>
          </p:nvSpPr>
          <p:spPr bwMode="auto">
            <a:xfrm>
              <a:off x="124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78" name="Oval 17"/>
            <p:cNvSpPr>
              <a:spLocks noChangeArrowheads="1"/>
            </p:cNvSpPr>
            <p:nvPr/>
          </p:nvSpPr>
          <p:spPr bwMode="auto">
            <a:xfrm>
              <a:off x="148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79" name="Oval 18"/>
            <p:cNvSpPr>
              <a:spLocks noChangeArrowheads="1"/>
            </p:cNvSpPr>
            <p:nvPr/>
          </p:nvSpPr>
          <p:spPr bwMode="auto">
            <a:xfrm>
              <a:off x="52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0" name="Oval 19"/>
            <p:cNvSpPr>
              <a:spLocks noChangeArrowheads="1"/>
            </p:cNvSpPr>
            <p:nvPr/>
          </p:nvSpPr>
          <p:spPr bwMode="auto">
            <a:xfrm>
              <a:off x="76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1" name="Oval 20"/>
            <p:cNvSpPr>
              <a:spLocks noChangeArrowheads="1"/>
            </p:cNvSpPr>
            <p:nvPr/>
          </p:nvSpPr>
          <p:spPr bwMode="auto">
            <a:xfrm>
              <a:off x="100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2" name="Oval 21"/>
            <p:cNvSpPr>
              <a:spLocks noChangeArrowheads="1"/>
            </p:cNvSpPr>
            <p:nvPr/>
          </p:nvSpPr>
          <p:spPr bwMode="auto">
            <a:xfrm>
              <a:off x="124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3" name="Oval 22"/>
            <p:cNvSpPr>
              <a:spLocks noChangeArrowheads="1"/>
            </p:cNvSpPr>
            <p:nvPr/>
          </p:nvSpPr>
          <p:spPr bwMode="auto">
            <a:xfrm>
              <a:off x="148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4" name="Oval 23"/>
            <p:cNvSpPr>
              <a:spLocks noChangeArrowheads="1"/>
            </p:cNvSpPr>
            <p:nvPr/>
          </p:nvSpPr>
          <p:spPr bwMode="auto">
            <a:xfrm>
              <a:off x="52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5" name="Oval 24"/>
            <p:cNvSpPr>
              <a:spLocks noChangeArrowheads="1"/>
            </p:cNvSpPr>
            <p:nvPr/>
          </p:nvSpPr>
          <p:spPr bwMode="auto">
            <a:xfrm>
              <a:off x="76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6" name="Oval 25"/>
            <p:cNvSpPr>
              <a:spLocks noChangeArrowheads="1"/>
            </p:cNvSpPr>
            <p:nvPr/>
          </p:nvSpPr>
          <p:spPr bwMode="auto">
            <a:xfrm>
              <a:off x="124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7" name="Oval 26"/>
            <p:cNvSpPr>
              <a:spLocks noChangeArrowheads="1"/>
            </p:cNvSpPr>
            <p:nvPr/>
          </p:nvSpPr>
          <p:spPr bwMode="auto">
            <a:xfrm>
              <a:off x="148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8" name="Oval 27"/>
            <p:cNvSpPr>
              <a:spLocks noChangeArrowheads="1"/>
            </p:cNvSpPr>
            <p:nvPr/>
          </p:nvSpPr>
          <p:spPr bwMode="auto">
            <a:xfrm>
              <a:off x="52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89" name="Oval 28"/>
            <p:cNvSpPr>
              <a:spLocks noChangeArrowheads="1"/>
            </p:cNvSpPr>
            <p:nvPr/>
          </p:nvSpPr>
          <p:spPr bwMode="auto">
            <a:xfrm>
              <a:off x="76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0" name="Oval 29"/>
            <p:cNvSpPr>
              <a:spLocks noChangeArrowheads="1"/>
            </p:cNvSpPr>
            <p:nvPr/>
          </p:nvSpPr>
          <p:spPr bwMode="auto">
            <a:xfrm>
              <a:off x="100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1" name="Oval 30"/>
            <p:cNvSpPr>
              <a:spLocks noChangeArrowheads="1"/>
            </p:cNvSpPr>
            <p:nvPr/>
          </p:nvSpPr>
          <p:spPr bwMode="auto">
            <a:xfrm>
              <a:off x="124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2" name="Oval 31"/>
            <p:cNvSpPr>
              <a:spLocks noChangeArrowheads="1"/>
            </p:cNvSpPr>
            <p:nvPr/>
          </p:nvSpPr>
          <p:spPr bwMode="auto">
            <a:xfrm>
              <a:off x="148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3" name="Oval 32"/>
            <p:cNvSpPr>
              <a:spLocks noChangeArrowheads="1"/>
            </p:cNvSpPr>
            <p:nvPr/>
          </p:nvSpPr>
          <p:spPr bwMode="auto">
            <a:xfrm>
              <a:off x="52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4" name="Oval 33"/>
            <p:cNvSpPr>
              <a:spLocks noChangeArrowheads="1"/>
            </p:cNvSpPr>
            <p:nvPr/>
          </p:nvSpPr>
          <p:spPr bwMode="auto">
            <a:xfrm>
              <a:off x="76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5" name="Oval 34"/>
            <p:cNvSpPr>
              <a:spLocks noChangeArrowheads="1"/>
            </p:cNvSpPr>
            <p:nvPr/>
          </p:nvSpPr>
          <p:spPr bwMode="auto">
            <a:xfrm>
              <a:off x="100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6" name="Oval 35"/>
            <p:cNvSpPr>
              <a:spLocks noChangeArrowheads="1"/>
            </p:cNvSpPr>
            <p:nvPr/>
          </p:nvSpPr>
          <p:spPr bwMode="auto">
            <a:xfrm>
              <a:off x="124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7" name="Oval 36"/>
            <p:cNvSpPr>
              <a:spLocks noChangeArrowheads="1"/>
            </p:cNvSpPr>
            <p:nvPr/>
          </p:nvSpPr>
          <p:spPr bwMode="auto">
            <a:xfrm>
              <a:off x="148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4598" name="Oval 37"/>
            <p:cNvSpPr>
              <a:spLocks noChangeArrowheads="1"/>
            </p:cNvSpPr>
            <p:nvPr/>
          </p:nvSpPr>
          <p:spPr bwMode="auto">
            <a:xfrm>
              <a:off x="1008" y="3696"/>
              <a:ext cx="144" cy="144"/>
            </a:xfrm>
            <a:prstGeom prst="ellipse">
              <a:avLst/>
            </a:prstGeom>
            <a:solidFill>
              <a:schemeClr val="tx1"/>
            </a:solidFill>
            <a:ln w="9525">
              <a:solidFill>
                <a:schemeClr val="tx1"/>
              </a:solidFill>
              <a:round/>
              <a:headEnd/>
              <a:tailEnd/>
            </a:ln>
          </p:spPr>
          <p:txBody>
            <a:bodyPr wrap="none" anchor="ctr"/>
            <a:lstStyle/>
            <a:p>
              <a:pPr algn="ctr" eaLnBrk="0" hangingPunct="0"/>
              <a:endParaRPr lang="cs-CZ"/>
            </a:p>
          </p:txBody>
        </p:sp>
      </p:grpSp>
      <p:sp>
        <p:nvSpPr>
          <p:cNvPr id="194573" name="Text Box 38"/>
          <p:cNvSpPr txBox="1">
            <a:spLocks noChangeArrowheads="1"/>
          </p:cNvSpPr>
          <p:nvPr/>
        </p:nvSpPr>
        <p:spPr bwMode="auto">
          <a:xfrm>
            <a:off x="1498600" y="6446838"/>
            <a:ext cx="6769100" cy="396875"/>
          </a:xfrm>
          <a:prstGeom prst="rect">
            <a:avLst/>
          </a:prstGeom>
          <a:noFill/>
          <a:ln w="9525">
            <a:noFill/>
            <a:miter lim="800000"/>
            <a:headEnd/>
            <a:tailEnd/>
          </a:ln>
        </p:spPr>
        <p:txBody>
          <a:bodyPr wrap="none">
            <a:spAutoFit/>
          </a:bodyPr>
          <a:lstStyle/>
          <a:p>
            <a:pPr algn="ctr" eaLnBrk="0" hangingPunct="0"/>
            <a:r>
              <a:rPr lang="en-US" sz="2000"/>
              <a:t>[ S. G. Johnson </a:t>
            </a:r>
            <a:r>
              <a:rPr lang="en-US" sz="2000" i="1"/>
              <a:t>et al.</a:t>
            </a:r>
            <a:r>
              <a:rPr lang="en-US" sz="2000"/>
              <a:t>, </a:t>
            </a:r>
            <a:r>
              <a:rPr lang="en-US" sz="2000" i="1"/>
              <a:t>Computing in Sci. and Eng. </a:t>
            </a:r>
            <a:r>
              <a:rPr lang="en-US" sz="2000" b="1"/>
              <a:t>3</a:t>
            </a:r>
            <a:r>
              <a:rPr lang="en-US" sz="2000"/>
              <a:t>, 38 (2001). ]</a:t>
            </a: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Super-defects</a:t>
            </a:r>
          </a:p>
        </p:txBody>
      </p:sp>
      <p:grpSp>
        <p:nvGrpSpPr>
          <p:cNvPr id="195587" name="Group 3"/>
          <p:cNvGrpSpPr>
            <a:grpSpLocks/>
          </p:cNvGrpSpPr>
          <p:nvPr/>
        </p:nvGrpSpPr>
        <p:grpSpPr bwMode="auto">
          <a:xfrm>
            <a:off x="1905000" y="1600200"/>
            <a:ext cx="1752600" cy="1752600"/>
            <a:chOff x="1200" y="1008"/>
            <a:chExt cx="1104" cy="1104"/>
          </a:xfrm>
        </p:grpSpPr>
        <p:grpSp>
          <p:nvGrpSpPr>
            <p:cNvPr id="195626" name="Group 4"/>
            <p:cNvGrpSpPr>
              <a:grpSpLocks/>
            </p:cNvGrpSpPr>
            <p:nvPr/>
          </p:nvGrpSpPr>
          <p:grpSpPr bwMode="auto">
            <a:xfrm>
              <a:off x="1200" y="1008"/>
              <a:ext cx="1104" cy="1104"/>
              <a:chOff x="1200" y="912"/>
              <a:chExt cx="1104" cy="1104"/>
            </a:xfrm>
          </p:grpSpPr>
          <p:sp>
            <p:nvSpPr>
              <p:cNvPr id="195630" name="Oval 5"/>
              <p:cNvSpPr>
                <a:spLocks noChangeArrowheads="1"/>
              </p:cNvSpPr>
              <p:nvPr/>
            </p:nvSpPr>
            <p:spPr bwMode="auto">
              <a:xfrm>
                <a:off x="1200" y="91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1" name="Oval 6"/>
              <p:cNvSpPr>
                <a:spLocks noChangeArrowheads="1"/>
              </p:cNvSpPr>
              <p:nvPr/>
            </p:nvSpPr>
            <p:spPr bwMode="auto">
              <a:xfrm>
                <a:off x="1440" y="91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2" name="Oval 7"/>
              <p:cNvSpPr>
                <a:spLocks noChangeArrowheads="1"/>
              </p:cNvSpPr>
              <p:nvPr/>
            </p:nvSpPr>
            <p:spPr bwMode="auto">
              <a:xfrm>
                <a:off x="1680" y="91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3" name="Oval 8"/>
              <p:cNvSpPr>
                <a:spLocks noChangeArrowheads="1"/>
              </p:cNvSpPr>
              <p:nvPr/>
            </p:nvSpPr>
            <p:spPr bwMode="auto">
              <a:xfrm>
                <a:off x="1920" y="91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4" name="Oval 9"/>
              <p:cNvSpPr>
                <a:spLocks noChangeArrowheads="1"/>
              </p:cNvSpPr>
              <p:nvPr/>
            </p:nvSpPr>
            <p:spPr bwMode="auto">
              <a:xfrm>
                <a:off x="2160" y="91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5" name="Oval 10"/>
              <p:cNvSpPr>
                <a:spLocks noChangeArrowheads="1"/>
              </p:cNvSpPr>
              <p:nvPr/>
            </p:nvSpPr>
            <p:spPr bwMode="auto">
              <a:xfrm>
                <a:off x="1200" y="115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6" name="Oval 11"/>
              <p:cNvSpPr>
                <a:spLocks noChangeArrowheads="1"/>
              </p:cNvSpPr>
              <p:nvPr/>
            </p:nvSpPr>
            <p:spPr bwMode="auto">
              <a:xfrm>
                <a:off x="1440" y="115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7" name="Oval 12"/>
              <p:cNvSpPr>
                <a:spLocks noChangeArrowheads="1"/>
              </p:cNvSpPr>
              <p:nvPr/>
            </p:nvSpPr>
            <p:spPr bwMode="auto">
              <a:xfrm>
                <a:off x="1680" y="115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8" name="Oval 13"/>
              <p:cNvSpPr>
                <a:spLocks noChangeArrowheads="1"/>
              </p:cNvSpPr>
              <p:nvPr/>
            </p:nvSpPr>
            <p:spPr bwMode="auto">
              <a:xfrm>
                <a:off x="1920" y="115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39" name="Oval 14"/>
              <p:cNvSpPr>
                <a:spLocks noChangeArrowheads="1"/>
              </p:cNvSpPr>
              <p:nvPr/>
            </p:nvSpPr>
            <p:spPr bwMode="auto">
              <a:xfrm>
                <a:off x="2160" y="115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0" name="Oval 15"/>
              <p:cNvSpPr>
                <a:spLocks noChangeArrowheads="1"/>
              </p:cNvSpPr>
              <p:nvPr/>
            </p:nvSpPr>
            <p:spPr bwMode="auto">
              <a:xfrm>
                <a:off x="1200" y="139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1" name="Oval 16"/>
              <p:cNvSpPr>
                <a:spLocks noChangeArrowheads="1"/>
              </p:cNvSpPr>
              <p:nvPr/>
            </p:nvSpPr>
            <p:spPr bwMode="auto">
              <a:xfrm>
                <a:off x="1440" y="139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2" name="Oval 17"/>
              <p:cNvSpPr>
                <a:spLocks noChangeArrowheads="1"/>
              </p:cNvSpPr>
              <p:nvPr/>
            </p:nvSpPr>
            <p:spPr bwMode="auto">
              <a:xfrm>
                <a:off x="1920" y="139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3" name="Oval 18"/>
              <p:cNvSpPr>
                <a:spLocks noChangeArrowheads="1"/>
              </p:cNvSpPr>
              <p:nvPr/>
            </p:nvSpPr>
            <p:spPr bwMode="auto">
              <a:xfrm>
                <a:off x="2160" y="139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4" name="Oval 19"/>
              <p:cNvSpPr>
                <a:spLocks noChangeArrowheads="1"/>
              </p:cNvSpPr>
              <p:nvPr/>
            </p:nvSpPr>
            <p:spPr bwMode="auto">
              <a:xfrm>
                <a:off x="1200" y="163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5" name="Oval 20"/>
              <p:cNvSpPr>
                <a:spLocks noChangeArrowheads="1"/>
              </p:cNvSpPr>
              <p:nvPr/>
            </p:nvSpPr>
            <p:spPr bwMode="auto">
              <a:xfrm>
                <a:off x="1440" y="163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6" name="Oval 21"/>
              <p:cNvSpPr>
                <a:spLocks noChangeArrowheads="1"/>
              </p:cNvSpPr>
              <p:nvPr/>
            </p:nvSpPr>
            <p:spPr bwMode="auto">
              <a:xfrm>
                <a:off x="1680" y="163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7" name="Oval 22"/>
              <p:cNvSpPr>
                <a:spLocks noChangeArrowheads="1"/>
              </p:cNvSpPr>
              <p:nvPr/>
            </p:nvSpPr>
            <p:spPr bwMode="auto">
              <a:xfrm>
                <a:off x="1920" y="163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8" name="Oval 23"/>
              <p:cNvSpPr>
                <a:spLocks noChangeArrowheads="1"/>
              </p:cNvSpPr>
              <p:nvPr/>
            </p:nvSpPr>
            <p:spPr bwMode="auto">
              <a:xfrm>
                <a:off x="2160" y="163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49" name="Oval 24"/>
              <p:cNvSpPr>
                <a:spLocks noChangeArrowheads="1"/>
              </p:cNvSpPr>
              <p:nvPr/>
            </p:nvSpPr>
            <p:spPr bwMode="auto">
              <a:xfrm>
                <a:off x="1200" y="187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50" name="Oval 25"/>
              <p:cNvSpPr>
                <a:spLocks noChangeArrowheads="1"/>
              </p:cNvSpPr>
              <p:nvPr/>
            </p:nvSpPr>
            <p:spPr bwMode="auto">
              <a:xfrm>
                <a:off x="1440" y="187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51" name="Oval 26"/>
              <p:cNvSpPr>
                <a:spLocks noChangeArrowheads="1"/>
              </p:cNvSpPr>
              <p:nvPr/>
            </p:nvSpPr>
            <p:spPr bwMode="auto">
              <a:xfrm>
                <a:off x="1680" y="187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52" name="Oval 27"/>
              <p:cNvSpPr>
                <a:spLocks noChangeArrowheads="1"/>
              </p:cNvSpPr>
              <p:nvPr/>
            </p:nvSpPr>
            <p:spPr bwMode="auto">
              <a:xfrm>
                <a:off x="1920" y="187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53" name="Oval 28"/>
              <p:cNvSpPr>
                <a:spLocks noChangeArrowheads="1"/>
              </p:cNvSpPr>
              <p:nvPr/>
            </p:nvSpPr>
            <p:spPr bwMode="auto">
              <a:xfrm>
                <a:off x="2160" y="1872"/>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grpSp>
        <p:grpSp>
          <p:nvGrpSpPr>
            <p:cNvPr id="195627" name="Group 29"/>
            <p:cNvGrpSpPr>
              <a:grpSpLocks/>
            </p:cNvGrpSpPr>
            <p:nvPr/>
          </p:nvGrpSpPr>
          <p:grpSpPr bwMode="auto">
            <a:xfrm>
              <a:off x="1680" y="1488"/>
              <a:ext cx="144" cy="144"/>
              <a:chOff x="816" y="1440"/>
              <a:chExt cx="144" cy="144"/>
            </a:xfrm>
          </p:grpSpPr>
          <p:sp>
            <p:nvSpPr>
              <p:cNvPr id="195628" name="Line 30"/>
              <p:cNvSpPr>
                <a:spLocks noChangeShapeType="1"/>
              </p:cNvSpPr>
              <p:nvPr/>
            </p:nvSpPr>
            <p:spPr bwMode="auto">
              <a:xfrm>
                <a:off x="816" y="1440"/>
                <a:ext cx="144" cy="144"/>
              </a:xfrm>
              <a:prstGeom prst="line">
                <a:avLst/>
              </a:prstGeom>
              <a:noFill/>
              <a:ln w="76200">
                <a:solidFill>
                  <a:srgbClr val="FF0000"/>
                </a:solidFill>
                <a:round/>
                <a:headEnd/>
                <a:tailEnd/>
              </a:ln>
            </p:spPr>
            <p:txBody>
              <a:bodyPr wrap="none" anchor="ctr"/>
              <a:lstStyle/>
              <a:p>
                <a:endParaRPr lang="cs-CZ"/>
              </a:p>
            </p:txBody>
          </p:sp>
          <p:sp>
            <p:nvSpPr>
              <p:cNvPr id="195629" name="Line 31"/>
              <p:cNvSpPr>
                <a:spLocks noChangeShapeType="1"/>
              </p:cNvSpPr>
              <p:nvPr/>
            </p:nvSpPr>
            <p:spPr bwMode="auto">
              <a:xfrm flipH="1">
                <a:off x="816" y="1440"/>
                <a:ext cx="144" cy="144"/>
              </a:xfrm>
              <a:prstGeom prst="line">
                <a:avLst/>
              </a:prstGeom>
              <a:noFill/>
              <a:ln w="76200">
                <a:solidFill>
                  <a:srgbClr val="FF0000"/>
                </a:solidFill>
                <a:round/>
                <a:headEnd/>
                <a:tailEnd/>
              </a:ln>
            </p:spPr>
            <p:txBody>
              <a:bodyPr wrap="none" anchor="ctr"/>
              <a:lstStyle/>
              <a:p>
                <a:endParaRPr lang="cs-CZ"/>
              </a:p>
            </p:txBody>
          </p:sp>
        </p:grpSp>
      </p:grpSp>
      <p:grpSp>
        <p:nvGrpSpPr>
          <p:cNvPr id="195588" name="Group 32"/>
          <p:cNvGrpSpPr>
            <a:grpSpLocks/>
          </p:cNvGrpSpPr>
          <p:nvPr/>
        </p:nvGrpSpPr>
        <p:grpSpPr bwMode="auto">
          <a:xfrm>
            <a:off x="5562600" y="1600200"/>
            <a:ext cx="1752600" cy="1752600"/>
            <a:chOff x="3504" y="1008"/>
            <a:chExt cx="1104" cy="1104"/>
          </a:xfrm>
        </p:grpSpPr>
        <p:sp>
          <p:nvSpPr>
            <p:cNvPr id="195591" name="Oval 33"/>
            <p:cNvSpPr>
              <a:spLocks noChangeArrowheads="1"/>
            </p:cNvSpPr>
            <p:nvPr/>
          </p:nvSpPr>
          <p:spPr bwMode="auto">
            <a:xfrm>
              <a:off x="3504" y="100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2" name="Oval 34"/>
            <p:cNvSpPr>
              <a:spLocks noChangeArrowheads="1"/>
            </p:cNvSpPr>
            <p:nvPr/>
          </p:nvSpPr>
          <p:spPr bwMode="auto">
            <a:xfrm>
              <a:off x="3744" y="100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3" name="Oval 35"/>
            <p:cNvSpPr>
              <a:spLocks noChangeArrowheads="1"/>
            </p:cNvSpPr>
            <p:nvPr/>
          </p:nvSpPr>
          <p:spPr bwMode="auto">
            <a:xfrm>
              <a:off x="3984" y="100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4" name="Oval 36"/>
            <p:cNvSpPr>
              <a:spLocks noChangeArrowheads="1"/>
            </p:cNvSpPr>
            <p:nvPr/>
          </p:nvSpPr>
          <p:spPr bwMode="auto">
            <a:xfrm>
              <a:off x="4224" y="100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5" name="Oval 37"/>
            <p:cNvSpPr>
              <a:spLocks noChangeArrowheads="1"/>
            </p:cNvSpPr>
            <p:nvPr/>
          </p:nvSpPr>
          <p:spPr bwMode="auto">
            <a:xfrm>
              <a:off x="4464" y="100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6" name="Oval 38"/>
            <p:cNvSpPr>
              <a:spLocks noChangeArrowheads="1"/>
            </p:cNvSpPr>
            <p:nvPr/>
          </p:nvSpPr>
          <p:spPr bwMode="auto">
            <a:xfrm>
              <a:off x="3504" y="124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7" name="Oval 39"/>
            <p:cNvSpPr>
              <a:spLocks noChangeArrowheads="1"/>
            </p:cNvSpPr>
            <p:nvPr/>
          </p:nvSpPr>
          <p:spPr bwMode="auto">
            <a:xfrm>
              <a:off x="3744" y="124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8" name="Oval 40"/>
            <p:cNvSpPr>
              <a:spLocks noChangeArrowheads="1"/>
            </p:cNvSpPr>
            <p:nvPr/>
          </p:nvSpPr>
          <p:spPr bwMode="auto">
            <a:xfrm>
              <a:off x="4224" y="124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599" name="Oval 41"/>
            <p:cNvSpPr>
              <a:spLocks noChangeArrowheads="1"/>
            </p:cNvSpPr>
            <p:nvPr/>
          </p:nvSpPr>
          <p:spPr bwMode="auto">
            <a:xfrm>
              <a:off x="4464" y="124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0" name="Oval 42"/>
            <p:cNvSpPr>
              <a:spLocks noChangeArrowheads="1"/>
            </p:cNvSpPr>
            <p:nvPr/>
          </p:nvSpPr>
          <p:spPr bwMode="auto">
            <a:xfrm>
              <a:off x="3504" y="148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1" name="Oval 43"/>
            <p:cNvSpPr>
              <a:spLocks noChangeArrowheads="1"/>
            </p:cNvSpPr>
            <p:nvPr/>
          </p:nvSpPr>
          <p:spPr bwMode="auto">
            <a:xfrm>
              <a:off x="4464" y="148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2" name="Oval 44"/>
            <p:cNvSpPr>
              <a:spLocks noChangeArrowheads="1"/>
            </p:cNvSpPr>
            <p:nvPr/>
          </p:nvSpPr>
          <p:spPr bwMode="auto">
            <a:xfrm>
              <a:off x="3504" y="172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3" name="Oval 45"/>
            <p:cNvSpPr>
              <a:spLocks noChangeArrowheads="1"/>
            </p:cNvSpPr>
            <p:nvPr/>
          </p:nvSpPr>
          <p:spPr bwMode="auto">
            <a:xfrm>
              <a:off x="3744" y="172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4" name="Oval 46"/>
            <p:cNvSpPr>
              <a:spLocks noChangeArrowheads="1"/>
            </p:cNvSpPr>
            <p:nvPr/>
          </p:nvSpPr>
          <p:spPr bwMode="auto">
            <a:xfrm>
              <a:off x="4224" y="172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5" name="Oval 47"/>
            <p:cNvSpPr>
              <a:spLocks noChangeArrowheads="1"/>
            </p:cNvSpPr>
            <p:nvPr/>
          </p:nvSpPr>
          <p:spPr bwMode="auto">
            <a:xfrm>
              <a:off x="4464" y="172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6" name="Oval 48"/>
            <p:cNvSpPr>
              <a:spLocks noChangeArrowheads="1"/>
            </p:cNvSpPr>
            <p:nvPr/>
          </p:nvSpPr>
          <p:spPr bwMode="auto">
            <a:xfrm>
              <a:off x="3504" y="196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7" name="Oval 49"/>
            <p:cNvSpPr>
              <a:spLocks noChangeArrowheads="1"/>
            </p:cNvSpPr>
            <p:nvPr/>
          </p:nvSpPr>
          <p:spPr bwMode="auto">
            <a:xfrm>
              <a:off x="3744" y="196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8" name="Oval 50"/>
            <p:cNvSpPr>
              <a:spLocks noChangeArrowheads="1"/>
            </p:cNvSpPr>
            <p:nvPr/>
          </p:nvSpPr>
          <p:spPr bwMode="auto">
            <a:xfrm>
              <a:off x="3984" y="196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09" name="Oval 51"/>
            <p:cNvSpPr>
              <a:spLocks noChangeArrowheads="1"/>
            </p:cNvSpPr>
            <p:nvPr/>
          </p:nvSpPr>
          <p:spPr bwMode="auto">
            <a:xfrm>
              <a:off x="4224" y="196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5610" name="Oval 52"/>
            <p:cNvSpPr>
              <a:spLocks noChangeArrowheads="1"/>
            </p:cNvSpPr>
            <p:nvPr/>
          </p:nvSpPr>
          <p:spPr bwMode="auto">
            <a:xfrm>
              <a:off x="4464" y="1968"/>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grpSp>
          <p:nvGrpSpPr>
            <p:cNvPr id="195611" name="Group 53"/>
            <p:cNvGrpSpPr>
              <a:grpSpLocks/>
            </p:cNvGrpSpPr>
            <p:nvPr/>
          </p:nvGrpSpPr>
          <p:grpSpPr bwMode="auto">
            <a:xfrm>
              <a:off x="4013" y="1766"/>
              <a:ext cx="75" cy="75"/>
              <a:chOff x="816" y="1440"/>
              <a:chExt cx="144" cy="144"/>
            </a:xfrm>
          </p:grpSpPr>
          <p:sp>
            <p:nvSpPr>
              <p:cNvPr id="195624" name="Line 54"/>
              <p:cNvSpPr>
                <a:spLocks noChangeShapeType="1"/>
              </p:cNvSpPr>
              <p:nvPr/>
            </p:nvSpPr>
            <p:spPr bwMode="auto">
              <a:xfrm>
                <a:off x="816" y="1440"/>
                <a:ext cx="144" cy="144"/>
              </a:xfrm>
              <a:prstGeom prst="line">
                <a:avLst/>
              </a:prstGeom>
              <a:noFill/>
              <a:ln w="38100">
                <a:solidFill>
                  <a:srgbClr val="FF0000"/>
                </a:solidFill>
                <a:round/>
                <a:headEnd/>
                <a:tailEnd/>
              </a:ln>
            </p:spPr>
            <p:txBody>
              <a:bodyPr wrap="none" anchor="ctr"/>
              <a:lstStyle/>
              <a:p>
                <a:endParaRPr lang="cs-CZ"/>
              </a:p>
            </p:txBody>
          </p:sp>
          <p:sp>
            <p:nvSpPr>
              <p:cNvPr id="195625" name="Line 55"/>
              <p:cNvSpPr>
                <a:spLocks noChangeShapeType="1"/>
              </p:cNvSpPr>
              <p:nvPr/>
            </p:nvSpPr>
            <p:spPr bwMode="auto">
              <a:xfrm flipH="1">
                <a:off x="816" y="1440"/>
                <a:ext cx="144" cy="144"/>
              </a:xfrm>
              <a:prstGeom prst="line">
                <a:avLst/>
              </a:prstGeom>
              <a:noFill/>
              <a:ln w="38100">
                <a:solidFill>
                  <a:srgbClr val="FF0000"/>
                </a:solidFill>
                <a:round/>
                <a:headEnd/>
                <a:tailEnd/>
              </a:ln>
            </p:spPr>
            <p:txBody>
              <a:bodyPr wrap="none" anchor="ctr"/>
              <a:lstStyle/>
              <a:p>
                <a:endParaRPr lang="cs-CZ"/>
              </a:p>
            </p:txBody>
          </p:sp>
        </p:grpSp>
        <p:grpSp>
          <p:nvGrpSpPr>
            <p:cNvPr id="195612" name="Group 56"/>
            <p:cNvGrpSpPr>
              <a:grpSpLocks/>
            </p:cNvGrpSpPr>
            <p:nvPr/>
          </p:nvGrpSpPr>
          <p:grpSpPr bwMode="auto">
            <a:xfrm>
              <a:off x="4013" y="1526"/>
              <a:ext cx="75" cy="75"/>
              <a:chOff x="816" y="1440"/>
              <a:chExt cx="144" cy="144"/>
            </a:xfrm>
          </p:grpSpPr>
          <p:sp>
            <p:nvSpPr>
              <p:cNvPr id="195622" name="Line 57"/>
              <p:cNvSpPr>
                <a:spLocks noChangeShapeType="1"/>
              </p:cNvSpPr>
              <p:nvPr/>
            </p:nvSpPr>
            <p:spPr bwMode="auto">
              <a:xfrm>
                <a:off x="816" y="1440"/>
                <a:ext cx="144" cy="144"/>
              </a:xfrm>
              <a:prstGeom prst="line">
                <a:avLst/>
              </a:prstGeom>
              <a:noFill/>
              <a:ln w="38100">
                <a:solidFill>
                  <a:srgbClr val="FF0000"/>
                </a:solidFill>
                <a:round/>
                <a:headEnd/>
                <a:tailEnd/>
              </a:ln>
            </p:spPr>
            <p:txBody>
              <a:bodyPr wrap="none" anchor="ctr"/>
              <a:lstStyle/>
              <a:p>
                <a:endParaRPr lang="cs-CZ"/>
              </a:p>
            </p:txBody>
          </p:sp>
          <p:sp>
            <p:nvSpPr>
              <p:cNvPr id="195623" name="Line 58"/>
              <p:cNvSpPr>
                <a:spLocks noChangeShapeType="1"/>
              </p:cNvSpPr>
              <p:nvPr/>
            </p:nvSpPr>
            <p:spPr bwMode="auto">
              <a:xfrm flipH="1">
                <a:off x="816" y="1440"/>
                <a:ext cx="144" cy="144"/>
              </a:xfrm>
              <a:prstGeom prst="line">
                <a:avLst/>
              </a:prstGeom>
              <a:noFill/>
              <a:ln w="38100">
                <a:solidFill>
                  <a:srgbClr val="FF0000"/>
                </a:solidFill>
                <a:round/>
                <a:headEnd/>
                <a:tailEnd/>
              </a:ln>
            </p:spPr>
            <p:txBody>
              <a:bodyPr wrap="none" anchor="ctr"/>
              <a:lstStyle/>
              <a:p>
                <a:endParaRPr lang="cs-CZ"/>
              </a:p>
            </p:txBody>
          </p:sp>
        </p:grpSp>
        <p:grpSp>
          <p:nvGrpSpPr>
            <p:cNvPr id="195613" name="Group 59"/>
            <p:cNvGrpSpPr>
              <a:grpSpLocks/>
            </p:cNvGrpSpPr>
            <p:nvPr/>
          </p:nvGrpSpPr>
          <p:grpSpPr bwMode="auto">
            <a:xfrm>
              <a:off x="4013" y="1286"/>
              <a:ext cx="75" cy="75"/>
              <a:chOff x="816" y="1440"/>
              <a:chExt cx="144" cy="144"/>
            </a:xfrm>
          </p:grpSpPr>
          <p:sp>
            <p:nvSpPr>
              <p:cNvPr id="195620" name="Line 60"/>
              <p:cNvSpPr>
                <a:spLocks noChangeShapeType="1"/>
              </p:cNvSpPr>
              <p:nvPr/>
            </p:nvSpPr>
            <p:spPr bwMode="auto">
              <a:xfrm>
                <a:off x="816" y="1440"/>
                <a:ext cx="144" cy="144"/>
              </a:xfrm>
              <a:prstGeom prst="line">
                <a:avLst/>
              </a:prstGeom>
              <a:noFill/>
              <a:ln w="38100">
                <a:solidFill>
                  <a:srgbClr val="FF0000"/>
                </a:solidFill>
                <a:round/>
                <a:headEnd/>
                <a:tailEnd/>
              </a:ln>
            </p:spPr>
            <p:txBody>
              <a:bodyPr wrap="none" anchor="ctr"/>
              <a:lstStyle/>
              <a:p>
                <a:endParaRPr lang="cs-CZ"/>
              </a:p>
            </p:txBody>
          </p:sp>
          <p:sp>
            <p:nvSpPr>
              <p:cNvPr id="195621" name="Line 61"/>
              <p:cNvSpPr>
                <a:spLocks noChangeShapeType="1"/>
              </p:cNvSpPr>
              <p:nvPr/>
            </p:nvSpPr>
            <p:spPr bwMode="auto">
              <a:xfrm flipH="1">
                <a:off x="816" y="1440"/>
                <a:ext cx="144" cy="144"/>
              </a:xfrm>
              <a:prstGeom prst="line">
                <a:avLst/>
              </a:prstGeom>
              <a:noFill/>
              <a:ln w="38100">
                <a:solidFill>
                  <a:srgbClr val="FF0000"/>
                </a:solidFill>
                <a:round/>
                <a:headEnd/>
                <a:tailEnd/>
              </a:ln>
            </p:spPr>
            <p:txBody>
              <a:bodyPr wrap="none" anchor="ctr"/>
              <a:lstStyle/>
              <a:p>
                <a:endParaRPr lang="cs-CZ"/>
              </a:p>
            </p:txBody>
          </p:sp>
        </p:grpSp>
        <p:grpSp>
          <p:nvGrpSpPr>
            <p:cNvPr id="195614" name="Group 62"/>
            <p:cNvGrpSpPr>
              <a:grpSpLocks/>
            </p:cNvGrpSpPr>
            <p:nvPr/>
          </p:nvGrpSpPr>
          <p:grpSpPr bwMode="auto">
            <a:xfrm>
              <a:off x="4253" y="1526"/>
              <a:ext cx="75" cy="75"/>
              <a:chOff x="816" y="1440"/>
              <a:chExt cx="144" cy="144"/>
            </a:xfrm>
          </p:grpSpPr>
          <p:sp>
            <p:nvSpPr>
              <p:cNvPr id="195618" name="Line 63"/>
              <p:cNvSpPr>
                <a:spLocks noChangeShapeType="1"/>
              </p:cNvSpPr>
              <p:nvPr/>
            </p:nvSpPr>
            <p:spPr bwMode="auto">
              <a:xfrm>
                <a:off x="816" y="1440"/>
                <a:ext cx="144" cy="144"/>
              </a:xfrm>
              <a:prstGeom prst="line">
                <a:avLst/>
              </a:prstGeom>
              <a:noFill/>
              <a:ln w="38100">
                <a:solidFill>
                  <a:srgbClr val="FF0000"/>
                </a:solidFill>
                <a:round/>
                <a:headEnd/>
                <a:tailEnd/>
              </a:ln>
            </p:spPr>
            <p:txBody>
              <a:bodyPr wrap="none" anchor="ctr"/>
              <a:lstStyle/>
              <a:p>
                <a:endParaRPr lang="cs-CZ"/>
              </a:p>
            </p:txBody>
          </p:sp>
          <p:sp>
            <p:nvSpPr>
              <p:cNvPr id="195619" name="Line 64"/>
              <p:cNvSpPr>
                <a:spLocks noChangeShapeType="1"/>
              </p:cNvSpPr>
              <p:nvPr/>
            </p:nvSpPr>
            <p:spPr bwMode="auto">
              <a:xfrm flipH="1">
                <a:off x="816" y="1440"/>
                <a:ext cx="144" cy="144"/>
              </a:xfrm>
              <a:prstGeom prst="line">
                <a:avLst/>
              </a:prstGeom>
              <a:noFill/>
              <a:ln w="38100">
                <a:solidFill>
                  <a:srgbClr val="FF0000"/>
                </a:solidFill>
                <a:round/>
                <a:headEnd/>
                <a:tailEnd/>
              </a:ln>
            </p:spPr>
            <p:txBody>
              <a:bodyPr wrap="none" anchor="ctr"/>
              <a:lstStyle/>
              <a:p>
                <a:endParaRPr lang="cs-CZ"/>
              </a:p>
            </p:txBody>
          </p:sp>
        </p:grpSp>
        <p:grpSp>
          <p:nvGrpSpPr>
            <p:cNvPr id="195615" name="Group 65"/>
            <p:cNvGrpSpPr>
              <a:grpSpLocks/>
            </p:cNvGrpSpPr>
            <p:nvPr/>
          </p:nvGrpSpPr>
          <p:grpSpPr bwMode="auto">
            <a:xfrm>
              <a:off x="3773" y="1526"/>
              <a:ext cx="75" cy="75"/>
              <a:chOff x="816" y="1440"/>
              <a:chExt cx="144" cy="144"/>
            </a:xfrm>
          </p:grpSpPr>
          <p:sp>
            <p:nvSpPr>
              <p:cNvPr id="195616" name="Line 66"/>
              <p:cNvSpPr>
                <a:spLocks noChangeShapeType="1"/>
              </p:cNvSpPr>
              <p:nvPr/>
            </p:nvSpPr>
            <p:spPr bwMode="auto">
              <a:xfrm>
                <a:off x="816" y="1440"/>
                <a:ext cx="144" cy="144"/>
              </a:xfrm>
              <a:prstGeom prst="line">
                <a:avLst/>
              </a:prstGeom>
              <a:noFill/>
              <a:ln w="38100">
                <a:solidFill>
                  <a:srgbClr val="FF0000"/>
                </a:solidFill>
                <a:round/>
                <a:headEnd/>
                <a:tailEnd/>
              </a:ln>
            </p:spPr>
            <p:txBody>
              <a:bodyPr wrap="none" anchor="ctr"/>
              <a:lstStyle/>
              <a:p>
                <a:endParaRPr lang="cs-CZ"/>
              </a:p>
            </p:txBody>
          </p:sp>
          <p:sp>
            <p:nvSpPr>
              <p:cNvPr id="195617" name="Line 67"/>
              <p:cNvSpPr>
                <a:spLocks noChangeShapeType="1"/>
              </p:cNvSpPr>
              <p:nvPr/>
            </p:nvSpPr>
            <p:spPr bwMode="auto">
              <a:xfrm flipH="1">
                <a:off x="816" y="1440"/>
                <a:ext cx="144" cy="144"/>
              </a:xfrm>
              <a:prstGeom prst="line">
                <a:avLst/>
              </a:prstGeom>
              <a:noFill/>
              <a:ln w="38100">
                <a:solidFill>
                  <a:srgbClr val="FF0000"/>
                </a:solidFill>
                <a:round/>
                <a:headEnd/>
                <a:tailEnd/>
              </a:ln>
            </p:spPr>
            <p:txBody>
              <a:bodyPr wrap="none" anchor="ctr"/>
              <a:lstStyle/>
              <a:p>
                <a:endParaRPr lang="cs-CZ"/>
              </a:p>
            </p:txBody>
          </p:sp>
        </p:grpSp>
      </p:grpSp>
      <p:sp>
        <p:nvSpPr>
          <p:cNvPr id="195589" name="Line 68"/>
          <p:cNvSpPr>
            <a:spLocks noChangeShapeType="1"/>
          </p:cNvSpPr>
          <p:nvPr/>
        </p:nvSpPr>
        <p:spPr bwMode="auto">
          <a:xfrm>
            <a:off x="3962400" y="2438400"/>
            <a:ext cx="1295400" cy="0"/>
          </a:xfrm>
          <a:prstGeom prst="line">
            <a:avLst/>
          </a:prstGeom>
          <a:noFill/>
          <a:ln w="76200">
            <a:solidFill>
              <a:srgbClr val="008000"/>
            </a:solidFill>
            <a:round/>
            <a:headEnd/>
            <a:tailEnd type="triangle" w="med" len="med"/>
          </a:ln>
        </p:spPr>
        <p:txBody>
          <a:bodyPr wrap="none" anchor="ctr"/>
          <a:lstStyle/>
          <a:p>
            <a:endParaRPr lang="cs-CZ"/>
          </a:p>
        </p:txBody>
      </p:sp>
      <p:sp>
        <p:nvSpPr>
          <p:cNvPr id="195590" name="Text Box 69"/>
          <p:cNvSpPr txBox="1">
            <a:spLocks noChangeArrowheads="1"/>
          </p:cNvSpPr>
          <p:nvPr/>
        </p:nvSpPr>
        <p:spPr bwMode="auto">
          <a:xfrm>
            <a:off x="2282825" y="4038600"/>
            <a:ext cx="4527550" cy="1917700"/>
          </a:xfrm>
          <a:prstGeom prst="rect">
            <a:avLst/>
          </a:prstGeom>
          <a:noFill/>
          <a:ln w="9525">
            <a:noFill/>
            <a:miter lim="800000"/>
            <a:headEnd/>
            <a:tailEnd/>
          </a:ln>
        </p:spPr>
        <p:txBody>
          <a:bodyPr wrap="none">
            <a:spAutoFit/>
          </a:bodyPr>
          <a:lstStyle/>
          <a:p>
            <a:pPr algn="ctr" eaLnBrk="0" hangingPunct="0"/>
            <a:r>
              <a:rPr lang="en-US">
                <a:solidFill>
                  <a:srgbClr val="FF0000"/>
                </a:solidFill>
              </a:rPr>
              <a:t>Weaker defect</a:t>
            </a:r>
            <a:r>
              <a:rPr lang="en-US"/>
              <a:t> with </a:t>
            </a:r>
            <a:r>
              <a:rPr lang="en-US">
                <a:solidFill>
                  <a:srgbClr val="FF0000"/>
                </a:solidFill>
              </a:rPr>
              <a:t>more unit cells</a:t>
            </a:r>
            <a:r>
              <a:rPr lang="en-US"/>
              <a:t>.</a:t>
            </a:r>
          </a:p>
          <a:p>
            <a:pPr algn="ctr" eaLnBrk="0" hangingPunct="0"/>
            <a:endParaRPr lang="en-US"/>
          </a:p>
          <a:p>
            <a:pPr algn="ctr" eaLnBrk="0" hangingPunct="0"/>
            <a:r>
              <a:rPr lang="en-US">
                <a:solidFill>
                  <a:schemeClr val="accent2"/>
                </a:solidFill>
              </a:rPr>
              <a:t>More delocalized</a:t>
            </a:r>
            <a:endParaRPr lang="en-US"/>
          </a:p>
          <a:p>
            <a:pPr algn="ctr" eaLnBrk="0" hangingPunct="0"/>
            <a:r>
              <a:rPr lang="en-US"/>
              <a:t>at the same point in the gap</a:t>
            </a:r>
          </a:p>
          <a:p>
            <a:pPr algn="ctr" eaLnBrk="0" hangingPunct="0"/>
            <a:r>
              <a:rPr lang="en-US"/>
              <a:t>(</a:t>
            </a:r>
            <a:r>
              <a:rPr lang="en-US" i="1"/>
              <a:t>i.e.</a:t>
            </a:r>
            <a:r>
              <a:rPr lang="en-US"/>
              <a:t> at </a:t>
            </a:r>
            <a:r>
              <a:rPr lang="en-US">
                <a:solidFill>
                  <a:schemeClr val="accent2"/>
                </a:solidFill>
              </a:rPr>
              <a:t>same bulk decay</a:t>
            </a:r>
            <a:r>
              <a:rPr lang="en-US"/>
              <a:t> rate)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A mystery from the 19th century</a:t>
            </a:r>
          </a:p>
        </p:txBody>
      </p:sp>
      <p:sp>
        <p:nvSpPr>
          <p:cNvPr id="4101" name="Text Box 3"/>
          <p:cNvSpPr txBox="1">
            <a:spLocks noChangeArrowheads="1"/>
          </p:cNvSpPr>
          <p:nvPr/>
        </p:nvSpPr>
        <p:spPr bwMode="auto">
          <a:xfrm>
            <a:off x="1203325" y="2209800"/>
            <a:ext cx="420688" cy="457200"/>
          </a:xfrm>
          <a:prstGeom prst="rect">
            <a:avLst/>
          </a:prstGeom>
          <a:noFill/>
          <a:ln w="9525">
            <a:noFill/>
            <a:miter lim="800000"/>
            <a:headEnd/>
            <a:tailEnd/>
          </a:ln>
        </p:spPr>
        <p:txBody>
          <a:bodyPr wrap="none">
            <a:spAutoFit/>
          </a:bodyPr>
          <a:lstStyle/>
          <a:p>
            <a:pPr eaLnBrk="0" hangingPunct="0"/>
            <a:r>
              <a:rPr lang="en-US">
                <a:solidFill>
                  <a:srgbClr val="FF0000"/>
                </a:solidFill>
              </a:rPr>
              <a:t>e</a:t>
            </a:r>
            <a:r>
              <a:rPr lang="en-US" baseline="30000">
                <a:solidFill>
                  <a:srgbClr val="FF0000"/>
                </a:solidFill>
              </a:rPr>
              <a:t>–</a:t>
            </a:r>
            <a:endParaRPr lang="en-US">
              <a:solidFill>
                <a:srgbClr val="FF0000"/>
              </a:solidFill>
            </a:endParaRPr>
          </a:p>
        </p:txBody>
      </p:sp>
      <p:sp>
        <p:nvSpPr>
          <p:cNvPr id="4102" name="Text Box 4"/>
          <p:cNvSpPr txBox="1">
            <a:spLocks noChangeArrowheads="1"/>
          </p:cNvSpPr>
          <p:nvPr/>
        </p:nvSpPr>
        <p:spPr bwMode="auto">
          <a:xfrm>
            <a:off x="1865313" y="3048000"/>
            <a:ext cx="420687" cy="457200"/>
          </a:xfrm>
          <a:prstGeom prst="rect">
            <a:avLst/>
          </a:prstGeom>
          <a:noFill/>
          <a:ln w="9525">
            <a:noFill/>
            <a:miter lim="800000"/>
            <a:headEnd/>
            <a:tailEnd/>
          </a:ln>
        </p:spPr>
        <p:txBody>
          <a:bodyPr wrap="none">
            <a:spAutoFit/>
          </a:bodyPr>
          <a:lstStyle/>
          <a:p>
            <a:pPr eaLnBrk="0" hangingPunct="0"/>
            <a:r>
              <a:rPr lang="en-US">
                <a:solidFill>
                  <a:srgbClr val="FF0000"/>
                </a:solidFill>
              </a:rPr>
              <a:t>e</a:t>
            </a:r>
            <a:r>
              <a:rPr lang="en-US" baseline="30000">
                <a:solidFill>
                  <a:srgbClr val="FF0000"/>
                </a:solidFill>
              </a:rPr>
              <a:t>–</a:t>
            </a:r>
            <a:endParaRPr lang="en-US">
              <a:solidFill>
                <a:srgbClr val="FF0000"/>
              </a:solidFill>
            </a:endParaRPr>
          </a:p>
        </p:txBody>
      </p:sp>
      <p:grpSp>
        <p:nvGrpSpPr>
          <p:cNvPr id="4103" name="Group 7"/>
          <p:cNvGrpSpPr>
            <a:grpSpLocks/>
          </p:cNvGrpSpPr>
          <p:nvPr/>
        </p:nvGrpSpPr>
        <p:grpSpPr bwMode="auto">
          <a:xfrm>
            <a:off x="3681413" y="1752600"/>
            <a:ext cx="357187" cy="457200"/>
            <a:chOff x="2294" y="1327"/>
            <a:chExt cx="225" cy="288"/>
          </a:xfrm>
        </p:grpSpPr>
        <p:sp>
          <p:nvSpPr>
            <p:cNvPr id="4209" name="Oval 8"/>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210" name="Text Box 9"/>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sp>
        <p:nvSpPr>
          <p:cNvPr id="4104" name="Text Box 27"/>
          <p:cNvSpPr txBox="1">
            <a:spLocks noChangeArrowheads="1"/>
          </p:cNvSpPr>
          <p:nvPr/>
        </p:nvSpPr>
        <p:spPr bwMode="auto">
          <a:xfrm>
            <a:off x="3810000" y="4244975"/>
            <a:ext cx="971550" cy="396875"/>
          </a:xfrm>
          <a:prstGeom prst="rect">
            <a:avLst/>
          </a:prstGeom>
          <a:noFill/>
          <a:ln w="9525">
            <a:noFill/>
            <a:miter lim="800000"/>
            <a:headEnd/>
            <a:tailEnd/>
          </a:ln>
        </p:spPr>
        <p:txBody>
          <a:bodyPr wrap="none">
            <a:spAutoFit/>
          </a:bodyPr>
          <a:lstStyle/>
          <a:p>
            <a:pPr eaLnBrk="0" hangingPunct="0"/>
            <a:r>
              <a:rPr lang="en-US" sz="2000">
                <a:solidFill>
                  <a:srgbClr val="FF0000"/>
                </a:solidFill>
              </a:rPr>
              <a:t>current:</a:t>
            </a:r>
          </a:p>
        </p:txBody>
      </p:sp>
      <p:sp>
        <p:nvSpPr>
          <p:cNvPr id="4105" name="Text Box 28"/>
          <p:cNvSpPr txBox="1">
            <a:spLocks noChangeArrowheads="1"/>
          </p:cNvSpPr>
          <p:nvPr/>
        </p:nvSpPr>
        <p:spPr bwMode="auto">
          <a:xfrm>
            <a:off x="4419600" y="4876800"/>
            <a:ext cx="2654300" cy="396875"/>
          </a:xfrm>
          <a:prstGeom prst="rect">
            <a:avLst/>
          </a:prstGeom>
          <a:noFill/>
          <a:ln w="9525">
            <a:noFill/>
            <a:miter lim="800000"/>
            <a:headEnd/>
            <a:tailEnd/>
          </a:ln>
        </p:spPr>
        <p:txBody>
          <a:bodyPr wrap="none">
            <a:spAutoFit/>
          </a:bodyPr>
          <a:lstStyle/>
          <a:p>
            <a:pPr eaLnBrk="0" hangingPunct="0"/>
            <a:r>
              <a:rPr lang="en-US" sz="2000">
                <a:solidFill>
                  <a:schemeClr val="accent2"/>
                </a:solidFill>
              </a:rPr>
              <a:t>conductivity (measured)</a:t>
            </a:r>
            <a:endParaRPr lang="en-US" sz="2000">
              <a:solidFill>
                <a:srgbClr val="FF0000"/>
              </a:solidFill>
            </a:endParaRPr>
          </a:p>
        </p:txBody>
      </p:sp>
      <p:sp>
        <p:nvSpPr>
          <p:cNvPr id="4106" name="Line 29"/>
          <p:cNvSpPr>
            <a:spLocks noChangeShapeType="1"/>
          </p:cNvSpPr>
          <p:nvPr/>
        </p:nvSpPr>
        <p:spPr bwMode="auto">
          <a:xfrm flipH="1">
            <a:off x="5235575" y="4646613"/>
            <a:ext cx="469900" cy="292100"/>
          </a:xfrm>
          <a:prstGeom prst="line">
            <a:avLst/>
          </a:prstGeom>
          <a:noFill/>
          <a:ln w="9525">
            <a:solidFill>
              <a:schemeClr val="tx1"/>
            </a:solidFill>
            <a:round/>
            <a:headEnd/>
            <a:tailEnd/>
          </a:ln>
        </p:spPr>
        <p:txBody>
          <a:bodyPr wrap="none" anchor="ctr"/>
          <a:lstStyle/>
          <a:p>
            <a:endParaRPr lang="cs-CZ"/>
          </a:p>
        </p:txBody>
      </p:sp>
      <p:grpSp>
        <p:nvGrpSpPr>
          <p:cNvPr id="4107" name="Group 130"/>
          <p:cNvGrpSpPr>
            <a:grpSpLocks/>
          </p:cNvGrpSpPr>
          <p:nvPr/>
        </p:nvGrpSpPr>
        <p:grpSpPr bwMode="auto">
          <a:xfrm>
            <a:off x="3886200" y="5257800"/>
            <a:ext cx="4773613" cy="990600"/>
            <a:chOff x="2448" y="3312"/>
            <a:chExt cx="3007" cy="624"/>
          </a:xfrm>
        </p:grpSpPr>
        <p:sp>
          <p:nvSpPr>
            <p:cNvPr id="4207" name="Line 30"/>
            <p:cNvSpPr>
              <a:spLocks noChangeShapeType="1"/>
            </p:cNvSpPr>
            <p:nvPr/>
          </p:nvSpPr>
          <p:spPr bwMode="auto">
            <a:xfrm flipH="1">
              <a:off x="3984" y="3312"/>
              <a:ext cx="0" cy="288"/>
            </a:xfrm>
            <a:prstGeom prst="line">
              <a:avLst/>
            </a:prstGeom>
            <a:noFill/>
            <a:ln w="9525">
              <a:solidFill>
                <a:schemeClr val="tx1"/>
              </a:solidFill>
              <a:round/>
              <a:headEnd/>
              <a:tailEnd type="triangle" w="med" len="med"/>
            </a:ln>
          </p:spPr>
          <p:txBody>
            <a:bodyPr wrap="none" anchor="ctr"/>
            <a:lstStyle/>
            <a:p>
              <a:endParaRPr lang="cs-CZ"/>
            </a:p>
          </p:txBody>
        </p:sp>
        <p:sp>
          <p:nvSpPr>
            <p:cNvPr id="4208" name="Text Box 31"/>
            <p:cNvSpPr txBox="1">
              <a:spLocks noChangeArrowheads="1"/>
            </p:cNvSpPr>
            <p:nvPr/>
          </p:nvSpPr>
          <p:spPr bwMode="auto">
            <a:xfrm>
              <a:off x="2448" y="3648"/>
              <a:ext cx="3007" cy="288"/>
            </a:xfrm>
            <a:prstGeom prst="rect">
              <a:avLst/>
            </a:prstGeom>
            <a:noFill/>
            <a:ln w="9525">
              <a:noFill/>
              <a:miter lim="800000"/>
              <a:headEnd/>
              <a:tailEnd/>
            </a:ln>
          </p:spPr>
          <p:txBody>
            <a:bodyPr wrap="none">
              <a:spAutoFit/>
            </a:bodyPr>
            <a:lstStyle/>
            <a:p>
              <a:pPr eaLnBrk="0" hangingPunct="0"/>
              <a:r>
                <a:rPr lang="en-US">
                  <a:solidFill>
                    <a:schemeClr val="accent2"/>
                  </a:solidFill>
                </a:rPr>
                <a:t>mean free path</a:t>
              </a:r>
              <a:r>
                <a:rPr lang="en-US"/>
                <a:t> (distance) of electrons</a:t>
              </a:r>
            </a:p>
          </p:txBody>
        </p:sp>
      </p:grpSp>
      <p:grpSp>
        <p:nvGrpSpPr>
          <p:cNvPr id="4108" name="Group 32"/>
          <p:cNvGrpSpPr>
            <a:grpSpLocks/>
          </p:cNvGrpSpPr>
          <p:nvPr/>
        </p:nvGrpSpPr>
        <p:grpSpPr bwMode="auto">
          <a:xfrm>
            <a:off x="4214813" y="1752600"/>
            <a:ext cx="357187" cy="457200"/>
            <a:chOff x="2294" y="1327"/>
            <a:chExt cx="225" cy="288"/>
          </a:xfrm>
        </p:grpSpPr>
        <p:sp>
          <p:nvSpPr>
            <p:cNvPr id="4205" name="Oval 33"/>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206" name="Text Box 34"/>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09" name="Group 35"/>
          <p:cNvGrpSpPr>
            <a:grpSpLocks/>
          </p:cNvGrpSpPr>
          <p:nvPr/>
        </p:nvGrpSpPr>
        <p:grpSpPr bwMode="auto">
          <a:xfrm>
            <a:off x="4748213" y="1752600"/>
            <a:ext cx="357187" cy="457200"/>
            <a:chOff x="2294" y="1327"/>
            <a:chExt cx="225" cy="288"/>
          </a:xfrm>
        </p:grpSpPr>
        <p:sp>
          <p:nvSpPr>
            <p:cNvPr id="4203" name="Oval 36"/>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204" name="Text Box 37"/>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0" name="Group 38"/>
          <p:cNvGrpSpPr>
            <a:grpSpLocks/>
          </p:cNvGrpSpPr>
          <p:nvPr/>
        </p:nvGrpSpPr>
        <p:grpSpPr bwMode="auto">
          <a:xfrm>
            <a:off x="5281613" y="1752600"/>
            <a:ext cx="357187" cy="457200"/>
            <a:chOff x="2294" y="1327"/>
            <a:chExt cx="225" cy="288"/>
          </a:xfrm>
        </p:grpSpPr>
        <p:sp>
          <p:nvSpPr>
            <p:cNvPr id="4201" name="Oval 39"/>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202" name="Text Box 40"/>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1" name="Group 41"/>
          <p:cNvGrpSpPr>
            <a:grpSpLocks/>
          </p:cNvGrpSpPr>
          <p:nvPr/>
        </p:nvGrpSpPr>
        <p:grpSpPr bwMode="auto">
          <a:xfrm>
            <a:off x="5815013" y="1752600"/>
            <a:ext cx="357187" cy="457200"/>
            <a:chOff x="2294" y="1327"/>
            <a:chExt cx="225" cy="288"/>
          </a:xfrm>
        </p:grpSpPr>
        <p:sp>
          <p:nvSpPr>
            <p:cNvPr id="4199" name="Oval 42"/>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200" name="Text Box 43"/>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2" name="Group 44"/>
          <p:cNvGrpSpPr>
            <a:grpSpLocks/>
          </p:cNvGrpSpPr>
          <p:nvPr/>
        </p:nvGrpSpPr>
        <p:grpSpPr bwMode="auto">
          <a:xfrm>
            <a:off x="6348413" y="1752600"/>
            <a:ext cx="357187" cy="457200"/>
            <a:chOff x="2294" y="1327"/>
            <a:chExt cx="225" cy="288"/>
          </a:xfrm>
        </p:grpSpPr>
        <p:sp>
          <p:nvSpPr>
            <p:cNvPr id="4197" name="Oval 45"/>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98" name="Text Box 46"/>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3" name="Group 47"/>
          <p:cNvGrpSpPr>
            <a:grpSpLocks/>
          </p:cNvGrpSpPr>
          <p:nvPr/>
        </p:nvGrpSpPr>
        <p:grpSpPr bwMode="auto">
          <a:xfrm>
            <a:off x="6881813" y="1752600"/>
            <a:ext cx="357187" cy="457200"/>
            <a:chOff x="2294" y="1327"/>
            <a:chExt cx="225" cy="288"/>
          </a:xfrm>
        </p:grpSpPr>
        <p:sp>
          <p:nvSpPr>
            <p:cNvPr id="4195" name="Oval 48"/>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96" name="Text Box 49"/>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4" name="Group 50"/>
          <p:cNvGrpSpPr>
            <a:grpSpLocks/>
          </p:cNvGrpSpPr>
          <p:nvPr/>
        </p:nvGrpSpPr>
        <p:grpSpPr bwMode="auto">
          <a:xfrm>
            <a:off x="7415213" y="1752600"/>
            <a:ext cx="357187" cy="457200"/>
            <a:chOff x="2294" y="1327"/>
            <a:chExt cx="225" cy="288"/>
          </a:xfrm>
        </p:grpSpPr>
        <p:sp>
          <p:nvSpPr>
            <p:cNvPr id="4193" name="Oval 51"/>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94" name="Text Box 52"/>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5" name="Group 53"/>
          <p:cNvGrpSpPr>
            <a:grpSpLocks/>
          </p:cNvGrpSpPr>
          <p:nvPr/>
        </p:nvGrpSpPr>
        <p:grpSpPr bwMode="auto">
          <a:xfrm>
            <a:off x="3681413" y="2286000"/>
            <a:ext cx="357187" cy="457200"/>
            <a:chOff x="2294" y="1327"/>
            <a:chExt cx="225" cy="288"/>
          </a:xfrm>
        </p:grpSpPr>
        <p:sp>
          <p:nvSpPr>
            <p:cNvPr id="4191" name="Oval 54"/>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92" name="Text Box 55"/>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6" name="Group 56"/>
          <p:cNvGrpSpPr>
            <a:grpSpLocks/>
          </p:cNvGrpSpPr>
          <p:nvPr/>
        </p:nvGrpSpPr>
        <p:grpSpPr bwMode="auto">
          <a:xfrm>
            <a:off x="4214813" y="2286000"/>
            <a:ext cx="357187" cy="457200"/>
            <a:chOff x="2294" y="1327"/>
            <a:chExt cx="225" cy="288"/>
          </a:xfrm>
        </p:grpSpPr>
        <p:sp>
          <p:nvSpPr>
            <p:cNvPr id="4189" name="Oval 57"/>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90" name="Text Box 58"/>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7" name="Group 59"/>
          <p:cNvGrpSpPr>
            <a:grpSpLocks/>
          </p:cNvGrpSpPr>
          <p:nvPr/>
        </p:nvGrpSpPr>
        <p:grpSpPr bwMode="auto">
          <a:xfrm>
            <a:off x="4748213" y="2286000"/>
            <a:ext cx="357187" cy="457200"/>
            <a:chOff x="2294" y="1327"/>
            <a:chExt cx="225" cy="288"/>
          </a:xfrm>
        </p:grpSpPr>
        <p:sp>
          <p:nvSpPr>
            <p:cNvPr id="4187" name="Oval 60"/>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88" name="Text Box 61"/>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8" name="Group 62"/>
          <p:cNvGrpSpPr>
            <a:grpSpLocks/>
          </p:cNvGrpSpPr>
          <p:nvPr/>
        </p:nvGrpSpPr>
        <p:grpSpPr bwMode="auto">
          <a:xfrm>
            <a:off x="5281613" y="2286000"/>
            <a:ext cx="357187" cy="457200"/>
            <a:chOff x="2294" y="1327"/>
            <a:chExt cx="225" cy="288"/>
          </a:xfrm>
        </p:grpSpPr>
        <p:sp>
          <p:nvSpPr>
            <p:cNvPr id="4185" name="Oval 63"/>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86" name="Text Box 64"/>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19" name="Group 65"/>
          <p:cNvGrpSpPr>
            <a:grpSpLocks/>
          </p:cNvGrpSpPr>
          <p:nvPr/>
        </p:nvGrpSpPr>
        <p:grpSpPr bwMode="auto">
          <a:xfrm>
            <a:off x="5815013" y="2286000"/>
            <a:ext cx="357187" cy="457200"/>
            <a:chOff x="2294" y="1327"/>
            <a:chExt cx="225" cy="288"/>
          </a:xfrm>
        </p:grpSpPr>
        <p:sp>
          <p:nvSpPr>
            <p:cNvPr id="4183" name="Oval 66"/>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84" name="Text Box 67"/>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0" name="Group 68"/>
          <p:cNvGrpSpPr>
            <a:grpSpLocks/>
          </p:cNvGrpSpPr>
          <p:nvPr/>
        </p:nvGrpSpPr>
        <p:grpSpPr bwMode="auto">
          <a:xfrm>
            <a:off x="6348413" y="2286000"/>
            <a:ext cx="357187" cy="457200"/>
            <a:chOff x="2294" y="1327"/>
            <a:chExt cx="225" cy="288"/>
          </a:xfrm>
        </p:grpSpPr>
        <p:sp>
          <p:nvSpPr>
            <p:cNvPr id="4181" name="Oval 69"/>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82" name="Text Box 70"/>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1" name="Group 71"/>
          <p:cNvGrpSpPr>
            <a:grpSpLocks/>
          </p:cNvGrpSpPr>
          <p:nvPr/>
        </p:nvGrpSpPr>
        <p:grpSpPr bwMode="auto">
          <a:xfrm>
            <a:off x="6881813" y="2286000"/>
            <a:ext cx="357187" cy="457200"/>
            <a:chOff x="2294" y="1327"/>
            <a:chExt cx="225" cy="288"/>
          </a:xfrm>
        </p:grpSpPr>
        <p:sp>
          <p:nvSpPr>
            <p:cNvPr id="4179" name="Oval 72"/>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80" name="Text Box 73"/>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2" name="Group 74"/>
          <p:cNvGrpSpPr>
            <a:grpSpLocks/>
          </p:cNvGrpSpPr>
          <p:nvPr/>
        </p:nvGrpSpPr>
        <p:grpSpPr bwMode="auto">
          <a:xfrm>
            <a:off x="7415213" y="2286000"/>
            <a:ext cx="357187" cy="457200"/>
            <a:chOff x="2294" y="1327"/>
            <a:chExt cx="225" cy="288"/>
          </a:xfrm>
        </p:grpSpPr>
        <p:sp>
          <p:nvSpPr>
            <p:cNvPr id="4177" name="Oval 75"/>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78" name="Text Box 76"/>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3" name="Group 77"/>
          <p:cNvGrpSpPr>
            <a:grpSpLocks/>
          </p:cNvGrpSpPr>
          <p:nvPr/>
        </p:nvGrpSpPr>
        <p:grpSpPr bwMode="auto">
          <a:xfrm>
            <a:off x="3681413" y="2819400"/>
            <a:ext cx="357187" cy="457200"/>
            <a:chOff x="2294" y="1327"/>
            <a:chExt cx="225" cy="288"/>
          </a:xfrm>
        </p:grpSpPr>
        <p:sp>
          <p:nvSpPr>
            <p:cNvPr id="4175" name="Oval 78"/>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76" name="Text Box 79"/>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4" name="Group 80"/>
          <p:cNvGrpSpPr>
            <a:grpSpLocks/>
          </p:cNvGrpSpPr>
          <p:nvPr/>
        </p:nvGrpSpPr>
        <p:grpSpPr bwMode="auto">
          <a:xfrm>
            <a:off x="4214813" y="2819400"/>
            <a:ext cx="357187" cy="457200"/>
            <a:chOff x="2294" y="1327"/>
            <a:chExt cx="225" cy="288"/>
          </a:xfrm>
        </p:grpSpPr>
        <p:sp>
          <p:nvSpPr>
            <p:cNvPr id="4173" name="Oval 81"/>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74" name="Text Box 82"/>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5" name="Group 83"/>
          <p:cNvGrpSpPr>
            <a:grpSpLocks/>
          </p:cNvGrpSpPr>
          <p:nvPr/>
        </p:nvGrpSpPr>
        <p:grpSpPr bwMode="auto">
          <a:xfrm>
            <a:off x="4748213" y="2819400"/>
            <a:ext cx="357187" cy="457200"/>
            <a:chOff x="2294" y="1327"/>
            <a:chExt cx="225" cy="288"/>
          </a:xfrm>
        </p:grpSpPr>
        <p:sp>
          <p:nvSpPr>
            <p:cNvPr id="4171" name="Oval 84"/>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72" name="Text Box 85"/>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6" name="Group 86"/>
          <p:cNvGrpSpPr>
            <a:grpSpLocks/>
          </p:cNvGrpSpPr>
          <p:nvPr/>
        </p:nvGrpSpPr>
        <p:grpSpPr bwMode="auto">
          <a:xfrm>
            <a:off x="5281613" y="2819400"/>
            <a:ext cx="357187" cy="457200"/>
            <a:chOff x="2294" y="1327"/>
            <a:chExt cx="225" cy="288"/>
          </a:xfrm>
        </p:grpSpPr>
        <p:sp>
          <p:nvSpPr>
            <p:cNvPr id="4169" name="Oval 87"/>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70" name="Text Box 88"/>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7" name="Group 89"/>
          <p:cNvGrpSpPr>
            <a:grpSpLocks/>
          </p:cNvGrpSpPr>
          <p:nvPr/>
        </p:nvGrpSpPr>
        <p:grpSpPr bwMode="auto">
          <a:xfrm>
            <a:off x="5815013" y="2819400"/>
            <a:ext cx="357187" cy="457200"/>
            <a:chOff x="2294" y="1327"/>
            <a:chExt cx="225" cy="288"/>
          </a:xfrm>
        </p:grpSpPr>
        <p:sp>
          <p:nvSpPr>
            <p:cNvPr id="4167" name="Oval 90"/>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68" name="Text Box 91"/>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8" name="Group 92"/>
          <p:cNvGrpSpPr>
            <a:grpSpLocks/>
          </p:cNvGrpSpPr>
          <p:nvPr/>
        </p:nvGrpSpPr>
        <p:grpSpPr bwMode="auto">
          <a:xfrm>
            <a:off x="6348413" y="2819400"/>
            <a:ext cx="357187" cy="457200"/>
            <a:chOff x="2294" y="1327"/>
            <a:chExt cx="225" cy="288"/>
          </a:xfrm>
        </p:grpSpPr>
        <p:sp>
          <p:nvSpPr>
            <p:cNvPr id="4165" name="Oval 93"/>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66" name="Text Box 94"/>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29" name="Group 95"/>
          <p:cNvGrpSpPr>
            <a:grpSpLocks/>
          </p:cNvGrpSpPr>
          <p:nvPr/>
        </p:nvGrpSpPr>
        <p:grpSpPr bwMode="auto">
          <a:xfrm>
            <a:off x="6881813" y="2819400"/>
            <a:ext cx="357187" cy="457200"/>
            <a:chOff x="2294" y="1327"/>
            <a:chExt cx="225" cy="288"/>
          </a:xfrm>
        </p:grpSpPr>
        <p:sp>
          <p:nvSpPr>
            <p:cNvPr id="4163" name="Oval 96"/>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64" name="Text Box 97"/>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0" name="Group 98"/>
          <p:cNvGrpSpPr>
            <a:grpSpLocks/>
          </p:cNvGrpSpPr>
          <p:nvPr/>
        </p:nvGrpSpPr>
        <p:grpSpPr bwMode="auto">
          <a:xfrm>
            <a:off x="7415213" y="2819400"/>
            <a:ext cx="357187" cy="457200"/>
            <a:chOff x="2294" y="1327"/>
            <a:chExt cx="225" cy="288"/>
          </a:xfrm>
        </p:grpSpPr>
        <p:sp>
          <p:nvSpPr>
            <p:cNvPr id="4161" name="Oval 99"/>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62" name="Text Box 100"/>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1" name="Group 101"/>
          <p:cNvGrpSpPr>
            <a:grpSpLocks/>
          </p:cNvGrpSpPr>
          <p:nvPr/>
        </p:nvGrpSpPr>
        <p:grpSpPr bwMode="auto">
          <a:xfrm>
            <a:off x="3681413" y="3352800"/>
            <a:ext cx="357187" cy="457200"/>
            <a:chOff x="2294" y="1327"/>
            <a:chExt cx="225" cy="288"/>
          </a:xfrm>
        </p:grpSpPr>
        <p:sp>
          <p:nvSpPr>
            <p:cNvPr id="4159" name="Oval 102"/>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60" name="Text Box 103"/>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2" name="Group 104"/>
          <p:cNvGrpSpPr>
            <a:grpSpLocks/>
          </p:cNvGrpSpPr>
          <p:nvPr/>
        </p:nvGrpSpPr>
        <p:grpSpPr bwMode="auto">
          <a:xfrm>
            <a:off x="4214813" y="3352800"/>
            <a:ext cx="357187" cy="457200"/>
            <a:chOff x="2294" y="1327"/>
            <a:chExt cx="225" cy="288"/>
          </a:xfrm>
        </p:grpSpPr>
        <p:sp>
          <p:nvSpPr>
            <p:cNvPr id="4157" name="Oval 105"/>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58" name="Text Box 106"/>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3" name="Group 107"/>
          <p:cNvGrpSpPr>
            <a:grpSpLocks/>
          </p:cNvGrpSpPr>
          <p:nvPr/>
        </p:nvGrpSpPr>
        <p:grpSpPr bwMode="auto">
          <a:xfrm>
            <a:off x="4748213" y="3352800"/>
            <a:ext cx="357187" cy="457200"/>
            <a:chOff x="2294" y="1327"/>
            <a:chExt cx="225" cy="288"/>
          </a:xfrm>
        </p:grpSpPr>
        <p:sp>
          <p:nvSpPr>
            <p:cNvPr id="4155" name="Oval 108"/>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56" name="Text Box 109"/>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4" name="Group 110"/>
          <p:cNvGrpSpPr>
            <a:grpSpLocks/>
          </p:cNvGrpSpPr>
          <p:nvPr/>
        </p:nvGrpSpPr>
        <p:grpSpPr bwMode="auto">
          <a:xfrm>
            <a:off x="5281613" y="3352800"/>
            <a:ext cx="357187" cy="457200"/>
            <a:chOff x="2294" y="1327"/>
            <a:chExt cx="225" cy="288"/>
          </a:xfrm>
        </p:grpSpPr>
        <p:sp>
          <p:nvSpPr>
            <p:cNvPr id="4153" name="Oval 111"/>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54" name="Text Box 112"/>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5" name="Group 113"/>
          <p:cNvGrpSpPr>
            <a:grpSpLocks/>
          </p:cNvGrpSpPr>
          <p:nvPr/>
        </p:nvGrpSpPr>
        <p:grpSpPr bwMode="auto">
          <a:xfrm>
            <a:off x="5815013" y="3352800"/>
            <a:ext cx="357187" cy="457200"/>
            <a:chOff x="2294" y="1327"/>
            <a:chExt cx="225" cy="288"/>
          </a:xfrm>
        </p:grpSpPr>
        <p:sp>
          <p:nvSpPr>
            <p:cNvPr id="4151" name="Oval 114"/>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52" name="Text Box 115"/>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6" name="Group 116"/>
          <p:cNvGrpSpPr>
            <a:grpSpLocks/>
          </p:cNvGrpSpPr>
          <p:nvPr/>
        </p:nvGrpSpPr>
        <p:grpSpPr bwMode="auto">
          <a:xfrm>
            <a:off x="6348413" y="3352800"/>
            <a:ext cx="357187" cy="457200"/>
            <a:chOff x="2294" y="1327"/>
            <a:chExt cx="225" cy="288"/>
          </a:xfrm>
        </p:grpSpPr>
        <p:sp>
          <p:nvSpPr>
            <p:cNvPr id="4149" name="Oval 117"/>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50" name="Text Box 118"/>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7" name="Group 119"/>
          <p:cNvGrpSpPr>
            <a:grpSpLocks/>
          </p:cNvGrpSpPr>
          <p:nvPr/>
        </p:nvGrpSpPr>
        <p:grpSpPr bwMode="auto">
          <a:xfrm>
            <a:off x="6881813" y="3352800"/>
            <a:ext cx="357187" cy="457200"/>
            <a:chOff x="2294" y="1327"/>
            <a:chExt cx="225" cy="288"/>
          </a:xfrm>
        </p:grpSpPr>
        <p:sp>
          <p:nvSpPr>
            <p:cNvPr id="4147" name="Oval 120"/>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48" name="Text Box 121"/>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grpSp>
        <p:nvGrpSpPr>
          <p:cNvPr id="4138" name="Group 122"/>
          <p:cNvGrpSpPr>
            <a:grpSpLocks/>
          </p:cNvGrpSpPr>
          <p:nvPr/>
        </p:nvGrpSpPr>
        <p:grpSpPr bwMode="auto">
          <a:xfrm>
            <a:off x="7415213" y="3352800"/>
            <a:ext cx="357187" cy="457200"/>
            <a:chOff x="2294" y="1327"/>
            <a:chExt cx="225" cy="288"/>
          </a:xfrm>
        </p:grpSpPr>
        <p:sp>
          <p:nvSpPr>
            <p:cNvPr id="4145" name="Oval 123"/>
            <p:cNvSpPr>
              <a:spLocks noChangeArrowheads="1"/>
            </p:cNvSpPr>
            <p:nvPr/>
          </p:nvSpPr>
          <p:spPr bwMode="auto">
            <a:xfrm>
              <a:off x="2310" y="1382"/>
              <a:ext cx="192" cy="192"/>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4146" name="Text Box 124"/>
            <p:cNvSpPr txBox="1">
              <a:spLocks noChangeArrowheads="1"/>
            </p:cNvSpPr>
            <p:nvPr/>
          </p:nvSpPr>
          <p:spPr bwMode="auto">
            <a:xfrm>
              <a:off x="2294" y="1327"/>
              <a:ext cx="225" cy="288"/>
            </a:xfrm>
            <a:prstGeom prst="rect">
              <a:avLst/>
            </a:prstGeom>
            <a:noFill/>
            <a:ln w="9525">
              <a:noFill/>
              <a:miter lim="800000"/>
              <a:headEnd/>
              <a:tailEnd/>
            </a:ln>
          </p:spPr>
          <p:txBody>
            <a:bodyPr wrap="none">
              <a:spAutoFit/>
            </a:bodyPr>
            <a:lstStyle/>
            <a:p>
              <a:pPr algn="ctr" eaLnBrk="0" hangingPunct="0"/>
              <a:r>
                <a:rPr lang="en-US" b="1"/>
                <a:t>+</a:t>
              </a:r>
            </a:p>
          </p:txBody>
        </p:sp>
      </p:grpSp>
      <p:sp>
        <p:nvSpPr>
          <p:cNvPr id="4139" name="Text Box 125"/>
          <p:cNvSpPr txBox="1">
            <a:spLocks noChangeArrowheads="1"/>
          </p:cNvSpPr>
          <p:nvPr/>
        </p:nvSpPr>
        <p:spPr bwMode="auto">
          <a:xfrm>
            <a:off x="3581400" y="1371600"/>
            <a:ext cx="4368800" cy="457200"/>
          </a:xfrm>
          <a:prstGeom prst="rect">
            <a:avLst/>
          </a:prstGeom>
          <a:noFill/>
          <a:ln w="9525">
            <a:noFill/>
            <a:miter lim="800000"/>
            <a:headEnd/>
            <a:tailEnd/>
          </a:ln>
        </p:spPr>
        <p:txBody>
          <a:bodyPr wrap="none">
            <a:spAutoFit/>
          </a:bodyPr>
          <a:lstStyle/>
          <a:p>
            <a:pPr eaLnBrk="0" hangingPunct="0"/>
            <a:r>
              <a:rPr lang="en-US">
                <a:solidFill>
                  <a:srgbClr val="FF0000"/>
                </a:solidFill>
              </a:rPr>
              <a:t>crystalline conductor</a:t>
            </a:r>
            <a:r>
              <a:rPr lang="en-US"/>
              <a:t> (e.g. copper)</a:t>
            </a:r>
          </a:p>
        </p:txBody>
      </p:sp>
      <p:grpSp>
        <p:nvGrpSpPr>
          <p:cNvPr id="31861" name="Group 129"/>
          <p:cNvGrpSpPr>
            <a:grpSpLocks/>
          </p:cNvGrpSpPr>
          <p:nvPr/>
        </p:nvGrpSpPr>
        <p:grpSpPr bwMode="auto">
          <a:xfrm>
            <a:off x="1600200" y="1965325"/>
            <a:ext cx="7318375" cy="1311275"/>
            <a:chOff x="1008" y="1238"/>
            <a:chExt cx="4610" cy="826"/>
          </a:xfrm>
        </p:grpSpPr>
        <p:sp>
          <p:nvSpPr>
            <p:cNvPr id="4142" name="Line 126"/>
            <p:cNvSpPr>
              <a:spLocks noChangeShapeType="1"/>
            </p:cNvSpPr>
            <p:nvPr/>
          </p:nvSpPr>
          <p:spPr bwMode="auto">
            <a:xfrm>
              <a:off x="1440" y="2064"/>
              <a:ext cx="3360" cy="0"/>
            </a:xfrm>
            <a:prstGeom prst="line">
              <a:avLst/>
            </a:prstGeom>
            <a:noFill/>
            <a:ln w="9525">
              <a:solidFill>
                <a:srgbClr val="FF0000"/>
              </a:solidFill>
              <a:round/>
              <a:headEnd/>
              <a:tailEnd type="triangle" w="med" len="med"/>
            </a:ln>
          </p:spPr>
          <p:txBody>
            <a:bodyPr wrap="none" anchor="ctr"/>
            <a:lstStyle/>
            <a:p>
              <a:endParaRPr lang="cs-CZ"/>
            </a:p>
          </p:txBody>
        </p:sp>
        <p:sp>
          <p:nvSpPr>
            <p:cNvPr id="4143" name="Line 127"/>
            <p:cNvSpPr>
              <a:spLocks noChangeShapeType="1"/>
            </p:cNvSpPr>
            <p:nvPr/>
          </p:nvSpPr>
          <p:spPr bwMode="auto">
            <a:xfrm flipV="1">
              <a:off x="1008" y="1392"/>
              <a:ext cx="3840" cy="144"/>
            </a:xfrm>
            <a:prstGeom prst="line">
              <a:avLst/>
            </a:prstGeom>
            <a:noFill/>
            <a:ln w="9525">
              <a:solidFill>
                <a:srgbClr val="FF0000"/>
              </a:solidFill>
              <a:round/>
              <a:headEnd/>
              <a:tailEnd type="triangle" w="med" len="med"/>
            </a:ln>
          </p:spPr>
          <p:txBody>
            <a:bodyPr wrap="none" anchor="ctr"/>
            <a:lstStyle/>
            <a:p>
              <a:endParaRPr lang="cs-CZ"/>
            </a:p>
          </p:txBody>
        </p:sp>
        <p:sp>
          <p:nvSpPr>
            <p:cNvPr id="4144" name="Text Box 128"/>
            <p:cNvSpPr txBox="1">
              <a:spLocks noChangeArrowheads="1"/>
            </p:cNvSpPr>
            <p:nvPr/>
          </p:nvSpPr>
          <p:spPr bwMode="auto">
            <a:xfrm>
              <a:off x="4873" y="1238"/>
              <a:ext cx="745" cy="748"/>
            </a:xfrm>
            <a:prstGeom prst="rect">
              <a:avLst/>
            </a:prstGeom>
            <a:noFill/>
            <a:ln w="9525">
              <a:noFill/>
              <a:miter lim="800000"/>
              <a:headEnd/>
              <a:tailEnd/>
            </a:ln>
          </p:spPr>
          <p:txBody>
            <a:bodyPr wrap="none">
              <a:spAutoFit/>
            </a:bodyPr>
            <a:lstStyle/>
            <a:p>
              <a:pPr algn="ctr" eaLnBrk="0" hangingPunct="0"/>
              <a:r>
                <a:rPr lang="en-US">
                  <a:solidFill>
                    <a:srgbClr val="FF0000"/>
                  </a:solidFill>
                </a:rPr>
                <a:t>10</a:t>
              </a:r>
              <a:r>
                <a:rPr lang="ja-JP" altLang="en-US">
                  <a:solidFill>
                    <a:srgbClr val="FF0000"/>
                  </a:solidFill>
                </a:rPr>
                <a:t>’</a:t>
              </a:r>
              <a:r>
                <a:rPr lang="en-US" altLang="ja-JP">
                  <a:solidFill>
                    <a:srgbClr val="FF0000"/>
                  </a:solidFill>
                </a:rPr>
                <a:t>s</a:t>
              </a:r>
            </a:p>
            <a:p>
              <a:pPr algn="ctr" eaLnBrk="0" hangingPunct="0"/>
              <a:r>
                <a:rPr lang="en-US">
                  <a:solidFill>
                    <a:srgbClr val="FF0000"/>
                  </a:solidFill>
                </a:rPr>
                <a:t>of</a:t>
              </a:r>
            </a:p>
            <a:p>
              <a:pPr algn="ctr" eaLnBrk="0" hangingPunct="0"/>
              <a:r>
                <a:rPr lang="en-US">
                  <a:solidFill>
                    <a:srgbClr val="FF0000"/>
                  </a:solidFill>
                </a:rPr>
                <a:t>periods!</a:t>
              </a:r>
            </a:p>
          </p:txBody>
        </p:sp>
      </p:grpSp>
      <p:graphicFrame>
        <p:nvGraphicFramePr>
          <p:cNvPr id="4098" name="Object 2"/>
          <p:cNvGraphicFramePr>
            <a:graphicFrameLocks noChangeAspect="1"/>
          </p:cNvGraphicFramePr>
          <p:nvPr/>
        </p:nvGraphicFramePr>
        <p:xfrm>
          <a:off x="1447800" y="3886200"/>
          <a:ext cx="457200" cy="571500"/>
        </p:xfrm>
        <a:graphic>
          <a:graphicData uri="http://schemas.openxmlformats.org/presentationml/2006/ole">
            <p:oleObj spid="_x0000_s4098" name="Equation" r:id="rId3" imgW="152400" imgH="190500" progId="">
              <p:embed/>
            </p:oleObj>
          </a:graphicData>
        </a:graphic>
      </p:graphicFrame>
      <p:sp>
        <p:nvSpPr>
          <p:cNvPr id="4141" name="Line 133"/>
          <p:cNvSpPr>
            <a:spLocks noChangeShapeType="1"/>
          </p:cNvSpPr>
          <p:nvPr/>
        </p:nvSpPr>
        <p:spPr bwMode="auto">
          <a:xfrm flipH="1">
            <a:off x="838200" y="4191000"/>
            <a:ext cx="609600" cy="0"/>
          </a:xfrm>
          <a:prstGeom prst="line">
            <a:avLst/>
          </a:prstGeom>
          <a:noFill/>
          <a:ln w="9525">
            <a:solidFill>
              <a:schemeClr val="tx1"/>
            </a:solidFill>
            <a:round/>
            <a:headEnd/>
            <a:tailEnd type="triangle" w="med" len="med"/>
          </a:ln>
        </p:spPr>
        <p:txBody>
          <a:bodyPr wrap="none" anchor="ctr"/>
          <a:lstStyle/>
          <a:p>
            <a:endParaRPr lang="cs-CZ"/>
          </a:p>
        </p:txBody>
      </p:sp>
      <p:graphicFrame>
        <p:nvGraphicFramePr>
          <p:cNvPr id="4099" name="Object 3"/>
          <p:cNvGraphicFramePr>
            <a:graphicFrameLocks noChangeAspect="1"/>
          </p:cNvGraphicFramePr>
          <p:nvPr/>
        </p:nvGraphicFramePr>
        <p:xfrm>
          <a:off x="4959350" y="4132263"/>
          <a:ext cx="1289050" cy="515937"/>
        </p:xfrm>
        <a:graphic>
          <a:graphicData uri="http://schemas.openxmlformats.org/presentationml/2006/ole">
            <p:oleObj spid="_x0000_s4099" name="Equation" r:id="rId4" imgW="508000" imgH="2032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2819400"/>
            <a:ext cx="5562600" cy="2895600"/>
            <a:chOff x="960" y="1776"/>
            <a:chExt cx="3504" cy="1824"/>
          </a:xfrm>
        </p:grpSpPr>
        <p:grpSp>
          <p:nvGrpSpPr>
            <p:cNvPr id="196680" name="Group 3"/>
            <p:cNvGrpSpPr>
              <a:grpSpLocks/>
            </p:cNvGrpSpPr>
            <p:nvPr/>
          </p:nvGrpSpPr>
          <p:grpSpPr bwMode="auto">
            <a:xfrm>
              <a:off x="960" y="1776"/>
              <a:ext cx="1824" cy="1824"/>
              <a:chOff x="960" y="1776"/>
              <a:chExt cx="1824" cy="1824"/>
            </a:xfrm>
          </p:grpSpPr>
          <p:pic>
            <p:nvPicPr>
              <p:cNvPr id="196684" name="Picture 4"/>
              <p:cNvPicPr>
                <a:picLocks noChangeAspect="1" noChangeArrowheads="1"/>
              </p:cNvPicPr>
              <p:nvPr/>
            </p:nvPicPr>
            <p:blipFill>
              <a:blip r:embed="rId2"/>
              <a:srcRect/>
              <a:stretch>
                <a:fillRect/>
              </a:stretch>
            </p:blipFill>
            <p:spPr bwMode="auto">
              <a:xfrm>
                <a:off x="960" y="1776"/>
                <a:ext cx="1824" cy="1824"/>
              </a:xfrm>
              <a:prstGeom prst="rect">
                <a:avLst/>
              </a:prstGeom>
              <a:noFill/>
              <a:ln w="9525">
                <a:noFill/>
                <a:miter lim="800000"/>
                <a:headEnd/>
                <a:tailEnd/>
              </a:ln>
            </p:spPr>
          </p:pic>
          <p:sp>
            <p:nvSpPr>
              <p:cNvPr id="196685" name="Rectangle 5"/>
              <p:cNvSpPr>
                <a:spLocks noChangeArrowheads="1"/>
              </p:cNvSpPr>
              <p:nvPr/>
            </p:nvSpPr>
            <p:spPr bwMode="auto">
              <a:xfrm>
                <a:off x="1211" y="2015"/>
                <a:ext cx="1342" cy="1342"/>
              </a:xfrm>
              <a:prstGeom prst="rect">
                <a:avLst/>
              </a:prstGeom>
              <a:noFill/>
              <a:ln w="28575">
                <a:solidFill>
                  <a:srgbClr val="FF0000"/>
                </a:solidFill>
                <a:prstDash val="dash"/>
                <a:miter lim="800000"/>
                <a:headEnd/>
                <a:tailEnd/>
              </a:ln>
            </p:spPr>
            <p:txBody>
              <a:bodyPr wrap="none" anchor="ctr"/>
              <a:lstStyle/>
              <a:p>
                <a:pPr algn="ctr" eaLnBrk="0" hangingPunct="0"/>
                <a:endParaRPr lang="cs-CZ"/>
              </a:p>
            </p:txBody>
          </p:sp>
        </p:grpSp>
        <p:grpSp>
          <p:nvGrpSpPr>
            <p:cNvPr id="196681" name="Group 6"/>
            <p:cNvGrpSpPr>
              <a:grpSpLocks/>
            </p:cNvGrpSpPr>
            <p:nvPr/>
          </p:nvGrpSpPr>
          <p:grpSpPr bwMode="auto">
            <a:xfrm>
              <a:off x="2553" y="1824"/>
              <a:ext cx="1911" cy="432"/>
              <a:chOff x="2553" y="1824"/>
              <a:chExt cx="1911" cy="432"/>
            </a:xfrm>
          </p:grpSpPr>
          <p:sp>
            <p:nvSpPr>
              <p:cNvPr id="196682" name="Oval 7"/>
              <p:cNvSpPr>
                <a:spLocks noChangeArrowheads="1"/>
              </p:cNvSpPr>
              <p:nvPr/>
            </p:nvSpPr>
            <p:spPr bwMode="auto">
              <a:xfrm>
                <a:off x="4032" y="1824"/>
                <a:ext cx="432" cy="432"/>
              </a:xfrm>
              <a:prstGeom prst="ellipse">
                <a:avLst/>
              </a:prstGeom>
              <a:noFill/>
              <a:ln w="28575">
                <a:solidFill>
                  <a:srgbClr val="FF0000"/>
                </a:solidFill>
                <a:prstDash val="dash"/>
                <a:round/>
                <a:headEnd/>
                <a:tailEnd/>
              </a:ln>
            </p:spPr>
            <p:txBody>
              <a:bodyPr wrap="none" anchor="ctr"/>
              <a:lstStyle/>
              <a:p>
                <a:pPr algn="ctr" eaLnBrk="0" hangingPunct="0"/>
                <a:endParaRPr lang="cs-CZ"/>
              </a:p>
            </p:txBody>
          </p:sp>
          <p:sp>
            <p:nvSpPr>
              <p:cNvPr id="196683" name="Line 8"/>
              <p:cNvSpPr>
                <a:spLocks noChangeShapeType="1"/>
              </p:cNvSpPr>
              <p:nvPr/>
            </p:nvSpPr>
            <p:spPr bwMode="auto">
              <a:xfrm flipH="1">
                <a:off x="2553" y="2021"/>
                <a:ext cx="1467" cy="113"/>
              </a:xfrm>
              <a:prstGeom prst="line">
                <a:avLst/>
              </a:prstGeom>
              <a:noFill/>
              <a:ln w="28575">
                <a:solidFill>
                  <a:srgbClr val="FF0000"/>
                </a:solidFill>
                <a:prstDash val="dash"/>
                <a:round/>
                <a:headEnd/>
                <a:tailEnd/>
              </a:ln>
            </p:spPr>
            <p:txBody>
              <a:bodyPr wrap="none" anchor="ctr"/>
              <a:lstStyle/>
              <a:p>
                <a:endParaRPr lang="cs-CZ"/>
              </a:p>
            </p:txBody>
          </p:sp>
        </p:grpSp>
      </p:grpSp>
      <p:sp>
        <p:nvSpPr>
          <p:cNvPr id="196611" name="Rectangle 9"/>
          <p:cNvSpPr>
            <a:spLocks noGrp="1" noChangeArrowheads="1"/>
          </p:cNvSpPr>
          <p:nvPr>
            <p:ph type="title"/>
          </p:nvPr>
        </p:nvSpPr>
        <p:spPr>
          <a:xfrm>
            <a:off x="685800" y="0"/>
            <a:ext cx="7772400" cy="1143000"/>
          </a:xfrm>
        </p:spPr>
        <p:txBody>
          <a:bodyPr/>
          <a:lstStyle/>
          <a:p>
            <a:r>
              <a:rPr lang="en-US" smtClean="0">
                <a:ea typeface="ＭＳ Ｐゴシック" charset="-128"/>
              </a:rPr>
              <a:t>Super-Defect vs. Single-Defect Q</a:t>
            </a:r>
          </a:p>
        </p:txBody>
      </p:sp>
      <p:pic>
        <p:nvPicPr>
          <p:cNvPr id="196612" name="Picture 10"/>
          <p:cNvPicPr>
            <a:picLocks noChangeAspect="1" noChangeArrowheads="1"/>
          </p:cNvPicPr>
          <p:nvPr/>
        </p:nvPicPr>
        <p:blipFill>
          <a:blip r:embed="rId3"/>
          <a:srcRect/>
          <a:stretch>
            <a:fillRect/>
          </a:stretch>
        </p:blipFill>
        <p:spPr bwMode="auto">
          <a:xfrm>
            <a:off x="304800" y="990600"/>
            <a:ext cx="8509000" cy="5283200"/>
          </a:xfrm>
          <a:prstGeom prst="rect">
            <a:avLst/>
          </a:prstGeom>
          <a:noFill/>
          <a:ln w="9525">
            <a:noFill/>
            <a:miter lim="800000"/>
            <a:headEnd/>
            <a:tailEnd/>
          </a:ln>
        </p:spPr>
      </p:pic>
      <p:sp>
        <p:nvSpPr>
          <p:cNvPr id="196613" name="Text Box 11"/>
          <p:cNvSpPr txBox="1">
            <a:spLocks noChangeArrowheads="1"/>
          </p:cNvSpPr>
          <p:nvPr/>
        </p:nvSpPr>
        <p:spPr bwMode="auto">
          <a:xfrm>
            <a:off x="6840538" y="495300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=6</a:t>
            </a:r>
          </a:p>
        </p:txBody>
      </p:sp>
      <p:sp>
        <p:nvSpPr>
          <p:cNvPr id="196614" name="Text Box 12"/>
          <p:cNvSpPr txBox="1">
            <a:spLocks noChangeArrowheads="1"/>
          </p:cNvSpPr>
          <p:nvPr/>
        </p:nvSpPr>
        <p:spPr bwMode="auto">
          <a:xfrm>
            <a:off x="6475413" y="446405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=7</a:t>
            </a:r>
          </a:p>
        </p:txBody>
      </p:sp>
      <p:sp>
        <p:nvSpPr>
          <p:cNvPr id="196615" name="Text Box 13"/>
          <p:cNvSpPr txBox="1">
            <a:spLocks noChangeArrowheads="1"/>
          </p:cNvSpPr>
          <p:nvPr/>
        </p:nvSpPr>
        <p:spPr bwMode="auto">
          <a:xfrm>
            <a:off x="5865813" y="411480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=8</a:t>
            </a:r>
          </a:p>
        </p:txBody>
      </p:sp>
      <p:sp>
        <p:nvSpPr>
          <p:cNvPr id="196616" name="Text Box 14"/>
          <p:cNvSpPr txBox="1">
            <a:spLocks noChangeArrowheads="1"/>
          </p:cNvSpPr>
          <p:nvPr/>
        </p:nvSpPr>
        <p:spPr bwMode="auto">
          <a:xfrm>
            <a:off x="4995863" y="3505200"/>
            <a:ext cx="49212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=9</a:t>
            </a:r>
          </a:p>
        </p:txBody>
      </p:sp>
      <p:sp>
        <p:nvSpPr>
          <p:cNvPr id="196617" name="Text Box 15"/>
          <p:cNvSpPr txBox="1">
            <a:spLocks noChangeArrowheads="1"/>
          </p:cNvSpPr>
          <p:nvPr/>
        </p:nvSpPr>
        <p:spPr bwMode="auto">
          <a:xfrm>
            <a:off x="4060825" y="2743200"/>
            <a:ext cx="596900"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=10</a:t>
            </a:r>
          </a:p>
        </p:txBody>
      </p:sp>
      <p:sp>
        <p:nvSpPr>
          <p:cNvPr id="196618" name="Text Box 16"/>
          <p:cNvSpPr txBox="1">
            <a:spLocks noChangeArrowheads="1"/>
          </p:cNvSpPr>
          <p:nvPr/>
        </p:nvSpPr>
        <p:spPr bwMode="auto">
          <a:xfrm>
            <a:off x="2135188" y="1600200"/>
            <a:ext cx="587375" cy="338138"/>
          </a:xfrm>
          <a:prstGeom prst="rect">
            <a:avLst/>
          </a:prstGeom>
          <a:noFill/>
          <a:ln w="9525">
            <a:noFill/>
            <a:miter lim="800000"/>
            <a:headEnd/>
            <a:tailEnd/>
          </a:ln>
        </p:spPr>
        <p:txBody>
          <a:bodyPr wrap="none">
            <a:spAutoFit/>
          </a:bodyPr>
          <a:lstStyle/>
          <a:p>
            <a:pPr algn="ctr" eaLnBrk="0" hangingPunct="0"/>
            <a:r>
              <a:rPr lang="en-US" sz="1600">
                <a:latin typeface="Symbol" pitchFamily="18" charset="2"/>
              </a:rPr>
              <a:t>ε</a:t>
            </a:r>
            <a:r>
              <a:rPr lang="en-US" sz="1600"/>
              <a:t>=11</a:t>
            </a:r>
          </a:p>
        </p:txBody>
      </p:sp>
      <p:sp>
        <p:nvSpPr>
          <p:cNvPr id="196619" name="Text Box 17"/>
          <p:cNvSpPr txBox="1">
            <a:spLocks noChangeArrowheads="1"/>
          </p:cNvSpPr>
          <p:nvPr/>
        </p:nvSpPr>
        <p:spPr bwMode="auto">
          <a:xfrm>
            <a:off x="7129463" y="4083050"/>
            <a:ext cx="492125" cy="338138"/>
          </a:xfrm>
          <a:prstGeom prst="rect">
            <a:avLst/>
          </a:prstGeom>
          <a:noFill/>
          <a:ln w="9525">
            <a:noFill/>
            <a:miter lim="800000"/>
            <a:headEnd/>
            <a:tailEnd/>
          </a:ln>
        </p:spPr>
        <p:txBody>
          <a:bodyPr wrap="none">
            <a:spAutoFit/>
          </a:bodyPr>
          <a:lstStyle/>
          <a:p>
            <a:pPr algn="ctr" eaLnBrk="0" hangingPunct="0"/>
            <a:r>
              <a:rPr lang="en-US" sz="1600">
                <a:solidFill>
                  <a:srgbClr val="FF0000"/>
                </a:solidFill>
                <a:latin typeface="Symbol" pitchFamily="18" charset="2"/>
              </a:rPr>
              <a:t>ε</a:t>
            </a:r>
            <a:r>
              <a:rPr lang="en-US" sz="1600">
                <a:solidFill>
                  <a:srgbClr val="FF0000"/>
                </a:solidFill>
              </a:rPr>
              <a:t>=7</a:t>
            </a:r>
          </a:p>
        </p:txBody>
      </p:sp>
      <p:sp>
        <p:nvSpPr>
          <p:cNvPr id="196620" name="Text Box 18"/>
          <p:cNvSpPr txBox="1">
            <a:spLocks noChangeArrowheads="1"/>
          </p:cNvSpPr>
          <p:nvPr/>
        </p:nvSpPr>
        <p:spPr bwMode="auto">
          <a:xfrm>
            <a:off x="6900863" y="3657600"/>
            <a:ext cx="492125" cy="338138"/>
          </a:xfrm>
          <a:prstGeom prst="rect">
            <a:avLst/>
          </a:prstGeom>
          <a:noFill/>
          <a:ln w="9525">
            <a:noFill/>
            <a:miter lim="800000"/>
            <a:headEnd/>
            <a:tailEnd/>
          </a:ln>
        </p:spPr>
        <p:txBody>
          <a:bodyPr wrap="none">
            <a:spAutoFit/>
          </a:bodyPr>
          <a:lstStyle/>
          <a:p>
            <a:pPr algn="ctr" eaLnBrk="0" hangingPunct="0"/>
            <a:r>
              <a:rPr lang="en-US" sz="1600">
                <a:solidFill>
                  <a:srgbClr val="FF0000"/>
                </a:solidFill>
                <a:latin typeface="Symbol" pitchFamily="18" charset="2"/>
              </a:rPr>
              <a:t>ε</a:t>
            </a:r>
            <a:r>
              <a:rPr lang="en-US" sz="1600">
                <a:solidFill>
                  <a:srgbClr val="FF0000"/>
                </a:solidFill>
              </a:rPr>
              <a:t>=8</a:t>
            </a:r>
          </a:p>
        </p:txBody>
      </p:sp>
      <p:sp>
        <p:nvSpPr>
          <p:cNvPr id="196621" name="Text Box 19"/>
          <p:cNvSpPr txBox="1">
            <a:spLocks noChangeArrowheads="1"/>
          </p:cNvSpPr>
          <p:nvPr/>
        </p:nvSpPr>
        <p:spPr bwMode="auto">
          <a:xfrm>
            <a:off x="6399213" y="3124200"/>
            <a:ext cx="492125" cy="338138"/>
          </a:xfrm>
          <a:prstGeom prst="rect">
            <a:avLst/>
          </a:prstGeom>
          <a:noFill/>
          <a:ln w="9525">
            <a:noFill/>
            <a:miter lim="800000"/>
            <a:headEnd/>
            <a:tailEnd/>
          </a:ln>
        </p:spPr>
        <p:txBody>
          <a:bodyPr wrap="none">
            <a:spAutoFit/>
          </a:bodyPr>
          <a:lstStyle/>
          <a:p>
            <a:pPr algn="ctr" eaLnBrk="0" hangingPunct="0"/>
            <a:r>
              <a:rPr lang="en-US" sz="1600">
                <a:solidFill>
                  <a:srgbClr val="FF0000"/>
                </a:solidFill>
                <a:latin typeface="Symbol" pitchFamily="18" charset="2"/>
              </a:rPr>
              <a:t>ε</a:t>
            </a:r>
            <a:r>
              <a:rPr lang="en-US" sz="1600">
                <a:solidFill>
                  <a:srgbClr val="FF0000"/>
                </a:solidFill>
              </a:rPr>
              <a:t>=9</a:t>
            </a:r>
          </a:p>
        </p:txBody>
      </p:sp>
      <p:sp>
        <p:nvSpPr>
          <p:cNvPr id="196622" name="Text Box 20"/>
          <p:cNvSpPr txBox="1">
            <a:spLocks noChangeArrowheads="1"/>
          </p:cNvSpPr>
          <p:nvPr/>
        </p:nvSpPr>
        <p:spPr bwMode="auto">
          <a:xfrm>
            <a:off x="5661025" y="2635250"/>
            <a:ext cx="596900" cy="338138"/>
          </a:xfrm>
          <a:prstGeom prst="rect">
            <a:avLst/>
          </a:prstGeom>
          <a:noFill/>
          <a:ln w="9525">
            <a:noFill/>
            <a:miter lim="800000"/>
            <a:headEnd/>
            <a:tailEnd/>
          </a:ln>
        </p:spPr>
        <p:txBody>
          <a:bodyPr wrap="none">
            <a:spAutoFit/>
          </a:bodyPr>
          <a:lstStyle/>
          <a:p>
            <a:pPr algn="ctr" eaLnBrk="0" hangingPunct="0"/>
            <a:r>
              <a:rPr lang="en-US" sz="1600">
                <a:solidFill>
                  <a:srgbClr val="FF0000"/>
                </a:solidFill>
                <a:latin typeface="Symbol" pitchFamily="18" charset="2"/>
              </a:rPr>
              <a:t>ε</a:t>
            </a:r>
            <a:r>
              <a:rPr lang="en-US" sz="1600">
                <a:solidFill>
                  <a:srgbClr val="FF0000"/>
                </a:solidFill>
              </a:rPr>
              <a:t>=10</a:t>
            </a:r>
          </a:p>
        </p:txBody>
      </p:sp>
      <p:sp>
        <p:nvSpPr>
          <p:cNvPr id="196623" name="Text Box 21"/>
          <p:cNvSpPr txBox="1">
            <a:spLocks noChangeArrowheads="1"/>
          </p:cNvSpPr>
          <p:nvPr/>
        </p:nvSpPr>
        <p:spPr bwMode="auto">
          <a:xfrm>
            <a:off x="4337050" y="1949450"/>
            <a:ext cx="587375" cy="338138"/>
          </a:xfrm>
          <a:prstGeom prst="rect">
            <a:avLst/>
          </a:prstGeom>
          <a:noFill/>
          <a:ln w="9525">
            <a:noFill/>
            <a:miter lim="800000"/>
            <a:headEnd/>
            <a:tailEnd/>
          </a:ln>
        </p:spPr>
        <p:txBody>
          <a:bodyPr wrap="none">
            <a:spAutoFit/>
          </a:bodyPr>
          <a:lstStyle/>
          <a:p>
            <a:pPr algn="ctr" eaLnBrk="0" hangingPunct="0"/>
            <a:r>
              <a:rPr lang="en-US" sz="1600">
                <a:solidFill>
                  <a:srgbClr val="FF0000"/>
                </a:solidFill>
                <a:latin typeface="Symbol" pitchFamily="18" charset="2"/>
              </a:rPr>
              <a:t>ε</a:t>
            </a:r>
            <a:r>
              <a:rPr lang="en-US" sz="1600">
                <a:solidFill>
                  <a:srgbClr val="FF0000"/>
                </a:solidFill>
              </a:rPr>
              <a:t>=11</a:t>
            </a:r>
          </a:p>
        </p:txBody>
      </p:sp>
      <p:sp>
        <p:nvSpPr>
          <p:cNvPr id="196624" name="Text Box 22"/>
          <p:cNvSpPr txBox="1">
            <a:spLocks noChangeArrowheads="1"/>
          </p:cNvSpPr>
          <p:nvPr/>
        </p:nvSpPr>
        <p:spPr bwMode="auto">
          <a:xfrm>
            <a:off x="2971800" y="1066800"/>
            <a:ext cx="742950" cy="338138"/>
          </a:xfrm>
          <a:prstGeom prst="rect">
            <a:avLst/>
          </a:prstGeom>
          <a:noFill/>
          <a:ln w="9525">
            <a:noFill/>
            <a:miter lim="800000"/>
            <a:headEnd/>
            <a:tailEnd/>
          </a:ln>
        </p:spPr>
        <p:txBody>
          <a:bodyPr wrap="none">
            <a:spAutoFit/>
          </a:bodyPr>
          <a:lstStyle/>
          <a:p>
            <a:pPr algn="ctr" eaLnBrk="0" hangingPunct="0"/>
            <a:r>
              <a:rPr lang="en-US" sz="1600">
                <a:solidFill>
                  <a:srgbClr val="FF0000"/>
                </a:solidFill>
                <a:latin typeface="Symbol" pitchFamily="18" charset="2"/>
              </a:rPr>
              <a:t>ε</a:t>
            </a:r>
            <a:r>
              <a:rPr lang="en-US" sz="1600">
                <a:solidFill>
                  <a:srgbClr val="FF0000"/>
                </a:solidFill>
              </a:rPr>
              <a:t>=11.5</a:t>
            </a:r>
          </a:p>
        </p:txBody>
      </p:sp>
      <p:sp>
        <p:nvSpPr>
          <p:cNvPr id="196625" name="Line 23"/>
          <p:cNvSpPr>
            <a:spLocks noChangeShapeType="1"/>
          </p:cNvSpPr>
          <p:nvPr/>
        </p:nvSpPr>
        <p:spPr bwMode="auto">
          <a:xfrm flipV="1">
            <a:off x="7596188" y="1098550"/>
            <a:ext cx="0" cy="4367213"/>
          </a:xfrm>
          <a:prstGeom prst="line">
            <a:avLst/>
          </a:prstGeom>
          <a:noFill/>
          <a:ln w="28575">
            <a:solidFill>
              <a:schemeClr val="accent2"/>
            </a:solidFill>
            <a:prstDash val="dash"/>
            <a:round/>
            <a:headEnd/>
            <a:tailEnd/>
          </a:ln>
        </p:spPr>
        <p:txBody>
          <a:bodyPr wrap="none" anchor="ctr"/>
          <a:lstStyle/>
          <a:p>
            <a:endParaRPr lang="cs-CZ"/>
          </a:p>
        </p:txBody>
      </p:sp>
      <p:sp>
        <p:nvSpPr>
          <p:cNvPr id="196626" name="Text Box 24"/>
          <p:cNvSpPr txBox="1">
            <a:spLocks noChangeArrowheads="1"/>
          </p:cNvSpPr>
          <p:nvPr/>
        </p:nvSpPr>
        <p:spPr bwMode="auto">
          <a:xfrm>
            <a:off x="7140575" y="5500688"/>
            <a:ext cx="946150" cy="366712"/>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mid-gap</a:t>
            </a:r>
          </a:p>
        </p:txBody>
      </p:sp>
      <p:grpSp>
        <p:nvGrpSpPr>
          <p:cNvPr id="196627" name="Group 25"/>
          <p:cNvGrpSpPr>
            <a:grpSpLocks/>
          </p:cNvGrpSpPr>
          <p:nvPr/>
        </p:nvGrpSpPr>
        <p:grpSpPr bwMode="auto">
          <a:xfrm>
            <a:off x="7848600" y="3886200"/>
            <a:ext cx="914400" cy="914400"/>
            <a:chOff x="432" y="3120"/>
            <a:chExt cx="1104" cy="1104"/>
          </a:xfrm>
        </p:grpSpPr>
        <p:sp>
          <p:nvSpPr>
            <p:cNvPr id="196655" name="Oval 26"/>
            <p:cNvSpPr>
              <a:spLocks noChangeArrowheads="1"/>
            </p:cNvSpPr>
            <p:nvPr/>
          </p:nvSpPr>
          <p:spPr bwMode="auto">
            <a:xfrm>
              <a:off x="43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6" name="Oval 27"/>
            <p:cNvSpPr>
              <a:spLocks noChangeArrowheads="1"/>
            </p:cNvSpPr>
            <p:nvPr/>
          </p:nvSpPr>
          <p:spPr bwMode="auto">
            <a:xfrm>
              <a:off x="67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7" name="Oval 28"/>
            <p:cNvSpPr>
              <a:spLocks noChangeArrowheads="1"/>
            </p:cNvSpPr>
            <p:nvPr/>
          </p:nvSpPr>
          <p:spPr bwMode="auto">
            <a:xfrm>
              <a:off x="91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8" name="Oval 29"/>
            <p:cNvSpPr>
              <a:spLocks noChangeArrowheads="1"/>
            </p:cNvSpPr>
            <p:nvPr/>
          </p:nvSpPr>
          <p:spPr bwMode="auto">
            <a:xfrm>
              <a:off x="115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9" name="Oval 30"/>
            <p:cNvSpPr>
              <a:spLocks noChangeArrowheads="1"/>
            </p:cNvSpPr>
            <p:nvPr/>
          </p:nvSpPr>
          <p:spPr bwMode="auto">
            <a:xfrm>
              <a:off x="139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60" name="Oval 31"/>
            <p:cNvSpPr>
              <a:spLocks noChangeArrowheads="1"/>
            </p:cNvSpPr>
            <p:nvPr/>
          </p:nvSpPr>
          <p:spPr bwMode="auto">
            <a:xfrm>
              <a:off x="43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61" name="Oval 32"/>
            <p:cNvSpPr>
              <a:spLocks noChangeArrowheads="1"/>
            </p:cNvSpPr>
            <p:nvPr/>
          </p:nvSpPr>
          <p:spPr bwMode="auto">
            <a:xfrm>
              <a:off x="67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62" name="Oval 33"/>
            <p:cNvSpPr>
              <a:spLocks noChangeArrowheads="1"/>
            </p:cNvSpPr>
            <p:nvPr/>
          </p:nvSpPr>
          <p:spPr bwMode="auto">
            <a:xfrm>
              <a:off x="912" y="336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6663" name="Oval 34"/>
            <p:cNvSpPr>
              <a:spLocks noChangeArrowheads="1"/>
            </p:cNvSpPr>
            <p:nvPr/>
          </p:nvSpPr>
          <p:spPr bwMode="auto">
            <a:xfrm>
              <a:off x="115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64" name="Oval 35"/>
            <p:cNvSpPr>
              <a:spLocks noChangeArrowheads="1"/>
            </p:cNvSpPr>
            <p:nvPr/>
          </p:nvSpPr>
          <p:spPr bwMode="auto">
            <a:xfrm>
              <a:off x="139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65" name="Oval 36"/>
            <p:cNvSpPr>
              <a:spLocks noChangeArrowheads="1"/>
            </p:cNvSpPr>
            <p:nvPr/>
          </p:nvSpPr>
          <p:spPr bwMode="auto">
            <a:xfrm>
              <a:off x="432" y="360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66" name="Oval 37"/>
            <p:cNvSpPr>
              <a:spLocks noChangeArrowheads="1"/>
            </p:cNvSpPr>
            <p:nvPr/>
          </p:nvSpPr>
          <p:spPr bwMode="auto">
            <a:xfrm>
              <a:off x="672" y="360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6667" name="Oval 38"/>
            <p:cNvSpPr>
              <a:spLocks noChangeArrowheads="1"/>
            </p:cNvSpPr>
            <p:nvPr/>
          </p:nvSpPr>
          <p:spPr bwMode="auto">
            <a:xfrm>
              <a:off x="1152" y="360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6668" name="Oval 39"/>
            <p:cNvSpPr>
              <a:spLocks noChangeArrowheads="1"/>
            </p:cNvSpPr>
            <p:nvPr/>
          </p:nvSpPr>
          <p:spPr bwMode="auto">
            <a:xfrm>
              <a:off x="1392" y="360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69" name="Oval 40"/>
            <p:cNvSpPr>
              <a:spLocks noChangeArrowheads="1"/>
            </p:cNvSpPr>
            <p:nvPr/>
          </p:nvSpPr>
          <p:spPr bwMode="auto">
            <a:xfrm>
              <a:off x="43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0" name="Oval 41"/>
            <p:cNvSpPr>
              <a:spLocks noChangeArrowheads="1"/>
            </p:cNvSpPr>
            <p:nvPr/>
          </p:nvSpPr>
          <p:spPr bwMode="auto">
            <a:xfrm>
              <a:off x="67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1" name="Oval 42"/>
            <p:cNvSpPr>
              <a:spLocks noChangeArrowheads="1"/>
            </p:cNvSpPr>
            <p:nvPr/>
          </p:nvSpPr>
          <p:spPr bwMode="auto">
            <a:xfrm>
              <a:off x="912" y="384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6672" name="Oval 43"/>
            <p:cNvSpPr>
              <a:spLocks noChangeArrowheads="1"/>
            </p:cNvSpPr>
            <p:nvPr/>
          </p:nvSpPr>
          <p:spPr bwMode="auto">
            <a:xfrm>
              <a:off x="115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3" name="Oval 44"/>
            <p:cNvSpPr>
              <a:spLocks noChangeArrowheads="1"/>
            </p:cNvSpPr>
            <p:nvPr/>
          </p:nvSpPr>
          <p:spPr bwMode="auto">
            <a:xfrm>
              <a:off x="139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4" name="Oval 45"/>
            <p:cNvSpPr>
              <a:spLocks noChangeArrowheads="1"/>
            </p:cNvSpPr>
            <p:nvPr/>
          </p:nvSpPr>
          <p:spPr bwMode="auto">
            <a:xfrm>
              <a:off x="43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5" name="Oval 46"/>
            <p:cNvSpPr>
              <a:spLocks noChangeArrowheads="1"/>
            </p:cNvSpPr>
            <p:nvPr/>
          </p:nvSpPr>
          <p:spPr bwMode="auto">
            <a:xfrm>
              <a:off x="67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6" name="Oval 47"/>
            <p:cNvSpPr>
              <a:spLocks noChangeArrowheads="1"/>
            </p:cNvSpPr>
            <p:nvPr/>
          </p:nvSpPr>
          <p:spPr bwMode="auto">
            <a:xfrm>
              <a:off x="91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7" name="Oval 48"/>
            <p:cNvSpPr>
              <a:spLocks noChangeArrowheads="1"/>
            </p:cNvSpPr>
            <p:nvPr/>
          </p:nvSpPr>
          <p:spPr bwMode="auto">
            <a:xfrm>
              <a:off x="115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8" name="Oval 49"/>
            <p:cNvSpPr>
              <a:spLocks noChangeArrowheads="1"/>
            </p:cNvSpPr>
            <p:nvPr/>
          </p:nvSpPr>
          <p:spPr bwMode="auto">
            <a:xfrm>
              <a:off x="139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79" name="Oval 50"/>
            <p:cNvSpPr>
              <a:spLocks noChangeArrowheads="1"/>
            </p:cNvSpPr>
            <p:nvPr/>
          </p:nvSpPr>
          <p:spPr bwMode="auto">
            <a:xfrm>
              <a:off x="912" y="360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grpSp>
      <p:grpSp>
        <p:nvGrpSpPr>
          <p:cNvPr id="196628" name="Group 51"/>
          <p:cNvGrpSpPr>
            <a:grpSpLocks/>
          </p:cNvGrpSpPr>
          <p:nvPr/>
        </p:nvGrpSpPr>
        <p:grpSpPr bwMode="auto">
          <a:xfrm>
            <a:off x="5181600" y="4495800"/>
            <a:ext cx="914400" cy="914400"/>
            <a:chOff x="528" y="3216"/>
            <a:chExt cx="1104" cy="1104"/>
          </a:xfrm>
        </p:grpSpPr>
        <p:sp>
          <p:nvSpPr>
            <p:cNvPr id="196630" name="Oval 52"/>
            <p:cNvSpPr>
              <a:spLocks noChangeArrowheads="1"/>
            </p:cNvSpPr>
            <p:nvPr/>
          </p:nvSpPr>
          <p:spPr bwMode="auto">
            <a:xfrm>
              <a:off x="52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1" name="Oval 53"/>
            <p:cNvSpPr>
              <a:spLocks noChangeArrowheads="1"/>
            </p:cNvSpPr>
            <p:nvPr/>
          </p:nvSpPr>
          <p:spPr bwMode="auto">
            <a:xfrm>
              <a:off x="76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2" name="Oval 54"/>
            <p:cNvSpPr>
              <a:spLocks noChangeArrowheads="1"/>
            </p:cNvSpPr>
            <p:nvPr/>
          </p:nvSpPr>
          <p:spPr bwMode="auto">
            <a:xfrm>
              <a:off x="100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3" name="Oval 55"/>
            <p:cNvSpPr>
              <a:spLocks noChangeArrowheads="1"/>
            </p:cNvSpPr>
            <p:nvPr/>
          </p:nvSpPr>
          <p:spPr bwMode="auto">
            <a:xfrm>
              <a:off x="124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4" name="Oval 56"/>
            <p:cNvSpPr>
              <a:spLocks noChangeArrowheads="1"/>
            </p:cNvSpPr>
            <p:nvPr/>
          </p:nvSpPr>
          <p:spPr bwMode="auto">
            <a:xfrm>
              <a:off x="1488" y="321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5" name="Oval 57"/>
            <p:cNvSpPr>
              <a:spLocks noChangeArrowheads="1"/>
            </p:cNvSpPr>
            <p:nvPr/>
          </p:nvSpPr>
          <p:spPr bwMode="auto">
            <a:xfrm>
              <a:off x="52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6" name="Oval 58"/>
            <p:cNvSpPr>
              <a:spLocks noChangeArrowheads="1"/>
            </p:cNvSpPr>
            <p:nvPr/>
          </p:nvSpPr>
          <p:spPr bwMode="auto">
            <a:xfrm>
              <a:off x="76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7" name="Oval 59"/>
            <p:cNvSpPr>
              <a:spLocks noChangeArrowheads="1"/>
            </p:cNvSpPr>
            <p:nvPr/>
          </p:nvSpPr>
          <p:spPr bwMode="auto">
            <a:xfrm>
              <a:off x="100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8" name="Oval 60"/>
            <p:cNvSpPr>
              <a:spLocks noChangeArrowheads="1"/>
            </p:cNvSpPr>
            <p:nvPr/>
          </p:nvSpPr>
          <p:spPr bwMode="auto">
            <a:xfrm>
              <a:off x="124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39" name="Oval 61"/>
            <p:cNvSpPr>
              <a:spLocks noChangeArrowheads="1"/>
            </p:cNvSpPr>
            <p:nvPr/>
          </p:nvSpPr>
          <p:spPr bwMode="auto">
            <a:xfrm>
              <a:off x="1488" y="345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0" name="Oval 62"/>
            <p:cNvSpPr>
              <a:spLocks noChangeArrowheads="1"/>
            </p:cNvSpPr>
            <p:nvPr/>
          </p:nvSpPr>
          <p:spPr bwMode="auto">
            <a:xfrm>
              <a:off x="52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1" name="Oval 63"/>
            <p:cNvSpPr>
              <a:spLocks noChangeArrowheads="1"/>
            </p:cNvSpPr>
            <p:nvPr/>
          </p:nvSpPr>
          <p:spPr bwMode="auto">
            <a:xfrm>
              <a:off x="76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2" name="Oval 64"/>
            <p:cNvSpPr>
              <a:spLocks noChangeArrowheads="1"/>
            </p:cNvSpPr>
            <p:nvPr/>
          </p:nvSpPr>
          <p:spPr bwMode="auto">
            <a:xfrm>
              <a:off x="124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3" name="Oval 65"/>
            <p:cNvSpPr>
              <a:spLocks noChangeArrowheads="1"/>
            </p:cNvSpPr>
            <p:nvPr/>
          </p:nvSpPr>
          <p:spPr bwMode="auto">
            <a:xfrm>
              <a:off x="1488" y="369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4" name="Oval 66"/>
            <p:cNvSpPr>
              <a:spLocks noChangeArrowheads="1"/>
            </p:cNvSpPr>
            <p:nvPr/>
          </p:nvSpPr>
          <p:spPr bwMode="auto">
            <a:xfrm>
              <a:off x="52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5" name="Oval 67"/>
            <p:cNvSpPr>
              <a:spLocks noChangeArrowheads="1"/>
            </p:cNvSpPr>
            <p:nvPr/>
          </p:nvSpPr>
          <p:spPr bwMode="auto">
            <a:xfrm>
              <a:off x="76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6" name="Oval 68"/>
            <p:cNvSpPr>
              <a:spLocks noChangeArrowheads="1"/>
            </p:cNvSpPr>
            <p:nvPr/>
          </p:nvSpPr>
          <p:spPr bwMode="auto">
            <a:xfrm>
              <a:off x="100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7" name="Oval 69"/>
            <p:cNvSpPr>
              <a:spLocks noChangeArrowheads="1"/>
            </p:cNvSpPr>
            <p:nvPr/>
          </p:nvSpPr>
          <p:spPr bwMode="auto">
            <a:xfrm>
              <a:off x="124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8" name="Oval 70"/>
            <p:cNvSpPr>
              <a:spLocks noChangeArrowheads="1"/>
            </p:cNvSpPr>
            <p:nvPr/>
          </p:nvSpPr>
          <p:spPr bwMode="auto">
            <a:xfrm>
              <a:off x="1488" y="393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49" name="Oval 71"/>
            <p:cNvSpPr>
              <a:spLocks noChangeArrowheads="1"/>
            </p:cNvSpPr>
            <p:nvPr/>
          </p:nvSpPr>
          <p:spPr bwMode="auto">
            <a:xfrm>
              <a:off x="52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0" name="Oval 72"/>
            <p:cNvSpPr>
              <a:spLocks noChangeArrowheads="1"/>
            </p:cNvSpPr>
            <p:nvPr/>
          </p:nvSpPr>
          <p:spPr bwMode="auto">
            <a:xfrm>
              <a:off x="76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1" name="Oval 73"/>
            <p:cNvSpPr>
              <a:spLocks noChangeArrowheads="1"/>
            </p:cNvSpPr>
            <p:nvPr/>
          </p:nvSpPr>
          <p:spPr bwMode="auto">
            <a:xfrm>
              <a:off x="100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2" name="Oval 74"/>
            <p:cNvSpPr>
              <a:spLocks noChangeArrowheads="1"/>
            </p:cNvSpPr>
            <p:nvPr/>
          </p:nvSpPr>
          <p:spPr bwMode="auto">
            <a:xfrm>
              <a:off x="124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3" name="Oval 75"/>
            <p:cNvSpPr>
              <a:spLocks noChangeArrowheads="1"/>
            </p:cNvSpPr>
            <p:nvPr/>
          </p:nvSpPr>
          <p:spPr bwMode="auto">
            <a:xfrm>
              <a:off x="1488" y="4176"/>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6654" name="Oval 76"/>
            <p:cNvSpPr>
              <a:spLocks noChangeArrowheads="1"/>
            </p:cNvSpPr>
            <p:nvPr/>
          </p:nvSpPr>
          <p:spPr bwMode="auto">
            <a:xfrm>
              <a:off x="1008" y="3696"/>
              <a:ext cx="144" cy="144"/>
            </a:xfrm>
            <a:prstGeom prst="ellipse">
              <a:avLst/>
            </a:prstGeom>
            <a:solidFill>
              <a:schemeClr val="tx1"/>
            </a:solidFill>
            <a:ln w="9525">
              <a:solidFill>
                <a:schemeClr val="tx1"/>
              </a:solidFill>
              <a:round/>
              <a:headEnd/>
              <a:tailEnd/>
            </a:ln>
          </p:spPr>
          <p:txBody>
            <a:bodyPr wrap="none" anchor="ctr"/>
            <a:lstStyle/>
            <a:p>
              <a:pPr algn="ctr" eaLnBrk="0" hangingPunct="0"/>
              <a:endParaRPr lang="cs-CZ"/>
            </a:p>
          </p:txBody>
        </p:sp>
      </p:grpSp>
      <p:sp>
        <p:nvSpPr>
          <p:cNvPr id="196629" name="Text Box 77"/>
          <p:cNvSpPr txBox="1">
            <a:spLocks noChangeArrowheads="1"/>
          </p:cNvSpPr>
          <p:nvPr/>
        </p:nvSpPr>
        <p:spPr bwMode="auto">
          <a:xfrm>
            <a:off x="1498600" y="6446838"/>
            <a:ext cx="6769100" cy="396875"/>
          </a:xfrm>
          <a:prstGeom prst="rect">
            <a:avLst/>
          </a:prstGeom>
          <a:noFill/>
          <a:ln w="9525">
            <a:noFill/>
            <a:miter lim="800000"/>
            <a:headEnd/>
            <a:tailEnd/>
          </a:ln>
        </p:spPr>
        <p:txBody>
          <a:bodyPr wrap="none">
            <a:spAutoFit/>
          </a:bodyPr>
          <a:lstStyle/>
          <a:p>
            <a:pPr algn="ctr" eaLnBrk="0" hangingPunct="0"/>
            <a:r>
              <a:rPr lang="en-US" sz="2000"/>
              <a:t>[ S. G. Johnson </a:t>
            </a:r>
            <a:r>
              <a:rPr lang="en-US" sz="2000" i="1"/>
              <a:t>et al.</a:t>
            </a:r>
            <a:r>
              <a:rPr lang="en-US" sz="2000"/>
              <a:t>, </a:t>
            </a:r>
            <a:r>
              <a:rPr lang="en-US" sz="2000" i="1"/>
              <a:t>Computing in Sci. and Eng. </a:t>
            </a:r>
            <a:r>
              <a:rPr lang="en-US" sz="2000" b="1"/>
              <a:t>3</a:t>
            </a:r>
            <a:r>
              <a:rPr lang="en-US" sz="2000"/>
              <a:t>, 38 (2001).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srcRect/>
          <a:stretch>
            <a:fillRect/>
          </a:stretch>
        </p:blipFill>
        <p:spPr bwMode="auto">
          <a:xfrm>
            <a:off x="2971800" y="762000"/>
            <a:ext cx="6019800" cy="6019800"/>
          </a:xfrm>
          <a:prstGeom prst="rect">
            <a:avLst/>
          </a:prstGeom>
          <a:noFill/>
          <a:ln w="9525">
            <a:noFill/>
            <a:miter lim="800000"/>
            <a:headEnd/>
            <a:tailEnd/>
          </a:ln>
        </p:spPr>
      </p:pic>
      <p:sp>
        <p:nvSpPr>
          <p:cNvPr id="197635" name="Rectangle 3"/>
          <p:cNvSpPr>
            <a:spLocks noGrp="1" noChangeArrowheads="1"/>
          </p:cNvSpPr>
          <p:nvPr>
            <p:ph type="title"/>
          </p:nvPr>
        </p:nvSpPr>
        <p:spPr>
          <a:xfrm>
            <a:off x="685800" y="0"/>
            <a:ext cx="7772400" cy="1143000"/>
          </a:xfrm>
        </p:spPr>
        <p:txBody>
          <a:bodyPr/>
          <a:lstStyle/>
          <a:p>
            <a:r>
              <a:rPr lang="en-US" smtClean="0">
                <a:ea typeface="ＭＳ Ｐゴシック" charset="-128"/>
              </a:rPr>
              <a:t>Super-Defect State</a:t>
            </a:r>
            <a:br>
              <a:rPr lang="en-US" smtClean="0">
                <a:ea typeface="ＭＳ Ｐゴシック" charset="-128"/>
              </a:rPr>
            </a:br>
            <a:r>
              <a:rPr lang="en-US" sz="1600" smtClean="0">
                <a:ea typeface="ＭＳ Ｐゴシック" charset="-128"/>
              </a:rPr>
              <a:t>(cross-section)</a:t>
            </a:r>
            <a:endParaRPr lang="en-US" smtClean="0">
              <a:ea typeface="ＭＳ Ｐゴシック" charset="-128"/>
            </a:endParaRPr>
          </a:p>
        </p:txBody>
      </p:sp>
      <p:grpSp>
        <p:nvGrpSpPr>
          <p:cNvPr id="197636" name="Group 4"/>
          <p:cNvGrpSpPr>
            <a:grpSpLocks/>
          </p:cNvGrpSpPr>
          <p:nvPr/>
        </p:nvGrpSpPr>
        <p:grpSpPr bwMode="auto">
          <a:xfrm>
            <a:off x="914400" y="1600200"/>
            <a:ext cx="1752600" cy="1752600"/>
            <a:chOff x="432" y="3120"/>
            <a:chExt cx="1104" cy="1104"/>
          </a:xfrm>
        </p:grpSpPr>
        <p:sp>
          <p:nvSpPr>
            <p:cNvPr id="197641" name="Oval 5"/>
            <p:cNvSpPr>
              <a:spLocks noChangeArrowheads="1"/>
            </p:cNvSpPr>
            <p:nvPr/>
          </p:nvSpPr>
          <p:spPr bwMode="auto">
            <a:xfrm>
              <a:off x="43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42" name="Oval 6"/>
            <p:cNvSpPr>
              <a:spLocks noChangeArrowheads="1"/>
            </p:cNvSpPr>
            <p:nvPr/>
          </p:nvSpPr>
          <p:spPr bwMode="auto">
            <a:xfrm>
              <a:off x="67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43" name="Oval 7"/>
            <p:cNvSpPr>
              <a:spLocks noChangeArrowheads="1"/>
            </p:cNvSpPr>
            <p:nvPr/>
          </p:nvSpPr>
          <p:spPr bwMode="auto">
            <a:xfrm>
              <a:off x="91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44" name="Oval 8"/>
            <p:cNvSpPr>
              <a:spLocks noChangeArrowheads="1"/>
            </p:cNvSpPr>
            <p:nvPr/>
          </p:nvSpPr>
          <p:spPr bwMode="auto">
            <a:xfrm>
              <a:off x="115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45" name="Oval 9"/>
            <p:cNvSpPr>
              <a:spLocks noChangeArrowheads="1"/>
            </p:cNvSpPr>
            <p:nvPr/>
          </p:nvSpPr>
          <p:spPr bwMode="auto">
            <a:xfrm>
              <a:off x="1392" y="312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46" name="Oval 10"/>
            <p:cNvSpPr>
              <a:spLocks noChangeArrowheads="1"/>
            </p:cNvSpPr>
            <p:nvPr/>
          </p:nvSpPr>
          <p:spPr bwMode="auto">
            <a:xfrm>
              <a:off x="43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47" name="Oval 11"/>
            <p:cNvSpPr>
              <a:spLocks noChangeArrowheads="1"/>
            </p:cNvSpPr>
            <p:nvPr/>
          </p:nvSpPr>
          <p:spPr bwMode="auto">
            <a:xfrm>
              <a:off x="67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48" name="Oval 12"/>
            <p:cNvSpPr>
              <a:spLocks noChangeArrowheads="1"/>
            </p:cNvSpPr>
            <p:nvPr/>
          </p:nvSpPr>
          <p:spPr bwMode="auto">
            <a:xfrm>
              <a:off x="912" y="336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7649" name="Oval 13"/>
            <p:cNvSpPr>
              <a:spLocks noChangeArrowheads="1"/>
            </p:cNvSpPr>
            <p:nvPr/>
          </p:nvSpPr>
          <p:spPr bwMode="auto">
            <a:xfrm>
              <a:off x="115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50" name="Oval 14"/>
            <p:cNvSpPr>
              <a:spLocks noChangeArrowheads="1"/>
            </p:cNvSpPr>
            <p:nvPr/>
          </p:nvSpPr>
          <p:spPr bwMode="auto">
            <a:xfrm>
              <a:off x="1392" y="336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51" name="Oval 15"/>
            <p:cNvSpPr>
              <a:spLocks noChangeArrowheads="1"/>
            </p:cNvSpPr>
            <p:nvPr/>
          </p:nvSpPr>
          <p:spPr bwMode="auto">
            <a:xfrm>
              <a:off x="432" y="360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52" name="Oval 16"/>
            <p:cNvSpPr>
              <a:spLocks noChangeArrowheads="1"/>
            </p:cNvSpPr>
            <p:nvPr/>
          </p:nvSpPr>
          <p:spPr bwMode="auto">
            <a:xfrm>
              <a:off x="672" y="360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7653" name="Oval 17"/>
            <p:cNvSpPr>
              <a:spLocks noChangeArrowheads="1"/>
            </p:cNvSpPr>
            <p:nvPr/>
          </p:nvSpPr>
          <p:spPr bwMode="auto">
            <a:xfrm>
              <a:off x="1152" y="360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7654" name="Oval 18"/>
            <p:cNvSpPr>
              <a:spLocks noChangeArrowheads="1"/>
            </p:cNvSpPr>
            <p:nvPr/>
          </p:nvSpPr>
          <p:spPr bwMode="auto">
            <a:xfrm>
              <a:off x="1392" y="360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55" name="Oval 19"/>
            <p:cNvSpPr>
              <a:spLocks noChangeArrowheads="1"/>
            </p:cNvSpPr>
            <p:nvPr/>
          </p:nvSpPr>
          <p:spPr bwMode="auto">
            <a:xfrm>
              <a:off x="43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56" name="Oval 20"/>
            <p:cNvSpPr>
              <a:spLocks noChangeArrowheads="1"/>
            </p:cNvSpPr>
            <p:nvPr/>
          </p:nvSpPr>
          <p:spPr bwMode="auto">
            <a:xfrm>
              <a:off x="67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57" name="Oval 21"/>
            <p:cNvSpPr>
              <a:spLocks noChangeArrowheads="1"/>
            </p:cNvSpPr>
            <p:nvPr/>
          </p:nvSpPr>
          <p:spPr bwMode="auto">
            <a:xfrm>
              <a:off x="912" y="384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sp>
          <p:nvSpPr>
            <p:cNvPr id="197658" name="Oval 22"/>
            <p:cNvSpPr>
              <a:spLocks noChangeArrowheads="1"/>
            </p:cNvSpPr>
            <p:nvPr/>
          </p:nvSpPr>
          <p:spPr bwMode="auto">
            <a:xfrm>
              <a:off x="115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59" name="Oval 23"/>
            <p:cNvSpPr>
              <a:spLocks noChangeArrowheads="1"/>
            </p:cNvSpPr>
            <p:nvPr/>
          </p:nvSpPr>
          <p:spPr bwMode="auto">
            <a:xfrm>
              <a:off x="1392" y="384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60" name="Oval 24"/>
            <p:cNvSpPr>
              <a:spLocks noChangeArrowheads="1"/>
            </p:cNvSpPr>
            <p:nvPr/>
          </p:nvSpPr>
          <p:spPr bwMode="auto">
            <a:xfrm>
              <a:off x="43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61" name="Oval 25"/>
            <p:cNvSpPr>
              <a:spLocks noChangeArrowheads="1"/>
            </p:cNvSpPr>
            <p:nvPr/>
          </p:nvSpPr>
          <p:spPr bwMode="auto">
            <a:xfrm>
              <a:off x="67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62" name="Oval 26"/>
            <p:cNvSpPr>
              <a:spLocks noChangeArrowheads="1"/>
            </p:cNvSpPr>
            <p:nvPr/>
          </p:nvSpPr>
          <p:spPr bwMode="auto">
            <a:xfrm>
              <a:off x="91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63" name="Oval 27"/>
            <p:cNvSpPr>
              <a:spLocks noChangeArrowheads="1"/>
            </p:cNvSpPr>
            <p:nvPr/>
          </p:nvSpPr>
          <p:spPr bwMode="auto">
            <a:xfrm>
              <a:off x="115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64" name="Oval 28"/>
            <p:cNvSpPr>
              <a:spLocks noChangeArrowheads="1"/>
            </p:cNvSpPr>
            <p:nvPr/>
          </p:nvSpPr>
          <p:spPr bwMode="auto">
            <a:xfrm>
              <a:off x="1392" y="4080"/>
              <a:ext cx="144" cy="144"/>
            </a:xfrm>
            <a:prstGeom prst="ellipse">
              <a:avLst/>
            </a:prstGeom>
            <a:solidFill>
              <a:schemeClr val="folHlink"/>
            </a:solidFill>
            <a:ln w="9525">
              <a:solidFill>
                <a:schemeClr val="tx1"/>
              </a:solidFill>
              <a:round/>
              <a:headEnd/>
              <a:tailEnd/>
            </a:ln>
          </p:spPr>
          <p:txBody>
            <a:bodyPr wrap="none" anchor="ctr"/>
            <a:lstStyle/>
            <a:p>
              <a:pPr algn="ctr" eaLnBrk="0" hangingPunct="0"/>
              <a:endParaRPr lang="cs-CZ"/>
            </a:p>
          </p:txBody>
        </p:sp>
        <p:sp>
          <p:nvSpPr>
            <p:cNvPr id="197665" name="Oval 29"/>
            <p:cNvSpPr>
              <a:spLocks noChangeArrowheads="1"/>
            </p:cNvSpPr>
            <p:nvPr/>
          </p:nvSpPr>
          <p:spPr bwMode="auto">
            <a:xfrm>
              <a:off x="912" y="3600"/>
              <a:ext cx="144" cy="144"/>
            </a:xfrm>
            <a:prstGeom prst="ellipse">
              <a:avLst/>
            </a:prstGeom>
            <a:solidFill>
              <a:srgbClr val="FF0000"/>
            </a:solidFill>
            <a:ln w="9525">
              <a:solidFill>
                <a:schemeClr val="tx1"/>
              </a:solidFill>
              <a:round/>
              <a:headEnd/>
              <a:tailEnd/>
            </a:ln>
          </p:spPr>
          <p:txBody>
            <a:bodyPr wrap="none" anchor="ctr"/>
            <a:lstStyle/>
            <a:p>
              <a:pPr algn="ctr" eaLnBrk="0" hangingPunct="0"/>
              <a:endParaRPr lang="cs-CZ"/>
            </a:p>
          </p:txBody>
        </p:sp>
      </p:grpSp>
      <p:sp>
        <p:nvSpPr>
          <p:cNvPr id="197637" name="Text Box 30"/>
          <p:cNvSpPr txBox="1">
            <a:spLocks noChangeArrowheads="1"/>
          </p:cNvSpPr>
          <p:nvPr/>
        </p:nvSpPr>
        <p:spPr bwMode="auto">
          <a:xfrm>
            <a:off x="4383088" y="1100138"/>
            <a:ext cx="3459162"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Δε = –3, Q</a:t>
            </a:r>
            <a:r>
              <a:rPr lang="en-US" sz="2800" baseline="-25000">
                <a:solidFill>
                  <a:srgbClr val="FF0000"/>
                </a:solidFill>
              </a:rPr>
              <a:t>rad</a:t>
            </a:r>
            <a:r>
              <a:rPr lang="en-US" sz="2800">
                <a:solidFill>
                  <a:srgbClr val="FF0000"/>
                </a:solidFill>
              </a:rPr>
              <a:t> = 13,000</a:t>
            </a:r>
          </a:p>
        </p:txBody>
      </p:sp>
      <p:sp>
        <p:nvSpPr>
          <p:cNvPr id="197638" name="Text Box 31"/>
          <p:cNvSpPr txBox="1">
            <a:spLocks noChangeArrowheads="1"/>
          </p:cNvSpPr>
          <p:nvPr/>
        </p:nvSpPr>
        <p:spPr bwMode="auto">
          <a:xfrm>
            <a:off x="863600" y="3352800"/>
            <a:ext cx="1866900" cy="457200"/>
          </a:xfrm>
          <a:prstGeom prst="rect">
            <a:avLst/>
          </a:prstGeom>
          <a:noFill/>
          <a:ln w="9525">
            <a:noFill/>
            <a:miter lim="800000"/>
            <a:headEnd/>
            <a:tailEnd/>
          </a:ln>
        </p:spPr>
        <p:txBody>
          <a:bodyPr wrap="none">
            <a:spAutoFit/>
          </a:bodyPr>
          <a:lstStyle/>
          <a:p>
            <a:pPr algn="ctr" eaLnBrk="0" hangingPunct="0"/>
            <a:r>
              <a:rPr lang="en-US"/>
              <a:t>(super defect)</a:t>
            </a:r>
          </a:p>
        </p:txBody>
      </p:sp>
      <p:sp>
        <p:nvSpPr>
          <p:cNvPr id="197639" name="Text Box 32"/>
          <p:cNvSpPr txBox="1">
            <a:spLocks noChangeArrowheads="1"/>
          </p:cNvSpPr>
          <p:nvPr/>
        </p:nvSpPr>
        <p:spPr bwMode="auto">
          <a:xfrm>
            <a:off x="107950" y="6110288"/>
            <a:ext cx="8826500" cy="519112"/>
          </a:xfrm>
          <a:prstGeom prst="rect">
            <a:avLst/>
          </a:prstGeom>
          <a:noFill/>
          <a:ln w="9525">
            <a:noFill/>
            <a:miter lim="800000"/>
            <a:headEnd/>
            <a:tailEnd/>
          </a:ln>
        </p:spPr>
        <p:txBody>
          <a:bodyPr wrap="none">
            <a:spAutoFit/>
          </a:bodyPr>
          <a:lstStyle/>
          <a:p>
            <a:pPr algn="ctr" eaLnBrk="0" hangingPunct="0"/>
            <a:r>
              <a:rPr lang="en-US">
                <a:solidFill>
                  <a:schemeClr val="accent2"/>
                </a:solidFill>
              </a:rPr>
              <a:t>still ~localized:</a:t>
            </a:r>
            <a:r>
              <a:rPr lang="en-US" sz="2800" i="1"/>
              <a:t> In-plane</a:t>
            </a:r>
            <a:r>
              <a:rPr lang="en-US" sz="2800"/>
              <a:t> Q</a:t>
            </a:r>
            <a:r>
              <a:rPr lang="en-US" sz="2800" baseline="-25000"/>
              <a:t>||</a:t>
            </a:r>
            <a:r>
              <a:rPr lang="en-US" sz="2800"/>
              <a:t> is </a:t>
            </a:r>
            <a:r>
              <a:rPr lang="en-US" sz="2800">
                <a:solidFill>
                  <a:srgbClr val="FF0000"/>
                </a:solidFill>
              </a:rPr>
              <a:t>&gt; 50,000</a:t>
            </a:r>
            <a:r>
              <a:rPr lang="en-US" sz="2800"/>
              <a:t> for only </a:t>
            </a:r>
            <a:r>
              <a:rPr lang="en-US" sz="2800">
                <a:solidFill>
                  <a:srgbClr val="FF0000"/>
                </a:solidFill>
              </a:rPr>
              <a:t>4 bulk periods</a:t>
            </a:r>
            <a:endParaRPr lang="en-US" sz="2800" i="1"/>
          </a:p>
        </p:txBody>
      </p:sp>
      <p:sp>
        <p:nvSpPr>
          <p:cNvPr id="197640" name="Text Box 33"/>
          <p:cNvSpPr txBox="1">
            <a:spLocks noChangeArrowheads="1"/>
          </p:cNvSpPr>
          <p:nvPr/>
        </p:nvSpPr>
        <p:spPr bwMode="auto">
          <a:xfrm>
            <a:off x="3429000" y="2362200"/>
            <a:ext cx="449263" cy="457200"/>
          </a:xfrm>
          <a:prstGeom prst="rect">
            <a:avLst/>
          </a:prstGeom>
          <a:noFill/>
          <a:ln w="9525">
            <a:noFill/>
            <a:miter lim="800000"/>
            <a:headEnd/>
            <a:tailEnd/>
          </a:ln>
        </p:spPr>
        <p:txBody>
          <a:bodyPr wrap="none">
            <a:spAutoFit/>
          </a:bodyPr>
          <a:lstStyle/>
          <a:p>
            <a:pPr algn="ctr" eaLnBrk="0" hangingPunct="0"/>
            <a:r>
              <a:rPr lang="en-US" i="1"/>
              <a:t>E</a:t>
            </a:r>
            <a:r>
              <a:rPr lang="en-US" i="1" baseline="-25000"/>
              <a:t>z</a:t>
            </a:r>
            <a:endParaRPr lang="en-US"/>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How do we compute Q?</a:t>
            </a:r>
          </a:p>
        </p:txBody>
      </p:sp>
      <p:grpSp>
        <p:nvGrpSpPr>
          <p:cNvPr id="2" name="Group 3"/>
          <p:cNvGrpSpPr>
            <a:grpSpLocks/>
          </p:cNvGrpSpPr>
          <p:nvPr/>
        </p:nvGrpSpPr>
        <p:grpSpPr bwMode="auto">
          <a:xfrm>
            <a:off x="609600" y="1676400"/>
            <a:ext cx="2798763" cy="1600200"/>
            <a:chOff x="384" y="1056"/>
            <a:chExt cx="1763" cy="1008"/>
          </a:xfrm>
        </p:grpSpPr>
        <p:pic>
          <p:nvPicPr>
            <p:cNvPr id="198675" name="Picture 4"/>
            <p:cNvPicPr>
              <a:picLocks noChangeAspect="1" noChangeArrowheads="1"/>
            </p:cNvPicPr>
            <p:nvPr/>
          </p:nvPicPr>
          <p:blipFill>
            <a:blip r:embed="rId2"/>
            <a:srcRect/>
            <a:stretch>
              <a:fillRect/>
            </a:stretch>
          </p:blipFill>
          <p:spPr bwMode="auto">
            <a:xfrm>
              <a:off x="1200" y="1104"/>
              <a:ext cx="947" cy="960"/>
            </a:xfrm>
            <a:prstGeom prst="rect">
              <a:avLst/>
            </a:prstGeom>
            <a:noFill/>
            <a:ln w="9525">
              <a:noFill/>
              <a:miter lim="800000"/>
              <a:headEnd/>
              <a:tailEnd/>
            </a:ln>
          </p:spPr>
        </p:pic>
        <p:grpSp>
          <p:nvGrpSpPr>
            <p:cNvPr id="198676" name="Group 5"/>
            <p:cNvGrpSpPr>
              <a:grpSpLocks/>
            </p:cNvGrpSpPr>
            <p:nvPr/>
          </p:nvGrpSpPr>
          <p:grpSpPr bwMode="auto">
            <a:xfrm>
              <a:off x="384" y="1056"/>
              <a:ext cx="336" cy="336"/>
              <a:chOff x="576" y="1248"/>
              <a:chExt cx="336" cy="336"/>
            </a:xfrm>
          </p:grpSpPr>
          <p:sp>
            <p:nvSpPr>
              <p:cNvPr id="198677" name="Oval 6"/>
              <p:cNvSpPr>
                <a:spLocks noChangeArrowheads="1"/>
              </p:cNvSpPr>
              <p:nvPr/>
            </p:nvSpPr>
            <p:spPr bwMode="auto">
              <a:xfrm>
                <a:off x="576" y="1248"/>
                <a:ext cx="336" cy="336"/>
              </a:xfrm>
              <a:prstGeom prst="ellipse">
                <a:avLst/>
              </a:prstGeom>
              <a:solidFill>
                <a:srgbClr val="FFFFCC"/>
              </a:solidFill>
              <a:ln w="9525">
                <a:solidFill>
                  <a:schemeClr val="bg2"/>
                </a:solidFill>
                <a:round/>
                <a:headEnd/>
                <a:tailEnd/>
              </a:ln>
            </p:spPr>
            <p:txBody>
              <a:bodyPr wrap="none" anchor="ctr"/>
              <a:lstStyle/>
              <a:p>
                <a:pPr algn="ctr" eaLnBrk="0" hangingPunct="0"/>
                <a:endParaRPr lang="cs-CZ"/>
              </a:p>
            </p:txBody>
          </p:sp>
          <p:sp>
            <p:nvSpPr>
              <p:cNvPr id="198678" name="Text Box 7"/>
              <p:cNvSpPr txBox="1">
                <a:spLocks noChangeArrowheads="1"/>
              </p:cNvSpPr>
              <p:nvPr/>
            </p:nvSpPr>
            <p:spPr bwMode="auto">
              <a:xfrm>
                <a:off x="636" y="1257"/>
                <a:ext cx="228" cy="327"/>
              </a:xfrm>
              <a:prstGeom prst="rect">
                <a:avLst/>
              </a:prstGeom>
              <a:noFill/>
              <a:ln w="9525">
                <a:noFill/>
                <a:miter lim="800000"/>
                <a:headEnd/>
                <a:tailEnd/>
              </a:ln>
            </p:spPr>
            <p:txBody>
              <a:bodyPr wrap="none">
                <a:spAutoFit/>
              </a:bodyPr>
              <a:lstStyle/>
              <a:p>
                <a:pPr algn="ctr" eaLnBrk="0" hangingPunct="0"/>
                <a:r>
                  <a:rPr lang="en-US" sz="2800" b="1"/>
                  <a:t>1</a:t>
                </a:r>
              </a:p>
            </p:txBody>
          </p:sp>
        </p:grpSp>
      </p:grpSp>
      <p:grpSp>
        <p:nvGrpSpPr>
          <p:cNvPr id="4" name="Group 8"/>
          <p:cNvGrpSpPr>
            <a:grpSpLocks/>
          </p:cNvGrpSpPr>
          <p:nvPr/>
        </p:nvGrpSpPr>
        <p:grpSpPr bwMode="auto">
          <a:xfrm>
            <a:off x="2590800" y="1524000"/>
            <a:ext cx="5287963" cy="1143000"/>
            <a:chOff x="1632" y="960"/>
            <a:chExt cx="3331" cy="720"/>
          </a:xfrm>
        </p:grpSpPr>
        <p:sp>
          <p:nvSpPr>
            <p:cNvPr id="198672" name="Line 9"/>
            <p:cNvSpPr>
              <a:spLocks noChangeShapeType="1"/>
            </p:cNvSpPr>
            <p:nvPr/>
          </p:nvSpPr>
          <p:spPr bwMode="auto">
            <a:xfrm flipV="1">
              <a:off x="1632" y="1440"/>
              <a:ext cx="192" cy="240"/>
            </a:xfrm>
            <a:prstGeom prst="line">
              <a:avLst/>
            </a:prstGeom>
            <a:noFill/>
            <a:ln w="38100">
              <a:solidFill>
                <a:srgbClr val="FF0000"/>
              </a:solidFill>
              <a:round/>
              <a:headEnd/>
              <a:tailEnd type="triangle" w="med" len="med"/>
            </a:ln>
          </p:spPr>
          <p:txBody>
            <a:bodyPr wrap="none" anchor="ctr"/>
            <a:lstStyle/>
            <a:p>
              <a:endParaRPr lang="cs-CZ"/>
            </a:p>
          </p:txBody>
        </p:sp>
        <p:sp>
          <p:nvSpPr>
            <p:cNvPr id="198673" name="Text Box 10"/>
            <p:cNvSpPr txBox="1">
              <a:spLocks noChangeArrowheads="1"/>
            </p:cNvSpPr>
            <p:nvPr/>
          </p:nvSpPr>
          <p:spPr bwMode="auto">
            <a:xfrm>
              <a:off x="2112" y="960"/>
              <a:ext cx="2554" cy="288"/>
            </a:xfrm>
            <a:prstGeom prst="rect">
              <a:avLst/>
            </a:prstGeom>
            <a:noFill/>
            <a:ln w="9525">
              <a:noFill/>
              <a:miter lim="800000"/>
              <a:headEnd/>
              <a:tailEnd/>
            </a:ln>
          </p:spPr>
          <p:txBody>
            <a:bodyPr wrap="none">
              <a:spAutoFit/>
            </a:bodyPr>
            <a:lstStyle/>
            <a:p>
              <a:pPr eaLnBrk="0" hangingPunct="0"/>
              <a:r>
                <a:rPr lang="en-US"/>
                <a:t>excite cavity with </a:t>
              </a:r>
              <a:r>
                <a:rPr lang="en-US">
                  <a:solidFill>
                    <a:srgbClr val="FF0000"/>
                  </a:solidFill>
                </a:rPr>
                <a:t>dipole</a:t>
              </a:r>
              <a:r>
                <a:rPr lang="en-US"/>
                <a:t> source</a:t>
              </a:r>
            </a:p>
          </p:txBody>
        </p:sp>
        <p:sp>
          <p:nvSpPr>
            <p:cNvPr id="198674" name="Text Box 11"/>
            <p:cNvSpPr txBox="1">
              <a:spLocks noChangeArrowheads="1"/>
            </p:cNvSpPr>
            <p:nvPr/>
          </p:nvSpPr>
          <p:spPr bwMode="auto">
            <a:xfrm>
              <a:off x="2348" y="1219"/>
              <a:ext cx="2615" cy="250"/>
            </a:xfrm>
            <a:prstGeom prst="rect">
              <a:avLst/>
            </a:prstGeom>
            <a:noFill/>
            <a:ln w="9525">
              <a:noFill/>
              <a:miter lim="800000"/>
              <a:headEnd/>
              <a:tailEnd/>
            </a:ln>
          </p:spPr>
          <p:txBody>
            <a:bodyPr wrap="none">
              <a:spAutoFit/>
            </a:bodyPr>
            <a:lstStyle/>
            <a:p>
              <a:pPr algn="ctr" eaLnBrk="0" hangingPunct="0"/>
              <a:r>
                <a:rPr lang="en-US" sz="2000"/>
                <a:t>(</a:t>
              </a:r>
              <a:r>
                <a:rPr lang="en-US" sz="2000">
                  <a:solidFill>
                    <a:srgbClr val="FF0000"/>
                  </a:solidFill>
                </a:rPr>
                <a:t>broad bandwidth</a:t>
              </a:r>
              <a:r>
                <a:rPr lang="en-US" sz="2000"/>
                <a:t>, </a:t>
              </a:r>
              <a:r>
                <a:rPr lang="en-US" sz="2000" i="1"/>
                <a:t>e.g.</a:t>
              </a:r>
              <a:r>
                <a:rPr lang="en-US" sz="2000"/>
                <a:t> Gaussian pulse)</a:t>
              </a:r>
            </a:p>
          </p:txBody>
        </p:sp>
      </p:grpSp>
      <p:grpSp>
        <p:nvGrpSpPr>
          <p:cNvPr id="5" name="Group 12"/>
          <p:cNvGrpSpPr>
            <a:grpSpLocks/>
          </p:cNvGrpSpPr>
          <p:nvPr/>
        </p:nvGrpSpPr>
        <p:grpSpPr bwMode="auto">
          <a:xfrm>
            <a:off x="2590800" y="2362200"/>
            <a:ext cx="5153025" cy="593725"/>
            <a:chOff x="1632" y="1488"/>
            <a:chExt cx="3246" cy="374"/>
          </a:xfrm>
        </p:grpSpPr>
        <p:sp>
          <p:nvSpPr>
            <p:cNvPr id="198669" name="Text Box 13"/>
            <p:cNvSpPr txBox="1">
              <a:spLocks noChangeArrowheads="1"/>
            </p:cNvSpPr>
            <p:nvPr/>
          </p:nvSpPr>
          <p:spPr bwMode="auto">
            <a:xfrm>
              <a:off x="2385" y="1574"/>
              <a:ext cx="2443" cy="288"/>
            </a:xfrm>
            <a:prstGeom prst="rect">
              <a:avLst/>
            </a:prstGeom>
            <a:noFill/>
            <a:ln w="9525">
              <a:noFill/>
              <a:miter lim="800000"/>
              <a:headEnd/>
              <a:tailEnd/>
            </a:ln>
          </p:spPr>
          <p:txBody>
            <a:bodyPr wrap="none">
              <a:spAutoFit/>
            </a:bodyPr>
            <a:lstStyle/>
            <a:p>
              <a:pPr algn="ctr" eaLnBrk="0" hangingPunct="0"/>
              <a:r>
                <a:rPr lang="en-US"/>
                <a:t>… monitor field at some </a:t>
              </a:r>
              <a:r>
                <a:rPr lang="en-US">
                  <a:solidFill>
                    <a:schemeClr val="accent2"/>
                  </a:solidFill>
                </a:rPr>
                <a:t>point</a:t>
              </a:r>
              <a:endParaRPr lang="en-US"/>
            </a:p>
          </p:txBody>
        </p:sp>
        <p:sp>
          <p:nvSpPr>
            <p:cNvPr id="198670" name="Oval 14"/>
            <p:cNvSpPr>
              <a:spLocks noChangeArrowheads="1"/>
            </p:cNvSpPr>
            <p:nvPr/>
          </p:nvSpPr>
          <p:spPr bwMode="auto">
            <a:xfrm>
              <a:off x="1632" y="1488"/>
              <a:ext cx="48" cy="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198671" name="Oval 15"/>
            <p:cNvSpPr>
              <a:spLocks noChangeArrowheads="1"/>
            </p:cNvSpPr>
            <p:nvPr/>
          </p:nvSpPr>
          <p:spPr bwMode="auto">
            <a:xfrm>
              <a:off x="4830" y="1698"/>
              <a:ext cx="48" cy="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grpSp>
      <p:sp>
        <p:nvSpPr>
          <p:cNvPr id="198662" name="Text Box 16"/>
          <p:cNvSpPr txBox="1">
            <a:spLocks noChangeArrowheads="1"/>
          </p:cNvSpPr>
          <p:nvPr/>
        </p:nvSpPr>
        <p:spPr bwMode="auto">
          <a:xfrm>
            <a:off x="1382713" y="685800"/>
            <a:ext cx="6313487" cy="457200"/>
          </a:xfrm>
          <a:prstGeom prst="rect">
            <a:avLst/>
          </a:prstGeom>
          <a:noFill/>
          <a:ln w="9525">
            <a:noFill/>
            <a:miter lim="800000"/>
            <a:headEnd/>
            <a:tailEnd/>
          </a:ln>
        </p:spPr>
        <p:txBody>
          <a:bodyPr wrap="none">
            <a:spAutoFit/>
          </a:bodyPr>
          <a:lstStyle/>
          <a:p>
            <a:pPr algn="ctr" eaLnBrk="0" hangingPunct="0"/>
            <a:r>
              <a:rPr lang="en-US"/>
              <a:t>(via 3d FDTD </a:t>
            </a:r>
            <a:r>
              <a:rPr lang="en-US" sz="1800">
                <a:solidFill>
                  <a:schemeClr val="accent2"/>
                </a:solidFill>
              </a:rPr>
              <a:t>[finite-difference time-domain]</a:t>
            </a:r>
            <a:r>
              <a:rPr lang="en-US"/>
              <a:t> simulation)</a:t>
            </a:r>
          </a:p>
        </p:txBody>
      </p:sp>
      <p:grpSp>
        <p:nvGrpSpPr>
          <p:cNvPr id="6" name="Group 17"/>
          <p:cNvGrpSpPr>
            <a:grpSpLocks/>
          </p:cNvGrpSpPr>
          <p:nvPr/>
        </p:nvGrpSpPr>
        <p:grpSpPr bwMode="auto">
          <a:xfrm>
            <a:off x="2608263" y="3154363"/>
            <a:ext cx="5183187" cy="1265237"/>
            <a:chOff x="2027" y="1862"/>
            <a:chExt cx="3265" cy="797"/>
          </a:xfrm>
        </p:grpSpPr>
        <p:sp>
          <p:nvSpPr>
            <p:cNvPr id="198667" name="Text Box 18"/>
            <p:cNvSpPr txBox="1">
              <a:spLocks noChangeArrowheads="1"/>
            </p:cNvSpPr>
            <p:nvPr/>
          </p:nvSpPr>
          <p:spPr bwMode="auto">
            <a:xfrm>
              <a:off x="2027" y="1862"/>
              <a:ext cx="3265" cy="518"/>
            </a:xfrm>
            <a:prstGeom prst="rect">
              <a:avLst/>
            </a:prstGeom>
            <a:noFill/>
            <a:ln w="9525">
              <a:noFill/>
              <a:miter lim="800000"/>
              <a:headEnd/>
              <a:tailEnd/>
            </a:ln>
          </p:spPr>
          <p:txBody>
            <a:bodyPr wrap="none">
              <a:spAutoFit/>
            </a:bodyPr>
            <a:lstStyle/>
            <a:p>
              <a:pPr algn="ctr" eaLnBrk="0" hangingPunct="0"/>
              <a:r>
                <a:rPr lang="en-US"/>
                <a:t>…extract frequencies, decay rates via</a:t>
              </a:r>
            </a:p>
            <a:p>
              <a:pPr algn="ctr" eaLnBrk="0" hangingPunct="0"/>
              <a:r>
                <a:rPr lang="en-US"/>
                <a:t>fancy signal processing (not just FFT/fit)</a:t>
              </a:r>
            </a:p>
          </p:txBody>
        </p:sp>
        <p:sp>
          <p:nvSpPr>
            <p:cNvPr id="198668" name="Text Box 19"/>
            <p:cNvSpPr txBox="1">
              <a:spLocks noChangeArrowheads="1"/>
            </p:cNvSpPr>
            <p:nvPr/>
          </p:nvSpPr>
          <p:spPr bwMode="auto">
            <a:xfrm>
              <a:off x="2161" y="2447"/>
              <a:ext cx="3023" cy="212"/>
            </a:xfrm>
            <a:prstGeom prst="rect">
              <a:avLst/>
            </a:prstGeom>
            <a:noFill/>
            <a:ln w="9525">
              <a:noFill/>
              <a:miter lim="800000"/>
              <a:headEnd/>
              <a:tailEnd/>
            </a:ln>
          </p:spPr>
          <p:txBody>
            <a:bodyPr wrap="none">
              <a:spAutoFit/>
            </a:bodyPr>
            <a:lstStyle/>
            <a:p>
              <a:pPr algn="ctr" eaLnBrk="0" hangingPunct="0"/>
              <a:r>
                <a:rPr lang="en-US" sz="1600"/>
                <a:t>[ V. A. Mandelshtam, </a:t>
              </a:r>
              <a:r>
                <a:rPr lang="en-US" sz="1600" i="1"/>
                <a:t>J. Chem. Phys.</a:t>
              </a:r>
              <a:r>
                <a:rPr lang="en-US" sz="1600"/>
                <a:t> </a:t>
              </a:r>
              <a:r>
                <a:rPr lang="en-US" sz="1600" b="1"/>
                <a:t>107</a:t>
              </a:r>
              <a:r>
                <a:rPr lang="en-US" sz="1600"/>
                <a:t>, 6756 (1997) ]</a:t>
              </a:r>
            </a:p>
          </p:txBody>
        </p:sp>
      </p:grpSp>
      <p:grpSp>
        <p:nvGrpSpPr>
          <p:cNvPr id="7" name="Group 20"/>
          <p:cNvGrpSpPr>
            <a:grpSpLocks/>
          </p:cNvGrpSpPr>
          <p:nvPr/>
        </p:nvGrpSpPr>
        <p:grpSpPr bwMode="auto">
          <a:xfrm>
            <a:off x="914400" y="4953000"/>
            <a:ext cx="7115175" cy="1355725"/>
            <a:chOff x="576" y="3120"/>
            <a:chExt cx="4482" cy="854"/>
          </a:xfrm>
        </p:grpSpPr>
        <p:sp>
          <p:nvSpPr>
            <p:cNvPr id="198665" name="Text Box 21"/>
            <p:cNvSpPr txBox="1">
              <a:spLocks noChangeArrowheads="1"/>
            </p:cNvSpPr>
            <p:nvPr/>
          </p:nvSpPr>
          <p:spPr bwMode="auto">
            <a:xfrm>
              <a:off x="576" y="3120"/>
              <a:ext cx="4482" cy="291"/>
            </a:xfrm>
            <a:prstGeom prst="rect">
              <a:avLst/>
            </a:prstGeom>
            <a:noFill/>
            <a:ln w="9525">
              <a:noFill/>
              <a:miter lim="800000"/>
              <a:headEnd/>
              <a:tailEnd/>
            </a:ln>
          </p:spPr>
          <p:txBody>
            <a:bodyPr wrap="none">
              <a:spAutoFit/>
            </a:bodyPr>
            <a:lstStyle/>
            <a:p>
              <a:pPr eaLnBrk="0" hangingPunct="0"/>
              <a:r>
                <a:rPr lang="en-US">
                  <a:solidFill>
                    <a:schemeClr val="accent2"/>
                  </a:solidFill>
                </a:rPr>
                <a:t>Pro</a:t>
              </a:r>
              <a:r>
                <a:rPr lang="en-US"/>
                <a:t>: no </a:t>
              </a:r>
              <a:r>
                <a:rPr lang="en-US" i="1"/>
                <a:t>a priori</a:t>
              </a:r>
              <a:r>
                <a:rPr lang="en-US"/>
                <a:t> knowledge, get all </a:t>
              </a:r>
              <a:r>
                <a:rPr lang="en-US">
                  <a:latin typeface="Symbol" pitchFamily="18" charset="2"/>
                </a:rPr>
                <a:t>ω</a:t>
              </a:r>
              <a:r>
                <a:rPr lang="ja-JP" altLang="en-US"/>
                <a:t>’</a:t>
              </a:r>
              <a:r>
                <a:rPr lang="en-US" altLang="ja-JP"/>
                <a:t>s and Q’s at once</a:t>
              </a:r>
              <a:endParaRPr lang="en-US"/>
            </a:p>
          </p:txBody>
        </p:sp>
        <p:sp>
          <p:nvSpPr>
            <p:cNvPr id="198666" name="Text Box 22"/>
            <p:cNvSpPr txBox="1">
              <a:spLocks noChangeArrowheads="1"/>
            </p:cNvSpPr>
            <p:nvPr/>
          </p:nvSpPr>
          <p:spPr bwMode="auto">
            <a:xfrm>
              <a:off x="576" y="3456"/>
              <a:ext cx="4243" cy="518"/>
            </a:xfrm>
            <a:prstGeom prst="rect">
              <a:avLst/>
            </a:prstGeom>
            <a:noFill/>
            <a:ln w="9525">
              <a:noFill/>
              <a:miter lim="800000"/>
              <a:headEnd/>
              <a:tailEnd/>
            </a:ln>
          </p:spPr>
          <p:txBody>
            <a:bodyPr wrap="none">
              <a:spAutoFit/>
            </a:bodyPr>
            <a:lstStyle/>
            <a:p>
              <a:pPr eaLnBrk="0" hangingPunct="0"/>
              <a:r>
                <a:rPr lang="en-US">
                  <a:solidFill>
                    <a:schemeClr val="accent2"/>
                  </a:solidFill>
                </a:rPr>
                <a:t>Con</a:t>
              </a:r>
              <a:r>
                <a:rPr lang="en-US"/>
                <a:t>: no separate Q</a:t>
              </a:r>
              <a:r>
                <a:rPr lang="en-US" baseline="-25000"/>
                <a:t>w</a:t>
              </a:r>
              <a:r>
                <a:rPr lang="en-US"/>
                <a:t>/Q</a:t>
              </a:r>
              <a:r>
                <a:rPr lang="en-US" baseline="-25000"/>
                <a:t>r</a:t>
              </a:r>
              <a:r>
                <a:rPr lang="en-US"/>
                <a:t>, </a:t>
              </a:r>
            </a:p>
            <a:p>
              <a:pPr eaLnBrk="0" hangingPunct="0"/>
              <a:r>
                <a:rPr lang="en-US"/>
                <a:t>              mixed-up field pattern if multiple resonances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How do we compute Q?</a:t>
            </a:r>
          </a:p>
        </p:txBody>
      </p:sp>
      <p:pic>
        <p:nvPicPr>
          <p:cNvPr id="199683" name="Picture 3"/>
          <p:cNvPicPr>
            <a:picLocks noChangeAspect="1" noChangeArrowheads="1"/>
          </p:cNvPicPr>
          <p:nvPr/>
        </p:nvPicPr>
        <p:blipFill>
          <a:blip r:embed="rId2"/>
          <a:srcRect/>
          <a:stretch>
            <a:fillRect/>
          </a:stretch>
        </p:blipFill>
        <p:spPr bwMode="auto">
          <a:xfrm>
            <a:off x="1905000" y="1752600"/>
            <a:ext cx="1503363" cy="1524000"/>
          </a:xfrm>
          <a:prstGeom prst="rect">
            <a:avLst/>
          </a:prstGeom>
          <a:noFill/>
          <a:ln w="9525">
            <a:noFill/>
            <a:miter lim="800000"/>
            <a:headEnd/>
            <a:tailEnd/>
          </a:ln>
        </p:spPr>
      </p:pic>
      <p:grpSp>
        <p:nvGrpSpPr>
          <p:cNvPr id="199684" name="Group 4"/>
          <p:cNvGrpSpPr>
            <a:grpSpLocks/>
          </p:cNvGrpSpPr>
          <p:nvPr/>
        </p:nvGrpSpPr>
        <p:grpSpPr bwMode="auto">
          <a:xfrm>
            <a:off x="609600" y="1676400"/>
            <a:ext cx="533400" cy="533400"/>
            <a:chOff x="576" y="1248"/>
            <a:chExt cx="336" cy="336"/>
          </a:xfrm>
        </p:grpSpPr>
        <p:sp>
          <p:nvSpPr>
            <p:cNvPr id="199706" name="Oval 5"/>
            <p:cNvSpPr>
              <a:spLocks noChangeArrowheads="1"/>
            </p:cNvSpPr>
            <p:nvPr/>
          </p:nvSpPr>
          <p:spPr bwMode="auto">
            <a:xfrm>
              <a:off x="576" y="1248"/>
              <a:ext cx="336" cy="336"/>
            </a:xfrm>
            <a:prstGeom prst="ellipse">
              <a:avLst/>
            </a:prstGeom>
            <a:solidFill>
              <a:srgbClr val="FFFFCC"/>
            </a:solidFill>
            <a:ln w="9525">
              <a:solidFill>
                <a:schemeClr val="bg2"/>
              </a:solidFill>
              <a:round/>
              <a:headEnd/>
              <a:tailEnd/>
            </a:ln>
          </p:spPr>
          <p:txBody>
            <a:bodyPr wrap="none" anchor="ctr"/>
            <a:lstStyle/>
            <a:p>
              <a:pPr algn="ctr" eaLnBrk="0" hangingPunct="0"/>
              <a:endParaRPr lang="cs-CZ"/>
            </a:p>
          </p:txBody>
        </p:sp>
        <p:sp>
          <p:nvSpPr>
            <p:cNvPr id="199707" name="Text Box 6"/>
            <p:cNvSpPr txBox="1">
              <a:spLocks noChangeArrowheads="1"/>
            </p:cNvSpPr>
            <p:nvPr/>
          </p:nvSpPr>
          <p:spPr bwMode="auto">
            <a:xfrm>
              <a:off x="636" y="1257"/>
              <a:ext cx="228" cy="327"/>
            </a:xfrm>
            <a:prstGeom prst="rect">
              <a:avLst/>
            </a:prstGeom>
            <a:noFill/>
            <a:ln w="9525">
              <a:noFill/>
              <a:miter lim="800000"/>
              <a:headEnd/>
              <a:tailEnd/>
            </a:ln>
          </p:spPr>
          <p:txBody>
            <a:bodyPr wrap="none">
              <a:spAutoFit/>
            </a:bodyPr>
            <a:lstStyle/>
            <a:p>
              <a:pPr algn="ctr" eaLnBrk="0" hangingPunct="0"/>
              <a:r>
                <a:rPr lang="en-US" sz="2800" b="1"/>
                <a:t>2</a:t>
              </a:r>
            </a:p>
          </p:txBody>
        </p:sp>
      </p:grpSp>
      <p:sp>
        <p:nvSpPr>
          <p:cNvPr id="199685" name="Line 7"/>
          <p:cNvSpPr>
            <a:spLocks noChangeShapeType="1"/>
          </p:cNvSpPr>
          <p:nvPr/>
        </p:nvSpPr>
        <p:spPr bwMode="auto">
          <a:xfrm flipV="1">
            <a:off x="2590800" y="2286000"/>
            <a:ext cx="304800" cy="381000"/>
          </a:xfrm>
          <a:prstGeom prst="line">
            <a:avLst/>
          </a:prstGeom>
          <a:noFill/>
          <a:ln w="38100">
            <a:solidFill>
              <a:srgbClr val="FF0000"/>
            </a:solidFill>
            <a:round/>
            <a:headEnd/>
            <a:tailEnd type="triangle" w="med" len="med"/>
          </a:ln>
        </p:spPr>
        <p:txBody>
          <a:bodyPr wrap="none" anchor="ctr"/>
          <a:lstStyle/>
          <a:p>
            <a:endParaRPr lang="cs-CZ"/>
          </a:p>
        </p:txBody>
      </p:sp>
      <p:sp>
        <p:nvSpPr>
          <p:cNvPr id="199686" name="Text Box 8"/>
          <p:cNvSpPr txBox="1">
            <a:spLocks noChangeArrowheads="1"/>
          </p:cNvSpPr>
          <p:nvPr/>
        </p:nvSpPr>
        <p:spPr bwMode="auto">
          <a:xfrm>
            <a:off x="4497388" y="1524000"/>
            <a:ext cx="3449637" cy="822325"/>
          </a:xfrm>
          <a:prstGeom prst="rect">
            <a:avLst/>
          </a:prstGeom>
          <a:noFill/>
          <a:ln w="9525">
            <a:noFill/>
            <a:miter lim="800000"/>
            <a:headEnd/>
            <a:tailEnd/>
          </a:ln>
        </p:spPr>
        <p:txBody>
          <a:bodyPr wrap="none">
            <a:spAutoFit/>
          </a:bodyPr>
          <a:lstStyle/>
          <a:p>
            <a:pPr algn="ctr" eaLnBrk="0" hangingPunct="0"/>
            <a:r>
              <a:rPr lang="en-US"/>
              <a:t>excite cavity with</a:t>
            </a:r>
          </a:p>
          <a:p>
            <a:pPr algn="ctr" eaLnBrk="0" hangingPunct="0"/>
            <a:r>
              <a:rPr lang="en-US">
                <a:solidFill>
                  <a:srgbClr val="FF0000"/>
                </a:solidFill>
              </a:rPr>
              <a:t>narrow-band dipole</a:t>
            </a:r>
            <a:r>
              <a:rPr lang="en-US"/>
              <a:t> source</a:t>
            </a:r>
          </a:p>
        </p:txBody>
      </p:sp>
      <p:sp>
        <p:nvSpPr>
          <p:cNvPr id="199687" name="Text Box 9"/>
          <p:cNvSpPr txBox="1">
            <a:spLocks noChangeArrowheads="1"/>
          </p:cNvSpPr>
          <p:nvPr/>
        </p:nvSpPr>
        <p:spPr bwMode="auto">
          <a:xfrm>
            <a:off x="4268788" y="2270125"/>
            <a:ext cx="4113212" cy="396875"/>
          </a:xfrm>
          <a:prstGeom prst="rect">
            <a:avLst/>
          </a:prstGeom>
          <a:noFill/>
          <a:ln w="9525">
            <a:noFill/>
            <a:miter lim="800000"/>
            <a:headEnd/>
            <a:tailEnd/>
          </a:ln>
        </p:spPr>
        <p:txBody>
          <a:bodyPr wrap="none">
            <a:spAutoFit/>
          </a:bodyPr>
          <a:lstStyle/>
          <a:p>
            <a:pPr algn="ctr" eaLnBrk="0" hangingPunct="0"/>
            <a:r>
              <a:rPr lang="en-US" sz="2000"/>
              <a:t>(</a:t>
            </a:r>
            <a:r>
              <a:rPr lang="en-US" sz="2000" i="1"/>
              <a:t>e.g.</a:t>
            </a:r>
            <a:r>
              <a:rPr lang="en-US" sz="2000"/>
              <a:t> temporally broad Gaussian pulse)</a:t>
            </a:r>
          </a:p>
        </p:txBody>
      </p:sp>
      <p:sp>
        <p:nvSpPr>
          <p:cNvPr id="199688" name="Text Box 10"/>
          <p:cNvSpPr txBox="1">
            <a:spLocks noChangeArrowheads="1"/>
          </p:cNvSpPr>
          <p:nvPr/>
        </p:nvSpPr>
        <p:spPr bwMode="auto">
          <a:xfrm>
            <a:off x="1382713" y="685800"/>
            <a:ext cx="6313487" cy="457200"/>
          </a:xfrm>
          <a:prstGeom prst="rect">
            <a:avLst/>
          </a:prstGeom>
          <a:noFill/>
          <a:ln w="9525">
            <a:noFill/>
            <a:miter lim="800000"/>
            <a:headEnd/>
            <a:tailEnd/>
          </a:ln>
        </p:spPr>
        <p:txBody>
          <a:bodyPr wrap="none">
            <a:spAutoFit/>
          </a:bodyPr>
          <a:lstStyle/>
          <a:p>
            <a:pPr algn="ctr" eaLnBrk="0" hangingPunct="0"/>
            <a:r>
              <a:rPr lang="en-US"/>
              <a:t>(via 3d FDTD </a:t>
            </a:r>
            <a:r>
              <a:rPr lang="en-US" sz="1800">
                <a:solidFill>
                  <a:schemeClr val="accent2"/>
                </a:solidFill>
              </a:rPr>
              <a:t>[finite-difference time-domain]</a:t>
            </a:r>
            <a:r>
              <a:rPr lang="en-US"/>
              <a:t> simulation)</a:t>
            </a:r>
          </a:p>
        </p:txBody>
      </p:sp>
      <p:sp>
        <p:nvSpPr>
          <p:cNvPr id="199689" name="Text Box 11"/>
          <p:cNvSpPr txBox="1">
            <a:spLocks noChangeArrowheads="1"/>
          </p:cNvSpPr>
          <p:nvPr/>
        </p:nvSpPr>
        <p:spPr bwMode="auto">
          <a:xfrm>
            <a:off x="3867150" y="2743200"/>
            <a:ext cx="5073650" cy="830263"/>
          </a:xfrm>
          <a:prstGeom prst="rect">
            <a:avLst/>
          </a:prstGeom>
          <a:noFill/>
          <a:ln w="9525">
            <a:noFill/>
            <a:miter lim="800000"/>
            <a:headEnd/>
            <a:tailEnd/>
          </a:ln>
        </p:spPr>
        <p:txBody>
          <a:bodyPr wrap="none">
            <a:spAutoFit/>
          </a:bodyPr>
          <a:lstStyle/>
          <a:p>
            <a:pPr algn="ctr" eaLnBrk="0" hangingPunct="0"/>
            <a:r>
              <a:rPr lang="en-US"/>
              <a:t>— source is </a:t>
            </a:r>
            <a:r>
              <a:rPr lang="en-US">
                <a:solidFill>
                  <a:srgbClr val="FF0000"/>
                </a:solidFill>
              </a:rPr>
              <a:t>at </a:t>
            </a:r>
            <a:r>
              <a:rPr lang="en-US">
                <a:solidFill>
                  <a:srgbClr val="FF0000"/>
                </a:solidFill>
                <a:latin typeface="Symbol" pitchFamily="18" charset="2"/>
              </a:rPr>
              <a:t>ω</a:t>
            </a:r>
            <a:r>
              <a:rPr lang="en-US" baseline="-25000">
                <a:solidFill>
                  <a:srgbClr val="FF0000"/>
                </a:solidFill>
              </a:rPr>
              <a:t>0</a:t>
            </a:r>
            <a:r>
              <a:rPr lang="en-US">
                <a:solidFill>
                  <a:srgbClr val="FF0000"/>
                </a:solidFill>
              </a:rPr>
              <a:t> resonance</a:t>
            </a:r>
            <a:r>
              <a:rPr lang="en-US"/>
              <a:t>,</a:t>
            </a:r>
          </a:p>
          <a:p>
            <a:pPr algn="ctr" eaLnBrk="0" hangingPunct="0"/>
            <a:r>
              <a:rPr lang="en-US"/>
              <a:t>which </a:t>
            </a:r>
            <a:r>
              <a:rPr lang="en-US">
                <a:solidFill>
                  <a:schemeClr val="accent2"/>
                </a:solidFill>
              </a:rPr>
              <a:t>must already be known</a:t>
            </a:r>
            <a:r>
              <a:rPr lang="en-US"/>
              <a:t> (via       )</a:t>
            </a:r>
          </a:p>
        </p:txBody>
      </p:sp>
      <p:grpSp>
        <p:nvGrpSpPr>
          <p:cNvPr id="199690" name="Group 12"/>
          <p:cNvGrpSpPr>
            <a:grpSpLocks/>
          </p:cNvGrpSpPr>
          <p:nvPr/>
        </p:nvGrpSpPr>
        <p:grpSpPr bwMode="auto">
          <a:xfrm>
            <a:off x="8345488" y="3155950"/>
            <a:ext cx="381000" cy="381000"/>
            <a:chOff x="3936" y="2016"/>
            <a:chExt cx="240" cy="240"/>
          </a:xfrm>
        </p:grpSpPr>
        <p:sp>
          <p:nvSpPr>
            <p:cNvPr id="199704" name="Oval 13"/>
            <p:cNvSpPr>
              <a:spLocks noChangeArrowheads="1"/>
            </p:cNvSpPr>
            <p:nvPr/>
          </p:nvSpPr>
          <p:spPr bwMode="auto">
            <a:xfrm>
              <a:off x="3936" y="2016"/>
              <a:ext cx="240" cy="240"/>
            </a:xfrm>
            <a:prstGeom prst="ellipse">
              <a:avLst/>
            </a:prstGeom>
            <a:solidFill>
              <a:srgbClr val="FFFFCC"/>
            </a:solidFill>
            <a:ln w="9525">
              <a:solidFill>
                <a:schemeClr val="bg2"/>
              </a:solidFill>
              <a:round/>
              <a:headEnd/>
              <a:tailEnd/>
            </a:ln>
          </p:spPr>
          <p:txBody>
            <a:bodyPr wrap="none" anchor="ctr"/>
            <a:lstStyle/>
            <a:p>
              <a:pPr algn="ctr" eaLnBrk="0" hangingPunct="0"/>
              <a:endParaRPr lang="cs-CZ"/>
            </a:p>
          </p:txBody>
        </p:sp>
        <p:sp>
          <p:nvSpPr>
            <p:cNvPr id="199705" name="Text Box 14"/>
            <p:cNvSpPr txBox="1">
              <a:spLocks noChangeArrowheads="1"/>
            </p:cNvSpPr>
            <p:nvPr/>
          </p:nvSpPr>
          <p:spPr bwMode="auto">
            <a:xfrm>
              <a:off x="3966" y="2025"/>
              <a:ext cx="188" cy="231"/>
            </a:xfrm>
            <a:prstGeom prst="rect">
              <a:avLst/>
            </a:prstGeom>
            <a:noFill/>
            <a:ln w="9525">
              <a:noFill/>
              <a:miter lim="800000"/>
              <a:headEnd/>
              <a:tailEnd/>
            </a:ln>
          </p:spPr>
          <p:txBody>
            <a:bodyPr wrap="none">
              <a:spAutoFit/>
            </a:bodyPr>
            <a:lstStyle/>
            <a:p>
              <a:pPr algn="ctr" eaLnBrk="0" hangingPunct="0"/>
              <a:r>
                <a:rPr lang="en-US" sz="1800" b="1"/>
                <a:t>1</a:t>
              </a:r>
              <a:endParaRPr lang="en-US" sz="2800" b="1"/>
            </a:p>
          </p:txBody>
        </p:sp>
      </p:grpSp>
      <p:grpSp>
        <p:nvGrpSpPr>
          <p:cNvPr id="4" name="Group 15"/>
          <p:cNvGrpSpPr>
            <a:grpSpLocks/>
          </p:cNvGrpSpPr>
          <p:nvPr/>
        </p:nvGrpSpPr>
        <p:grpSpPr bwMode="auto">
          <a:xfrm>
            <a:off x="1600200" y="1562100"/>
            <a:ext cx="5464175" cy="2705100"/>
            <a:chOff x="1008" y="984"/>
            <a:chExt cx="3442" cy="1704"/>
          </a:xfrm>
        </p:grpSpPr>
        <p:sp>
          <p:nvSpPr>
            <p:cNvPr id="199702" name="Rectangle 16"/>
            <p:cNvSpPr>
              <a:spLocks noChangeArrowheads="1"/>
            </p:cNvSpPr>
            <p:nvPr/>
          </p:nvSpPr>
          <p:spPr bwMode="auto">
            <a:xfrm>
              <a:off x="1062" y="984"/>
              <a:ext cx="1152" cy="1152"/>
            </a:xfrm>
            <a:prstGeom prst="rect">
              <a:avLst/>
            </a:prstGeom>
            <a:noFill/>
            <a:ln w="28575">
              <a:solidFill>
                <a:srgbClr val="008000"/>
              </a:solidFill>
              <a:prstDash val="dash"/>
              <a:miter lim="800000"/>
              <a:headEnd/>
              <a:tailEnd/>
            </a:ln>
          </p:spPr>
          <p:txBody>
            <a:bodyPr wrap="none" anchor="ctr"/>
            <a:lstStyle/>
            <a:p>
              <a:pPr algn="ctr" eaLnBrk="0" hangingPunct="0"/>
              <a:endParaRPr lang="cs-CZ"/>
            </a:p>
          </p:txBody>
        </p:sp>
        <p:sp>
          <p:nvSpPr>
            <p:cNvPr id="199703" name="Text Box 17"/>
            <p:cNvSpPr txBox="1">
              <a:spLocks noChangeArrowheads="1"/>
            </p:cNvSpPr>
            <p:nvPr/>
          </p:nvSpPr>
          <p:spPr bwMode="auto">
            <a:xfrm>
              <a:off x="1008" y="2400"/>
              <a:ext cx="3442" cy="288"/>
            </a:xfrm>
            <a:prstGeom prst="rect">
              <a:avLst/>
            </a:prstGeom>
            <a:noFill/>
            <a:ln w="9525">
              <a:noFill/>
              <a:miter lim="800000"/>
              <a:headEnd/>
              <a:tailEnd/>
            </a:ln>
          </p:spPr>
          <p:txBody>
            <a:bodyPr wrap="none">
              <a:spAutoFit/>
            </a:bodyPr>
            <a:lstStyle/>
            <a:p>
              <a:pPr algn="ctr" eaLnBrk="0" hangingPunct="0"/>
              <a:r>
                <a:rPr lang="en-US"/>
                <a:t>…measure outgoing power </a:t>
              </a:r>
              <a:r>
                <a:rPr lang="en-US">
                  <a:solidFill>
                    <a:srgbClr val="008000"/>
                  </a:solidFill>
                </a:rPr>
                <a:t>P</a:t>
              </a:r>
              <a:r>
                <a:rPr lang="en-US"/>
                <a:t> and energy </a:t>
              </a:r>
              <a:r>
                <a:rPr lang="en-US">
                  <a:solidFill>
                    <a:srgbClr val="008000"/>
                  </a:solidFill>
                </a:rPr>
                <a:t>U</a:t>
              </a:r>
              <a:endParaRPr lang="en-US"/>
            </a:p>
          </p:txBody>
        </p:sp>
      </p:grpSp>
      <p:grpSp>
        <p:nvGrpSpPr>
          <p:cNvPr id="5" name="Group 18"/>
          <p:cNvGrpSpPr>
            <a:grpSpLocks/>
          </p:cNvGrpSpPr>
          <p:nvPr/>
        </p:nvGrpSpPr>
        <p:grpSpPr bwMode="auto">
          <a:xfrm>
            <a:off x="3657600" y="4267200"/>
            <a:ext cx="2057400" cy="609600"/>
            <a:chOff x="2304" y="2688"/>
            <a:chExt cx="1296" cy="384"/>
          </a:xfrm>
        </p:grpSpPr>
        <p:sp>
          <p:nvSpPr>
            <p:cNvPr id="199700" name="Rectangle 19"/>
            <p:cNvSpPr>
              <a:spLocks noChangeArrowheads="1"/>
            </p:cNvSpPr>
            <p:nvPr/>
          </p:nvSpPr>
          <p:spPr bwMode="auto">
            <a:xfrm>
              <a:off x="2304" y="2688"/>
              <a:ext cx="1296" cy="384"/>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199701" name="Text Box 20"/>
            <p:cNvSpPr txBox="1">
              <a:spLocks noChangeArrowheads="1"/>
            </p:cNvSpPr>
            <p:nvPr/>
          </p:nvSpPr>
          <p:spPr bwMode="auto">
            <a:xfrm>
              <a:off x="2392" y="2736"/>
              <a:ext cx="1114" cy="291"/>
            </a:xfrm>
            <a:prstGeom prst="rect">
              <a:avLst/>
            </a:prstGeom>
            <a:noFill/>
            <a:ln w="9525">
              <a:noFill/>
              <a:miter lim="800000"/>
              <a:headEnd/>
              <a:tailEnd/>
            </a:ln>
          </p:spPr>
          <p:txBody>
            <a:bodyPr wrap="none">
              <a:spAutoFit/>
            </a:bodyPr>
            <a:lstStyle/>
            <a:p>
              <a:pPr algn="ctr" eaLnBrk="0" hangingPunct="0"/>
              <a:r>
                <a:rPr lang="en-US"/>
                <a:t>Q = </a:t>
              </a:r>
              <a:r>
                <a:rPr lang="en-US">
                  <a:solidFill>
                    <a:srgbClr val="FF0000"/>
                  </a:solidFill>
                </a:rPr>
                <a:t>ω</a:t>
              </a:r>
              <a:r>
                <a:rPr lang="en-US" baseline="-25000">
                  <a:solidFill>
                    <a:srgbClr val="FF0000"/>
                  </a:solidFill>
                </a:rPr>
                <a:t>0</a:t>
              </a:r>
              <a:r>
                <a:rPr lang="en-US"/>
                <a:t> </a:t>
              </a:r>
              <a:r>
                <a:rPr lang="en-US">
                  <a:solidFill>
                    <a:srgbClr val="008000"/>
                  </a:solidFill>
                </a:rPr>
                <a:t>U</a:t>
              </a:r>
              <a:r>
                <a:rPr lang="en-US"/>
                <a:t> / </a:t>
              </a:r>
              <a:r>
                <a:rPr lang="en-US">
                  <a:solidFill>
                    <a:srgbClr val="008000"/>
                  </a:solidFill>
                </a:rPr>
                <a:t>P</a:t>
              </a:r>
              <a:endParaRPr lang="en-US"/>
            </a:p>
          </p:txBody>
        </p:sp>
      </p:grpSp>
      <p:grpSp>
        <p:nvGrpSpPr>
          <p:cNvPr id="6" name="Group 21"/>
          <p:cNvGrpSpPr>
            <a:grpSpLocks/>
          </p:cNvGrpSpPr>
          <p:nvPr/>
        </p:nvGrpSpPr>
        <p:grpSpPr bwMode="auto">
          <a:xfrm>
            <a:off x="914400" y="5245100"/>
            <a:ext cx="7356475" cy="1389063"/>
            <a:chOff x="576" y="3304"/>
            <a:chExt cx="4634" cy="875"/>
          </a:xfrm>
        </p:grpSpPr>
        <p:grpSp>
          <p:nvGrpSpPr>
            <p:cNvPr id="199694" name="Group 22"/>
            <p:cNvGrpSpPr>
              <a:grpSpLocks/>
            </p:cNvGrpSpPr>
            <p:nvPr/>
          </p:nvGrpSpPr>
          <p:grpSpPr bwMode="auto">
            <a:xfrm>
              <a:off x="576" y="3304"/>
              <a:ext cx="4634" cy="875"/>
              <a:chOff x="576" y="3112"/>
              <a:chExt cx="4634" cy="875"/>
            </a:xfrm>
          </p:grpSpPr>
          <p:sp>
            <p:nvSpPr>
              <p:cNvPr id="199698" name="Text Box 23"/>
              <p:cNvSpPr txBox="1">
                <a:spLocks noChangeArrowheads="1"/>
              </p:cNvSpPr>
              <p:nvPr/>
            </p:nvSpPr>
            <p:spPr bwMode="auto">
              <a:xfrm>
                <a:off x="576" y="3112"/>
                <a:ext cx="4634" cy="288"/>
              </a:xfrm>
              <a:prstGeom prst="rect">
                <a:avLst/>
              </a:prstGeom>
              <a:noFill/>
              <a:ln w="9525">
                <a:noFill/>
                <a:miter lim="800000"/>
                <a:headEnd/>
                <a:tailEnd/>
              </a:ln>
            </p:spPr>
            <p:txBody>
              <a:bodyPr wrap="none">
                <a:spAutoFit/>
              </a:bodyPr>
              <a:lstStyle/>
              <a:p>
                <a:pPr eaLnBrk="0" hangingPunct="0"/>
                <a:r>
                  <a:rPr lang="en-US">
                    <a:solidFill>
                      <a:schemeClr val="accent2"/>
                    </a:solidFill>
                  </a:rPr>
                  <a:t>Pro</a:t>
                </a:r>
                <a:r>
                  <a:rPr lang="en-US"/>
                  <a:t>: separate Q</a:t>
                </a:r>
                <a:r>
                  <a:rPr lang="en-US" baseline="-25000"/>
                  <a:t>w</a:t>
                </a:r>
                <a:r>
                  <a:rPr lang="en-US"/>
                  <a:t>/Q</a:t>
                </a:r>
                <a:r>
                  <a:rPr lang="en-US" baseline="-25000"/>
                  <a:t>r</a:t>
                </a:r>
                <a:r>
                  <a:rPr lang="en-US"/>
                  <a:t>, also get field pattern when multimode</a:t>
                </a:r>
              </a:p>
            </p:txBody>
          </p:sp>
          <p:sp>
            <p:nvSpPr>
              <p:cNvPr id="199699" name="Text Box 24"/>
              <p:cNvSpPr txBox="1">
                <a:spLocks noChangeArrowheads="1"/>
              </p:cNvSpPr>
              <p:nvPr/>
            </p:nvSpPr>
            <p:spPr bwMode="auto">
              <a:xfrm>
                <a:off x="576" y="3464"/>
                <a:ext cx="4563" cy="523"/>
              </a:xfrm>
              <a:prstGeom prst="rect">
                <a:avLst/>
              </a:prstGeom>
              <a:noFill/>
              <a:ln w="9525">
                <a:noFill/>
                <a:miter lim="800000"/>
                <a:headEnd/>
                <a:tailEnd/>
              </a:ln>
            </p:spPr>
            <p:txBody>
              <a:bodyPr wrap="none">
                <a:spAutoFit/>
              </a:bodyPr>
              <a:lstStyle/>
              <a:p>
                <a:pPr eaLnBrk="0" hangingPunct="0"/>
                <a:r>
                  <a:rPr lang="en-US">
                    <a:solidFill>
                      <a:schemeClr val="accent2"/>
                    </a:solidFill>
                  </a:rPr>
                  <a:t>Con</a:t>
                </a:r>
                <a:r>
                  <a:rPr lang="en-US"/>
                  <a:t>: requires separate run        to get </a:t>
                </a:r>
                <a:r>
                  <a:rPr lang="en-US">
                    <a:solidFill>
                      <a:srgbClr val="FF0000"/>
                    </a:solidFill>
                  </a:rPr>
                  <a:t>ω</a:t>
                </a:r>
                <a:r>
                  <a:rPr lang="en-US" baseline="-25000">
                    <a:solidFill>
                      <a:srgbClr val="FF0000"/>
                    </a:solidFill>
                  </a:rPr>
                  <a:t>0</a:t>
                </a:r>
                <a:r>
                  <a:rPr lang="en-US"/>
                  <a:t>,</a:t>
                </a:r>
              </a:p>
              <a:p>
                <a:pPr eaLnBrk="0" hangingPunct="0"/>
                <a:r>
                  <a:rPr lang="en-US"/>
                  <a:t>                long-time source for closely-spaced resonances</a:t>
                </a:r>
              </a:p>
            </p:txBody>
          </p:sp>
        </p:grpSp>
        <p:grpSp>
          <p:nvGrpSpPr>
            <p:cNvPr id="199695" name="Group 25"/>
            <p:cNvGrpSpPr>
              <a:grpSpLocks/>
            </p:cNvGrpSpPr>
            <p:nvPr/>
          </p:nvGrpSpPr>
          <p:grpSpPr bwMode="auto">
            <a:xfrm>
              <a:off x="2706" y="3672"/>
              <a:ext cx="240" cy="240"/>
              <a:chOff x="3936" y="2016"/>
              <a:chExt cx="240" cy="240"/>
            </a:xfrm>
          </p:grpSpPr>
          <p:sp>
            <p:nvSpPr>
              <p:cNvPr id="199696" name="Oval 26"/>
              <p:cNvSpPr>
                <a:spLocks noChangeArrowheads="1"/>
              </p:cNvSpPr>
              <p:nvPr/>
            </p:nvSpPr>
            <p:spPr bwMode="auto">
              <a:xfrm>
                <a:off x="3936" y="2016"/>
                <a:ext cx="240" cy="240"/>
              </a:xfrm>
              <a:prstGeom prst="ellipse">
                <a:avLst/>
              </a:prstGeom>
              <a:solidFill>
                <a:srgbClr val="FFFFCC"/>
              </a:solidFill>
              <a:ln w="9525">
                <a:solidFill>
                  <a:schemeClr val="bg2"/>
                </a:solidFill>
                <a:round/>
                <a:headEnd/>
                <a:tailEnd/>
              </a:ln>
            </p:spPr>
            <p:txBody>
              <a:bodyPr wrap="none" anchor="ctr"/>
              <a:lstStyle/>
              <a:p>
                <a:pPr algn="ctr" eaLnBrk="0" hangingPunct="0"/>
                <a:endParaRPr lang="cs-CZ"/>
              </a:p>
            </p:txBody>
          </p:sp>
          <p:sp>
            <p:nvSpPr>
              <p:cNvPr id="199697" name="Text Box 27"/>
              <p:cNvSpPr txBox="1">
                <a:spLocks noChangeArrowheads="1"/>
              </p:cNvSpPr>
              <p:nvPr/>
            </p:nvSpPr>
            <p:spPr bwMode="auto">
              <a:xfrm>
                <a:off x="3966" y="2025"/>
                <a:ext cx="188" cy="231"/>
              </a:xfrm>
              <a:prstGeom prst="rect">
                <a:avLst/>
              </a:prstGeom>
              <a:noFill/>
              <a:ln w="9525">
                <a:noFill/>
                <a:miter lim="800000"/>
                <a:headEnd/>
                <a:tailEnd/>
              </a:ln>
            </p:spPr>
            <p:txBody>
              <a:bodyPr wrap="none">
                <a:spAutoFit/>
              </a:bodyPr>
              <a:lstStyle/>
              <a:p>
                <a:pPr algn="ctr" eaLnBrk="0" hangingPunct="0"/>
                <a:r>
                  <a:rPr lang="en-US" sz="1800" b="1"/>
                  <a:t>1</a:t>
                </a:r>
                <a:endParaRPr lang="en-US" sz="2800" b="1"/>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2209800"/>
            <a:ext cx="7772400" cy="1143000"/>
          </a:xfrm>
        </p:spPr>
        <p:txBody>
          <a:bodyPr/>
          <a:lstStyle/>
          <a:p>
            <a:r>
              <a:rPr lang="en-US" smtClean="0">
                <a:ea typeface="ＭＳ Ｐゴシック" charset="-128"/>
              </a:rPr>
              <a:t>Can we increase Q</a:t>
            </a:r>
            <a:br>
              <a:rPr lang="en-US" smtClean="0">
                <a:ea typeface="ＭＳ Ｐゴシック" charset="-128"/>
              </a:rPr>
            </a:br>
            <a:r>
              <a:rPr lang="en-US" smtClean="0">
                <a:solidFill>
                  <a:srgbClr val="FF0000"/>
                </a:solidFill>
                <a:ea typeface="ＭＳ Ｐゴシック" charset="-128"/>
              </a:rPr>
              <a:t>without</a:t>
            </a:r>
            <a:r>
              <a:rPr lang="en-US" smtClean="0">
                <a:ea typeface="ＭＳ Ｐゴシック" charset="-128"/>
              </a:rPr>
              <a:t> delocalizing (much)?</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Cancellations?</a:t>
            </a:r>
          </a:p>
        </p:txBody>
      </p:sp>
      <p:pic>
        <p:nvPicPr>
          <p:cNvPr id="201731" name="Picture 3"/>
          <p:cNvPicPr>
            <a:picLocks noChangeAspect="1" noChangeArrowheads="1"/>
          </p:cNvPicPr>
          <p:nvPr/>
        </p:nvPicPr>
        <p:blipFill>
          <a:blip r:embed="rId2"/>
          <a:srcRect/>
          <a:stretch>
            <a:fillRect/>
          </a:stretch>
        </p:blipFill>
        <p:spPr bwMode="auto">
          <a:xfrm>
            <a:off x="914400" y="1371600"/>
            <a:ext cx="3327400" cy="2284413"/>
          </a:xfrm>
          <a:prstGeom prst="rect">
            <a:avLst/>
          </a:prstGeom>
          <a:noFill/>
          <a:ln w="9525">
            <a:noFill/>
            <a:miter lim="800000"/>
            <a:headEnd/>
            <a:tailEnd/>
          </a:ln>
        </p:spPr>
      </p:pic>
      <p:grpSp>
        <p:nvGrpSpPr>
          <p:cNvPr id="201732" name="Group 4"/>
          <p:cNvGrpSpPr>
            <a:grpSpLocks/>
          </p:cNvGrpSpPr>
          <p:nvPr/>
        </p:nvGrpSpPr>
        <p:grpSpPr bwMode="auto">
          <a:xfrm>
            <a:off x="965200" y="2081213"/>
            <a:ext cx="3228975" cy="534987"/>
            <a:chOff x="3552" y="3504"/>
            <a:chExt cx="2256" cy="337"/>
          </a:xfrm>
        </p:grpSpPr>
        <p:sp>
          <p:nvSpPr>
            <p:cNvPr id="201738" name="Freeform 5"/>
            <p:cNvSpPr>
              <a:spLocks/>
            </p:cNvSpPr>
            <p:nvPr/>
          </p:nvSpPr>
          <p:spPr bwMode="auto">
            <a:xfrm>
              <a:off x="3552"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sp>
          <p:nvSpPr>
            <p:cNvPr id="201739" name="Freeform 6"/>
            <p:cNvSpPr>
              <a:spLocks/>
            </p:cNvSpPr>
            <p:nvPr/>
          </p:nvSpPr>
          <p:spPr bwMode="auto">
            <a:xfrm flipH="1">
              <a:off x="4656" y="3504"/>
              <a:ext cx="1152" cy="337"/>
            </a:xfrm>
            <a:custGeom>
              <a:avLst/>
              <a:gdLst>
                <a:gd name="T0" fmla="*/ 0 w 1221"/>
                <a:gd name="T1" fmla="*/ 668 h 169"/>
                <a:gd name="T2" fmla="*/ 509 w 1221"/>
                <a:gd name="T3" fmla="*/ 576 h 169"/>
                <a:gd name="T4" fmla="*/ 855 w 1221"/>
                <a:gd name="T5" fmla="*/ 96 h 169"/>
                <a:gd name="T6" fmla="*/ 1087 w 1221"/>
                <a:gd name="T7" fmla="*/ 12 h 169"/>
                <a:gd name="T8" fmla="*/ 0 60000 65536"/>
                <a:gd name="T9" fmla="*/ 0 60000 65536"/>
                <a:gd name="T10" fmla="*/ 0 60000 65536"/>
                <a:gd name="T11" fmla="*/ 0 60000 65536"/>
                <a:gd name="T12" fmla="*/ 0 w 1221"/>
                <a:gd name="T13" fmla="*/ 0 h 169"/>
                <a:gd name="T14" fmla="*/ 1221 w 1221"/>
                <a:gd name="T15" fmla="*/ 169 h 169"/>
              </a:gdLst>
              <a:ahLst/>
              <a:cxnLst>
                <a:cxn ang="T8">
                  <a:pos x="T0" y="T1"/>
                </a:cxn>
                <a:cxn ang="T9">
                  <a:pos x="T2" y="T3"/>
                </a:cxn>
                <a:cxn ang="T10">
                  <a:pos x="T4" y="T5"/>
                </a:cxn>
                <a:cxn ang="T11">
                  <a:pos x="T6" y="T7"/>
                </a:cxn>
              </a:cxnLst>
              <a:rect l="T12" t="T13" r="T14" b="T15"/>
              <a:pathLst>
                <a:path w="1221" h="169">
                  <a:moveTo>
                    <a:pt x="0" y="168"/>
                  </a:moveTo>
                  <a:cubicBezTo>
                    <a:pt x="205" y="168"/>
                    <a:pt x="411" y="169"/>
                    <a:pt x="571" y="145"/>
                  </a:cubicBezTo>
                  <a:cubicBezTo>
                    <a:pt x="731" y="121"/>
                    <a:pt x="852" y="48"/>
                    <a:pt x="960" y="24"/>
                  </a:cubicBezTo>
                  <a:cubicBezTo>
                    <a:pt x="1068" y="0"/>
                    <a:pt x="1144" y="1"/>
                    <a:pt x="1221" y="3"/>
                  </a:cubicBezTo>
                </a:path>
              </a:pathLst>
            </a:custGeom>
            <a:noFill/>
            <a:ln w="19050" cmpd="sng">
              <a:solidFill>
                <a:srgbClr val="FF0000"/>
              </a:solidFill>
              <a:round/>
              <a:headEnd/>
              <a:tailEnd/>
            </a:ln>
          </p:spPr>
          <p:txBody>
            <a:bodyPr wrap="none" anchor="ctr"/>
            <a:lstStyle/>
            <a:p>
              <a:endParaRPr lang="cs-CZ"/>
            </a:p>
          </p:txBody>
        </p:sp>
      </p:grpSp>
      <p:pic>
        <p:nvPicPr>
          <p:cNvPr id="201733" name="Picture 7"/>
          <p:cNvPicPr>
            <a:picLocks noChangeAspect="1" noChangeArrowheads="1"/>
          </p:cNvPicPr>
          <p:nvPr/>
        </p:nvPicPr>
        <p:blipFill>
          <a:blip r:embed="rId2"/>
          <a:srcRect/>
          <a:stretch>
            <a:fillRect/>
          </a:stretch>
        </p:blipFill>
        <p:spPr bwMode="auto">
          <a:xfrm>
            <a:off x="5283200" y="1371600"/>
            <a:ext cx="3327400" cy="2284413"/>
          </a:xfrm>
          <a:prstGeom prst="rect">
            <a:avLst/>
          </a:prstGeom>
          <a:noFill/>
          <a:ln w="9525">
            <a:noFill/>
            <a:miter lim="800000"/>
            <a:headEnd/>
            <a:tailEnd/>
          </a:ln>
        </p:spPr>
      </p:pic>
      <p:grpSp>
        <p:nvGrpSpPr>
          <p:cNvPr id="201734" name="Group 16"/>
          <p:cNvGrpSpPr>
            <a:grpSpLocks/>
          </p:cNvGrpSpPr>
          <p:nvPr/>
        </p:nvGrpSpPr>
        <p:grpSpPr bwMode="auto">
          <a:xfrm>
            <a:off x="5334000" y="2324100"/>
            <a:ext cx="3190875" cy="419100"/>
            <a:chOff x="3360" y="1608"/>
            <a:chExt cx="2046" cy="264"/>
          </a:xfrm>
        </p:grpSpPr>
        <p:sp>
          <p:nvSpPr>
            <p:cNvPr id="201736" name="Freeform 14"/>
            <p:cNvSpPr>
              <a:spLocks/>
            </p:cNvSpPr>
            <p:nvPr/>
          </p:nvSpPr>
          <p:spPr bwMode="auto">
            <a:xfrm flipV="1">
              <a:off x="3360" y="1608"/>
              <a:ext cx="1042" cy="264"/>
            </a:xfrm>
            <a:custGeom>
              <a:avLst/>
              <a:gdLst>
                <a:gd name="T0" fmla="*/ 0 w 1042"/>
                <a:gd name="T1" fmla="*/ 72 h 264"/>
                <a:gd name="T2" fmla="*/ 240 w 1042"/>
                <a:gd name="T3" fmla="*/ 24 h 264"/>
                <a:gd name="T4" fmla="*/ 768 w 1042"/>
                <a:gd name="T5" fmla="*/ 216 h 264"/>
                <a:gd name="T6" fmla="*/ 1042 w 1042"/>
                <a:gd name="T7" fmla="*/ 264 h 264"/>
                <a:gd name="T8" fmla="*/ 0 60000 65536"/>
                <a:gd name="T9" fmla="*/ 0 60000 65536"/>
                <a:gd name="T10" fmla="*/ 0 60000 65536"/>
                <a:gd name="T11" fmla="*/ 0 60000 65536"/>
                <a:gd name="T12" fmla="*/ 0 w 1042"/>
                <a:gd name="T13" fmla="*/ 0 h 264"/>
                <a:gd name="T14" fmla="*/ 1042 w 1042"/>
                <a:gd name="T15" fmla="*/ 264 h 264"/>
              </a:gdLst>
              <a:ahLst/>
              <a:cxnLst>
                <a:cxn ang="T8">
                  <a:pos x="T0" y="T1"/>
                </a:cxn>
                <a:cxn ang="T9">
                  <a:pos x="T2" y="T3"/>
                </a:cxn>
                <a:cxn ang="T10">
                  <a:pos x="T4" y="T5"/>
                </a:cxn>
                <a:cxn ang="T11">
                  <a:pos x="T6" y="T7"/>
                </a:cxn>
              </a:cxnLst>
              <a:rect l="T12" t="T13" r="T14" b="T15"/>
              <a:pathLst>
                <a:path w="1042" h="264">
                  <a:moveTo>
                    <a:pt x="0" y="72"/>
                  </a:moveTo>
                  <a:cubicBezTo>
                    <a:pt x="56" y="36"/>
                    <a:pt x="112" y="0"/>
                    <a:pt x="240" y="24"/>
                  </a:cubicBezTo>
                  <a:cubicBezTo>
                    <a:pt x="368" y="48"/>
                    <a:pt x="634" y="176"/>
                    <a:pt x="768" y="216"/>
                  </a:cubicBezTo>
                  <a:cubicBezTo>
                    <a:pt x="902" y="256"/>
                    <a:pt x="972" y="260"/>
                    <a:pt x="1042" y="264"/>
                  </a:cubicBezTo>
                </a:path>
              </a:pathLst>
            </a:custGeom>
            <a:noFill/>
            <a:ln w="19050" cmpd="sng">
              <a:solidFill>
                <a:srgbClr val="FF0000"/>
              </a:solidFill>
              <a:round/>
              <a:headEnd/>
              <a:tailEnd/>
            </a:ln>
          </p:spPr>
          <p:txBody>
            <a:bodyPr wrap="none" anchor="ctr"/>
            <a:lstStyle/>
            <a:p>
              <a:endParaRPr lang="cs-CZ"/>
            </a:p>
          </p:txBody>
        </p:sp>
        <p:sp>
          <p:nvSpPr>
            <p:cNvPr id="201737" name="Freeform 15"/>
            <p:cNvSpPr>
              <a:spLocks/>
            </p:cNvSpPr>
            <p:nvPr/>
          </p:nvSpPr>
          <p:spPr bwMode="auto">
            <a:xfrm flipH="1" flipV="1">
              <a:off x="4364" y="1608"/>
              <a:ext cx="1042" cy="264"/>
            </a:xfrm>
            <a:custGeom>
              <a:avLst/>
              <a:gdLst>
                <a:gd name="T0" fmla="*/ 0 w 1042"/>
                <a:gd name="T1" fmla="*/ 72 h 264"/>
                <a:gd name="T2" fmla="*/ 240 w 1042"/>
                <a:gd name="T3" fmla="*/ 24 h 264"/>
                <a:gd name="T4" fmla="*/ 768 w 1042"/>
                <a:gd name="T5" fmla="*/ 216 h 264"/>
                <a:gd name="T6" fmla="*/ 1042 w 1042"/>
                <a:gd name="T7" fmla="*/ 264 h 264"/>
                <a:gd name="T8" fmla="*/ 0 60000 65536"/>
                <a:gd name="T9" fmla="*/ 0 60000 65536"/>
                <a:gd name="T10" fmla="*/ 0 60000 65536"/>
                <a:gd name="T11" fmla="*/ 0 60000 65536"/>
                <a:gd name="T12" fmla="*/ 0 w 1042"/>
                <a:gd name="T13" fmla="*/ 0 h 264"/>
                <a:gd name="T14" fmla="*/ 1042 w 1042"/>
                <a:gd name="T15" fmla="*/ 264 h 264"/>
              </a:gdLst>
              <a:ahLst/>
              <a:cxnLst>
                <a:cxn ang="T8">
                  <a:pos x="T0" y="T1"/>
                </a:cxn>
                <a:cxn ang="T9">
                  <a:pos x="T2" y="T3"/>
                </a:cxn>
                <a:cxn ang="T10">
                  <a:pos x="T4" y="T5"/>
                </a:cxn>
                <a:cxn ang="T11">
                  <a:pos x="T6" y="T7"/>
                </a:cxn>
              </a:cxnLst>
              <a:rect l="T12" t="T13" r="T14" b="T15"/>
              <a:pathLst>
                <a:path w="1042" h="264">
                  <a:moveTo>
                    <a:pt x="0" y="72"/>
                  </a:moveTo>
                  <a:cubicBezTo>
                    <a:pt x="56" y="36"/>
                    <a:pt x="112" y="0"/>
                    <a:pt x="240" y="24"/>
                  </a:cubicBezTo>
                  <a:cubicBezTo>
                    <a:pt x="368" y="48"/>
                    <a:pt x="634" y="176"/>
                    <a:pt x="768" y="216"/>
                  </a:cubicBezTo>
                  <a:cubicBezTo>
                    <a:pt x="902" y="256"/>
                    <a:pt x="972" y="260"/>
                    <a:pt x="1042" y="264"/>
                  </a:cubicBezTo>
                </a:path>
              </a:pathLst>
            </a:custGeom>
            <a:noFill/>
            <a:ln w="19050" cmpd="sng">
              <a:solidFill>
                <a:srgbClr val="FF0000"/>
              </a:solidFill>
              <a:round/>
              <a:headEnd/>
              <a:tailEnd/>
            </a:ln>
          </p:spPr>
          <p:txBody>
            <a:bodyPr wrap="none" anchor="ctr"/>
            <a:lstStyle/>
            <a:p>
              <a:endParaRPr lang="cs-CZ"/>
            </a:p>
          </p:txBody>
        </p:sp>
      </p:grpSp>
      <p:sp>
        <p:nvSpPr>
          <p:cNvPr id="201735" name="Text Box 17"/>
          <p:cNvSpPr txBox="1">
            <a:spLocks noChangeArrowheads="1"/>
          </p:cNvSpPr>
          <p:nvPr/>
        </p:nvSpPr>
        <p:spPr bwMode="auto">
          <a:xfrm>
            <a:off x="1228725" y="3810000"/>
            <a:ext cx="6848475" cy="2678113"/>
          </a:xfrm>
          <a:prstGeom prst="rect">
            <a:avLst/>
          </a:prstGeom>
          <a:noFill/>
          <a:ln w="9525">
            <a:noFill/>
            <a:miter lim="800000"/>
            <a:headEnd/>
            <a:tailEnd/>
          </a:ln>
        </p:spPr>
        <p:txBody>
          <a:bodyPr>
            <a:spAutoFit/>
          </a:bodyPr>
          <a:lstStyle/>
          <a:p>
            <a:pPr algn="ctr"/>
            <a:r>
              <a:rPr lang="en-US"/>
              <a:t>Maybe we can make the Fourier transform </a:t>
            </a:r>
            <a:r>
              <a:rPr lang="en-US">
                <a:solidFill>
                  <a:srgbClr val="FF0000"/>
                </a:solidFill>
              </a:rPr>
              <a:t>oscillate through zero</a:t>
            </a:r>
            <a:r>
              <a:rPr lang="en-US"/>
              <a:t> at some important </a:t>
            </a:r>
            <a:r>
              <a:rPr lang="en-US" i="1"/>
              <a:t>k</a:t>
            </a:r>
            <a:r>
              <a:rPr lang="en-US"/>
              <a:t> in the light cone?</a:t>
            </a:r>
          </a:p>
          <a:p>
            <a:pPr algn="ctr"/>
            <a:endParaRPr lang="en-US"/>
          </a:p>
          <a:p>
            <a:pPr algn="ctr"/>
            <a:r>
              <a:rPr lang="en-US"/>
              <a:t>But what </a:t>
            </a:r>
            <a:r>
              <a:rPr lang="en-US" i="1"/>
              <a:t>k</a:t>
            </a:r>
            <a:r>
              <a:rPr lang="en-US" altLang="en-US"/>
              <a:t>’</a:t>
            </a:r>
            <a:r>
              <a:rPr lang="en-US"/>
              <a:t>s are </a:t>
            </a:r>
            <a:r>
              <a:rPr lang="ja-JP" altLang="en-US">
                <a:latin typeface="Arial" pitchFamily="34" charset="0"/>
              </a:rPr>
              <a:t>“</a:t>
            </a:r>
            <a:r>
              <a:rPr lang="en-US" altLang="ja-JP"/>
              <a:t>important?</a:t>
            </a:r>
            <a:r>
              <a:rPr lang="ja-JP" altLang="en-US">
                <a:latin typeface="Arial" pitchFamily="34" charset="0"/>
              </a:rPr>
              <a:t>”</a:t>
            </a:r>
            <a:endParaRPr lang="en-US" altLang="ja-JP"/>
          </a:p>
          <a:p>
            <a:pPr algn="ctr"/>
            <a:endParaRPr lang="en-US"/>
          </a:p>
          <a:p>
            <a:pPr algn="ctr"/>
            <a:r>
              <a:rPr lang="en-US"/>
              <a:t>Equivalently, some kind of </a:t>
            </a:r>
            <a:r>
              <a:rPr lang="en-US">
                <a:solidFill>
                  <a:srgbClr val="FF0000"/>
                </a:solidFill>
              </a:rPr>
              <a:t>destructive interference</a:t>
            </a:r>
          </a:p>
          <a:p>
            <a:pPr algn="ctr"/>
            <a:r>
              <a:rPr lang="en-US"/>
              <a:t>in the radiated field?</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charset="-128"/>
              </a:rPr>
              <a:t>Need a more</a:t>
            </a:r>
            <a:br>
              <a:rPr lang="en-US" smtClean="0">
                <a:ea typeface="ＭＳ Ｐゴシック" charset="-128"/>
              </a:rPr>
            </a:br>
            <a:r>
              <a:rPr lang="en-US" smtClean="0">
                <a:ea typeface="ＭＳ Ｐゴシック" charset="-128"/>
              </a:rPr>
              <a:t>compact representation</a:t>
            </a:r>
          </a:p>
        </p:txBody>
      </p:sp>
      <p:pic>
        <p:nvPicPr>
          <p:cNvPr id="202755" name="Picture 3"/>
          <p:cNvPicPr>
            <a:picLocks noChangeAspect="1" noChangeArrowheads="1"/>
          </p:cNvPicPr>
          <p:nvPr/>
        </p:nvPicPr>
        <p:blipFill>
          <a:blip r:embed="rId2"/>
          <a:srcRect/>
          <a:stretch>
            <a:fillRect/>
          </a:stretch>
        </p:blipFill>
        <p:spPr bwMode="auto">
          <a:xfrm>
            <a:off x="990600" y="2743200"/>
            <a:ext cx="7112000"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533400" y="-152400"/>
            <a:ext cx="7772400" cy="1143000"/>
          </a:xfrm>
        </p:spPr>
        <p:txBody>
          <a:bodyPr/>
          <a:lstStyle/>
          <a:p>
            <a:r>
              <a:rPr lang="en-US" smtClean="0">
                <a:solidFill>
                  <a:schemeClr val="tx1"/>
                </a:solidFill>
                <a:ea typeface="ＭＳ Ｐゴシック" charset="-128"/>
              </a:rPr>
              <a:t>Multipole Expansion</a:t>
            </a:r>
          </a:p>
        </p:txBody>
      </p:sp>
      <p:sp>
        <p:nvSpPr>
          <p:cNvPr id="203779" name="Text Box 3"/>
          <p:cNvSpPr txBox="1">
            <a:spLocks noChangeArrowheads="1"/>
          </p:cNvSpPr>
          <p:nvPr/>
        </p:nvSpPr>
        <p:spPr bwMode="auto">
          <a:xfrm>
            <a:off x="2667000" y="685800"/>
            <a:ext cx="3733800" cy="366713"/>
          </a:xfrm>
          <a:prstGeom prst="rect">
            <a:avLst/>
          </a:prstGeom>
          <a:noFill/>
          <a:ln w="9525">
            <a:noFill/>
            <a:miter lim="800000"/>
            <a:headEnd/>
            <a:tailEnd/>
          </a:ln>
        </p:spPr>
        <p:txBody>
          <a:bodyPr wrap="none">
            <a:spAutoFit/>
          </a:bodyPr>
          <a:lstStyle/>
          <a:p>
            <a:pPr algn="ctr" eaLnBrk="0" hangingPunct="0"/>
            <a:r>
              <a:rPr lang="en-US" sz="1800"/>
              <a:t>[ Jackson, </a:t>
            </a:r>
            <a:r>
              <a:rPr lang="en-US" sz="1800" i="1"/>
              <a:t>Classical Electrodynamics</a:t>
            </a:r>
            <a:r>
              <a:rPr lang="en-US" sz="1800"/>
              <a:t> ]</a:t>
            </a:r>
          </a:p>
        </p:txBody>
      </p:sp>
      <p:pic>
        <p:nvPicPr>
          <p:cNvPr id="203780" name="Picture 4"/>
          <p:cNvPicPr>
            <a:picLocks noChangeAspect="1" noChangeArrowheads="1"/>
          </p:cNvPicPr>
          <p:nvPr/>
        </p:nvPicPr>
        <p:blipFill>
          <a:blip r:embed="rId2"/>
          <a:srcRect/>
          <a:stretch>
            <a:fillRect/>
          </a:stretch>
        </p:blipFill>
        <p:spPr bwMode="auto">
          <a:xfrm>
            <a:off x="647700" y="2165350"/>
            <a:ext cx="7848600" cy="2527300"/>
          </a:xfrm>
          <a:prstGeom prst="rect">
            <a:avLst/>
          </a:prstGeom>
          <a:noFill/>
          <a:ln w="9525">
            <a:noFill/>
            <a:miter lim="800000"/>
            <a:headEnd/>
            <a:tailEnd/>
          </a:ln>
        </p:spPr>
      </p:pic>
      <p:sp>
        <p:nvSpPr>
          <p:cNvPr id="203781" name="Text Box 5"/>
          <p:cNvSpPr txBox="1">
            <a:spLocks noChangeArrowheads="1"/>
          </p:cNvSpPr>
          <p:nvPr/>
        </p:nvSpPr>
        <p:spPr bwMode="auto">
          <a:xfrm>
            <a:off x="225425" y="1477963"/>
            <a:ext cx="2355850" cy="51911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radiated field</a:t>
            </a:r>
            <a:r>
              <a:rPr lang="en-US" sz="2800"/>
              <a:t> =</a:t>
            </a:r>
          </a:p>
        </p:txBody>
      </p:sp>
      <p:sp>
        <p:nvSpPr>
          <p:cNvPr id="203782" name="Text Box 6"/>
          <p:cNvSpPr txBox="1">
            <a:spLocks noChangeArrowheads="1"/>
          </p:cNvSpPr>
          <p:nvPr/>
        </p:nvSpPr>
        <p:spPr bwMode="auto">
          <a:xfrm>
            <a:off x="673100" y="4632325"/>
            <a:ext cx="944563"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dipole</a:t>
            </a:r>
          </a:p>
        </p:txBody>
      </p:sp>
      <p:sp>
        <p:nvSpPr>
          <p:cNvPr id="203783" name="Text Box 7"/>
          <p:cNvSpPr txBox="1">
            <a:spLocks noChangeArrowheads="1"/>
          </p:cNvSpPr>
          <p:nvPr/>
        </p:nvSpPr>
        <p:spPr bwMode="auto">
          <a:xfrm>
            <a:off x="2636838" y="4632325"/>
            <a:ext cx="155416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quadrupole</a:t>
            </a:r>
          </a:p>
        </p:txBody>
      </p:sp>
      <p:sp>
        <p:nvSpPr>
          <p:cNvPr id="203784" name="Text Box 8"/>
          <p:cNvSpPr txBox="1">
            <a:spLocks noChangeArrowheads="1"/>
          </p:cNvSpPr>
          <p:nvPr/>
        </p:nvSpPr>
        <p:spPr bwMode="auto">
          <a:xfrm>
            <a:off x="5575300" y="4632325"/>
            <a:ext cx="1282700"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hexapole</a:t>
            </a:r>
          </a:p>
        </p:txBody>
      </p:sp>
      <p:sp>
        <p:nvSpPr>
          <p:cNvPr id="203785" name="Text Box 9"/>
          <p:cNvSpPr txBox="1">
            <a:spLocks noChangeArrowheads="1"/>
          </p:cNvSpPr>
          <p:nvPr/>
        </p:nvSpPr>
        <p:spPr bwMode="auto">
          <a:xfrm>
            <a:off x="838200" y="5562600"/>
            <a:ext cx="6610350" cy="457200"/>
          </a:xfrm>
          <a:prstGeom prst="rect">
            <a:avLst/>
          </a:prstGeom>
          <a:noFill/>
          <a:ln w="9525">
            <a:noFill/>
            <a:miter lim="800000"/>
            <a:headEnd/>
            <a:tailEnd/>
          </a:ln>
        </p:spPr>
        <p:txBody>
          <a:bodyPr wrap="none">
            <a:spAutoFit/>
          </a:bodyPr>
          <a:lstStyle/>
          <a:p>
            <a:pPr algn="ctr" eaLnBrk="0" hangingPunct="0"/>
            <a:r>
              <a:rPr lang="en-US"/>
              <a:t>Each term</a:t>
            </a:r>
            <a:r>
              <a:rPr lang="ja-JP" altLang="en-US"/>
              <a:t>’</a:t>
            </a:r>
            <a:r>
              <a:rPr lang="en-US" altLang="ja-JP"/>
              <a:t>s strength = </a:t>
            </a:r>
            <a:r>
              <a:rPr lang="en-US" altLang="ja-JP">
                <a:solidFill>
                  <a:srgbClr val="FF0000"/>
                </a:solidFill>
              </a:rPr>
              <a:t>single integral</a:t>
            </a:r>
            <a:r>
              <a:rPr lang="en-US" altLang="ja-JP"/>
              <a:t> over </a:t>
            </a:r>
            <a:r>
              <a:rPr lang="en-US" altLang="ja-JP">
                <a:solidFill>
                  <a:srgbClr val="FF0000"/>
                </a:solidFill>
              </a:rPr>
              <a:t>near field</a:t>
            </a:r>
            <a:endParaRPr lang="en-US"/>
          </a:p>
        </p:txBody>
      </p:sp>
      <p:sp>
        <p:nvSpPr>
          <p:cNvPr id="203786" name="Text Box 10"/>
          <p:cNvSpPr txBox="1">
            <a:spLocks noChangeArrowheads="1"/>
          </p:cNvSpPr>
          <p:nvPr/>
        </p:nvSpPr>
        <p:spPr bwMode="auto">
          <a:xfrm>
            <a:off x="1528763" y="5943600"/>
            <a:ext cx="7146925" cy="457200"/>
          </a:xfrm>
          <a:prstGeom prst="rect">
            <a:avLst/>
          </a:prstGeom>
          <a:noFill/>
          <a:ln w="9525">
            <a:noFill/>
            <a:miter lim="800000"/>
            <a:headEnd/>
            <a:tailEnd/>
          </a:ln>
        </p:spPr>
        <p:txBody>
          <a:bodyPr wrap="none">
            <a:spAutoFit/>
          </a:bodyPr>
          <a:lstStyle/>
          <a:p>
            <a:pPr algn="ctr" eaLnBrk="0" hangingPunct="0"/>
            <a:r>
              <a:rPr lang="en-US"/>
              <a:t>…one term is </a:t>
            </a:r>
            <a:r>
              <a:rPr lang="en-US">
                <a:solidFill>
                  <a:schemeClr val="accent2"/>
                </a:solidFill>
              </a:rPr>
              <a:t>cancellable by tuning one defect parameter</a:t>
            </a:r>
            <a:endParaRPr lang="en-US"/>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533400" y="-152400"/>
            <a:ext cx="7772400" cy="1143000"/>
          </a:xfrm>
        </p:spPr>
        <p:txBody>
          <a:bodyPr/>
          <a:lstStyle/>
          <a:p>
            <a:r>
              <a:rPr lang="en-US" smtClean="0">
                <a:solidFill>
                  <a:schemeClr val="tx1"/>
                </a:solidFill>
                <a:ea typeface="ＭＳ Ｐゴシック" charset="-128"/>
              </a:rPr>
              <a:t>Multipole Expansion</a:t>
            </a:r>
          </a:p>
        </p:txBody>
      </p:sp>
      <p:sp>
        <p:nvSpPr>
          <p:cNvPr id="204803" name="Text Box 3"/>
          <p:cNvSpPr txBox="1">
            <a:spLocks noChangeArrowheads="1"/>
          </p:cNvSpPr>
          <p:nvPr/>
        </p:nvSpPr>
        <p:spPr bwMode="auto">
          <a:xfrm>
            <a:off x="2667000" y="685800"/>
            <a:ext cx="3733800" cy="366713"/>
          </a:xfrm>
          <a:prstGeom prst="rect">
            <a:avLst/>
          </a:prstGeom>
          <a:noFill/>
          <a:ln w="9525">
            <a:noFill/>
            <a:miter lim="800000"/>
            <a:headEnd/>
            <a:tailEnd/>
          </a:ln>
        </p:spPr>
        <p:txBody>
          <a:bodyPr wrap="none">
            <a:spAutoFit/>
          </a:bodyPr>
          <a:lstStyle/>
          <a:p>
            <a:pPr algn="ctr" eaLnBrk="0" hangingPunct="0"/>
            <a:r>
              <a:rPr lang="en-US" sz="1800"/>
              <a:t>[ Jackson, </a:t>
            </a:r>
            <a:r>
              <a:rPr lang="en-US" sz="1800" i="1"/>
              <a:t>Classical Electrodynamics</a:t>
            </a:r>
            <a:r>
              <a:rPr lang="en-US" sz="1800"/>
              <a:t> ]</a:t>
            </a:r>
          </a:p>
        </p:txBody>
      </p:sp>
      <p:pic>
        <p:nvPicPr>
          <p:cNvPr id="204804" name="Picture 4"/>
          <p:cNvPicPr>
            <a:picLocks noChangeAspect="1" noChangeArrowheads="1"/>
          </p:cNvPicPr>
          <p:nvPr/>
        </p:nvPicPr>
        <p:blipFill>
          <a:blip r:embed="rId2"/>
          <a:srcRect/>
          <a:stretch>
            <a:fillRect/>
          </a:stretch>
        </p:blipFill>
        <p:spPr bwMode="auto">
          <a:xfrm>
            <a:off x="647700" y="2165350"/>
            <a:ext cx="7848600" cy="2527300"/>
          </a:xfrm>
          <a:prstGeom prst="rect">
            <a:avLst/>
          </a:prstGeom>
          <a:noFill/>
          <a:ln w="9525">
            <a:noFill/>
            <a:miter lim="800000"/>
            <a:headEnd/>
            <a:tailEnd/>
          </a:ln>
        </p:spPr>
      </p:pic>
      <p:sp>
        <p:nvSpPr>
          <p:cNvPr id="204805" name="Text Box 5"/>
          <p:cNvSpPr txBox="1">
            <a:spLocks noChangeArrowheads="1"/>
          </p:cNvSpPr>
          <p:nvPr/>
        </p:nvSpPr>
        <p:spPr bwMode="auto">
          <a:xfrm>
            <a:off x="225425" y="1477963"/>
            <a:ext cx="2355850" cy="51911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radiated field</a:t>
            </a:r>
            <a:r>
              <a:rPr lang="en-US" sz="2800"/>
              <a:t> =</a:t>
            </a:r>
          </a:p>
        </p:txBody>
      </p:sp>
      <p:sp>
        <p:nvSpPr>
          <p:cNvPr id="204806" name="Text Box 6"/>
          <p:cNvSpPr txBox="1">
            <a:spLocks noChangeArrowheads="1"/>
          </p:cNvSpPr>
          <p:nvPr/>
        </p:nvSpPr>
        <p:spPr bwMode="auto">
          <a:xfrm>
            <a:off x="673100" y="4632325"/>
            <a:ext cx="944563"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dipole</a:t>
            </a:r>
          </a:p>
        </p:txBody>
      </p:sp>
      <p:sp>
        <p:nvSpPr>
          <p:cNvPr id="204807" name="Text Box 7"/>
          <p:cNvSpPr txBox="1">
            <a:spLocks noChangeArrowheads="1"/>
          </p:cNvSpPr>
          <p:nvPr/>
        </p:nvSpPr>
        <p:spPr bwMode="auto">
          <a:xfrm>
            <a:off x="2636838" y="4632325"/>
            <a:ext cx="155416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quadrupole</a:t>
            </a:r>
          </a:p>
        </p:txBody>
      </p:sp>
      <p:sp>
        <p:nvSpPr>
          <p:cNvPr id="204808" name="Text Box 8"/>
          <p:cNvSpPr txBox="1">
            <a:spLocks noChangeArrowheads="1"/>
          </p:cNvSpPr>
          <p:nvPr/>
        </p:nvSpPr>
        <p:spPr bwMode="auto">
          <a:xfrm>
            <a:off x="5575300" y="4632325"/>
            <a:ext cx="1282700"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hexapole</a:t>
            </a:r>
          </a:p>
        </p:txBody>
      </p:sp>
      <p:sp>
        <p:nvSpPr>
          <p:cNvPr id="204809" name="Line 9"/>
          <p:cNvSpPr>
            <a:spLocks noChangeShapeType="1"/>
          </p:cNvSpPr>
          <p:nvPr/>
        </p:nvSpPr>
        <p:spPr bwMode="auto">
          <a:xfrm flipV="1">
            <a:off x="457200" y="2209800"/>
            <a:ext cx="1363663" cy="2362200"/>
          </a:xfrm>
          <a:prstGeom prst="line">
            <a:avLst/>
          </a:prstGeom>
          <a:noFill/>
          <a:ln w="76200">
            <a:solidFill>
              <a:schemeClr val="tx1"/>
            </a:solidFill>
            <a:round/>
            <a:headEnd/>
            <a:tailEnd/>
          </a:ln>
        </p:spPr>
        <p:txBody>
          <a:bodyPr wrap="none" anchor="ctr"/>
          <a:lstStyle/>
          <a:p>
            <a:endParaRPr lang="cs-CZ"/>
          </a:p>
        </p:txBody>
      </p:sp>
      <p:sp>
        <p:nvSpPr>
          <p:cNvPr id="204810" name="Text Box 10"/>
          <p:cNvSpPr txBox="1">
            <a:spLocks noChangeArrowheads="1"/>
          </p:cNvSpPr>
          <p:nvPr/>
        </p:nvSpPr>
        <p:spPr bwMode="auto">
          <a:xfrm>
            <a:off x="685800" y="5791200"/>
            <a:ext cx="7345363"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peak Q</a:t>
            </a:r>
            <a:r>
              <a:rPr lang="en-US"/>
              <a:t> (cancellation) = transition to</a:t>
            </a:r>
            <a:r>
              <a:rPr lang="en-US">
                <a:solidFill>
                  <a:srgbClr val="FF0000"/>
                </a:solidFill>
              </a:rPr>
              <a:t> higher-order radiation</a:t>
            </a:r>
            <a:endParaRPr lang="en-US"/>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Multipoles in a 2d example</a:t>
            </a:r>
          </a:p>
        </p:txBody>
      </p:sp>
      <p:pic>
        <p:nvPicPr>
          <p:cNvPr id="205827" name="Picture 3"/>
          <p:cNvPicPr>
            <a:picLocks noChangeAspect="1" noChangeArrowheads="1"/>
          </p:cNvPicPr>
          <p:nvPr/>
        </p:nvPicPr>
        <p:blipFill>
          <a:blip r:embed="rId2"/>
          <a:srcRect/>
          <a:stretch>
            <a:fillRect/>
          </a:stretch>
        </p:blipFill>
        <p:spPr bwMode="auto">
          <a:xfrm>
            <a:off x="342900" y="1371600"/>
            <a:ext cx="8458200" cy="3022600"/>
          </a:xfrm>
          <a:prstGeom prst="rect">
            <a:avLst/>
          </a:prstGeom>
          <a:noFill/>
          <a:ln w="9525">
            <a:noFill/>
            <a:miter lim="800000"/>
            <a:headEnd/>
            <a:tailEnd/>
          </a:ln>
        </p:spPr>
      </p:pic>
      <p:grpSp>
        <p:nvGrpSpPr>
          <p:cNvPr id="2" name="Group 4"/>
          <p:cNvGrpSpPr>
            <a:grpSpLocks/>
          </p:cNvGrpSpPr>
          <p:nvPr/>
        </p:nvGrpSpPr>
        <p:grpSpPr bwMode="auto">
          <a:xfrm>
            <a:off x="3429000" y="2317750"/>
            <a:ext cx="3389313" cy="2911475"/>
            <a:chOff x="2160" y="1804"/>
            <a:chExt cx="2135" cy="1834"/>
          </a:xfrm>
        </p:grpSpPr>
        <p:sp>
          <p:nvSpPr>
            <p:cNvPr id="205830" name="Oval 5"/>
            <p:cNvSpPr>
              <a:spLocks noChangeArrowheads="1"/>
            </p:cNvSpPr>
            <p:nvPr/>
          </p:nvSpPr>
          <p:spPr bwMode="auto">
            <a:xfrm>
              <a:off x="2736" y="1872"/>
              <a:ext cx="288" cy="288"/>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solidFill>
                  <a:srgbClr val="008000"/>
                </a:solidFill>
              </a:endParaRPr>
            </a:p>
          </p:txBody>
        </p:sp>
        <p:sp>
          <p:nvSpPr>
            <p:cNvPr id="205831" name="Line 6"/>
            <p:cNvSpPr>
              <a:spLocks noChangeShapeType="1"/>
            </p:cNvSpPr>
            <p:nvPr/>
          </p:nvSpPr>
          <p:spPr bwMode="auto">
            <a:xfrm flipH="1" flipV="1">
              <a:off x="2928" y="2208"/>
              <a:ext cx="192" cy="720"/>
            </a:xfrm>
            <a:prstGeom prst="line">
              <a:avLst/>
            </a:prstGeom>
            <a:noFill/>
            <a:ln w="9525">
              <a:solidFill>
                <a:srgbClr val="008000"/>
              </a:solidFill>
              <a:round/>
              <a:headEnd/>
              <a:tailEnd type="triangle" w="med" len="med"/>
            </a:ln>
          </p:spPr>
          <p:txBody>
            <a:bodyPr wrap="none" anchor="ctr"/>
            <a:lstStyle/>
            <a:p>
              <a:endParaRPr lang="cs-CZ"/>
            </a:p>
          </p:txBody>
        </p:sp>
        <p:sp>
          <p:nvSpPr>
            <p:cNvPr id="205832" name="Text Box 7"/>
            <p:cNvSpPr txBox="1">
              <a:spLocks noChangeArrowheads="1"/>
            </p:cNvSpPr>
            <p:nvPr/>
          </p:nvSpPr>
          <p:spPr bwMode="auto">
            <a:xfrm>
              <a:off x="2160" y="2928"/>
              <a:ext cx="2135" cy="710"/>
            </a:xfrm>
            <a:prstGeom prst="rect">
              <a:avLst/>
            </a:prstGeom>
            <a:noFill/>
            <a:ln w="9525">
              <a:noFill/>
              <a:miter lim="800000"/>
              <a:headEnd/>
              <a:tailEnd/>
            </a:ln>
          </p:spPr>
          <p:txBody>
            <a:bodyPr wrap="none">
              <a:spAutoFit/>
            </a:bodyPr>
            <a:lstStyle/>
            <a:p>
              <a:pPr algn="ctr" eaLnBrk="0" hangingPunct="0"/>
              <a:r>
                <a:rPr lang="en-US">
                  <a:solidFill>
                    <a:srgbClr val="008000"/>
                  </a:solidFill>
                </a:rPr>
                <a:t>increased rod radius</a:t>
              </a:r>
            </a:p>
            <a:p>
              <a:pPr algn="ctr" eaLnBrk="0" hangingPunct="0"/>
              <a:r>
                <a:rPr lang="en-US">
                  <a:solidFill>
                    <a:srgbClr val="008000"/>
                  </a:solidFill>
                </a:rPr>
                <a:t>pulls down </a:t>
              </a:r>
              <a:r>
                <a:rPr lang="ja-JP" altLang="en-US">
                  <a:solidFill>
                    <a:srgbClr val="008000"/>
                  </a:solidFill>
                </a:rPr>
                <a:t>“</a:t>
              </a:r>
              <a:r>
                <a:rPr lang="en-US" altLang="ja-JP">
                  <a:solidFill>
                    <a:srgbClr val="008000"/>
                  </a:solidFill>
                </a:rPr>
                <a:t>dipole</a:t>
              </a:r>
              <a:r>
                <a:rPr lang="ja-JP" altLang="en-US">
                  <a:solidFill>
                    <a:srgbClr val="008000"/>
                  </a:solidFill>
                </a:rPr>
                <a:t>”</a:t>
              </a:r>
              <a:r>
                <a:rPr lang="en-US" altLang="ja-JP">
                  <a:solidFill>
                    <a:srgbClr val="008000"/>
                  </a:solidFill>
                </a:rPr>
                <a:t> mode</a:t>
              </a:r>
              <a:endParaRPr lang="en-US" altLang="ja-JP" sz="2000"/>
            </a:p>
            <a:p>
              <a:pPr algn="ctr" eaLnBrk="0" hangingPunct="0"/>
              <a:r>
                <a:rPr lang="en-US" sz="2000"/>
                <a:t>(non-degenerate)</a:t>
              </a:r>
              <a:endParaRPr lang="en-US">
                <a:solidFill>
                  <a:srgbClr val="008000"/>
                </a:solidFill>
              </a:endParaRPr>
            </a:p>
          </p:txBody>
        </p:sp>
        <p:sp>
          <p:nvSpPr>
            <p:cNvPr id="205833" name="Text Box 8"/>
            <p:cNvSpPr txBox="1">
              <a:spLocks noChangeArrowheads="1"/>
            </p:cNvSpPr>
            <p:nvPr/>
          </p:nvSpPr>
          <p:spPr bwMode="auto">
            <a:xfrm>
              <a:off x="2592" y="1804"/>
              <a:ext cx="568" cy="404"/>
            </a:xfrm>
            <a:prstGeom prst="rect">
              <a:avLst/>
            </a:prstGeom>
            <a:noFill/>
            <a:ln w="9525">
              <a:noFill/>
              <a:miter lim="800000"/>
              <a:headEnd/>
              <a:tailEnd/>
            </a:ln>
          </p:spPr>
          <p:txBody>
            <a:bodyPr wrap="none">
              <a:spAutoFit/>
            </a:bodyPr>
            <a:lstStyle/>
            <a:p>
              <a:pPr algn="ctr" eaLnBrk="0" hangingPunct="0"/>
              <a:r>
                <a:rPr lang="en-US" sz="3600" b="1"/>
                <a:t>–  +</a:t>
              </a:r>
            </a:p>
          </p:txBody>
        </p:sp>
      </p:grpSp>
      <p:sp>
        <p:nvSpPr>
          <p:cNvPr id="149513" name="Text Box 9"/>
          <p:cNvSpPr txBox="1">
            <a:spLocks noChangeArrowheads="1"/>
          </p:cNvSpPr>
          <p:nvPr/>
        </p:nvSpPr>
        <p:spPr bwMode="auto">
          <a:xfrm>
            <a:off x="354013" y="5700713"/>
            <a:ext cx="8297862" cy="584200"/>
          </a:xfrm>
          <a:prstGeom prst="rect">
            <a:avLst/>
          </a:prstGeom>
          <a:noFill/>
          <a:ln w="9525">
            <a:noFill/>
            <a:miter lim="800000"/>
            <a:headEnd/>
            <a:tailEnd/>
          </a:ln>
        </p:spPr>
        <p:txBody>
          <a:bodyPr wrap="none">
            <a:spAutoFit/>
          </a:bodyPr>
          <a:lstStyle/>
          <a:p>
            <a:pPr algn="ctr" eaLnBrk="0" hangingPunct="0"/>
            <a:r>
              <a:rPr lang="en-US" sz="3200"/>
              <a:t>as we change the radius, ω sweeps across the gap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ea typeface="ＭＳ Ｐゴシック" charset="-128"/>
              </a:rPr>
              <a:t>A mystery solved…</a:t>
            </a:r>
          </a:p>
        </p:txBody>
      </p:sp>
      <p:grpSp>
        <p:nvGrpSpPr>
          <p:cNvPr id="2" name="Group 14"/>
          <p:cNvGrpSpPr>
            <a:grpSpLocks/>
          </p:cNvGrpSpPr>
          <p:nvPr/>
        </p:nvGrpSpPr>
        <p:grpSpPr bwMode="auto">
          <a:xfrm>
            <a:off x="609600" y="2209800"/>
            <a:ext cx="6729413" cy="533400"/>
            <a:chOff x="384" y="1392"/>
            <a:chExt cx="4239" cy="336"/>
          </a:xfrm>
        </p:grpSpPr>
        <p:sp>
          <p:nvSpPr>
            <p:cNvPr id="55307" name="Text Box 3"/>
            <p:cNvSpPr txBox="1">
              <a:spLocks noChangeArrowheads="1"/>
            </p:cNvSpPr>
            <p:nvPr/>
          </p:nvSpPr>
          <p:spPr bwMode="auto">
            <a:xfrm>
              <a:off x="768" y="1392"/>
              <a:ext cx="3855" cy="327"/>
            </a:xfrm>
            <a:prstGeom prst="rect">
              <a:avLst/>
            </a:prstGeom>
            <a:noFill/>
            <a:ln w="9525">
              <a:noFill/>
              <a:miter lim="800000"/>
              <a:headEnd/>
              <a:tailEnd/>
            </a:ln>
          </p:spPr>
          <p:txBody>
            <a:bodyPr wrap="none">
              <a:spAutoFit/>
            </a:bodyPr>
            <a:lstStyle/>
            <a:p>
              <a:pPr eaLnBrk="0" hangingPunct="0"/>
              <a:r>
                <a:rPr lang="en-US" sz="2800"/>
                <a:t>electrons are </a:t>
              </a:r>
              <a:r>
                <a:rPr lang="en-US" sz="2800">
                  <a:solidFill>
                    <a:srgbClr val="FF0000"/>
                  </a:solidFill>
                </a:rPr>
                <a:t>waves</a:t>
              </a:r>
              <a:r>
                <a:rPr lang="en-US" sz="2800"/>
                <a:t> (quantum mechanics)</a:t>
              </a:r>
            </a:p>
          </p:txBody>
        </p:sp>
        <p:sp>
          <p:nvSpPr>
            <p:cNvPr id="55308" name="Oval 6"/>
            <p:cNvSpPr>
              <a:spLocks noChangeArrowheads="1"/>
            </p:cNvSpPr>
            <p:nvPr/>
          </p:nvSpPr>
          <p:spPr bwMode="auto">
            <a:xfrm>
              <a:off x="384" y="1430"/>
              <a:ext cx="288" cy="288"/>
            </a:xfrm>
            <a:prstGeom prst="ellipse">
              <a:avLst/>
            </a:prstGeom>
            <a:solidFill>
              <a:srgbClr val="FFFF99"/>
            </a:solidFill>
            <a:ln w="9525">
              <a:solidFill>
                <a:schemeClr val="tx1"/>
              </a:solidFill>
              <a:round/>
              <a:headEnd/>
              <a:tailEnd/>
            </a:ln>
          </p:spPr>
          <p:txBody>
            <a:bodyPr wrap="none" anchor="ctr"/>
            <a:lstStyle/>
            <a:p>
              <a:pPr algn="ctr" eaLnBrk="0" hangingPunct="0"/>
              <a:endParaRPr lang="cs-CZ"/>
            </a:p>
          </p:txBody>
        </p:sp>
        <p:sp>
          <p:nvSpPr>
            <p:cNvPr id="55309" name="Text Box 5"/>
            <p:cNvSpPr txBox="1">
              <a:spLocks noChangeArrowheads="1"/>
            </p:cNvSpPr>
            <p:nvPr/>
          </p:nvSpPr>
          <p:spPr bwMode="auto">
            <a:xfrm>
              <a:off x="422" y="1440"/>
              <a:ext cx="212" cy="288"/>
            </a:xfrm>
            <a:prstGeom prst="rect">
              <a:avLst/>
            </a:prstGeom>
            <a:noFill/>
            <a:ln w="9525">
              <a:noFill/>
              <a:miter lim="800000"/>
              <a:headEnd/>
              <a:tailEnd/>
            </a:ln>
          </p:spPr>
          <p:txBody>
            <a:bodyPr wrap="none">
              <a:spAutoFit/>
            </a:bodyPr>
            <a:lstStyle/>
            <a:p>
              <a:pPr eaLnBrk="0" hangingPunct="0"/>
              <a:r>
                <a:rPr lang="en-US"/>
                <a:t>1</a:t>
              </a:r>
            </a:p>
          </p:txBody>
        </p:sp>
      </p:grpSp>
      <p:grpSp>
        <p:nvGrpSpPr>
          <p:cNvPr id="3" name="Group 16"/>
          <p:cNvGrpSpPr>
            <a:grpSpLocks/>
          </p:cNvGrpSpPr>
          <p:nvPr/>
        </p:nvGrpSpPr>
        <p:grpSpPr bwMode="auto">
          <a:xfrm>
            <a:off x="2286000" y="3276600"/>
            <a:ext cx="6705600" cy="2057400"/>
            <a:chOff x="1440" y="2064"/>
            <a:chExt cx="3936" cy="1211"/>
          </a:xfrm>
        </p:grpSpPr>
        <p:sp>
          <p:nvSpPr>
            <p:cNvPr id="55304" name="Text Box 4"/>
            <p:cNvSpPr txBox="1">
              <a:spLocks noChangeArrowheads="1"/>
            </p:cNvSpPr>
            <p:nvPr/>
          </p:nvSpPr>
          <p:spPr bwMode="auto">
            <a:xfrm>
              <a:off x="1440" y="2064"/>
              <a:ext cx="3936" cy="1211"/>
            </a:xfrm>
            <a:prstGeom prst="rect">
              <a:avLst/>
            </a:prstGeom>
            <a:noFill/>
            <a:ln w="9525">
              <a:noFill/>
              <a:miter lim="800000"/>
              <a:headEnd/>
              <a:tailEnd/>
            </a:ln>
          </p:spPr>
          <p:txBody>
            <a:bodyPr>
              <a:spAutoFit/>
            </a:bodyPr>
            <a:lstStyle/>
            <a:p>
              <a:pPr algn="ctr" eaLnBrk="0" hangingPunct="0"/>
              <a:r>
                <a:rPr lang="en-US" sz="2800"/>
                <a:t>waves in a </a:t>
              </a:r>
              <a:r>
                <a:rPr lang="en-US" sz="2800">
                  <a:solidFill>
                    <a:srgbClr val="FF0000"/>
                  </a:solidFill>
                </a:rPr>
                <a:t>periodic medium</a:t>
              </a:r>
              <a:r>
                <a:rPr lang="en-US" sz="2800"/>
                <a:t> can propagate </a:t>
              </a:r>
              <a:r>
                <a:rPr lang="en-US" sz="2800">
                  <a:solidFill>
                    <a:srgbClr val="FF0000"/>
                  </a:solidFill>
                </a:rPr>
                <a:t>without scattering</a:t>
              </a:r>
              <a:r>
                <a:rPr lang="en-US" sz="2800"/>
                <a:t>:</a:t>
              </a:r>
            </a:p>
            <a:p>
              <a:pPr algn="ctr" eaLnBrk="0" hangingPunct="0"/>
              <a:endParaRPr lang="en-US" sz="2800"/>
            </a:p>
            <a:p>
              <a:pPr algn="ctr" eaLnBrk="0" hangingPunct="0"/>
              <a:r>
                <a:rPr lang="en-US" sz="3600">
                  <a:solidFill>
                    <a:schemeClr val="accent2"/>
                  </a:solidFill>
                </a:rPr>
                <a:t>Bloch</a:t>
              </a:r>
              <a:r>
                <a:rPr lang="ja-JP" altLang="en-US" sz="3600">
                  <a:solidFill>
                    <a:schemeClr val="accent2"/>
                  </a:solidFill>
                </a:rPr>
                <a:t>’</a:t>
              </a:r>
              <a:r>
                <a:rPr lang="en-US" altLang="ja-JP" sz="3600">
                  <a:solidFill>
                    <a:schemeClr val="accent2"/>
                  </a:solidFill>
                </a:rPr>
                <a:t>s Theorem (1d: Floquet</a:t>
              </a:r>
              <a:r>
                <a:rPr lang="ja-JP" altLang="en-US" sz="3600">
                  <a:solidFill>
                    <a:schemeClr val="accent2"/>
                  </a:solidFill>
                </a:rPr>
                <a:t>’</a:t>
              </a:r>
              <a:r>
                <a:rPr lang="en-US" altLang="ja-JP" sz="3600">
                  <a:solidFill>
                    <a:schemeClr val="accent2"/>
                  </a:solidFill>
                </a:rPr>
                <a:t>s) </a:t>
              </a:r>
              <a:endParaRPr lang="en-US" sz="3600">
                <a:solidFill>
                  <a:schemeClr val="accent2"/>
                </a:solidFill>
              </a:endParaRPr>
            </a:p>
          </p:txBody>
        </p:sp>
        <p:sp>
          <p:nvSpPr>
            <p:cNvPr id="55305" name="Oval 9"/>
            <p:cNvSpPr>
              <a:spLocks noChangeArrowheads="1"/>
            </p:cNvSpPr>
            <p:nvPr/>
          </p:nvSpPr>
          <p:spPr bwMode="auto">
            <a:xfrm>
              <a:off x="1536" y="2112"/>
              <a:ext cx="288" cy="288"/>
            </a:xfrm>
            <a:prstGeom prst="ellipse">
              <a:avLst/>
            </a:prstGeom>
            <a:solidFill>
              <a:srgbClr val="FFFF99"/>
            </a:solidFill>
            <a:ln w="9525">
              <a:solidFill>
                <a:schemeClr val="tx1"/>
              </a:solidFill>
              <a:round/>
              <a:headEnd/>
              <a:tailEnd/>
            </a:ln>
          </p:spPr>
          <p:txBody>
            <a:bodyPr wrap="none" anchor="ctr"/>
            <a:lstStyle/>
            <a:p>
              <a:pPr algn="ctr" eaLnBrk="0" hangingPunct="0"/>
              <a:endParaRPr lang="cs-CZ"/>
            </a:p>
          </p:txBody>
        </p:sp>
        <p:sp>
          <p:nvSpPr>
            <p:cNvPr id="55306" name="Text Box 10"/>
            <p:cNvSpPr txBox="1">
              <a:spLocks noChangeArrowheads="1"/>
            </p:cNvSpPr>
            <p:nvPr/>
          </p:nvSpPr>
          <p:spPr bwMode="auto">
            <a:xfrm>
              <a:off x="1574" y="2122"/>
              <a:ext cx="212" cy="288"/>
            </a:xfrm>
            <a:prstGeom prst="rect">
              <a:avLst/>
            </a:prstGeom>
            <a:noFill/>
            <a:ln w="9525">
              <a:noFill/>
              <a:miter lim="800000"/>
              <a:headEnd/>
              <a:tailEnd/>
            </a:ln>
          </p:spPr>
          <p:txBody>
            <a:bodyPr wrap="none">
              <a:spAutoFit/>
            </a:bodyPr>
            <a:lstStyle/>
            <a:p>
              <a:pPr eaLnBrk="0" hangingPunct="0"/>
              <a:r>
                <a:rPr lang="en-US"/>
                <a:t>2</a:t>
              </a:r>
            </a:p>
          </p:txBody>
        </p:sp>
      </p:grpSp>
      <p:grpSp>
        <p:nvGrpSpPr>
          <p:cNvPr id="4" name="Group 13"/>
          <p:cNvGrpSpPr>
            <a:grpSpLocks/>
          </p:cNvGrpSpPr>
          <p:nvPr/>
        </p:nvGrpSpPr>
        <p:grpSpPr bwMode="auto">
          <a:xfrm>
            <a:off x="666750" y="5641975"/>
            <a:ext cx="7900988" cy="614363"/>
            <a:chOff x="420" y="3554"/>
            <a:chExt cx="4977" cy="387"/>
          </a:xfrm>
        </p:grpSpPr>
        <p:sp>
          <p:nvSpPr>
            <p:cNvPr id="55302" name="Rectangle 12"/>
            <p:cNvSpPr>
              <a:spLocks noChangeArrowheads="1"/>
            </p:cNvSpPr>
            <p:nvPr/>
          </p:nvSpPr>
          <p:spPr bwMode="auto">
            <a:xfrm>
              <a:off x="420" y="3554"/>
              <a:ext cx="4977" cy="387"/>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55303" name="Text Box 11"/>
            <p:cNvSpPr txBox="1">
              <a:spLocks noChangeArrowheads="1"/>
            </p:cNvSpPr>
            <p:nvPr/>
          </p:nvSpPr>
          <p:spPr bwMode="auto">
            <a:xfrm>
              <a:off x="480" y="3600"/>
              <a:ext cx="4878" cy="288"/>
            </a:xfrm>
            <a:prstGeom prst="rect">
              <a:avLst/>
            </a:prstGeom>
            <a:noFill/>
            <a:ln w="9525">
              <a:noFill/>
              <a:miter lim="800000"/>
              <a:headEnd/>
              <a:tailEnd/>
            </a:ln>
          </p:spPr>
          <p:txBody>
            <a:bodyPr wrap="none">
              <a:spAutoFit/>
            </a:bodyPr>
            <a:lstStyle/>
            <a:p>
              <a:pPr eaLnBrk="0" hangingPunct="0"/>
              <a:r>
                <a:rPr lang="en-US"/>
                <a:t>The foundations </a:t>
              </a:r>
              <a:r>
                <a:rPr lang="en-US">
                  <a:solidFill>
                    <a:srgbClr val="FF0000"/>
                  </a:solidFill>
                </a:rPr>
                <a:t>do not depend on the specific</a:t>
              </a:r>
              <a:r>
                <a:rPr lang="en-US"/>
                <a:t> </a:t>
              </a:r>
              <a:r>
                <a:rPr lang="en-US">
                  <a:solidFill>
                    <a:srgbClr val="FF0000"/>
                  </a:solidFill>
                </a:rPr>
                <a:t>wave equation</a:t>
              </a:r>
              <a:r>
                <a:rPr lang="en-US"/>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724400" y="228600"/>
            <a:ext cx="4267200" cy="1143000"/>
          </a:xfrm>
        </p:spPr>
        <p:txBody>
          <a:bodyPr/>
          <a:lstStyle/>
          <a:p>
            <a:r>
              <a:rPr lang="en-US" smtClean="0">
                <a:ea typeface="ＭＳ Ｐゴシック" charset="-128"/>
              </a:rPr>
              <a:t>2d multipole</a:t>
            </a:r>
            <a:br>
              <a:rPr lang="en-US" smtClean="0">
                <a:ea typeface="ＭＳ Ｐゴシック" charset="-128"/>
              </a:rPr>
            </a:br>
            <a:r>
              <a:rPr lang="en-US" smtClean="0">
                <a:ea typeface="ＭＳ Ｐゴシック" charset="-128"/>
              </a:rPr>
              <a:t>cancellation</a:t>
            </a:r>
          </a:p>
        </p:txBody>
      </p:sp>
      <p:pic>
        <p:nvPicPr>
          <p:cNvPr id="206851" name="Picture 3"/>
          <p:cNvPicPr>
            <a:picLocks noChangeAspect="1" noChangeArrowheads="1"/>
          </p:cNvPicPr>
          <p:nvPr/>
        </p:nvPicPr>
        <p:blipFill>
          <a:blip r:embed="rId2"/>
          <a:srcRect/>
          <a:stretch>
            <a:fillRect/>
          </a:stretch>
        </p:blipFill>
        <p:spPr bwMode="auto">
          <a:xfrm>
            <a:off x="4191000" y="1549400"/>
            <a:ext cx="4851400" cy="5003800"/>
          </a:xfrm>
          <a:prstGeom prst="rect">
            <a:avLst/>
          </a:prstGeom>
          <a:noFill/>
          <a:ln w="9525">
            <a:noFill/>
            <a:miter lim="800000"/>
            <a:headEnd/>
            <a:tailEnd/>
          </a:ln>
        </p:spPr>
      </p:pic>
      <p:grpSp>
        <p:nvGrpSpPr>
          <p:cNvPr id="2" name="Group 4"/>
          <p:cNvGrpSpPr>
            <a:grpSpLocks/>
          </p:cNvGrpSpPr>
          <p:nvPr/>
        </p:nvGrpSpPr>
        <p:grpSpPr bwMode="auto">
          <a:xfrm>
            <a:off x="76200" y="139700"/>
            <a:ext cx="7343775" cy="5680075"/>
            <a:chOff x="48" y="88"/>
            <a:chExt cx="4626" cy="3578"/>
          </a:xfrm>
        </p:grpSpPr>
        <p:pic>
          <p:nvPicPr>
            <p:cNvPr id="206864" name="Picture 5"/>
            <p:cNvPicPr>
              <a:picLocks noChangeAspect="1" noChangeArrowheads="1"/>
            </p:cNvPicPr>
            <p:nvPr/>
          </p:nvPicPr>
          <p:blipFill>
            <a:blip r:embed="rId3"/>
            <a:srcRect/>
            <a:stretch>
              <a:fillRect/>
            </a:stretch>
          </p:blipFill>
          <p:spPr bwMode="auto">
            <a:xfrm>
              <a:off x="48" y="88"/>
              <a:ext cx="2208" cy="1304"/>
            </a:xfrm>
            <a:prstGeom prst="rect">
              <a:avLst/>
            </a:prstGeom>
            <a:noFill/>
            <a:ln w="9525">
              <a:noFill/>
              <a:miter lim="800000"/>
              <a:headEnd/>
              <a:tailEnd/>
            </a:ln>
          </p:spPr>
        </p:pic>
        <p:sp>
          <p:nvSpPr>
            <p:cNvPr id="206865" name="Text Box 6"/>
            <p:cNvSpPr txBox="1">
              <a:spLocks noChangeArrowheads="1"/>
            </p:cNvSpPr>
            <p:nvPr/>
          </p:nvSpPr>
          <p:spPr bwMode="auto">
            <a:xfrm rot="-5400000">
              <a:off x="1901" y="648"/>
              <a:ext cx="902" cy="288"/>
            </a:xfrm>
            <a:prstGeom prst="rect">
              <a:avLst/>
            </a:prstGeom>
            <a:noFill/>
            <a:ln w="9525">
              <a:noFill/>
              <a:miter lim="800000"/>
              <a:headEnd/>
              <a:tailEnd/>
            </a:ln>
          </p:spPr>
          <p:txBody>
            <a:bodyPr wrap="none">
              <a:spAutoFit/>
            </a:bodyPr>
            <a:lstStyle/>
            <a:p>
              <a:pPr algn="ctr" eaLnBrk="0" hangingPunct="0"/>
              <a:r>
                <a:rPr lang="en-US" b="1"/>
                <a:t>Q = 1,773</a:t>
              </a:r>
            </a:p>
          </p:txBody>
        </p:sp>
        <p:sp>
          <p:nvSpPr>
            <p:cNvPr id="206866" name="Oval 7"/>
            <p:cNvSpPr>
              <a:spLocks noChangeArrowheads="1"/>
            </p:cNvSpPr>
            <p:nvPr/>
          </p:nvSpPr>
          <p:spPr bwMode="auto">
            <a:xfrm>
              <a:off x="4482" y="3474"/>
              <a:ext cx="192" cy="192"/>
            </a:xfrm>
            <a:prstGeom prst="ellipse">
              <a:avLst/>
            </a:prstGeom>
            <a:noFill/>
            <a:ln w="28575">
              <a:solidFill>
                <a:schemeClr val="tx1"/>
              </a:solidFill>
              <a:round/>
              <a:headEnd/>
              <a:tailEnd/>
            </a:ln>
          </p:spPr>
          <p:txBody>
            <a:bodyPr wrap="none" anchor="ctr"/>
            <a:lstStyle/>
            <a:p>
              <a:pPr algn="ctr" eaLnBrk="0" hangingPunct="0"/>
              <a:endParaRPr lang="cs-CZ"/>
            </a:p>
          </p:txBody>
        </p:sp>
      </p:grpSp>
      <p:grpSp>
        <p:nvGrpSpPr>
          <p:cNvPr id="3" name="Group 8"/>
          <p:cNvGrpSpPr>
            <a:grpSpLocks/>
          </p:cNvGrpSpPr>
          <p:nvPr/>
        </p:nvGrpSpPr>
        <p:grpSpPr bwMode="auto">
          <a:xfrm>
            <a:off x="76200" y="4495800"/>
            <a:ext cx="6667500" cy="2057400"/>
            <a:chOff x="48" y="2832"/>
            <a:chExt cx="4200" cy="1296"/>
          </a:xfrm>
        </p:grpSpPr>
        <p:pic>
          <p:nvPicPr>
            <p:cNvPr id="206861" name="Picture 9"/>
            <p:cNvPicPr>
              <a:picLocks noChangeAspect="1" noChangeArrowheads="1"/>
            </p:cNvPicPr>
            <p:nvPr/>
          </p:nvPicPr>
          <p:blipFill>
            <a:blip r:embed="rId4"/>
            <a:srcRect/>
            <a:stretch>
              <a:fillRect/>
            </a:stretch>
          </p:blipFill>
          <p:spPr bwMode="auto">
            <a:xfrm>
              <a:off x="48" y="2832"/>
              <a:ext cx="2208" cy="1296"/>
            </a:xfrm>
            <a:prstGeom prst="rect">
              <a:avLst/>
            </a:prstGeom>
            <a:noFill/>
            <a:ln w="9525">
              <a:noFill/>
              <a:miter lim="800000"/>
              <a:headEnd/>
              <a:tailEnd/>
            </a:ln>
          </p:spPr>
        </p:pic>
        <p:sp>
          <p:nvSpPr>
            <p:cNvPr id="206862" name="Text Box 10"/>
            <p:cNvSpPr txBox="1">
              <a:spLocks noChangeArrowheads="1"/>
            </p:cNvSpPr>
            <p:nvPr/>
          </p:nvSpPr>
          <p:spPr bwMode="auto">
            <a:xfrm rot="-5400000">
              <a:off x="1900" y="3441"/>
              <a:ext cx="902" cy="288"/>
            </a:xfrm>
            <a:prstGeom prst="rect">
              <a:avLst/>
            </a:prstGeom>
            <a:noFill/>
            <a:ln w="9525">
              <a:noFill/>
              <a:miter lim="800000"/>
              <a:headEnd/>
              <a:tailEnd/>
            </a:ln>
          </p:spPr>
          <p:txBody>
            <a:bodyPr wrap="none">
              <a:spAutoFit/>
            </a:bodyPr>
            <a:lstStyle/>
            <a:p>
              <a:pPr algn="ctr" eaLnBrk="0" hangingPunct="0"/>
              <a:r>
                <a:rPr lang="en-US" b="1"/>
                <a:t>Q = 6,624</a:t>
              </a:r>
            </a:p>
          </p:txBody>
        </p:sp>
        <p:sp>
          <p:nvSpPr>
            <p:cNvPr id="206863" name="Oval 11"/>
            <p:cNvSpPr>
              <a:spLocks noChangeArrowheads="1"/>
            </p:cNvSpPr>
            <p:nvPr/>
          </p:nvSpPr>
          <p:spPr bwMode="auto">
            <a:xfrm>
              <a:off x="4056" y="3042"/>
              <a:ext cx="192" cy="192"/>
            </a:xfrm>
            <a:prstGeom prst="ellipse">
              <a:avLst/>
            </a:prstGeom>
            <a:noFill/>
            <a:ln w="28575">
              <a:solidFill>
                <a:schemeClr val="tx1"/>
              </a:solidFill>
              <a:round/>
              <a:headEnd/>
              <a:tailEnd/>
            </a:ln>
          </p:spPr>
          <p:txBody>
            <a:bodyPr wrap="none" anchor="ctr"/>
            <a:lstStyle/>
            <a:p>
              <a:pPr algn="ctr" eaLnBrk="0" hangingPunct="0"/>
              <a:endParaRPr lang="cs-CZ"/>
            </a:p>
          </p:txBody>
        </p:sp>
      </p:grpSp>
      <p:grpSp>
        <p:nvGrpSpPr>
          <p:cNvPr id="4" name="Group 12"/>
          <p:cNvGrpSpPr>
            <a:grpSpLocks/>
          </p:cNvGrpSpPr>
          <p:nvPr/>
        </p:nvGrpSpPr>
        <p:grpSpPr bwMode="auto">
          <a:xfrm>
            <a:off x="66675" y="1685925"/>
            <a:ext cx="6867525" cy="2670175"/>
            <a:chOff x="48" y="1062"/>
            <a:chExt cx="4326" cy="1682"/>
          </a:xfrm>
        </p:grpSpPr>
        <p:pic>
          <p:nvPicPr>
            <p:cNvPr id="206858" name="Picture 13"/>
            <p:cNvPicPr>
              <a:picLocks noChangeAspect="1" noChangeArrowheads="1"/>
            </p:cNvPicPr>
            <p:nvPr/>
          </p:nvPicPr>
          <p:blipFill>
            <a:blip r:embed="rId5"/>
            <a:srcRect/>
            <a:stretch>
              <a:fillRect/>
            </a:stretch>
          </p:blipFill>
          <p:spPr bwMode="auto">
            <a:xfrm>
              <a:off x="48" y="1440"/>
              <a:ext cx="2208" cy="1304"/>
            </a:xfrm>
            <a:prstGeom prst="rect">
              <a:avLst/>
            </a:prstGeom>
            <a:noFill/>
            <a:ln w="9525">
              <a:noFill/>
              <a:miter lim="800000"/>
              <a:headEnd/>
              <a:tailEnd/>
            </a:ln>
          </p:spPr>
        </p:pic>
        <p:sp>
          <p:nvSpPr>
            <p:cNvPr id="206859" name="Text Box 14"/>
            <p:cNvSpPr txBox="1">
              <a:spLocks noChangeArrowheads="1"/>
            </p:cNvSpPr>
            <p:nvPr/>
          </p:nvSpPr>
          <p:spPr bwMode="auto">
            <a:xfrm rot="-5400000">
              <a:off x="1852" y="2044"/>
              <a:ext cx="998" cy="288"/>
            </a:xfrm>
            <a:prstGeom prst="rect">
              <a:avLst/>
            </a:prstGeom>
            <a:noFill/>
            <a:ln w="9525">
              <a:noFill/>
              <a:miter lim="800000"/>
              <a:headEnd/>
              <a:tailEnd/>
            </a:ln>
          </p:spPr>
          <p:txBody>
            <a:bodyPr wrap="none">
              <a:spAutoFit/>
            </a:bodyPr>
            <a:lstStyle/>
            <a:p>
              <a:pPr algn="ctr" eaLnBrk="0" hangingPunct="0"/>
              <a:r>
                <a:rPr lang="en-US" b="1">
                  <a:solidFill>
                    <a:srgbClr val="FF0000"/>
                  </a:solidFill>
                </a:rPr>
                <a:t>Q = 28,700</a:t>
              </a:r>
            </a:p>
          </p:txBody>
        </p:sp>
        <p:sp>
          <p:nvSpPr>
            <p:cNvPr id="206860" name="Oval 15"/>
            <p:cNvSpPr>
              <a:spLocks noChangeArrowheads="1"/>
            </p:cNvSpPr>
            <p:nvPr/>
          </p:nvSpPr>
          <p:spPr bwMode="auto">
            <a:xfrm>
              <a:off x="4182" y="1062"/>
              <a:ext cx="192" cy="192"/>
            </a:xfrm>
            <a:prstGeom prst="ellipse">
              <a:avLst/>
            </a:prstGeom>
            <a:noFill/>
            <a:ln w="28575">
              <a:solidFill>
                <a:srgbClr val="FF0000"/>
              </a:solidFill>
              <a:round/>
              <a:headEnd/>
              <a:tailEnd/>
            </a:ln>
          </p:spPr>
          <p:txBody>
            <a:bodyPr wrap="none" anchor="ctr"/>
            <a:lstStyle/>
            <a:p>
              <a:pPr algn="ctr" eaLnBrk="0" hangingPunct="0"/>
              <a:endParaRPr lang="cs-CZ"/>
            </a:p>
          </p:txBody>
        </p:sp>
      </p:grpSp>
      <p:grpSp>
        <p:nvGrpSpPr>
          <p:cNvPr id="5" name="Group 16"/>
          <p:cNvGrpSpPr>
            <a:grpSpLocks/>
          </p:cNvGrpSpPr>
          <p:nvPr/>
        </p:nvGrpSpPr>
        <p:grpSpPr bwMode="auto">
          <a:xfrm>
            <a:off x="762000" y="2438400"/>
            <a:ext cx="2133600" cy="2057400"/>
            <a:chOff x="480" y="1536"/>
            <a:chExt cx="1344" cy="1296"/>
          </a:xfrm>
        </p:grpSpPr>
        <p:sp>
          <p:nvSpPr>
            <p:cNvPr id="206856" name="Line 17"/>
            <p:cNvSpPr>
              <a:spLocks noChangeShapeType="1"/>
            </p:cNvSpPr>
            <p:nvPr/>
          </p:nvSpPr>
          <p:spPr bwMode="auto">
            <a:xfrm>
              <a:off x="528" y="1536"/>
              <a:ext cx="1296" cy="1296"/>
            </a:xfrm>
            <a:prstGeom prst="line">
              <a:avLst/>
            </a:prstGeom>
            <a:noFill/>
            <a:ln w="28575">
              <a:solidFill>
                <a:srgbClr val="008000"/>
              </a:solidFill>
              <a:prstDash val="dash"/>
              <a:round/>
              <a:headEnd/>
              <a:tailEnd/>
            </a:ln>
          </p:spPr>
          <p:txBody>
            <a:bodyPr wrap="none" anchor="ctr"/>
            <a:lstStyle/>
            <a:p>
              <a:endParaRPr lang="cs-CZ"/>
            </a:p>
          </p:txBody>
        </p:sp>
        <p:sp>
          <p:nvSpPr>
            <p:cNvPr id="206857" name="Line 18"/>
            <p:cNvSpPr>
              <a:spLocks noChangeShapeType="1"/>
            </p:cNvSpPr>
            <p:nvPr/>
          </p:nvSpPr>
          <p:spPr bwMode="auto">
            <a:xfrm flipH="1">
              <a:off x="480" y="1536"/>
              <a:ext cx="1296" cy="1296"/>
            </a:xfrm>
            <a:prstGeom prst="line">
              <a:avLst/>
            </a:prstGeom>
            <a:noFill/>
            <a:ln w="28575">
              <a:solidFill>
                <a:srgbClr val="008000"/>
              </a:solidFill>
              <a:prstDash val="dash"/>
              <a:round/>
              <a:headEnd/>
              <a:tailEnd/>
            </a:ln>
          </p:spPr>
          <p:txBody>
            <a:bodyPr wrap="none" anchor="ctr"/>
            <a:lstStyle/>
            <a:p>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609600" y="-152400"/>
            <a:ext cx="7772400" cy="1143000"/>
          </a:xfrm>
        </p:spPr>
        <p:txBody>
          <a:bodyPr/>
          <a:lstStyle/>
          <a:p>
            <a:r>
              <a:rPr lang="en-US" smtClean="0">
                <a:ea typeface="ＭＳ Ｐゴシック" charset="-128"/>
              </a:rPr>
              <a:t>An Experimental (Laser) Cavity</a:t>
            </a:r>
          </a:p>
        </p:txBody>
      </p:sp>
      <p:sp>
        <p:nvSpPr>
          <p:cNvPr id="207875" name="Text Box 3"/>
          <p:cNvSpPr txBox="1">
            <a:spLocks noChangeArrowheads="1"/>
          </p:cNvSpPr>
          <p:nvPr/>
        </p:nvSpPr>
        <p:spPr bwMode="auto">
          <a:xfrm>
            <a:off x="1946275" y="814388"/>
            <a:ext cx="5086350" cy="366712"/>
          </a:xfrm>
          <a:prstGeom prst="rect">
            <a:avLst/>
          </a:prstGeom>
          <a:noFill/>
          <a:ln w="9525">
            <a:noFill/>
            <a:miter lim="800000"/>
            <a:headEnd/>
            <a:tailEnd/>
          </a:ln>
        </p:spPr>
        <p:txBody>
          <a:bodyPr wrap="none">
            <a:spAutoFit/>
          </a:bodyPr>
          <a:lstStyle/>
          <a:p>
            <a:pPr algn="ctr" eaLnBrk="0" hangingPunct="0"/>
            <a:r>
              <a:rPr lang="en-US" sz="1800"/>
              <a:t>[ M. Loncar </a:t>
            </a:r>
            <a:r>
              <a:rPr lang="en-US" sz="1800" i="1"/>
              <a:t>et al</a:t>
            </a:r>
            <a:r>
              <a:rPr lang="en-US" sz="1800"/>
              <a:t>., </a:t>
            </a:r>
            <a:r>
              <a:rPr lang="en-US" sz="1800" i="1"/>
              <a:t>Appl. Phys. Lett.</a:t>
            </a:r>
            <a:r>
              <a:rPr lang="en-US" sz="1800"/>
              <a:t> </a:t>
            </a:r>
            <a:r>
              <a:rPr lang="en-US" sz="1800" b="1"/>
              <a:t>81</a:t>
            </a:r>
            <a:r>
              <a:rPr lang="en-US" sz="1800"/>
              <a:t>, 2680 (2002) ]</a:t>
            </a:r>
          </a:p>
        </p:txBody>
      </p:sp>
      <p:pic>
        <p:nvPicPr>
          <p:cNvPr id="207876" name="Picture 4"/>
          <p:cNvPicPr>
            <a:picLocks noChangeAspect="1" noChangeArrowheads="1"/>
          </p:cNvPicPr>
          <p:nvPr/>
        </p:nvPicPr>
        <p:blipFill>
          <a:blip r:embed="rId2"/>
          <a:srcRect/>
          <a:stretch>
            <a:fillRect/>
          </a:stretch>
        </p:blipFill>
        <p:spPr bwMode="auto">
          <a:xfrm>
            <a:off x="685800" y="1600200"/>
            <a:ext cx="7543800" cy="2527300"/>
          </a:xfrm>
          <a:prstGeom prst="rect">
            <a:avLst/>
          </a:prstGeom>
          <a:noFill/>
          <a:ln w="9525">
            <a:noFill/>
            <a:miter lim="800000"/>
            <a:headEnd/>
            <a:tailEnd/>
          </a:ln>
        </p:spPr>
      </p:pic>
      <p:sp>
        <p:nvSpPr>
          <p:cNvPr id="207877" name="Text Box 5"/>
          <p:cNvSpPr txBox="1">
            <a:spLocks noChangeArrowheads="1"/>
          </p:cNvSpPr>
          <p:nvPr/>
        </p:nvSpPr>
        <p:spPr bwMode="auto">
          <a:xfrm rot="-5400000">
            <a:off x="-873919" y="2610644"/>
            <a:ext cx="2814638"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elongate row of holes</a:t>
            </a:r>
          </a:p>
        </p:txBody>
      </p:sp>
      <p:sp>
        <p:nvSpPr>
          <p:cNvPr id="207878" name="Text Box 6"/>
          <p:cNvSpPr txBox="1">
            <a:spLocks noChangeArrowheads="1"/>
          </p:cNvSpPr>
          <p:nvPr/>
        </p:nvSpPr>
        <p:spPr bwMode="auto">
          <a:xfrm>
            <a:off x="698500" y="4800600"/>
            <a:ext cx="6388100" cy="457200"/>
          </a:xfrm>
          <a:prstGeom prst="rect">
            <a:avLst/>
          </a:prstGeom>
          <a:noFill/>
          <a:ln w="9525">
            <a:noFill/>
            <a:miter lim="800000"/>
            <a:headEnd/>
            <a:tailEnd/>
          </a:ln>
        </p:spPr>
        <p:txBody>
          <a:bodyPr wrap="none">
            <a:spAutoFit/>
          </a:bodyPr>
          <a:lstStyle/>
          <a:p>
            <a:pPr algn="ctr" eaLnBrk="0" hangingPunct="0"/>
            <a:r>
              <a:rPr lang="en-US"/>
              <a:t>Elongation </a:t>
            </a:r>
            <a:r>
              <a:rPr lang="en-US" i="1">
                <a:solidFill>
                  <a:schemeClr val="accent2"/>
                </a:solidFill>
              </a:rPr>
              <a:t>p</a:t>
            </a:r>
            <a:r>
              <a:rPr lang="en-US"/>
              <a:t> is a </a:t>
            </a:r>
            <a:r>
              <a:rPr lang="en-US">
                <a:solidFill>
                  <a:schemeClr val="accent2"/>
                </a:solidFill>
              </a:rPr>
              <a:t>tuning parameter</a:t>
            </a:r>
            <a:r>
              <a:rPr lang="en-US"/>
              <a:t> for the cavity…</a:t>
            </a:r>
          </a:p>
        </p:txBody>
      </p:sp>
      <p:sp>
        <p:nvSpPr>
          <p:cNvPr id="207879" name="Line 7"/>
          <p:cNvSpPr>
            <a:spLocks noChangeShapeType="1"/>
          </p:cNvSpPr>
          <p:nvPr/>
        </p:nvSpPr>
        <p:spPr bwMode="auto">
          <a:xfrm flipH="1" flipV="1">
            <a:off x="6553200" y="2971800"/>
            <a:ext cx="609600" cy="1447800"/>
          </a:xfrm>
          <a:prstGeom prst="line">
            <a:avLst/>
          </a:prstGeom>
          <a:noFill/>
          <a:ln w="28575">
            <a:solidFill>
              <a:srgbClr val="FF0000"/>
            </a:solidFill>
            <a:round/>
            <a:headEnd/>
            <a:tailEnd type="triangle" w="med" len="med"/>
          </a:ln>
        </p:spPr>
        <p:txBody>
          <a:bodyPr wrap="none" anchor="ctr"/>
          <a:lstStyle/>
          <a:p>
            <a:endParaRPr lang="cs-CZ"/>
          </a:p>
        </p:txBody>
      </p:sp>
      <p:sp>
        <p:nvSpPr>
          <p:cNvPr id="207880" name="Text Box 8"/>
          <p:cNvSpPr txBox="1">
            <a:spLocks noChangeArrowheads="1"/>
          </p:cNvSpPr>
          <p:nvPr/>
        </p:nvSpPr>
        <p:spPr bwMode="auto">
          <a:xfrm>
            <a:off x="6778625" y="4251325"/>
            <a:ext cx="9271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cavity</a:t>
            </a:r>
            <a:endParaRPr lang="en-US"/>
          </a:p>
        </p:txBody>
      </p:sp>
      <p:sp>
        <p:nvSpPr>
          <p:cNvPr id="207881" name="Text Box 9"/>
          <p:cNvSpPr txBox="1">
            <a:spLocks noChangeArrowheads="1"/>
          </p:cNvSpPr>
          <p:nvPr/>
        </p:nvSpPr>
        <p:spPr bwMode="auto">
          <a:xfrm>
            <a:off x="1600200" y="5257800"/>
            <a:ext cx="7154863" cy="457200"/>
          </a:xfrm>
          <a:prstGeom prst="rect">
            <a:avLst/>
          </a:prstGeom>
          <a:noFill/>
          <a:ln w="9525">
            <a:noFill/>
            <a:miter lim="800000"/>
            <a:headEnd/>
            <a:tailEnd/>
          </a:ln>
        </p:spPr>
        <p:txBody>
          <a:bodyPr wrap="none">
            <a:spAutoFit/>
          </a:bodyPr>
          <a:lstStyle/>
          <a:p>
            <a:pPr algn="ctr" eaLnBrk="0" hangingPunct="0"/>
            <a:r>
              <a:rPr lang="en-US"/>
              <a:t>…in simulations, Q peaks sharply to ~10000 for </a:t>
            </a:r>
            <a:r>
              <a:rPr lang="en-US" i="1">
                <a:solidFill>
                  <a:schemeClr val="accent2"/>
                </a:solidFill>
              </a:rPr>
              <a:t>p</a:t>
            </a:r>
            <a:r>
              <a:rPr lang="en-US"/>
              <a:t> = 0.1</a:t>
            </a:r>
            <a:r>
              <a:rPr lang="en-US" i="1"/>
              <a:t>a</a:t>
            </a:r>
            <a:endParaRPr lang="en-US"/>
          </a:p>
        </p:txBody>
      </p:sp>
      <p:sp>
        <p:nvSpPr>
          <p:cNvPr id="207882" name="Text Box 10"/>
          <p:cNvSpPr txBox="1">
            <a:spLocks noChangeArrowheads="1"/>
          </p:cNvSpPr>
          <p:nvPr/>
        </p:nvSpPr>
        <p:spPr bwMode="auto">
          <a:xfrm>
            <a:off x="2590800" y="5715000"/>
            <a:ext cx="55467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(likely to be a multipole-cancellation effect)</a:t>
            </a:r>
          </a:p>
        </p:txBody>
      </p:sp>
      <p:sp>
        <p:nvSpPr>
          <p:cNvPr id="154635" name="Text Box 11"/>
          <p:cNvSpPr txBox="1">
            <a:spLocks noChangeArrowheads="1"/>
          </p:cNvSpPr>
          <p:nvPr/>
        </p:nvSpPr>
        <p:spPr bwMode="auto">
          <a:xfrm>
            <a:off x="3422650" y="6392863"/>
            <a:ext cx="5645150" cy="366712"/>
          </a:xfrm>
          <a:prstGeom prst="rect">
            <a:avLst/>
          </a:prstGeom>
          <a:noFill/>
          <a:ln w="9525">
            <a:noFill/>
            <a:miter lim="800000"/>
            <a:headEnd/>
            <a:tailEnd/>
          </a:ln>
        </p:spPr>
        <p:txBody>
          <a:bodyPr wrap="none">
            <a:spAutoFit/>
          </a:bodyPr>
          <a:lstStyle/>
          <a:p>
            <a:pPr algn="ctr" eaLnBrk="0" hangingPunct="0"/>
            <a:r>
              <a:rPr lang="en-US" sz="1800"/>
              <a:t>* actually, there are two cavity modes; </a:t>
            </a:r>
            <a:r>
              <a:rPr lang="en-US" sz="1800" i="1"/>
              <a:t>p</a:t>
            </a:r>
            <a:r>
              <a:rPr lang="en-US" sz="1800"/>
              <a:t> breaks degeneracy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46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5"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609600" y="-152400"/>
            <a:ext cx="7772400" cy="1143000"/>
          </a:xfrm>
        </p:spPr>
        <p:txBody>
          <a:bodyPr/>
          <a:lstStyle/>
          <a:p>
            <a:r>
              <a:rPr lang="en-US" smtClean="0">
                <a:ea typeface="ＭＳ Ｐゴシック" charset="-128"/>
              </a:rPr>
              <a:t>An Experimental (Laser) Cavity</a:t>
            </a:r>
          </a:p>
        </p:txBody>
      </p:sp>
      <p:sp>
        <p:nvSpPr>
          <p:cNvPr id="208899" name="Text Box 3"/>
          <p:cNvSpPr txBox="1">
            <a:spLocks noChangeArrowheads="1"/>
          </p:cNvSpPr>
          <p:nvPr/>
        </p:nvSpPr>
        <p:spPr bwMode="auto">
          <a:xfrm>
            <a:off x="1946275" y="814388"/>
            <a:ext cx="5086350" cy="366712"/>
          </a:xfrm>
          <a:prstGeom prst="rect">
            <a:avLst/>
          </a:prstGeom>
          <a:noFill/>
          <a:ln w="9525">
            <a:noFill/>
            <a:miter lim="800000"/>
            <a:headEnd/>
            <a:tailEnd/>
          </a:ln>
        </p:spPr>
        <p:txBody>
          <a:bodyPr wrap="none">
            <a:spAutoFit/>
          </a:bodyPr>
          <a:lstStyle/>
          <a:p>
            <a:pPr algn="ctr" eaLnBrk="0" hangingPunct="0"/>
            <a:r>
              <a:rPr lang="en-US" sz="1800"/>
              <a:t>[ M. Loncar </a:t>
            </a:r>
            <a:r>
              <a:rPr lang="en-US" sz="1800" i="1"/>
              <a:t>et al</a:t>
            </a:r>
            <a:r>
              <a:rPr lang="en-US" sz="1800"/>
              <a:t>., </a:t>
            </a:r>
            <a:r>
              <a:rPr lang="en-US" sz="1800" i="1"/>
              <a:t>Appl. Phys. Lett.</a:t>
            </a:r>
            <a:r>
              <a:rPr lang="en-US" sz="1800"/>
              <a:t> </a:t>
            </a:r>
            <a:r>
              <a:rPr lang="en-US" sz="1800" b="1"/>
              <a:t>81</a:t>
            </a:r>
            <a:r>
              <a:rPr lang="en-US" sz="1800"/>
              <a:t>, 2680 (2002) ]</a:t>
            </a:r>
          </a:p>
        </p:txBody>
      </p:sp>
      <p:pic>
        <p:nvPicPr>
          <p:cNvPr id="208900" name="Picture 4"/>
          <p:cNvPicPr>
            <a:picLocks noChangeAspect="1" noChangeArrowheads="1"/>
          </p:cNvPicPr>
          <p:nvPr/>
        </p:nvPicPr>
        <p:blipFill>
          <a:blip r:embed="rId2"/>
          <a:srcRect/>
          <a:stretch>
            <a:fillRect/>
          </a:stretch>
        </p:blipFill>
        <p:spPr bwMode="auto">
          <a:xfrm>
            <a:off x="685800" y="1600200"/>
            <a:ext cx="7543800" cy="2527300"/>
          </a:xfrm>
          <a:prstGeom prst="rect">
            <a:avLst/>
          </a:prstGeom>
          <a:noFill/>
          <a:ln w="9525">
            <a:noFill/>
            <a:miter lim="800000"/>
            <a:headEnd/>
            <a:tailEnd/>
          </a:ln>
        </p:spPr>
      </p:pic>
      <p:sp>
        <p:nvSpPr>
          <p:cNvPr id="208901" name="Text Box 5"/>
          <p:cNvSpPr txBox="1">
            <a:spLocks noChangeArrowheads="1"/>
          </p:cNvSpPr>
          <p:nvPr/>
        </p:nvSpPr>
        <p:spPr bwMode="auto">
          <a:xfrm rot="-5400000">
            <a:off x="-873919" y="2610644"/>
            <a:ext cx="2814638"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elongate row of holes</a:t>
            </a:r>
          </a:p>
        </p:txBody>
      </p:sp>
      <p:sp>
        <p:nvSpPr>
          <p:cNvPr id="208902" name="Text Box 6"/>
          <p:cNvSpPr txBox="1">
            <a:spLocks noChangeArrowheads="1"/>
          </p:cNvSpPr>
          <p:nvPr/>
        </p:nvSpPr>
        <p:spPr bwMode="auto">
          <a:xfrm>
            <a:off x="698500" y="4800600"/>
            <a:ext cx="6388100" cy="457200"/>
          </a:xfrm>
          <a:prstGeom prst="rect">
            <a:avLst/>
          </a:prstGeom>
          <a:noFill/>
          <a:ln w="9525">
            <a:noFill/>
            <a:miter lim="800000"/>
            <a:headEnd/>
            <a:tailEnd/>
          </a:ln>
        </p:spPr>
        <p:txBody>
          <a:bodyPr wrap="none">
            <a:spAutoFit/>
          </a:bodyPr>
          <a:lstStyle/>
          <a:p>
            <a:pPr algn="ctr" eaLnBrk="0" hangingPunct="0"/>
            <a:r>
              <a:rPr lang="en-US"/>
              <a:t>Elongation </a:t>
            </a:r>
            <a:r>
              <a:rPr lang="en-US" i="1">
                <a:solidFill>
                  <a:schemeClr val="accent2"/>
                </a:solidFill>
              </a:rPr>
              <a:t>p</a:t>
            </a:r>
            <a:r>
              <a:rPr lang="en-US"/>
              <a:t> is a </a:t>
            </a:r>
            <a:r>
              <a:rPr lang="en-US">
                <a:solidFill>
                  <a:schemeClr val="accent2"/>
                </a:solidFill>
              </a:rPr>
              <a:t>tuning parameter</a:t>
            </a:r>
            <a:r>
              <a:rPr lang="en-US"/>
              <a:t> for the cavity…</a:t>
            </a:r>
          </a:p>
        </p:txBody>
      </p:sp>
      <p:sp>
        <p:nvSpPr>
          <p:cNvPr id="208903" name="Line 7"/>
          <p:cNvSpPr>
            <a:spLocks noChangeShapeType="1"/>
          </p:cNvSpPr>
          <p:nvPr/>
        </p:nvSpPr>
        <p:spPr bwMode="auto">
          <a:xfrm flipH="1" flipV="1">
            <a:off x="6553200" y="2971800"/>
            <a:ext cx="609600" cy="1447800"/>
          </a:xfrm>
          <a:prstGeom prst="line">
            <a:avLst/>
          </a:prstGeom>
          <a:noFill/>
          <a:ln w="28575">
            <a:solidFill>
              <a:srgbClr val="FF0000"/>
            </a:solidFill>
            <a:round/>
            <a:headEnd/>
            <a:tailEnd type="triangle" w="med" len="med"/>
          </a:ln>
        </p:spPr>
        <p:txBody>
          <a:bodyPr wrap="none" anchor="ctr"/>
          <a:lstStyle/>
          <a:p>
            <a:endParaRPr lang="cs-CZ"/>
          </a:p>
        </p:txBody>
      </p:sp>
      <p:sp>
        <p:nvSpPr>
          <p:cNvPr id="208904" name="Text Box 8"/>
          <p:cNvSpPr txBox="1">
            <a:spLocks noChangeArrowheads="1"/>
          </p:cNvSpPr>
          <p:nvPr/>
        </p:nvSpPr>
        <p:spPr bwMode="auto">
          <a:xfrm>
            <a:off x="6778625" y="4251325"/>
            <a:ext cx="9271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cavity</a:t>
            </a:r>
            <a:endParaRPr lang="en-US"/>
          </a:p>
        </p:txBody>
      </p:sp>
      <p:sp>
        <p:nvSpPr>
          <p:cNvPr id="208905" name="Text Box 9"/>
          <p:cNvSpPr txBox="1">
            <a:spLocks noChangeArrowheads="1"/>
          </p:cNvSpPr>
          <p:nvPr/>
        </p:nvSpPr>
        <p:spPr bwMode="auto">
          <a:xfrm>
            <a:off x="1600200" y="5257800"/>
            <a:ext cx="7154863" cy="457200"/>
          </a:xfrm>
          <a:prstGeom prst="rect">
            <a:avLst/>
          </a:prstGeom>
          <a:noFill/>
          <a:ln w="9525">
            <a:noFill/>
            <a:miter lim="800000"/>
            <a:headEnd/>
            <a:tailEnd/>
          </a:ln>
        </p:spPr>
        <p:txBody>
          <a:bodyPr wrap="none">
            <a:spAutoFit/>
          </a:bodyPr>
          <a:lstStyle/>
          <a:p>
            <a:pPr algn="ctr" eaLnBrk="0" hangingPunct="0"/>
            <a:r>
              <a:rPr lang="en-US"/>
              <a:t>…in simulations, Q peaks sharply to ~10000 for </a:t>
            </a:r>
            <a:r>
              <a:rPr lang="en-US" i="1">
                <a:solidFill>
                  <a:schemeClr val="accent2"/>
                </a:solidFill>
              </a:rPr>
              <a:t>p</a:t>
            </a:r>
            <a:r>
              <a:rPr lang="en-US"/>
              <a:t> = 0.1</a:t>
            </a:r>
            <a:r>
              <a:rPr lang="en-US" i="1"/>
              <a:t>a</a:t>
            </a:r>
            <a:endParaRPr lang="en-US"/>
          </a:p>
        </p:txBody>
      </p:sp>
      <p:sp>
        <p:nvSpPr>
          <p:cNvPr id="208906" name="Text Box 10"/>
          <p:cNvSpPr txBox="1">
            <a:spLocks noChangeArrowheads="1"/>
          </p:cNvSpPr>
          <p:nvPr/>
        </p:nvSpPr>
        <p:spPr bwMode="auto">
          <a:xfrm>
            <a:off x="2590800" y="5715000"/>
            <a:ext cx="55467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(likely to be a multipole-cancellation effect)</a:t>
            </a:r>
          </a:p>
        </p:txBody>
      </p:sp>
      <p:sp>
        <p:nvSpPr>
          <p:cNvPr id="208907" name="Text Box 11"/>
          <p:cNvSpPr txBox="1">
            <a:spLocks noChangeArrowheads="1"/>
          </p:cNvSpPr>
          <p:nvPr/>
        </p:nvSpPr>
        <p:spPr bwMode="auto">
          <a:xfrm>
            <a:off x="3422650" y="6392863"/>
            <a:ext cx="5645150" cy="366712"/>
          </a:xfrm>
          <a:prstGeom prst="rect">
            <a:avLst/>
          </a:prstGeom>
          <a:noFill/>
          <a:ln w="9525">
            <a:noFill/>
            <a:miter lim="800000"/>
            <a:headEnd/>
            <a:tailEnd/>
          </a:ln>
        </p:spPr>
        <p:txBody>
          <a:bodyPr wrap="none">
            <a:spAutoFit/>
          </a:bodyPr>
          <a:lstStyle/>
          <a:p>
            <a:pPr algn="ctr" eaLnBrk="0" hangingPunct="0"/>
            <a:r>
              <a:rPr lang="en-US" sz="1800"/>
              <a:t>* actually, there are two cavity modes; </a:t>
            </a:r>
            <a:r>
              <a:rPr lang="en-US" sz="1800" i="1"/>
              <a:t>p</a:t>
            </a:r>
            <a:r>
              <a:rPr lang="en-US" sz="1800"/>
              <a:t> breaks degeneracy</a:t>
            </a:r>
          </a:p>
        </p:txBody>
      </p:sp>
      <p:sp>
        <p:nvSpPr>
          <p:cNvPr id="208908" name="Rectangle 12"/>
          <p:cNvSpPr>
            <a:spLocks noChangeArrowheads="1"/>
          </p:cNvSpPr>
          <p:nvPr/>
        </p:nvSpPr>
        <p:spPr bwMode="auto">
          <a:xfrm>
            <a:off x="4419600" y="3505200"/>
            <a:ext cx="381000" cy="685800"/>
          </a:xfrm>
          <a:prstGeom prst="rect">
            <a:avLst/>
          </a:prstGeom>
          <a:solidFill>
            <a:schemeClr val="bg1"/>
          </a:solidFill>
          <a:ln w="9525">
            <a:noFill/>
            <a:miter lim="800000"/>
            <a:headEnd/>
            <a:tailEnd/>
          </a:ln>
        </p:spPr>
        <p:txBody>
          <a:bodyPr wrap="none" anchor="ctr"/>
          <a:lstStyle/>
          <a:p>
            <a:pPr algn="ctr" eaLnBrk="0" hangingPunct="0"/>
            <a:endParaRPr lang="cs-CZ"/>
          </a:p>
        </p:txBody>
      </p:sp>
      <p:pic>
        <p:nvPicPr>
          <p:cNvPr id="208909" name="Picture 13"/>
          <p:cNvPicPr>
            <a:picLocks noChangeAspect="1" noChangeArrowheads="1"/>
          </p:cNvPicPr>
          <p:nvPr/>
        </p:nvPicPr>
        <p:blipFill>
          <a:blip r:embed="rId3"/>
          <a:srcRect/>
          <a:stretch>
            <a:fillRect/>
          </a:stretch>
        </p:blipFill>
        <p:spPr bwMode="auto">
          <a:xfrm>
            <a:off x="1295400" y="1143000"/>
            <a:ext cx="3211513" cy="3581400"/>
          </a:xfrm>
          <a:prstGeom prst="rect">
            <a:avLst/>
          </a:prstGeom>
          <a:noFill/>
          <a:ln w="9525">
            <a:noFill/>
            <a:miter lim="800000"/>
            <a:headEnd/>
            <a:tailEnd/>
          </a:ln>
        </p:spPr>
      </p:pic>
      <p:sp>
        <p:nvSpPr>
          <p:cNvPr id="208910" name="Rectangle 14"/>
          <p:cNvSpPr>
            <a:spLocks noChangeArrowheads="1"/>
          </p:cNvSpPr>
          <p:nvPr/>
        </p:nvSpPr>
        <p:spPr bwMode="auto">
          <a:xfrm>
            <a:off x="2286000" y="4191000"/>
            <a:ext cx="2133600" cy="457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08911" name="Text Box 15"/>
          <p:cNvSpPr txBox="1">
            <a:spLocks noChangeArrowheads="1"/>
          </p:cNvSpPr>
          <p:nvPr/>
        </p:nvSpPr>
        <p:spPr bwMode="auto">
          <a:xfrm>
            <a:off x="2362200" y="4191000"/>
            <a:ext cx="192405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H</a:t>
            </a:r>
            <a:r>
              <a:rPr lang="en-US" baseline="-25000">
                <a:solidFill>
                  <a:srgbClr val="FF0000"/>
                </a:solidFill>
              </a:rPr>
              <a:t>z</a:t>
            </a:r>
            <a:r>
              <a:rPr lang="en-US">
                <a:solidFill>
                  <a:srgbClr val="FF0000"/>
                </a:solidFill>
              </a:rPr>
              <a:t> (greyscale)</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a:srcRect/>
          <a:stretch>
            <a:fillRect/>
          </a:stretch>
        </p:blipFill>
        <p:spPr bwMode="auto">
          <a:xfrm>
            <a:off x="914400" y="1219200"/>
            <a:ext cx="7772400" cy="3895725"/>
          </a:xfrm>
          <a:prstGeom prst="rect">
            <a:avLst/>
          </a:prstGeom>
          <a:noFill/>
          <a:ln w="9525">
            <a:noFill/>
            <a:miter lim="800000"/>
            <a:headEnd/>
            <a:tailEnd/>
          </a:ln>
        </p:spPr>
      </p:pic>
      <p:sp>
        <p:nvSpPr>
          <p:cNvPr id="209923" name="Rectangle 3"/>
          <p:cNvSpPr>
            <a:spLocks noGrp="1" noChangeArrowheads="1"/>
          </p:cNvSpPr>
          <p:nvPr>
            <p:ph type="title"/>
          </p:nvPr>
        </p:nvSpPr>
        <p:spPr>
          <a:xfrm>
            <a:off x="609600" y="-152400"/>
            <a:ext cx="7772400" cy="1143000"/>
          </a:xfrm>
        </p:spPr>
        <p:txBody>
          <a:bodyPr/>
          <a:lstStyle/>
          <a:p>
            <a:r>
              <a:rPr lang="en-US" smtClean="0">
                <a:ea typeface="ＭＳ Ｐゴシック" charset="-128"/>
              </a:rPr>
              <a:t>An Experimental (Laser) Cavity</a:t>
            </a:r>
          </a:p>
        </p:txBody>
      </p:sp>
      <p:sp>
        <p:nvSpPr>
          <p:cNvPr id="209924" name="Text Box 4"/>
          <p:cNvSpPr txBox="1">
            <a:spLocks noChangeArrowheads="1"/>
          </p:cNvSpPr>
          <p:nvPr/>
        </p:nvSpPr>
        <p:spPr bwMode="auto">
          <a:xfrm>
            <a:off x="1946275" y="814388"/>
            <a:ext cx="5086350" cy="366712"/>
          </a:xfrm>
          <a:prstGeom prst="rect">
            <a:avLst/>
          </a:prstGeom>
          <a:noFill/>
          <a:ln w="9525">
            <a:noFill/>
            <a:miter lim="800000"/>
            <a:headEnd/>
            <a:tailEnd/>
          </a:ln>
        </p:spPr>
        <p:txBody>
          <a:bodyPr wrap="none">
            <a:spAutoFit/>
          </a:bodyPr>
          <a:lstStyle/>
          <a:p>
            <a:pPr algn="ctr" eaLnBrk="0" hangingPunct="0"/>
            <a:r>
              <a:rPr lang="en-US" sz="1800"/>
              <a:t>[ M. Loncar </a:t>
            </a:r>
            <a:r>
              <a:rPr lang="en-US" sz="1800" i="1"/>
              <a:t>et al</a:t>
            </a:r>
            <a:r>
              <a:rPr lang="en-US" sz="1800"/>
              <a:t>., </a:t>
            </a:r>
            <a:r>
              <a:rPr lang="en-US" sz="1800" i="1"/>
              <a:t>Appl. Phys. Lett.</a:t>
            </a:r>
            <a:r>
              <a:rPr lang="en-US" sz="1800"/>
              <a:t> </a:t>
            </a:r>
            <a:r>
              <a:rPr lang="en-US" sz="1800" b="1"/>
              <a:t>81</a:t>
            </a:r>
            <a:r>
              <a:rPr lang="en-US" sz="1800"/>
              <a:t>, 2680 (2002) ]</a:t>
            </a:r>
          </a:p>
        </p:txBody>
      </p:sp>
      <p:sp>
        <p:nvSpPr>
          <p:cNvPr id="209925" name="Line 5"/>
          <p:cNvSpPr>
            <a:spLocks noChangeShapeType="1"/>
          </p:cNvSpPr>
          <p:nvPr/>
        </p:nvSpPr>
        <p:spPr bwMode="auto">
          <a:xfrm flipH="1">
            <a:off x="6381750" y="2362200"/>
            <a:ext cx="323850" cy="685800"/>
          </a:xfrm>
          <a:prstGeom prst="line">
            <a:avLst/>
          </a:prstGeom>
          <a:noFill/>
          <a:ln w="28575">
            <a:solidFill>
              <a:srgbClr val="FF0000"/>
            </a:solidFill>
            <a:round/>
            <a:headEnd/>
            <a:tailEnd type="triangle" w="med" len="med"/>
          </a:ln>
        </p:spPr>
        <p:txBody>
          <a:bodyPr wrap="none" anchor="ctr"/>
          <a:lstStyle/>
          <a:p>
            <a:endParaRPr lang="cs-CZ"/>
          </a:p>
        </p:txBody>
      </p:sp>
      <p:sp>
        <p:nvSpPr>
          <p:cNvPr id="209926" name="Text Box 6"/>
          <p:cNvSpPr txBox="1">
            <a:spLocks noChangeArrowheads="1"/>
          </p:cNvSpPr>
          <p:nvPr/>
        </p:nvSpPr>
        <p:spPr bwMode="auto">
          <a:xfrm>
            <a:off x="6616700" y="1981200"/>
            <a:ext cx="9271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cavity</a:t>
            </a:r>
            <a:endParaRPr lang="en-US"/>
          </a:p>
        </p:txBody>
      </p:sp>
      <p:sp>
        <p:nvSpPr>
          <p:cNvPr id="156679" name="Text Box 7"/>
          <p:cNvSpPr txBox="1">
            <a:spLocks noChangeArrowheads="1"/>
          </p:cNvSpPr>
          <p:nvPr/>
        </p:nvSpPr>
        <p:spPr bwMode="auto">
          <a:xfrm>
            <a:off x="2895600" y="5867400"/>
            <a:ext cx="6124575" cy="822325"/>
          </a:xfrm>
          <a:prstGeom prst="rect">
            <a:avLst/>
          </a:prstGeom>
          <a:noFill/>
          <a:ln w="9525">
            <a:noFill/>
            <a:miter lim="800000"/>
            <a:headEnd/>
            <a:tailEnd/>
          </a:ln>
        </p:spPr>
        <p:txBody>
          <a:bodyPr>
            <a:spAutoFit/>
          </a:bodyPr>
          <a:lstStyle/>
          <a:p>
            <a:pPr algn="ctr" eaLnBrk="0" hangingPunct="0"/>
            <a:r>
              <a:rPr lang="en-US"/>
              <a:t>quantum-well lasing threshold of 214µW</a:t>
            </a:r>
          </a:p>
          <a:p>
            <a:pPr algn="ctr" eaLnBrk="0" hangingPunct="0"/>
            <a:r>
              <a:rPr lang="en-US" sz="2000"/>
              <a:t>(optically pumped @830nm, 1% duty cycle</a:t>
            </a:r>
            <a:r>
              <a:rPr lang="en-US"/>
              <a:t>) </a:t>
            </a:r>
          </a:p>
        </p:txBody>
      </p:sp>
      <p:sp>
        <p:nvSpPr>
          <p:cNvPr id="209928" name="Rectangle 8"/>
          <p:cNvSpPr>
            <a:spLocks noChangeArrowheads="1"/>
          </p:cNvSpPr>
          <p:nvPr/>
        </p:nvSpPr>
        <p:spPr bwMode="auto">
          <a:xfrm>
            <a:off x="7010400" y="3870325"/>
            <a:ext cx="1284288" cy="396875"/>
          </a:xfrm>
          <a:prstGeom prst="rect">
            <a:avLst/>
          </a:prstGeom>
          <a:noFill/>
          <a:ln w="9525">
            <a:noFill/>
            <a:miter lim="800000"/>
            <a:headEnd/>
            <a:tailEnd/>
          </a:ln>
        </p:spPr>
        <p:txBody>
          <a:bodyPr wrap="none">
            <a:spAutoFit/>
          </a:bodyPr>
          <a:lstStyle/>
          <a:p>
            <a:pPr algn="ctr" eaLnBrk="0" hangingPunct="0"/>
            <a:r>
              <a:rPr lang="en-US" sz="2000">
                <a:solidFill>
                  <a:srgbClr val="FFFFCC"/>
                </a:solidFill>
              </a:rPr>
              <a:t>(InGaAsP)</a:t>
            </a:r>
          </a:p>
        </p:txBody>
      </p:sp>
      <p:grpSp>
        <p:nvGrpSpPr>
          <p:cNvPr id="2" name="Group 9"/>
          <p:cNvGrpSpPr>
            <a:grpSpLocks/>
          </p:cNvGrpSpPr>
          <p:nvPr/>
        </p:nvGrpSpPr>
        <p:grpSpPr bwMode="auto">
          <a:xfrm>
            <a:off x="100013" y="3810000"/>
            <a:ext cx="8510587" cy="3048000"/>
            <a:chOff x="63" y="2400"/>
            <a:chExt cx="5361" cy="1920"/>
          </a:xfrm>
        </p:grpSpPr>
        <p:pic>
          <p:nvPicPr>
            <p:cNvPr id="209930" name="Picture 10"/>
            <p:cNvPicPr>
              <a:picLocks noChangeAspect="1" noChangeArrowheads="1"/>
            </p:cNvPicPr>
            <p:nvPr/>
          </p:nvPicPr>
          <p:blipFill>
            <a:blip r:embed="rId3"/>
            <a:srcRect/>
            <a:stretch>
              <a:fillRect/>
            </a:stretch>
          </p:blipFill>
          <p:spPr bwMode="auto">
            <a:xfrm>
              <a:off x="63" y="2400"/>
              <a:ext cx="1857" cy="1920"/>
            </a:xfrm>
            <a:prstGeom prst="rect">
              <a:avLst/>
            </a:prstGeom>
            <a:noFill/>
            <a:ln w="9525">
              <a:noFill/>
              <a:miter lim="800000"/>
              <a:headEnd/>
              <a:tailEnd/>
            </a:ln>
          </p:spPr>
        </p:pic>
        <p:sp>
          <p:nvSpPr>
            <p:cNvPr id="209931" name="Text Box 11"/>
            <p:cNvSpPr txBox="1">
              <a:spLocks noChangeArrowheads="1"/>
            </p:cNvSpPr>
            <p:nvPr/>
          </p:nvSpPr>
          <p:spPr bwMode="auto">
            <a:xfrm>
              <a:off x="2332" y="3360"/>
              <a:ext cx="3092" cy="288"/>
            </a:xfrm>
            <a:prstGeom prst="rect">
              <a:avLst/>
            </a:prstGeom>
            <a:noFill/>
            <a:ln w="9525">
              <a:noFill/>
              <a:miter lim="800000"/>
              <a:headEnd/>
              <a:tailEnd/>
            </a:ln>
          </p:spPr>
          <p:txBody>
            <a:bodyPr wrap="none">
              <a:spAutoFit/>
            </a:bodyPr>
            <a:lstStyle/>
            <a:p>
              <a:pPr algn="ctr" eaLnBrk="0" hangingPunct="0"/>
              <a:r>
                <a:rPr lang="en-US">
                  <a:solidFill>
                    <a:srgbClr val="FF0000"/>
                  </a:solidFill>
                </a:rPr>
                <a:t>Q ~ 2000</a:t>
              </a:r>
              <a:r>
                <a:rPr lang="en-US"/>
                <a:t> observed from luminescence</a:t>
              </a:r>
            </a:p>
          </p:txBody>
        </p:sp>
        <p:sp>
          <p:nvSpPr>
            <p:cNvPr id="209932" name="Line 12"/>
            <p:cNvSpPr>
              <a:spLocks noChangeShapeType="1"/>
            </p:cNvSpPr>
            <p:nvPr/>
          </p:nvSpPr>
          <p:spPr bwMode="auto">
            <a:xfrm flipH="1">
              <a:off x="1440" y="3504"/>
              <a:ext cx="876" cy="0"/>
            </a:xfrm>
            <a:prstGeom prst="line">
              <a:avLst/>
            </a:prstGeom>
            <a:noFill/>
            <a:ln w="28575">
              <a:solidFill>
                <a:srgbClr val="FF0000"/>
              </a:solidFill>
              <a:round/>
              <a:headEnd/>
              <a:tailEnd type="triangle" w="med" len="med"/>
            </a:ln>
          </p:spPr>
          <p:txBody>
            <a:bodyPr wrap="none" anchor="ctr"/>
            <a:lstStyle/>
            <a:p>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6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0" y="76200"/>
            <a:ext cx="9144000" cy="1143000"/>
          </a:xfrm>
        </p:spPr>
        <p:txBody>
          <a:bodyPr/>
          <a:lstStyle/>
          <a:p>
            <a:r>
              <a:rPr lang="en-US" sz="4000" smtClean="0">
                <a:ea typeface="ＭＳ Ｐゴシック" charset="-128"/>
              </a:rPr>
              <a:t>Multipole Cancellation in Stretched Cavity</a:t>
            </a:r>
            <a:endParaRPr lang="en-US" smtClean="0">
              <a:ea typeface="ＭＳ Ｐゴシック" charset="-128"/>
            </a:endParaRPr>
          </a:p>
        </p:txBody>
      </p:sp>
      <p:pic>
        <p:nvPicPr>
          <p:cNvPr id="210947" name="Picture 5"/>
          <p:cNvPicPr>
            <a:picLocks noChangeAspect="1" noChangeArrowheads="1"/>
          </p:cNvPicPr>
          <p:nvPr/>
        </p:nvPicPr>
        <p:blipFill>
          <a:blip r:embed="rId2"/>
          <a:srcRect/>
          <a:stretch>
            <a:fillRect/>
          </a:stretch>
        </p:blipFill>
        <p:spPr bwMode="auto">
          <a:xfrm>
            <a:off x="6400800" y="4648200"/>
            <a:ext cx="1981200" cy="1833563"/>
          </a:xfrm>
          <a:prstGeom prst="rect">
            <a:avLst/>
          </a:prstGeom>
          <a:noFill/>
          <a:ln w="9525">
            <a:noFill/>
            <a:miter lim="800000"/>
            <a:headEnd/>
            <a:tailEnd/>
          </a:ln>
        </p:spPr>
      </p:pic>
      <p:pic>
        <p:nvPicPr>
          <p:cNvPr id="210948" name="Picture 6"/>
          <p:cNvPicPr>
            <a:picLocks noChangeAspect="1" noChangeArrowheads="1"/>
          </p:cNvPicPr>
          <p:nvPr/>
        </p:nvPicPr>
        <p:blipFill>
          <a:blip r:embed="rId3"/>
          <a:srcRect/>
          <a:stretch>
            <a:fillRect/>
          </a:stretch>
        </p:blipFill>
        <p:spPr bwMode="auto">
          <a:xfrm>
            <a:off x="1219200" y="1371600"/>
            <a:ext cx="6477000" cy="2709863"/>
          </a:xfrm>
          <a:prstGeom prst="rect">
            <a:avLst/>
          </a:prstGeom>
          <a:noFill/>
          <a:ln w="9525">
            <a:noFill/>
            <a:miter lim="800000"/>
            <a:headEnd/>
            <a:tailEnd/>
          </a:ln>
        </p:spPr>
      </p:pic>
      <p:pic>
        <p:nvPicPr>
          <p:cNvPr id="210949" name="Picture 7"/>
          <p:cNvPicPr>
            <a:picLocks noChangeAspect="1" noChangeArrowheads="1"/>
          </p:cNvPicPr>
          <p:nvPr/>
        </p:nvPicPr>
        <p:blipFill>
          <a:blip r:embed="rId4"/>
          <a:srcRect/>
          <a:stretch>
            <a:fillRect/>
          </a:stretch>
        </p:blipFill>
        <p:spPr bwMode="auto">
          <a:xfrm>
            <a:off x="1600200" y="4191000"/>
            <a:ext cx="3340100" cy="2222500"/>
          </a:xfrm>
          <a:prstGeom prst="rect">
            <a:avLst/>
          </a:prstGeom>
          <a:noFill/>
          <a:ln w="9525">
            <a:noFill/>
            <a:miter lim="800000"/>
            <a:headEnd/>
            <a:tailEnd/>
          </a:ln>
        </p:spPr>
      </p:pic>
      <p:sp>
        <p:nvSpPr>
          <p:cNvPr id="210950" name="Text Box 8"/>
          <p:cNvSpPr txBox="1">
            <a:spLocks noChangeArrowheads="1"/>
          </p:cNvSpPr>
          <p:nvPr/>
        </p:nvSpPr>
        <p:spPr bwMode="auto">
          <a:xfrm>
            <a:off x="1219200" y="4953000"/>
            <a:ext cx="404813"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Q</a:t>
            </a:r>
          </a:p>
        </p:txBody>
      </p:sp>
      <p:sp>
        <p:nvSpPr>
          <p:cNvPr id="210951" name="Text Box 9"/>
          <p:cNvSpPr txBox="1">
            <a:spLocks noChangeArrowheads="1"/>
          </p:cNvSpPr>
          <p:nvPr/>
        </p:nvSpPr>
        <p:spPr bwMode="auto">
          <a:xfrm rot="5400000">
            <a:off x="4272756" y="5083969"/>
            <a:ext cx="1725613" cy="396875"/>
          </a:xfrm>
          <a:prstGeom prst="rect">
            <a:avLst/>
          </a:prstGeom>
          <a:noFill/>
          <a:ln w="9525">
            <a:noFill/>
            <a:miter lim="800000"/>
            <a:headEnd/>
            <a:tailEnd/>
          </a:ln>
        </p:spPr>
        <p:txBody>
          <a:bodyPr wrap="none">
            <a:spAutoFit/>
          </a:bodyPr>
          <a:lstStyle/>
          <a:p>
            <a:pPr algn="ctr" eaLnBrk="0" hangingPunct="0"/>
            <a:r>
              <a:rPr lang="en-US" sz="2000">
                <a:solidFill>
                  <a:srgbClr val="FF0000"/>
                </a:solidFill>
              </a:rPr>
              <a:t>frequency (c/a)</a:t>
            </a:r>
          </a:p>
        </p:txBody>
      </p:sp>
      <p:sp>
        <p:nvSpPr>
          <p:cNvPr id="210952" name="Text Box 10"/>
          <p:cNvSpPr txBox="1">
            <a:spLocks noChangeArrowheads="1"/>
          </p:cNvSpPr>
          <p:nvPr/>
        </p:nvSpPr>
        <p:spPr bwMode="auto">
          <a:xfrm>
            <a:off x="2501900" y="6324600"/>
            <a:ext cx="1460500" cy="457200"/>
          </a:xfrm>
          <a:prstGeom prst="rect">
            <a:avLst/>
          </a:prstGeom>
          <a:noFill/>
          <a:ln w="9525">
            <a:noFill/>
            <a:miter lim="800000"/>
            <a:headEnd/>
            <a:tailEnd/>
          </a:ln>
        </p:spPr>
        <p:txBody>
          <a:bodyPr wrap="none">
            <a:spAutoFit/>
          </a:bodyPr>
          <a:lstStyle/>
          <a:p>
            <a:pPr algn="ctr" eaLnBrk="0" hangingPunct="0"/>
            <a:r>
              <a:rPr lang="en-US"/>
              <a:t>stretch </a:t>
            </a:r>
            <a:r>
              <a:rPr lang="en-US" i="1"/>
              <a:t>p</a:t>
            </a:r>
            <a:r>
              <a:rPr lang="en-US"/>
              <a:t>/</a:t>
            </a:r>
            <a:r>
              <a:rPr lang="en-US" i="1"/>
              <a:t>a</a:t>
            </a:r>
            <a:endParaRPr lang="en-US"/>
          </a:p>
        </p:txBody>
      </p:sp>
      <p:sp>
        <p:nvSpPr>
          <p:cNvPr id="210953" name="Text Box 11"/>
          <p:cNvSpPr txBox="1">
            <a:spLocks noChangeArrowheads="1"/>
          </p:cNvSpPr>
          <p:nvPr/>
        </p:nvSpPr>
        <p:spPr bwMode="auto">
          <a:xfrm>
            <a:off x="2133600" y="914400"/>
            <a:ext cx="4678363" cy="396875"/>
          </a:xfrm>
          <a:prstGeom prst="rect">
            <a:avLst/>
          </a:prstGeom>
          <a:noFill/>
          <a:ln w="9525">
            <a:noFill/>
            <a:miter lim="800000"/>
            <a:headEnd/>
            <a:tailEnd/>
          </a:ln>
        </p:spPr>
        <p:txBody>
          <a:bodyPr wrap="none">
            <a:spAutoFit/>
          </a:bodyPr>
          <a:lstStyle/>
          <a:p>
            <a:pPr algn="ctr" eaLnBrk="0" hangingPunct="0"/>
            <a:r>
              <a:rPr lang="en-US" sz="2000"/>
              <a:t>[ calculations courtesy A. Rodriguez, 2006 ]</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Grp="1" noChangeArrowheads="1"/>
          </p:cNvSpPr>
          <p:nvPr>
            <p:ph type="title"/>
          </p:nvPr>
        </p:nvSpPr>
        <p:spPr>
          <a:xfrm>
            <a:off x="0" y="-76200"/>
            <a:ext cx="9144000" cy="1143000"/>
          </a:xfrm>
        </p:spPr>
        <p:txBody>
          <a:bodyPr/>
          <a:lstStyle/>
          <a:p>
            <a:r>
              <a:rPr lang="en-US" smtClean="0">
                <a:solidFill>
                  <a:schemeClr val="tx1"/>
                </a:solidFill>
                <a:ea typeface="ＭＳ Ｐゴシック" charset="-128"/>
              </a:rPr>
              <a:t>Slab Cavities in Practice: </a:t>
            </a:r>
            <a:r>
              <a:rPr lang="en-US" i="1" smtClean="0">
                <a:solidFill>
                  <a:schemeClr val="accent2"/>
                </a:solidFill>
                <a:ea typeface="ＭＳ Ｐゴシック" charset="-128"/>
              </a:rPr>
              <a:t>Q</a:t>
            </a:r>
            <a:r>
              <a:rPr lang="en-US" smtClean="0">
                <a:solidFill>
                  <a:schemeClr val="accent2"/>
                </a:solidFill>
                <a:ea typeface="ＭＳ Ｐゴシック" charset="-128"/>
              </a:rPr>
              <a:t> vs. </a:t>
            </a:r>
            <a:r>
              <a:rPr lang="en-US" i="1" smtClean="0">
                <a:solidFill>
                  <a:schemeClr val="accent2"/>
                </a:solidFill>
                <a:ea typeface="ＭＳ Ｐゴシック" charset="-128"/>
              </a:rPr>
              <a:t>V</a:t>
            </a:r>
            <a:endParaRPr lang="en-US" smtClean="0">
              <a:solidFill>
                <a:schemeClr val="tx1"/>
              </a:solidFill>
              <a:ea typeface="ＭＳ Ｐゴシック" charset="-128"/>
            </a:endParaRPr>
          </a:p>
        </p:txBody>
      </p:sp>
      <p:pic>
        <p:nvPicPr>
          <p:cNvPr id="211971" name="Picture 4"/>
          <p:cNvPicPr>
            <a:picLocks noChangeAspect="1" noChangeArrowheads="1"/>
          </p:cNvPicPr>
          <p:nvPr/>
        </p:nvPicPr>
        <p:blipFill>
          <a:blip r:embed="rId3"/>
          <a:srcRect/>
          <a:stretch>
            <a:fillRect/>
          </a:stretch>
        </p:blipFill>
        <p:spPr bwMode="auto">
          <a:xfrm>
            <a:off x="1981200" y="1281113"/>
            <a:ext cx="2209800" cy="1993900"/>
          </a:xfrm>
          <a:prstGeom prst="rect">
            <a:avLst/>
          </a:prstGeom>
          <a:noFill/>
          <a:ln w="9525">
            <a:noFill/>
            <a:miter lim="800000"/>
            <a:headEnd/>
            <a:tailEnd/>
          </a:ln>
        </p:spPr>
      </p:pic>
      <p:pic>
        <p:nvPicPr>
          <p:cNvPr id="211972" name="Picture 5"/>
          <p:cNvPicPr>
            <a:picLocks noChangeAspect="1" noChangeArrowheads="1"/>
          </p:cNvPicPr>
          <p:nvPr/>
        </p:nvPicPr>
        <p:blipFill>
          <a:blip r:embed="rId4"/>
          <a:srcRect/>
          <a:stretch>
            <a:fillRect/>
          </a:stretch>
        </p:blipFill>
        <p:spPr bwMode="auto">
          <a:xfrm>
            <a:off x="152400" y="1281113"/>
            <a:ext cx="1765300" cy="1981200"/>
          </a:xfrm>
          <a:prstGeom prst="rect">
            <a:avLst/>
          </a:prstGeom>
          <a:noFill/>
          <a:ln w="9525">
            <a:noFill/>
            <a:miter lim="800000"/>
            <a:headEnd/>
            <a:tailEnd/>
          </a:ln>
        </p:spPr>
      </p:pic>
      <p:sp>
        <p:nvSpPr>
          <p:cNvPr id="211973" name="Text Box 6"/>
          <p:cNvSpPr txBox="1">
            <a:spLocks noChangeArrowheads="1"/>
          </p:cNvSpPr>
          <p:nvPr/>
        </p:nvSpPr>
        <p:spPr bwMode="auto">
          <a:xfrm>
            <a:off x="304800" y="914400"/>
            <a:ext cx="3200400" cy="366713"/>
          </a:xfrm>
          <a:prstGeom prst="rect">
            <a:avLst/>
          </a:prstGeom>
          <a:noFill/>
          <a:ln w="9525">
            <a:noFill/>
            <a:miter lim="800000"/>
            <a:headEnd/>
            <a:tailEnd/>
          </a:ln>
        </p:spPr>
        <p:txBody>
          <a:bodyPr wrap="none">
            <a:spAutoFit/>
          </a:bodyPr>
          <a:lstStyle/>
          <a:p>
            <a:pPr eaLnBrk="0" hangingPunct="0"/>
            <a:r>
              <a:rPr lang="en-US" sz="1800"/>
              <a:t> [ Loncar, </a:t>
            </a:r>
            <a:r>
              <a:rPr lang="en-US" sz="1800" i="1"/>
              <a:t>APL </a:t>
            </a:r>
            <a:r>
              <a:rPr lang="en-US" sz="1800" b="1"/>
              <a:t>81</a:t>
            </a:r>
            <a:r>
              <a:rPr lang="en-US" sz="1800"/>
              <a:t>, 2680 (2002) ]</a:t>
            </a:r>
          </a:p>
        </p:txBody>
      </p:sp>
      <p:sp>
        <p:nvSpPr>
          <p:cNvPr id="211974" name="Text Box 7"/>
          <p:cNvSpPr txBox="1">
            <a:spLocks noChangeArrowheads="1"/>
          </p:cNvSpPr>
          <p:nvPr/>
        </p:nvSpPr>
        <p:spPr bwMode="auto">
          <a:xfrm>
            <a:off x="304800" y="3351213"/>
            <a:ext cx="4054475" cy="830262"/>
          </a:xfrm>
          <a:prstGeom prst="rect">
            <a:avLst/>
          </a:prstGeom>
          <a:noFill/>
          <a:ln w="9525">
            <a:noFill/>
            <a:miter lim="800000"/>
            <a:headEnd/>
            <a:tailEnd/>
          </a:ln>
        </p:spPr>
        <p:txBody>
          <a:bodyPr wrap="none">
            <a:spAutoFit/>
          </a:bodyPr>
          <a:lstStyle/>
          <a:p>
            <a:pPr eaLnBrk="0" hangingPunct="0"/>
            <a:r>
              <a:rPr lang="en-US" i="1"/>
              <a:t>Q</a:t>
            </a:r>
            <a:r>
              <a:rPr lang="en-US"/>
              <a:t> ~ 10,000</a:t>
            </a:r>
            <a:r>
              <a:rPr lang="en-US" baseline="30000"/>
              <a:t>   </a:t>
            </a:r>
            <a:r>
              <a:rPr lang="en-US"/>
              <a:t>(</a:t>
            </a:r>
            <a:r>
              <a:rPr lang="en-US" i="1"/>
              <a:t>V</a:t>
            </a:r>
            <a:r>
              <a:rPr lang="en-US"/>
              <a:t> ~ 4 </a:t>
            </a:r>
            <a:r>
              <a:rPr lang="en-US">
                <a:sym typeface="Symbol" pitchFamily="18" charset="2"/>
              </a:rPr>
              <a:t>× </a:t>
            </a:r>
            <a:r>
              <a:rPr lang="en-US"/>
              <a:t>optimum) </a:t>
            </a:r>
          </a:p>
          <a:p>
            <a:pPr eaLnBrk="0" hangingPunct="0"/>
            <a:r>
              <a:rPr lang="en-US"/>
              <a:t>                                    </a:t>
            </a:r>
            <a:r>
              <a:rPr lang="en-US" sz="2000">
                <a:solidFill>
                  <a:schemeClr val="accent2"/>
                </a:solidFill>
              </a:rPr>
              <a:t>= (</a:t>
            </a:r>
            <a:r>
              <a:rPr lang="en-US" sz="2000">
                <a:solidFill>
                  <a:schemeClr val="accent2"/>
                </a:solidFill>
                <a:latin typeface="Symbol" pitchFamily="18" charset="2"/>
              </a:rPr>
              <a:t>λ</a:t>
            </a:r>
            <a:r>
              <a:rPr lang="en-US" sz="2000">
                <a:solidFill>
                  <a:schemeClr val="accent2"/>
                </a:solidFill>
              </a:rPr>
              <a:t>/2</a:t>
            </a:r>
            <a:r>
              <a:rPr lang="en-US" sz="2000" i="1">
                <a:solidFill>
                  <a:schemeClr val="accent2"/>
                </a:solidFill>
              </a:rPr>
              <a:t>n</a:t>
            </a:r>
            <a:r>
              <a:rPr lang="en-US" sz="2000">
                <a:solidFill>
                  <a:schemeClr val="accent2"/>
                </a:solidFill>
              </a:rPr>
              <a:t>)</a:t>
            </a:r>
            <a:r>
              <a:rPr lang="en-US" sz="2000" baseline="30000">
                <a:solidFill>
                  <a:schemeClr val="accent2"/>
                </a:solidFill>
              </a:rPr>
              <a:t>3</a:t>
            </a:r>
            <a:endParaRPr lang="en-US">
              <a:solidFill>
                <a:schemeClr val="accent2"/>
              </a:solidFill>
            </a:endParaRPr>
          </a:p>
        </p:txBody>
      </p:sp>
      <p:sp>
        <p:nvSpPr>
          <p:cNvPr id="211975" name="Text Box 8"/>
          <p:cNvSpPr txBox="1">
            <a:spLocks noChangeArrowheads="1"/>
          </p:cNvSpPr>
          <p:nvPr/>
        </p:nvSpPr>
        <p:spPr bwMode="auto">
          <a:xfrm>
            <a:off x="4876800" y="914400"/>
            <a:ext cx="3594100" cy="366713"/>
          </a:xfrm>
          <a:prstGeom prst="rect">
            <a:avLst/>
          </a:prstGeom>
          <a:noFill/>
          <a:ln w="9525">
            <a:noFill/>
            <a:miter lim="800000"/>
            <a:headEnd/>
            <a:tailEnd/>
          </a:ln>
        </p:spPr>
        <p:txBody>
          <a:bodyPr wrap="none">
            <a:spAutoFit/>
          </a:bodyPr>
          <a:lstStyle/>
          <a:p>
            <a:pPr eaLnBrk="0" hangingPunct="0"/>
            <a:r>
              <a:rPr lang="en-US" sz="1800"/>
              <a:t> [ Akahane, </a:t>
            </a:r>
            <a:r>
              <a:rPr lang="en-US" sz="1800" i="1"/>
              <a:t>Nature</a:t>
            </a:r>
            <a:r>
              <a:rPr lang="en-US" sz="1800"/>
              <a:t> </a:t>
            </a:r>
            <a:r>
              <a:rPr lang="en-US" sz="1800" b="1"/>
              <a:t>425</a:t>
            </a:r>
            <a:r>
              <a:rPr lang="en-US" sz="1800"/>
              <a:t>, 944 (2003) ]</a:t>
            </a:r>
          </a:p>
        </p:txBody>
      </p:sp>
      <p:pic>
        <p:nvPicPr>
          <p:cNvPr id="211976" name="Picture 9"/>
          <p:cNvPicPr>
            <a:picLocks noChangeAspect="1" noChangeArrowheads="1"/>
          </p:cNvPicPr>
          <p:nvPr/>
        </p:nvPicPr>
        <p:blipFill>
          <a:blip r:embed="rId5"/>
          <a:srcRect/>
          <a:stretch>
            <a:fillRect/>
          </a:stretch>
        </p:blipFill>
        <p:spPr bwMode="auto">
          <a:xfrm>
            <a:off x="5105400" y="1295400"/>
            <a:ext cx="3194050" cy="1314450"/>
          </a:xfrm>
          <a:prstGeom prst="rect">
            <a:avLst/>
          </a:prstGeom>
          <a:noFill/>
          <a:ln w="9525">
            <a:noFill/>
            <a:miter lim="800000"/>
            <a:headEnd/>
            <a:tailEnd/>
          </a:ln>
        </p:spPr>
      </p:pic>
      <p:sp>
        <p:nvSpPr>
          <p:cNvPr id="211977" name="Text Box 10"/>
          <p:cNvSpPr txBox="1">
            <a:spLocks noChangeArrowheads="1"/>
          </p:cNvSpPr>
          <p:nvPr/>
        </p:nvSpPr>
        <p:spPr bwMode="auto">
          <a:xfrm>
            <a:off x="4800600" y="2590800"/>
            <a:ext cx="4038600" cy="461963"/>
          </a:xfrm>
          <a:prstGeom prst="rect">
            <a:avLst/>
          </a:prstGeom>
          <a:noFill/>
          <a:ln w="9525">
            <a:noFill/>
            <a:miter lim="800000"/>
            <a:headEnd/>
            <a:tailEnd/>
          </a:ln>
        </p:spPr>
        <p:txBody>
          <a:bodyPr>
            <a:spAutoFit/>
          </a:bodyPr>
          <a:lstStyle/>
          <a:p>
            <a:pPr algn="ctr" eaLnBrk="0" hangingPunct="0"/>
            <a:r>
              <a:rPr lang="en-US" i="1"/>
              <a:t>Q</a:t>
            </a:r>
            <a:r>
              <a:rPr lang="en-US"/>
              <a:t> ~ 45,000  (</a:t>
            </a:r>
            <a:r>
              <a:rPr lang="en-US" i="1"/>
              <a:t>V</a:t>
            </a:r>
            <a:r>
              <a:rPr lang="en-US"/>
              <a:t> ~ 6 </a:t>
            </a:r>
            <a:r>
              <a:rPr lang="en-US">
                <a:sym typeface="Symbol" pitchFamily="18" charset="2"/>
              </a:rPr>
              <a:t>× </a:t>
            </a:r>
            <a:r>
              <a:rPr lang="en-US"/>
              <a:t>optimum)</a:t>
            </a:r>
          </a:p>
        </p:txBody>
      </p:sp>
      <p:pic>
        <p:nvPicPr>
          <p:cNvPr id="211978" name="Picture 11"/>
          <p:cNvPicPr>
            <a:picLocks noChangeAspect="1" noChangeArrowheads="1"/>
          </p:cNvPicPr>
          <p:nvPr/>
        </p:nvPicPr>
        <p:blipFill>
          <a:blip r:embed="rId6"/>
          <a:srcRect/>
          <a:stretch>
            <a:fillRect/>
          </a:stretch>
        </p:blipFill>
        <p:spPr bwMode="auto">
          <a:xfrm>
            <a:off x="304800" y="4419600"/>
            <a:ext cx="2870200" cy="1930400"/>
          </a:xfrm>
          <a:prstGeom prst="rect">
            <a:avLst/>
          </a:prstGeom>
          <a:noFill/>
          <a:ln w="9525">
            <a:noFill/>
            <a:miter lim="800000"/>
            <a:headEnd/>
            <a:tailEnd/>
          </a:ln>
        </p:spPr>
      </p:pic>
      <p:sp>
        <p:nvSpPr>
          <p:cNvPr id="211979" name="Text Box 12"/>
          <p:cNvSpPr txBox="1">
            <a:spLocks noChangeArrowheads="1"/>
          </p:cNvSpPr>
          <p:nvPr/>
        </p:nvSpPr>
        <p:spPr bwMode="auto">
          <a:xfrm>
            <a:off x="190500" y="6400800"/>
            <a:ext cx="3760788" cy="461963"/>
          </a:xfrm>
          <a:prstGeom prst="rect">
            <a:avLst/>
          </a:prstGeom>
          <a:noFill/>
          <a:ln w="9525">
            <a:noFill/>
            <a:miter lim="800000"/>
            <a:headEnd/>
            <a:tailEnd/>
          </a:ln>
        </p:spPr>
        <p:txBody>
          <a:bodyPr wrap="none">
            <a:spAutoFit/>
          </a:bodyPr>
          <a:lstStyle/>
          <a:p>
            <a:pPr eaLnBrk="0" hangingPunct="0"/>
            <a:r>
              <a:rPr lang="en-US" i="1"/>
              <a:t>Q</a:t>
            </a:r>
            <a:r>
              <a:rPr lang="en-US"/>
              <a:t> ~ 10</a:t>
            </a:r>
            <a:r>
              <a:rPr lang="en-US" baseline="30000"/>
              <a:t>6</a:t>
            </a:r>
            <a:r>
              <a:rPr lang="en-US"/>
              <a:t>  (</a:t>
            </a:r>
            <a:r>
              <a:rPr lang="en-US" i="1"/>
              <a:t>V</a:t>
            </a:r>
            <a:r>
              <a:rPr lang="en-US"/>
              <a:t> ~ 11 </a:t>
            </a:r>
            <a:r>
              <a:rPr lang="en-US">
                <a:sym typeface="Symbol" pitchFamily="18" charset="2"/>
              </a:rPr>
              <a:t>× </a:t>
            </a:r>
            <a:r>
              <a:rPr lang="en-US"/>
              <a:t>optimum)</a:t>
            </a:r>
          </a:p>
        </p:txBody>
      </p:sp>
      <p:sp>
        <p:nvSpPr>
          <p:cNvPr id="211980" name="Text Box 13"/>
          <p:cNvSpPr txBox="1">
            <a:spLocks noChangeArrowheads="1"/>
          </p:cNvSpPr>
          <p:nvPr/>
        </p:nvSpPr>
        <p:spPr bwMode="auto">
          <a:xfrm>
            <a:off x="88900" y="4129088"/>
            <a:ext cx="3340100" cy="366712"/>
          </a:xfrm>
          <a:prstGeom prst="rect">
            <a:avLst/>
          </a:prstGeom>
          <a:noFill/>
          <a:ln w="9525">
            <a:noFill/>
            <a:miter lim="800000"/>
            <a:headEnd/>
            <a:tailEnd/>
          </a:ln>
        </p:spPr>
        <p:txBody>
          <a:bodyPr wrap="none">
            <a:spAutoFit/>
          </a:bodyPr>
          <a:lstStyle/>
          <a:p>
            <a:pPr eaLnBrk="0" hangingPunct="0"/>
            <a:r>
              <a:rPr lang="en-US" sz="1800"/>
              <a:t>[ Ryu, </a:t>
            </a:r>
            <a:r>
              <a:rPr lang="en-US" sz="1800" i="1"/>
              <a:t>Opt. Lett.</a:t>
            </a:r>
            <a:r>
              <a:rPr lang="en-US" sz="1800"/>
              <a:t> </a:t>
            </a:r>
            <a:r>
              <a:rPr lang="en-US" sz="1800" b="1"/>
              <a:t>28</a:t>
            </a:r>
            <a:r>
              <a:rPr lang="en-US" sz="1800"/>
              <a:t>, 2390 (2003) ]</a:t>
            </a:r>
          </a:p>
        </p:txBody>
      </p:sp>
      <p:sp>
        <p:nvSpPr>
          <p:cNvPr id="211981" name="Text Box 20"/>
          <p:cNvSpPr txBox="1">
            <a:spLocks noChangeArrowheads="1"/>
          </p:cNvSpPr>
          <p:nvPr/>
        </p:nvSpPr>
        <p:spPr bwMode="auto">
          <a:xfrm>
            <a:off x="4343400" y="6400800"/>
            <a:ext cx="4343400" cy="461963"/>
          </a:xfrm>
          <a:prstGeom prst="rect">
            <a:avLst/>
          </a:prstGeom>
          <a:noFill/>
          <a:ln w="9525">
            <a:noFill/>
            <a:miter lim="800000"/>
            <a:headEnd/>
            <a:tailEnd/>
          </a:ln>
        </p:spPr>
        <p:txBody>
          <a:bodyPr>
            <a:spAutoFit/>
          </a:bodyPr>
          <a:lstStyle/>
          <a:p>
            <a:pPr algn="ctr" eaLnBrk="0" hangingPunct="0"/>
            <a:r>
              <a:rPr lang="en-US" i="1"/>
              <a:t>Q</a:t>
            </a:r>
            <a:r>
              <a:rPr lang="en-US"/>
              <a:t> ~ 600,000  (</a:t>
            </a:r>
            <a:r>
              <a:rPr lang="en-US" i="1"/>
              <a:t>V</a:t>
            </a:r>
            <a:r>
              <a:rPr lang="en-US"/>
              <a:t> ~ 10 </a:t>
            </a:r>
            <a:r>
              <a:rPr lang="en-US">
                <a:sym typeface="Symbol" pitchFamily="18" charset="2"/>
              </a:rPr>
              <a:t>× </a:t>
            </a:r>
            <a:r>
              <a:rPr lang="en-US"/>
              <a:t>optimum)</a:t>
            </a:r>
          </a:p>
        </p:txBody>
      </p:sp>
      <p:sp>
        <p:nvSpPr>
          <p:cNvPr id="211982" name="Text Box 21"/>
          <p:cNvSpPr txBox="1">
            <a:spLocks noChangeArrowheads="1"/>
          </p:cNvSpPr>
          <p:nvPr/>
        </p:nvSpPr>
        <p:spPr bwMode="auto">
          <a:xfrm>
            <a:off x="6781800" y="3930650"/>
            <a:ext cx="2362200" cy="641350"/>
          </a:xfrm>
          <a:prstGeom prst="rect">
            <a:avLst/>
          </a:prstGeom>
          <a:noFill/>
          <a:ln w="9525">
            <a:noFill/>
            <a:miter lim="800000"/>
            <a:headEnd/>
            <a:tailEnd/>
          </a:ln>
        </p:spPr>
        <p:txBody>
          <a:bodyPr>
            <a:spAutoFit/>
          </a:bodyPr>
          <a:lstStyle/>
          <a:p>
            <a:pPr algn="ctr" eaLnBrk="0" hangingPunct="0"/>
            <a:r>
              <a:rPr lang="en-US" sz="1800"/>
              <a:t> [ Song, </a:t>
            </a:r>
            <a:r>
              <a:rPr lang="en-US" sz="1800" i="1"/>
              <a:t>Nature Mat.</a:t>
            </a:r>
          </a:p>
          <a:p>
            <a:pPr algn="ctr" eaLnBrk="0" hangingPunct="0"/>
            <a:r>
              <a:rPr lang="en-US" sz="1800"/>
              <a:t> </a:t>
            </a:r>
            <a:r>
              <a:rPr lang="en-US" sz="1800" b="1"/>
              <a:t>4</a:t>
            </a:r>
            <a:r>
              <a:rPr lang="en-US" sz="1800"/>
              <a:t>, 207 (2005) ]</a:t>
            </a:r>
          </a:p>
        </p:txBody>
      </p:sp>
      <p:sp>
        <p:nvSpPr>
          <p:cNvPr id="211983" name="Text Box 22"/>
          <p:cNvSpPr txBox="1">
            <a:spLocks noChangeArrowheads="1"/>
          </p:cNvSpPr>
          <p:nvPr/>
        </p:nvSpPr>
        <p:spPr bwMode="auto">
          <a:xfrm>
            <a:off x="2743200" y="5730875"/>
            <a:ext cx="1063625" cy="822325"/>
          </a:xfrm>
          <a:prstGeom prst="rect">
            <a:avLst/>
          </a:prstGeom>
          <a:noFill/>
          <a:ln w="9525">
            <a:noFill/>
            <a:miter lim="800000"/>
            <a:headEnd/>
            <a:tailEnd/>
          </a:ln>
        </p:spPr>
        <p:txBody>
          <a:bodyPr wrap="none">
            <a:spAutoFit/>
          </a:bodyPr>
          <a:lstStyle/>
          <a:p>
            <a:pPr algn="ctr" eaLnBrk="0" hangingPunct="0"/>
            <a:r>
              <a:rPr lang="en-US" i="1">
                <a:solidFill>
                  <a:srgbClr val="FF0000"/>
                </a:solidFill>
              </a:rPr>
              <a:t>(theory</a:t>
            </a:r>
          </a:p>
          <a:p>
            <a:pPr algn="ctr" eaLnBrk="0" hangingPunct="0"/>
            <a:r>
              <a:rPr lang="en-US" i="1">
                <a:solidFill>
                  <a:srgbClr val="FF0000"/>
                </a:solidFill>
              </a:rPr>
              <a:t>only)</a:t>
            </a:r>
          </a:p>
        </p:txBody>
      </p:sp>
      <p:pic>
        <p:nvPicPr>
          <p:cNvPr id="211984" name="Picture 24"/>
          <p:cNvPicPr>
            <a:picLocks noChangeAspect="1" noChangeArrowheads="1"/>
          </p:cNvPicPr>
          <p:nvPr/>
        </p:nvPicPr>
        <p:blipFill>
          <a:blip r:embed="rId7"/>
          <a:srcRect/>
          <a:stretch>
            <a:fillRect/>
          </a:stretch>
        </p:blipFill>
        <p:spPr bwMode="auto">
          <a:xfrm>
            <a:off x="4105275" y="4784725"/>
            <a:ext cx="3463925" cy="1616075"/>
          </a:xfrm>
          <a:prstGeom prst="rect">
            <a:avLst/>
          </a:prstGeom>
          <a:noFill/>
          <a:ln w="9525">
            <a:noFill/>
            <a:miter lim="800000"/>
            <a:headEnd/>
            <a:tailEnd/>
          </a:ln>
        </p:spPr>
      </p:pic>
      <p:pic>
        <p:nvPicPr>
          <p:cNvPr id="211985" name="Picture 19"/>
          <p:cNvPicPr>
            <a:picLocks noChangeAspect="1" noChangeArrowheads="1"/>
          </p:cNvPicPr>
          <p:nvPr/>
        </p:nvPicPr>
        <p:blipFill>
          <a:blip r:embed="rId8"/>
          <a:srcRect/>
          <a:stretch>
            <a:fillRect/>
          </a:stretch>
        </p:blipFill>
        <p:spPr bwMode="auto">
          <a:xfrm>
            <a:off x="4724400" y="3094038"/>
            <a:ext cx="2228850" cy="1917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212995" name="Rectangle 3"/>
          <p:cNvSpPr>
            <a:spLocks noGrp="1" noChangeArrowheads="1"/>
          </p:cNvSpPr>
          <p:nvPr>
            <p:ph type="body" idx="1"/>
          </p:nvPr>
        </p:nvSpPr>
        <p:spPr>
          <a:xfrm>
            <a:off x="685800" y="1600200"/>
            <a:ext cx="7772400" cy="4114800"/>
          </a:xfrm>
        </p:spPr>
        <p:txBody>
          <a:bodyPr/>
          <a:lstStyle/>
          <a:p>
            <a:r>
              <a:rPr lang="en-US" smtClean="0">
                <a:solidFill>
                  <a:schemeClr val="bg2"/>
                </a:solidFill>
                <a:ea typeface="ＭＳ Ｐゴシック" charset="-128"/>
              </a:rPr>
              <a:t>Preliminaries: waves in periodic media</a:t>
            </a:r>
          </a:p>
          <a:p>
            <a:r>
              <a:rPr lang="en-US" smtClean="0">
                <a:solidFill>
                  <a:schemeClr val="bg2"/>
                </a:solidFill>
                <a:ea typeface="ＭＳ Ｐゴシック" charset="-128"/>
              </a:rPr>
              <a:t>Photonic crystals in theory and practice</a:t>
            </a:r>
          </a:p>
          <a:p>
            <a:r>
              <a:rPr lang="en-US" smtClean="0">
                <a:solidFill>
                  <a:schemeClr val="bg2"/>
                </a:solidFill>
                <a:ea typeface="ＭＳ Ｐゴシック" charset="-128"/>
              </a:rPr>
              <a:t>Bulk crystal properties</a:t>
            </a:r>
          </a:p>
          <a:p>
            <a:r>
              <a:rPr lang="en-US" smtClean="0">
                <a:solidFill>
                  <a:schemeClr val="bg2"/>
                </a:solidFill>
                <a:ea typeface="ＭＳ Ｐゴシック" charset="-128"/>
              </a:rPr>
              <a:t>Intentional defects and devices</a:t>
            </a:r>
          </a:p>
          <a:p>
            <a:r>
              <a:rPr lang="en-US" smtClean="0">
                <a:solidFill>
                  <a:schemeClr val="bg2"/>
                </a:solidFill>
                <a:ea typeface="ＭＳ Ｐゴシック" charset="-128"/>
              </a:rPr>
              <a:t>Index-guiding and incomplete gaps</a:t>
            </a:r>
          </a:p>
          <a:p>
            <a:r>
              <a:rPr lang="en-US" smtClean="0">
                <a:solidFill>
                  <a:srgbClr val="FF0000"/>
                </a:solidFill>
                <a:ea typeface="ＭＳ Ｐゴシック" charset="-128"/>
              </a:rPr>
              <a:t>Photonic-crystal fibers</a:t>
            </a:r>
            <a:endParaRPr lang="en-US" smtClean="0">
              <a:solidFill>
                <a:schemeClr val="bg2"/>
              </a:solidFill>
              <a:ea typeface="ＭＳ Ｐゴシック" charset="-128"/>
            </a:endParaRPr>
          </a:p>
          <a:p>
            <a:r>
              <a:rPr lang="en-US" smtClean="0">
                <a:solidFill>
                  <a:schemeClr val="bg2"/>
                </a:solidFill>
                <a:ea typeface="ＭＳ Ｐゴシック" charset="-128"/>
              </a:rPr>
              <a:t>Perturbations, tuning, and disorder</a:t>
            </a:r>
            <a:endParaRPr lang="en-US" smtClean="0">
              <a:ea typeface="ＭＳ Ｐゴシック" charset="-128"/>
            </a:endParaRP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28800" y="-1066800"/>
            <a:ext cx="9448800" cy="9448800"/>
            <a:chOff x="-1152" y="-672"/>
            <a:chExt cx="5952" cy="5952"/>
          </a:xfrm>
        </p:grpSpPr>
        <p:sp>
          <p:nvSpPr>
            <p:cNvPr id="214043" name="Oval 3"/>
            <p:cNvSpPr>
              <a:spLocks noChangeArrowheads="1"/>
            </p:cNvSpPr>
            <p:nvPr/>
          </p:nvSpPr>
          <p:spPr bwMode="auto">
            <a:xfrm>
              <a:off x="-1152" y="-672"/>
              <a:ext cx="5952" cy="59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4044" name="Text Box 4"/>
            <p:cNvSpPr txBox="1">
              <a:spLocks noChangeArrowheads="1"/>
            </p:cNvSpPr>
            <p:nvPr/>
          </p:nvSpPr>
          <p:spPr bwMode="auto">
            <a:xfrm>
              <a:off x="3312" y="3312"/>
              <a:ext cx="882" cy="748"/>
            </a:xfrm>
            <a:prstGeom prst="rect">
              <a:avLst/>
            </a:prstGeom>
            <a:noFill/>
            <a:ln w="9525">
              <a:noFill/>
              <a:miter lim="800000"/>
              <a:headEnd/>
              <a:tailEnd/>
            </a:ln>
          </p:spPr>
          <p:txBody>
            <a:bodyPr wrap="none">
              <a:spAutoFit/>
            </a:bodyPr>
            <a:lstStyle/>
            <a:p>
              <a:pPr algn="ctr" eaLnBrk="0" hangingPunct="0"/>
              <a:r>
                <a:rPr lang="en-US">
                  <a:solidFill>
                    <a:srgbClr val="FFFFCC"/>
                  </a:solidFill>
                </a:rPr>
                <a:t>protective</a:t>
              </a:r>
            </a:p>
            <a:p>
              <a:pPr algn="ctr" eaLnBrk="0" hangingPunct="0"/>
              <a:r>
                <a:rPr lang="en-US">
                  <a:solidFill>
                    <a:srgbClr val="FFFFCC"/>
                  </a:solidFill>
                </a:rPr>
                <a:t>polymer</a:t>
              </a:r>
            </a:p>
            <a:p>
              <a:pPr algn="ctr" eaLnBrk="0" hangingPunct="0"/>
              <a:r>
                <a:rPr lang="en-US">
                  <a:solidFill>
                    <a:srgbClr val="FFFFCC"/>
                  </a:solidFill>
                </a:rPr>
                <a:t>sheath</a:t>
              </a:r>
              <a:endParaRPr lang="en-US"/>
            </a:p>
          </p:txBody>
        </p:sp>
      </p:grpSp>
      <p:sp>
        <p:nvSpPr>
          <p:cNvPr id="214019" name="Rectangle 5"/>
          <p:cNvSpPr>
            <a:spLocks noGrp="1" noChangeArrowheads="1"/>
          </p:cNvSpPr>
          <p:nvPr>
            <p:ph type="title"/>
          </p:nvPr>
        </p:nvSpPr>
        <p:spPr>
          <a:xfrm>
            <a:off x="838200" y="304800"/>
            <a:ext cx="7772400" cy="1143000"/>
          </a:xfrm>
        </p:spPr>
        <p:txBody>
          <a:bodyPr/>
          <a:lstStyle/>
          <a:p>
            <a:r>
              <a:rPr lang="en-US" smtClean="0">
                <a:ea typeface="ＭＳ Ｐゴシック" charset="-128"/>
              </a:rPr>
              <a:t>Optical Fibers Today</a:t>
            </a:r>
            <a:br>
              <a:rPr lang="en-US" smtClean="0">
                <a:ea typeface="ＭＳ Ｐゴシック" charset="-128"/>
              </a:rPr>
            </a:br>
            <a:r>
              <a:rPr lang="en-US" sz="2800" smtClean="0">
                <a:ea typeface="ＭＳ Ｐゴシック" charset="-128"/>
              </a:rPr>
              <a:t>(not to scale)</a:t>
            </a:r>
            <a:endParaRPr lang="en-US" smtClean="0">
              <a:solidFill>
                <a:schemeClr val="bg2"/>
              </a:solidFill>
              <a:ea typeface="ＭＳ Ｐゴシック" charset="-128"/>
            </a:endParaRPr>
          </a:p>
        </p:txBody>
      </p:sp>
      <p:sp>
        <p:nvSpPr>
          <p:cNvPr id="214020" name="Oval 6"/>
          <p:cNvSpPr>
            <a:spLocks noChangeArrowheads="1"/>
          </p:cNvSpPr>
          <p:nvPr/>
        </p:nvSpPr>
        <p:spPr bwMode="auto">
          <a:xfrm>
            <a:off x="-381000" y="1066800"/>
            <a:ext cx="5791200" cy="5791200"/>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14021" name="Text Box 7"/>
          <p:cNvSpPr txBox="1">
            <a:spLocks noChangeArrowheads="1"/>
          </p:cNvSpPr>
          <p:nvPr/>
        </p:nvSpPr>
        <p:spPr bwMode="auto">
          <a:xfrm>
            <a:off x="457200" y="4876800"/>
            <a:ext cx="1949450" cy="822325"/>
          </a:xfrm>
          <a:prstGeom prst="rect">
            <a:avLst/>
          </a:prstGeom>
          <a:noFill/>
          <a:ln w="9525">
            <a:noFill/>
            <a:miter lim="800000"/>
            <a:headEnd/>
            <a:tailEnd/>
          </a:ln>
        </p:spPr>
        <p:txBody>
          <a:bodyPr wrap="none">
            <a:spAutoFit/>
          </a:bodyPr>
          <a:lstStyle/>
          <a:p>
            <a:pPr algn="ctr" eaLnBrk="0" hangingPunct="0"/>
            <a:r>
              <a:rPr lang="en-US"/>
              <a:t>silica cladding</a:t>
            </a:r>
          </a:p>
          <a:p>
            <a:pPr algn="ctr" eaLnBrk="0" hangingPunct="0"/>
            <a:r>
              <a:rPr lang="en-US">
                <a:solidFill>
                  <a:schemeClr val="accent2"/>
                </a:solidFill>
              </a:rPr>
              <a:t>n ~ 1.45</a:t>
            </a:r>
            <a:endParaRPr lang="en-US"/>
          </a:p>
        </p:txBody>
      </p:sp>
      <p:grpSp>
        <p:nvGrpSpPr>
          <p:cNvPr id="3" name="Group 8"/>
          <p:cNvGrpSpPr>
            <a:grpSpLocks/>
          </p:cNvGrpSpPr>
          <p:nvPr/>
        </p:nvGrpSpPr>
        <p:grpSpPr bwMode="auto">
          <a:xfrm>
            <a:off x="760413" y="2103438"/>
            <a:ext cx="2478087" cy="2392362"/>
            <a:chOff x="479" y="1325"/>
            <a:chExt cx="1561" cy="1507"/>
          </a:xfrm>
        </p:grpSpPr>
        <p:grpSp>
          <p:nvGrpSpPr>
            <p:cNvPr id="214038" name="Group 9"/>
            <p:cNvGrpSpPr>
              <a:grpSpLocks/>
            </p:cNvGrpSpPr>
            <p:nvPr/>
          </p:nvGrpSpPr>
          <p:grpSpPr bwMode="auto">
            <a:xfrm>
              <a:off x="1248" y="2112"/>
              <a:ext cx="720" cy="720"/>
              <a:chOff x="1248" y="2112"/>
              <a:chExt cx="720" cy="720"/>
            </a:xfrm>
          </p:grpSpPr>
          <p:sp>
            <p:nvSpPr>
              <p:cNvPr id="214041" name="Oval 10"/>
              <p:cNvSpPr>
                <a:spLocks noChangeArrowheads="1"/>
              </p:cNvSpPr>
              <p:nvPr/>
            </p:nvSpPr>
            <p:spPr bwMode="auto">
              <a:xfrm>
                <a:off x="1248" y="2112"/>
                <a:ext cx="720" cy="720"/>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solidFill>
                    <a:schemeClr val="accent2"/>
                  </a:solidFill>
                </a:endParaRPr>
              </a:p>
            </p:txBody>
          </p:sp>
          <p:sp>
            <p:nvSpPr>
              <p:cNvPr id="214042" name="Oval 11"/>
              <p:cNvSpPr>
                <a:spLocks noChangeArrowheads="1"/>
              </p:cNvSpPr>
              <p:nvPr/>
            </p:nvSpPr>
            <p:spPr bwMode="auto">
              <a:xfrm>
                <a:off x="1296" y="2160"/>
                <a:ext cx="624" cy="62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solidFill>
                    <a:schemeClr val="accent2"/>
                  </a:solidFill>
                </a:endParaRPr>
              </a:p>
            </p:txBody>
          </p:sp>
        </p:grpSp>
        <p:sp>
          <p:nvSpPr>
            <p:cNvPr id="214039" name="Line 12"/>
            <p:cNvSpPr>
              <a:spLocks noChangeShapeType="1"/>
            </p:cNvSpPr>
            <p:nvPr/>
          </p:nvSpPr>
          <p:spPr bwMode="auto">
            <a:xfrm flipH="1" flipV="1">
              <a:off x="1248" y="1824"/>
              <a:ext cx="192" cy="336"/>
            </a:xfrm>
            <a:prstGeom prst="line">
              <a:avLst/>
            </a:prstGeom>
            <a:noFill/>
            <a:ln w="28575">
              <a:solidFill>
                <a:schemeClr val="tx1"/>
              </a:solidFill>
              <a:round/>
              <a:headEnd/>
              <a:tailEnd/>
            </a:ln>
          </p:spPr>
          <p:txBody>
            <a:bodyPr wrap="none" anchor="ctr"/>
            <a:lstStyle/>
            <a:p>
              <a:endParaRPr lang="cs-CZ"/>
            </a:p>
          </p:txBody>
        </p:sp>
        <p:sp>
          <p:nvSpPr>
            <p:cNvPr id="214040" name="Text Box 13"/>
            <p:cNvSpPr txBox="1">
              <a:spLocks noChangeArrowheads="1"/>
            </p:cNvSpPr>
            <p:nvPr/>
          </p:nvSpPr>
          <p:spPr bwMode="auto">
            <a:xfrm>
              <a:off x="479" y="1325"/>
              <a:ext cx="1561" cy="442"/>
            </a:xfrm>
            <a:prstGeom prst="rect">
              <a:avLst/>
            </a:prstGeom>
            <a:noFill/>
            <a:ln w="9525">
              <a:noFill/>
              <a:miter lim="800000"/>
              <a:headEnd/>
              <a:tailEnd/>
            </a:ln>
          </p:spPr>
          <p:txBody>
            <a:bodyPr wrap="none">
              <a:spAutoFit/>
            </a:bodyPr>
            <a:lstStyle/>
            <a:p>
              <a:pPr algn="ctr" eaLnBrk="0" hangingPunct="0"/>
              <a:r>
                <a:rPr lang="en-US" sz="2000"/>
                <a:t>more complex profiles</a:t>
              </a:r>
            </a:p>
            <a:p>
              <a:pPr algn="ctr" eaLnBrk="0" hangingPunct="0"/>
              <a:r>
                <a:rPr lang="en-US" sz="2000"/>
                <a:t>to tune dispersion</a:t>
              </a:r>
            </a:p>
          </p:txBody>
        </p:sp>
      </p:grpSp>
      <p:grpSp>
        <p:nvGrpSpPr>
          <p:cNvPr id="5" name="Group 14"/>
          <p:cNvGrpSpPr>
            <a:grpSpLocks/>
          </p:cNvGrpSpPr>
          <p:nvPr/>
        </p:nvGrpSpPr>
        <p:grpSpPr bwMode="auto">
          <a:xfrm>
            <a:off x="2362200" y="2971800"/>
            <a:ext cx="3311525" cy="1187450"/>
            <a:chOff x="1488" y="1872"/>
            <a:chExt cx="2086" cy="748"/>
          </a:xfrm>
        </p:grpSpPr>
        <p:sp>
          <p:nvSpPr>
            <p:cNvPr id="214035" name="Oval 15"/>
            <p:cNvSpPr>
              <a:spLocks noChangeArrowheads="1"/>
            </p:cNvSpPr>
            <p:nvPr/>
          </p:nvSpPr>
          <p:spPr bwMode="auto">
            <a:xfrm>
              <a:off x="1488" y="2352"/>
              <a:ext cx="240" cy="240"/>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solidFill>
                  <a:schemeClr val="accent2"/>
                </a:solidFill>
              </a:endParaRPr>
            </a:p>
          </p:txBody>
        </p:sp>
        <p:sp>
          <p:nvSpPr>
            <p:cNvPr id="214036" name="Text Box 16"/>
            <p:cNvSpPr txBox="1">
              <a:spLocks noChangeArrowheads="1"/>
            </p:cNvSpPr>
            <p:nvPr/>
          </p:nvSpPr>
          <p:spPr bwMode="auto">
            <a:xfrm>
              <a:off x="2143" y="1872"/>
              <a:ext cx="1431" cy="748"/>
            </a:xfrm>
            <a:prstGeom prst="rect">
              <a:avLst/>
            </a:prstGeom>
            <a:noFill/>
            <a:ln w="9525">
              <a:noFill/>
              <a:miter lim="800000"/>
              <a:headEnd/>
              <a:tailEnd/>
            </a:ln>
          </p:spPr>
          <p:txBody>
            <a:bodyPr wrap="none">
              <a:spAutoFit/>
            </a:bodyPr>
            <a:lstStyle/>
            <a:p>
              <a:pPr algn="ctr" eaLnBrk="0" hangingPunct="0"/>
              <a:r>
                <a:rPr lang="ja-JP" altLang="en-US"/>
                <a:t>“</a:t>
              </a:r>
              <a:r>
                <a:rPr lang="en-US" altLang="ja-JP"/>
                <a:t>high</a:t>
              </a:r>
              <a:r>
                <a:rPr lang="ja-JP" altLang="en-US"/>
                <a:t>”</a:t>
              </a:r>
              <a:r>
                <a:rPr lang="en-US" altLang="ja-JP"/>
                <a:t> index</a:t>
              </a:r>
            </a:p>
            <a:p>
              <a:pPr algn="ctr" eaLnBrk="0" hangingPunct="0"/>
              <a:r>
                <a:rPr lang="en-US"/>
                <a:t>doped-silica core</a:t>
              </a:r>
            </a:p>
            <a:p>
              <a:pPr algn="ctr" eaLnBrk="0" hangingPunct="0"/>
              <a:r>
                <a:rPr lang="en-US">
                  <a:solidFill>
                    <a:schemeClr val="accent2"/>
                  </a:solidFill>
                </a:rPr>
                <a:t>n ~ 1.46</a:t>
              </a:r>
              <a:endParaRPr lang="en-US"/>
            </a:p>
          </p:txBody>
        </p:sp>
        <p:sp>
          <p:nvSpPr>
            <p:cNvPr id="214037" name="Line 17"/>
            <p:cNvSpPr>
              <a:spLocks noChangeShapeType="1"/>
            </p:cNvSpPr>
            <p:nvPr/>
          </p:nvSpPr>
          <p:spPr bwMode="auto">
            <a:xfrm flipV="1">
              <a:off x="1680" y="2294"/>
              <a:ext cx="500" cy="154"/>
            </a:xfrm>
            <a:prstGeom prst="line">
              <a:avLst/>
            </a:prstGeom>
            <a:noFill/>
            <a:ln w="28575">
              <a:solidFill>
                <a:schemeClr val="tx1"/>
              </a:solidFill>
              <a:round/>
              <a:headEnd/>
              <a:tailEnd/>
            </a:ln>
          </p:spPr>
          <p:txBody>
            <a:bodyPr wrap="none" anchor="ctr"/>
            <a:lstStyle/>
            <a:p>
              <a:endParaRPr lang="cs-CZ"/>
            </a:p>
          </p:txBody>
        </p:sp>
      </p:grpSp>
      <p:grpSp>
        <p:nvGrpSpPr>
          <p:cNvPr id="6" name="Group 18"/>
          <p:cNvGrpSpPr>
            <a:grpSpLocks/>
          </p:cNvGrpSpPr>
          <p:nvPr/>
        </p:nvGrpSpPr>
        <p:grpSpPr bwMode="auto">
          <a:xfrm>
            <a:off x="1944688" y="3352800"/>
            <a:ext cx="3000375" cy="2163763"/>
            <a:chOff x="1225" y="2112"/>
            <a:chExt cx="1890" cy="1363"/>
          </a:xfrm>
        </p:grpSpPr>
        <p:sp>
          <p:nvSpPr>
            <p:cNvPr id="214032" name="Line 19"/>
            <p:cNvSpPr>
              <a:spLocks noChangeShapeType="1"/>
            </p:cNvSpPr>
            <p:nvPr/>
          </p:nvSpPr>
          <p:spPr bwMode="auto">
            <a:xfrm flipH="1" flipV="1">
              <a:off x="2016" y="2736"/>
              <a:ext cx="96" cy="192"/>
            </a:xfrm>
            <a:prstGeom prst="line">
              <a:avLst/>
            </a:prstGeom>
            <a:noFill/>
            <a:ln w="9525">
              <a:solidFill>
                <a:srgbClr val="FF0000"/>
              </a:solidFill>
              <a:round/>
              <a:headEnd/>
              <a:tailEnd type="triangle" w="med" len="med"/>
            </a:ln>
          </p:spPr>
          <p:txBody>
            <a:bodyPr wrap="none" anchor="ctr"/>
            <a:lstStyle/>
            <a:p>
              <a:endParaRPr lang="cs-CZ"/>
            </a:p>
          </p:txBody>
        </p:sp>
        <p:sp>
          <p:nvSpPr>
            <p:cNvPr id="214033" name="Text Box 20"/>
            <p:cNvSpPr txBox="1">
              <a:spLocks noChangeArrowheads="1"/>
            </p:cNvSpPr>
            <p:nvPr/>
          </p:nvSpPr>
          <p:spPr bwMode="auto">
            <a:xfrm>
              <a:off x="1778" y="2784"/>
              <a:ext cx="1337" cy="691"/>
            </a:xfrm>
            <a:prstGeom prst="rect">
              <a:avLst/>
            </a:prstGeom>
            <a:noFill/>
            <a:ln w="9525">
              <a:noFill/>
              <a:miter lim="800000"/>
              <a:headEnd/>
              <a:tailEnd/>
            </a:ln>
          </p:spPr>
          <p:txBody>
            <a:bodyPr wrap="none">
              <a:spAutoFit/>
            </a:bodyPr>
            <a:lstStyle/>
            <a:p>
              <a:pPr algn="ctr" eaLnBrk="0" hangingPunct="0"/>
              <a:r>
                <a:rPr lang="ja-JP" altLang="en-US">
                  <a:solidFill>
                    <a:srgbClr val="FF0000"/>
                  </a:solidFill>
                </a:rPr>
                <a:t>“</a:t>
              </a:r>
              <a:r>
                <a:rPr lang="en-US" altLang="ja-JP">
                  <a:solidFill>
                    <a:srgbClr val="FF0000"/>
                  </a:solidFill>
                </a:rPr>
                <a:t>LP</a:t>
              </a:r>
              <a:r>
                <a:rPr lang="en-US" altLang="ja-JP" baseline="-25000">
                  <a:solidFill>
                    <a:srgbClr val="FF0000"/>
                  </a:solidFill>
                </a:rPr>
                <a:t>01</a:t>
              </a:r>
              <a:r>
                <a:rPr lang="ja-JP" altLang="en-US">
                  <a:solidFill>
                    <a:srgbClr val="FF0000"/>
                  </a:solidFill>
                </a:rPr>
                <a:t>”</a:t>
              </a:r>
              <a:endParaRPr lang="en-US" altLang="ja-JP">
                <a:solidFill>
                  <a:srgbClr val="FF0000"/>
                </a:solidFill>
              </a:endParaRPr>
            </a:p>
            <a:p>
              <a:pPr algn="ctr" eaLnBrk="0" hangingPunct="0"/>
              <a:r>
                <a:rPr lang="en-US">
                  <a:solidFill>
                    <a:srgbClr val="FF0000"/>
                  </a:solidFill>
                </a:rPr>
                <a:t>confined mode</a:t>
              </a:r>
            </a:p>
            <a:p>
              <a:pPr algn="ctr" eaLnBrk="0" hangingPunct="0"/>
              <a:r>
                <a:rPr lang="en-US" sz="1800">
                  <a:solidFill>
                    <a:srgbClr val="FF0000"/>
                  </a:solidFill>
                </a:rPr>
                <a:t>field diameter ~ 8µm</a:t>
              </a:r>
              <a:endParaRPr lang="en-US">
                <a:solidFill>
                  <a:srgbClr val="FF0000"/>
                </a:solidFill>
              </a:endParaRPr>
            </a:p>
          </p:txBody>
        </p:sp>
        <p:sp>
          <p:nvSpPr>
            <p:cNvPr id="214034" name="Freeform 21"/>
            <p:cNvSpPr>
              <a:spLocks/>
            </p:cNvSpPr>
            <p:nvPr/>
          </p:nvSpPr>
          <p:spPr bwMode="auto">
            <a:xfrm>
              <a:off x="1225" y="2112"/>
              <a:ext cx="768" cy="576"/>
            </a:xfrm>
            <a:custGeom>
              <a:avLst/>
              <a:gdLst>
                <a:gd name="T0" fmla="*/ 0 w 1728"/>
                <a:gd name="T1" fmla="*/ 576 h 576"/>
                <a:gd name="T2" fmla="*/ 3 w 1728"/>
                <a:gd name="T3" fmla="*/ 480 h 576"/>
                <a:gd name="T4" fmla="*/ 7 w 1728"/>
                <a:gd name="T5" fmla="*/ 0 h 576"/>
                <a:gd name="T6" fmla="*/ 11 w 1728"/>
                <a:gd name="T7" fmla="*/ 480 h 576"/>
                <a:gd name="T8" fmla="*/ 13 w 1728"/>
                <a:gd name="T9" fmla="*/ 576 h 576"/>
                <a:gd name="T10" fmla="*/ 0 60000 65536"/>
                <a:gd name="T11" fmla="*/ 0 60000 65536"/>
                <a:gd name="T12" fmla="*/ 0 60000 65536"/>
                <a:gd name="T13" fmla="*/ 0 60000 65536"/>
                <a:gd name="T14" fmla="*/ 0 60000 65536"/>
                <a:gd name="T15" fmla="*/ 0 w 1728"/>
                <a:gd name="T16" fmla="*/ 0 h 576"/>
                <a:gd name="T17" fmla="*/ 1728 w 1728"/>
                <a:gd name="T18" fmla="*/ 576 h 576"/>
              </a:gdLst>
              <a:ahLst/>
              <a:cxnLst>
                <a:cxn ang="T10">
                  <a:pos x="T0" y="T1"/>
                </a:cxn>
                <a:cxn ang="T11">
                  <a:pos x="T2" y="T3"/>
                </a:cxn>
                <a:cxn ang="T12">
                  <a:pos x="T4" y="T5"/>
                </a:cxn>
                <a:cxn ang="T13">
                  <a:pos x="T6" y="T7"/>
                </a:cxn>
                <a:cxn ang="T14">
                  <a:pos x="T8" y="T9"/>
                </a:cxn>
              </a:cxnLst>
              <a:rect l="T15" t="T16" r="T17" b="T18"/>
              <a:pathLst>
                <a:path w="1728" h="576">
                  <a:moveTo>
                    <a:pt x="0" y="576"/>
                  </a:moveTo>
                  <a:cubicBezTo>
                    <a:pt x="96" y="575"/>
                    <a:pt x="192" y="575"/>
                    <a:pt x="336" y="480"/>
                  </a:cubicBezTo>
                  <a:cubicBezTo>
                    <a:pt x="479" y="384"/>
                    <a:pt x="688" y="0"/>
                    <a:pt x="864" y="0"/>
                  </a:cubicBezTo>
                  <a:cubicBezTo>
                    <a:pt x="1040" y="0"/>
                    <a:pt x="1248" y="384"/>
                    <a:pt x="1392" y="480"/>
                  </a:cubicBezTo>
                  <a:cubicBezTo>
                    <a:pt x="1535" y="575"/>
                    <a:pt x="1631" y="575"/>
                    <a:pt x="1728" y="576"/>
                  </a:cubicBezTo>
                </a:path>
              </a:pathLst>
            </a:custGeom>
            <a:noFill/>
            <a:ln w="38100">
              <a:solidFill>
                <a:srgbClr val="FF0000"/>
              </a:solidFill>
              <a:round/>
              <a:headEnd/>
              <a:tailEnd/>
            </a:ln>
          </p:spPr>
          <p:txBody>
            <a:bodyPr wrap="none" anchor="ctr"/>
            <a:lstStyle/>
            <a:p>
              <a:endParaRPr lang="cs-CZ"/>
            </a:p>
          </p:txBody>
        </p:sp>
      </p:grpSp>
      <p:grpSp>
        <p:nvGrpSpPr>
          <p:cNvPr id="7" name="Group 22"/>
          <p:cNvGrpSpPr>
            <a:grpSpLocks/>
          </p:cNvGrpSpPr>
          <p:nvPr/>
        </p:nvGrpSpPr>
        <p:grpSpPr bwMode="auto">
          <a:xfrm>
            <a:off x="5791200" y="1752600"/>
            <a:ext cx="3048000" cy="1981200"/>
            <a:chOff x="3648" y="1104"/>
            <a:chExt cx="1920" cy="1248"/>
          </a:xfrm>
        </p:grpSpPr>
        <p:sp>
          <p:nvSpPr>
            <p:cNvPr id="214030" name="Rectangle 23"/>
            <p:cNvSpPr>
              <a:spLocks noChangeArrowheads="1"/>
            </p:cNvSpPr>
            <p:nvPr/>
          </p:nvSpPr>
          <p:spPr bwMode="auto">
            <a:xfrm>
              <a:off x="3648" y="1104"/>
              <a:ext cx="1920" cy="1248"/>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14031" name="Text Box 24"/>
            <p:cNvSpPr txBox="1">
              <a:spLocks noChangeArrowheads="1"/>
            </p:cNvSpPr>
            <p:nvPr/>
          </p:nvSpPr>
          <p:spPr bwMode="auto">
            <a:xfrm>
              <a:off x="3717" y="1191"/>
              <a:ext cx="1828" cy="1037"/>
            </a:xfrm>
            <a:prstGeom prst="rect">
              <a:avLst/>
            </a:prstGeom>
            <a:noFill/>
            <a:ln w="9525">
              <a:noFill/>
              <a:miter lim="800000"/>
              <a:headEnd/>
              <a:tailEnd/>
            </a:ln>
          </p:spPr>
          <p:txBody>
            <a:bodyPr wrap="none">
              <a:spAutoFit/>
            </a:bodyPr>
            <a:lstStyle/>
            <a:p>
              <a:pPr algn="ctr" eaLnBrk="0" hangingPunct="0"/>
              <a:r>
                <a:rPr lang="en-US" sz="2800">
                  <a:solidFill>
                    <a:srgbClr val="FF0000"/>
                  </a:solidFill>
                </a:rPr>
                <a:t>losses ~ 0.2 dB/km</a:t>
              </a:r>
              <a:endParaRPr lang="en-US"/>
            </a:p>
            <a:p>
              <a:pPr algn="ctr" eaLnBrk="0" hangingPunct="0"/>
              <a:r>
                <a:rPr lang="en-US">
                  <a:solidFill>
                    <a:schemeClr val="accent2"/>
                  </a:solidFill>
                </a:rPr>
                <a:t>at </a:t>
              </a:r>
              <a:r>
                <a:rPr lang="en-US">
                  <a:solidFill>
                    <a:schemeClr val="accent2"/>
                  </a:solidFill>
                  <a:latin typeface="Symbol" pitchFamily="18" charset="2"/>
                </a:rPr>
                <a:t>l</a:t>
              </a:r>
              <a:r>
                <a:rPr lang="en-US">
                  <a:solidFill>
                    <a:schemeClr val="accent2"/>
                  </a:solidFill>
                </a:rPr>
                <a:t>=1.55µm</a:t>
              </a:r>
              <a:endParaRPr lang="en-US"/>
            </a:p>
            <a:p>
              <a:pPr algn="ctr" eaLnBrk="0" hangingPunct="0"/>
              <a:r>
                <a:rPr lang="en-US"/>
                <a:t>(amplifiers every</a:t>
              </a:r>
            </a:p>
            <a:p>
              <a:pPr algn="ctr" eaLnBrk="0" hangingPunct="0"/>
              <a:r>
                <a:rPr lang="en-US"/>
                <a:t>50–100km)</a:t>
              </a:r>
            </a:p>
          </p:txBody>
        </p:sp>
      </p:grpSp>
      <p:grpSp>
        <p:nvGrpSpPr>
          <p:cNvPr id="8" name="Group 25"/>
          <p:cNvGrpSpPr>
            <a:grpSpLocks/>
          </p:cNvGrpSpPr>
          <p:nvPr/>
        </p:nvGrpSpPr>
        <p:grpSpPr bwMode="auto">
          <a:xfrm>
            <a:off x="7343775" y="3810000"/>
            <a:ext cx="1695450" cy="2787650"/>
            <a:chOff x="4626" y="2400"/>
            <a:chExt cx="1068" cy="1756"/>
          </a:xfrm>
        </p:grpSpPr>
        <p:sp>
          <p:nvSpPr>
            <p:cNvPr id="214028" name="Line 26"/>
            <p:cNvSpPr>
              <a:spLocks noChangeShapeType="1"/>
            </p:cNvSpPr>
            <p:nvPr/>
          </p:nvSpPr>
          <p:spPr bwMode="auto">
            <a:xfrm flipH="1" flipV="1">
              <a:off x="4896" y="2400"/>
              <a:ext cx="240" cy="1008"/>
            </a:xfrm>
            <a:prstGeom prst="line">
              <a:avLst/>
            </a:prstGeom>
            <a:noFill/>
            <a:ln w="9525">
              <a:solidFill>
                <a:schemeClr val="tx1"/>
              </a:solidFill>
              <a:round/>
              <a:headEnd/>
              <a:tailEnd type="triangle" w="med" len="med"/>
            </a:ln>
          </p:spPr>
          <p:txBody>
            <a:bodyPr wrap="none" anchor="ctr"/>
            <a:lstStyle/>
            <a:p>
              <a:endParaRPr lang="cs-CZ"/>
            </a:p>
          </p:txBody>
        </p:sp>
        <p:sp>
          <p:nvSpPr>
            <p:cNvPr id="214029" name="Text Box 27"/>
            <p:cNvSpPr txBox="1">
              <a:spLocks noChangeArrowheads="1"/>
            </p:cNvSpPr>
            <p:nvPr/>
          </p:nvSpPr>
          <p:spPr bwMode="auto">
            <a:xfrm>
              <a:off x="4626" y="3408"/>
              <a:ext cx="1068" cy="748"/>
            </a:xfrm>
            <a:prstGeom prst="rect">
              <a:avLst/>
            </a:prstGeom>
            <a:noFill/>
            <a:ln w="9525">
              <a:noFill/>
              <a:miter lim="800000"/>
              <a:headEnd/>
              <a:tailEnd/>
            </a:ln>
          </p:spPr>
          <p:txBody>
            <a:bodyPr wrap="none">
              <a:spAutoFit/>
            </a:bodyPr>
            <a:lstStyle/>
            <a:p>
              <a:pPr algn="ctr" eaLnBrk="0" hangingPunct="0"/>
              <a:r>
                <a:rPr lang="en-US"/>
                <a:t>but this is</a:t>
              </a:r>
            </a:p>
            <a:p>
              <a:pPr algn="ctr" eaLnBrk="0" hangingPunct="0"/>
              <a:r>
                <a:rPr lang="en-US">
                  <a:solidFill>
                    <a:srgbClr val="FF0000"/>
                  </a:solidFill>
                </a:rPr>
                <a:t>~ as good as</a:t>
              </a:r>
            </a:p>
            <a:p>
              <a:pPr algn="ctr" eaLnBrk="0" hangingPunct="0"/>
              <a:r>
                <a:rPr lang="en-US">
                  <a:solidFill>
                    <a:srgbClr val="FF0000"/>
                  </a:solidFill>
                </a:rPr>
                <a:t>it gets</a:t>
              </a:r>
              <a:r>
                <a:rPr lang="en-US"/>
                <a:t>…</a:t>
              </a:r>
            </a:p>
          </p:txBody>
        </p:sp>
      </p:grpSp>
      <p:sp>
        <p:nvSpPr>
          <p:cNvPr id="214027" name="Text Box 28"/>
          <p:cNvSpPr txBox="1">
            <a:spLocks noChangeArrowheads="1"/>
          </p:cNvSpPr>
          <p:nvPr/>
        </p:nvSpPr>
        <p:spPr bwMode="auto">
          <a:xfrm>
            <a:off x="223838" y="6477000"/>
            <a:ext cx="5948362" cy="304800"/>
          </a:xfrm>
          <a:prstGeom prst="rect">
            <a:avLst/>
          </a:prstGeom>
          <a:noFill/>
          <a:ln w="9525">
            <a:noFill/>
            <a:miter lim="800000"/>
            <a:headEnd/>
            <a:tailEnd/>
          </a:ln>
        </p:spPr>
        <p:txBody>
          <a:bodyPr wrap="none">
            <a:spAutoFit/>
          </a:bodyPr>
          <a:lstStyle/>
          <a:p>
            <a:pPr algn="ctr" eaLnBrk="0" hangingPunct="0"/>
            <a:r>
              <a:rPr lang="en-US" sz="1400"/>
              <a:t>[ R. Ramaswami &amp; K. N. Sivarajan, </a:t>
            </a:r>
            <a:r>
              <a:rPr lang="en-US" sz="1400" i="1"/>
              <a:t>Optical Networks: A Practical Perspective</a:t>
            </a:r>
            <a:r>
              <a:rPr lang="en-US" sz="140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0" y="0"/>
            <a:ext cx="9144000" cy="541020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p>
        </p:txBody>
      </p:sp>
      <p:sp>
        <p:nvSpPr>
          <p:cNvPr id="215043" name="Rectangle 3"/>
          <p:cNvSpPr>
            <a:spLocks noGrp="1" noChangeArrowheads="1"/>
          </p:cNvSpPr>
          <p:nvPr>
            <p:ph type="title"/>
          </p:nvPr>
        </p:nvSpPr>
        <p:spPr>
          <a:xfrm>
            <a:off x="228600" y="-76200"/>
            <a:ext cx="8686800" cy="1143000"/>
          </a:xfrm>
        </p:spPr>
        <p:txBody>
          <a:bodyPr/>
          <a:lstStyle/>
          <a:p>
            <a:r>
              <a:rPr lang="en-US" b="1" smtClean="0">
                <a:solidFill>
                  <a:schemeClr val="accent2"/>
                </a:solidFill>
                <a:ea typeface="ＭＳ Ｐゴシック" charset="-128"/>
              </a:rPr>
              <a:t>The Glass Ceiling</a:t>
            </a:r>
            <a:r>
              <a:rPr lang="en-US" smtClean="0">
                <a:solidFill>
                  <a:schemeClr val="accent2"/>
                </a:solidFill>
                <a:ea typeface="ＭＳ Ｐゴシック" charset="-128"/>
              </a:rPr>
              <a:t>:</a:t>
            </a:r>
            <a:r>
              <a:rPr lang="en-US" smtClean="0">
                <a:ea typeface="ＭＳ Ｐゴシック" charset="-128"/>
              </a:rPr>
              <a:t> </a:t>
            </a:r>
            <a:r>
              <a:rPr lang="en-US" i="1" smtClean="0">
                <a:solidFill>
                  <a:schemeClr val="accent2"/>
                </a:solidFill>
                <a:ea typeface="ＭＳ Ｐゴシック" charset="-128"/>
              </a:rPr>
              <a:t>Limits of Silica</a:t>
            </a:r>
            <a:endParaRPr lang="en-US" smtClean="0">
              <a:ea typeface="ＭＳ Ｐゴシック" charset="-128"/>
            </a:endParaRPr>
          </a:p>
        </p:txBody>
      </p:sp>
      <p:sp>
        <p:nvSpPr>
          <p:cNvPr id="215044" name="Text Box 4"/>
          <p:cNvSpPr txBox="1">
            <a:spLocks noChangeArrowheads="1"/>
          </p:cNvSpPr>
          <p:nvPr/>
        </p:nvSpPr>
        <p:spPr bwMode="auto">
          <a:xfrm>
            <a:off x="227013" y="6019800"/>
            <a:ext cx="2087562" cy="457200"/>
          </a:xfrm>
          <a:prstGeom prst="rect">
            <a:avLst/>
          </a:prstGeom>
          <a:noFill/>
          <a:ln w="9525">
            <a:noFill/>
            <a:miter lim="800000"/>
            <a:headEnd/>
            <a:tailEnd/>
          </a:ln>
        </p:spPr>
        <p:txBody>
          <a:bodyPr wrap="none">
            <a:spAutoFit/>
          </a:bodyPr>
          <a:lstStyle/>
          <a:p>
            <a:pPr algn="ctr" eaLnBrk="0" hangingPunct="0"/>
            <a:r>
              <a:rPr lang="en-US"/>
              <a:t>Long </a:t>
            </a:r>
            <a:r>
              <a:rPr lang="en-US">
                <a:solidFill>
                  <a:srgbClr val="FF0000"/>
                </a:solidFill>
              </a:rPr>
              <a:t>Distances</a:t>
            </a:r>
            <a:endParaRPr lang="en-US"/>
          </a:p>
        </p:txBody>
      </p:sp>
      <p:sp>
        <p:nvSpPr>
          <p:cNvPr id="215045" name="Text Box 5"/>
          <p:cNvSpPr txBox="1">
            <a:spLocks noChangeArrowheads="1"/>
          </p:cNvSpPr>
          <p:nvPr/>
        </p:nvSpPr>
        <p:spPr bwMode="auto">
          <a:xfrm>
            <a:off x="2590800" y="5715000"/>
            <a:ext cx="20193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High Bit-Rates</a:t>
            </a:r>
            <a:endParaRPr lang="en-US"/>
          </a:p>
        </p:txBody>
      </p:sp>
      <p:sp>
        <p:nvSpPr>
          <p:cNvPr id="215046" name="Text Box 6"/>
          <p:cNvSpPr txBox="1">
            <a:spLocks noChangeArrowheads="1"/>
          </p:cNvSpPr>
          <p:nvPr/>
        </p:nvSpPr>
        <p:spPr bwMode="auto">
          <a:xfrm>
            <a:off x="2716213" y="6248400"/>
            <a:ext cx="5437187" cy="457200"/>
          </a:xfrm>
          <a:prstGeom prst="rect">
            <a:avLst/>
          </a:prstGeom>
          <a:noFill/>
          <a:ln w="9525">
            <a:noFill/>
            <a:miter lim="800000"/>
            <a:headEnd/>
            <a:tailEnd/>
          </a:ln>
        </p:spPr>
        <p:txBody>
          <a:bodyPr wrap="none">
            <a:spAutoFit/>
          </a:bodyPr>
          <a:lstStyle/>
          <a:p>
            <a:pPr algn="ctr" eaLnBrk="0" hangingPunct="0"/>
            <a:r>
              <a:rPr lang="en-US"/>
              <a:t>Dense </a:t>
            </a:r>
            <a:r>
              <a:rPr lang="en-US">
                <a:solidFill>
                  <a:srgbClr val="FF0000"/>
                </a:solidFill>
              </a:rPr>
              <a:t>Wavelength Multiplexing</a:t>
            </a:r>
            <a:r>
              <a:rPr lang="en-US"/>
              <a:t> (DWDM)</a:t>
            </a:r>
          </a:p>
        </p:txBody>
      </p:sp>
      <p:sp>
        <p:nvSpPr>
          <p:cNvPr id="215047" name="Line 7"/>
          <p:cNvSpPr>
            <a:spLocks noChangeShapeType="1"/>
          </p:cNvSpPr>
          <p:nvPr/>
        </p:nvSpPr>
        <p:spPr bwMode="auto">
          <a:xfrm flipV="1">
            <a:off x="1219200" y="5410200"/>
            <a:ext cx="0" cy="609600"/>
          </a:xfrm>
          <a:prstGeom prst="line">
            <a:avLst/>
          </a:prstGeom>
          <a:noFill/>
          <a:ln w="9525">
            <a:solidFill>
              <a:schemeClr val="tx1"/>
            </a:solidFill>
            <a:round/>
            <a:headEnd/>
            <a:tailEnd type="triangle" w="med" len="med"/>
          </a:ln>
        </p:spPr>
        <p:txBody>
          <a:bodyPr wrap="none" anchor="ctr"/>
          <a:lstStyle/>
          <a:p>
            <a:endParaRPr lang="cs-CZ"/>
          </a:p>
        </p:txBody>
      </p:sp>
      <p:sp>
        <p:nvSpPr>
          <p:cNvPr id="215048" name="Line 8"/>
          <p:cNvSpPr>
            <a:spLocks noChangeShapeType="1"/>
          </p:cNvSpPr>
          <p:nvPr/>
        </p:nvSpPr>
        <p:spPr bwMode="auto">
          <a:xfrm flipV="1">
            <a:off x="3506788" y="5410200"/>
            <a:ext cx="0" cy="304800"/>
          </a:xfrm>
          <a:prstGeom prst="line">
            <a:avLst/>
          </a:prstGeom>
          <a:noFill/>
          <a:ln w="9525">
            <a:solidFill>
              <a:schemeClr val="tx1"/>
            </a:solidFill>
            <a:round/>
            <a:headEnd/>
            <a:tailEnd type="triangle" w="med" len="med"/>
          </a:ln>
        </p:spPr>
        <p:txBody>
          <a:bodyPr wrap="none" anchor="ctr"/>
          <a:lstStyle/>
          <a:p>
            <a:endParaRPr lang="cs-CZ"/>
          </a:p>
        </p:txBody>
      </p:sp>
      <p:sp>
        <p:nvSpPr>
          <p:cNvPr id="215049" name="Line 9"/>
          <p:cNvSpPr>
            <a:spLocks noChangeShapeType="1"/>
          </p:cNvSpPr>
          <p:nvPr/>
        </p:nvSpPr>
        <p:spPr bwMode="auto">
          <a:xfrm flipV="1">
            <a:off x="5403850" y="5410200"/>
            <a:ext cx="0" cy="838200"/>
          </a:xfrm>
          <a:prstGeom prst="line">
            <a:avLst/>
          </a:prstGeom>
          <a:noFill/>
          <a:ln w="9525">
            <a:solidFill>
              <a:schemeClr val="tx1"/>
            </a:solidFill>
            <a:round/>
            <a:headEnd/>
            <a:tailEnd type="triangle" w="med" len="med"/>
          </a:ln>
        </p:spPr>
        <p:txBody>
          <a:bodyPr wrap="none" anchor="ctr"/>
          <a:lstStyle/>
          <a:p>
            <a:endParaRPr lang="cs-CZ"/>
          </a:p>
        </p:txBody>
      </p:sp>
      <p:grpSp>
        <p:nvGrpSpPr>
          <p:cNvPr id="2" name="Group 10"/>
          <p:cNvGrpSpPr>
            <a:grpSpLocks/>
          </p:cNvGrpSpPr>
          <p:nvPr/>
        </p:nvGrpSpPr>
        <p:grpSpPr bwMode="auto">
          <a:xfrm>
            <a:off x="152400" y="1066800"/>
            <a:ext cx="7629525" cy="1279525"/>
            <a:chOff x="429" y="768"/>
            <a:chExt cx="4806" cy="806"/>
          </a:xfrm>
        </p:grpSpPr>
        <p:sp>
          <p:nvSpPr>
            <p:cNvPr id="215057" name="Text Box 11"/>
            <p:cNvSpPr txBox="1">
              <a:spLocks noChangeArrowheads="1"/>
            </p:cNvSpPr>
            <p:nvPr/>
          </p:nvSpPr>
          <p:spPr bwMode="auto">
            <a:xfrm>
              <a:off x="429" y="768"/>
              <a:ext cx="2700" cy="288"/>
            </a:xfrm>
            <a:prstGeom prst="rect">
              <a:avLst/>
            </a:prstGeom>
            <a:noFill/>
            <a:ln w="9525">
              <a:noFill/>
              <a:miter lim="800000"/>
              <a:headEnd/>
              <a:tailEnd/>
            </a:ln>
          </p:spPr>
          <p:txBody>
            <a:bodyPr wrap="none">
              <a:spAutoFit/>
            </a:bodyPr>
            <a:lstStyle/>
            <a:p>
              <a:pPr algn="ctr" eaLnBrk="0" hangingPunct="0"/>
              <a:r>
                <a:rPr lang="en-US">
                  <a:solidFill>
                    <a:srgbClr val="FF0000"/>
                  </a:solidFill>
                </a:rPr>
                <a:t>Loss</a:t>
              </a:r>
              <a:r>
                <a:rPr lang="en-US"/>
                <a:t>: amplifiers every 50–100km</a:t>
              </a:r>
            </a:p>
          </p:txBody>
        </p:sp>
        <p:sp>
          <p:nvSpPr>
            <p:cNvPr id="215058" name="Text Box 12"/>
            <p:cNvSpPr txBox="1">
              <a:spLocks noChangeArrowheads="1"/>
            </p:cNvSpPr>
            <p:nvPr/>
          </p:nvSpPr>
          <p:spPr bwMode="auto">
            <a:xfrm>
              <a:off x="1036" y="1056"/>
              <a:ext cx="4199" cy="518"/>
            </a:xfrm>
            <a:prstGeom prst="rect">
              <a:avLst/>
            </a:prstGeom>
            <a:noFill/>
            <a:ln w="9525">
              <a:noFill/>
              <a:miter lim="800000"/>
              <a:headEnd/>
              <a:tailEnd/>
            </a:ln>
          </p:spPr>
          <p:txBody>
            <a:bodyPr wrap="none">
              <a:spAutoFit/>
            </a:bodyPr>
            <a:lstStyle/>
            <a:p>
              <a:pPr algn="ctr" eaLnBrk="0" hangingPunct="0"/>
              <a:r>
                <a:rPr lang="en-US"/>
                <a:t>…limited by Rayleigh scattering (</a:t>
              </a:r>
              <a:r>
                <a:rPr lang="en-US">
                  <a:solidFill>
                    <a:schemeClr val="accent1"/>
                  </a:solidFill>
                </a:rPr>
                <a:t>molecular entropy</a:t>
              </a:r>
              <a:r>
                <a:rPr lang="en-US"/>
                <a:t>)</a:t>
              </a:r>
            </a:p>
            <a:p>
              <a:pPr algn="ctr" eaLnBrk="0" hangingPunct="0"/>
              <a:r>
                <a:rPr lang="en-US"/>
                <a:t>…cannot use </a:t>
              </a:r>
              <a:r>
                <a:rPr lang="ja-JP" altLang="en-US"/>
                <a:t>“</a:t>
              </a:r>
              <a:r>
                <a:rPr lang="en-US" altLang="ja-JP"/>
                <a:t>exotic</a:t>
              </a:r>
              <a:r>
                <a:rPr lang="ja-JP" altLang="en-US"/>
                <a:t>”</a:t>
              </a:r>
              <a:r>
                <a:rPr lang="en-US" altLang="ja-JP"/>
                <a:t> wavelengths like 10.6µm</a:t>
              </a:r>
              <a:endParaRPr lang="en-US"/>
            </a:p>
          </p:txBody>
        </p:sp>
      </p:grpSp>
      <p:grpSp>
        <p:nvGrpSpPr>
          <p:cNvPr id="3" name="Group 13"/>
          <p:cNvGrpSpPr>
            <a:grpSpLocks/>
          </p:cNvGrpSpPr>
          <p:nvPr/>
        </p:nvGrpSpPr>
        <p:grpSpPr bwMode="auto">
          <a:xfrm>
            <a:off x="139700" y="2667000"/>
            <a:ext cx="8928100" cy="1203325"/>
            <a:chOff x="88" y="1488"/>
            <a:chExt cx="5624" cy="758"/>
          </a:xfrm>
        </p:grpSpPr>
        <p:sp>
          <p:nvSpPr>
            <p:cNvPr id="215055" name="Text Box 14"/>
            <p:cNvSpPr txBox="1">
              <a:spLocks noChangeArrowheads="1"/>
            </p:cNvSpPr>
            <p:nvPr/>
          </p:nvSpPr>
          <p:spPr bwMode="auto">
            <a:xfrm>
              <a:off x="88" y="1488"/>
              <a:ext cx="5536" cy="288"/>
            </a:xfrm>
            <a:prstGeom prst="rect">
              <a:avLst/>
            </a:prstGeom>
            <a:noFill/>
            <a:ln w="9525">
              <a:noFill/>
              <a:miter lim="800000"/>
              <a:headEnd/>
              <a:tailEnd/>
            </a:ln>
          </p:spPr>
          <p:txBody>
            <a:bodyPr wrap="none">
              <a:spAutoFit/>
            </a:bodyPr>
            <a:lstStyle/>
            <a:p>
              <a:pPr algn="ctr" eaLnBrk="0" hangingPunct="0"/>
              <a:r>
                <a:rPr lang="en-US">
                  <a:solidFill>
                    <a:srgbClr val="FF0000"/>
                  </a:solidFill>
                </a:rPr>
                <a:t>Nonlinearities</a:t>
              </a:r>
              <a:r>
                <a:rPr lang="en-US"/>
                <a:t>: after ~100km, cause dispersion, crosstalk, power limits</a:t>
              </a:r>
            </a:p>
          </p:txBody>
        </p:sp>
        <p:sp>
          <p:nvSpPr>
            <p:cNvPr id="215056" name="Text Box 15"/>
            <p:cNvSpPr txBox="1">
              <a:spLocks noChangeArrowheads="1"/>
            </p:cNvSpPr>
            <p:nvPr/>
          </p:nvSpPr>
          <p:spPr bwMode="auto">
            <a:xfrm>
              <a:off x="692" y="1728"/>
              <a:ext cx="5020" cy="518"/>
            </a:xfrm>
            <a:prstGeom prst="rect">
              <a:avLst/>
            </a:prstGeom>
            <a:noFill/>
            <a:ln w="9525">
              <a:noFill/>
              <a:miter lim="800000"/>
              <a:headEnd/>
              <a:tailEnd/>
            </a:ln>
          </p:spPr>
          <p:txBody>
            <a:bodyPr wrap="none">
              <a:spAutoFit/>
            </a:bodyPr>
            <a:lstStyle/>
            <a:p>
              <a:pPr algn="ctr" eaLnBrk="0" hangingPunct="0"/>
              <a:r>
                <a:rPr lang="en-US">
                  <a:solidFill>
                    <a:schemeClr val="accent1"/>
                  </a:solidFill>
                </a:rPr>
                <a:t>(limited by mode area ~ single-mode, bending loss)</a:t>
              </a:r>
            </a:p>
            <a:p>
              <a:pPr algn="ctr" eaLnBrk="0" hangingPunct="0"/>
              <a:r>
                <a:rPr lang="en-US"/>
                <a:t>also cannot be made (very) </a:t>
              </a:r>
              <a:r>
                <a:rPr lang="en-US" b="1"/>
                <a:t>large</a:t>
              </a:r>
              <a:r>
                <a:rPr lang="en-US"/>
                <a:t> for compact nonlinear devices</a:t>
              </a:r>
              <a:endParaRPr lang="en-US">
                <a:solidFill>
                  <a:schemeClr val="accent1"/>
                </a:solidFill>
              </a:endParaRPr>
            </a:p>
          </p:txBody>
        </p:sp>
      </p:grpSp>
      <p:sp>
        <p:nvSpPr>
          <p:cNvPr id="215052" name="Text Box 16"/>
          <p:cNvSpPr txBox="1">
            <a:spLocks noChangeArrowheads="1"/>
          </p:cNvSpPr>
          <p:nvPr/>
        </p:nvSpPr>
        <p:spPr bwMode="auto">
          <a:xfrm>
            <a:off x="6423025" y="5715000"/>
            <a:ext cx="233997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Compact Devices</a:t>
            </a:r>
            <a:endParaRPr lang="en-US"/>
          </a:p>
        </p:txBody>
      </p:sp>
      <p:sp>
        <p:nvSpPr>
          <p:cNvPr id="215053" name="Line 17"/>
          <p:cNvSpPr>
            <a:spLocks noChangeShapeType="1"/>
          </p:cNvSpPr>
          <p:nvPr/>
        </p:nvSpPr>
        <p:spPr bwMode="auto">
          <a:xfrm flipV="1">
            <a:off x="7493000" y="5410200"/>
            <a:ext cx="0" cy="304800"/>
          </a:xfrm>
          <a:prstGeom prst="line">
            <a:avLst/>
          </a:prstGeom>
          <a:noFill/>
          <a:ln w="9525">
            <a:solidFill>
              <a:schemeClr val="tx1"/>
            </a:solidFill>
            <a:round/>
            <a:headEnd/>
            <a:tailEnd type="triangle" w="med" len="med"/>
          </a:ln>
        </p:spPr>
        <p:txBody>
          <a:bodyPr wrap="none" anchor="ctr"/>
          <a:lstStyle/>
          <a:p>
            <a:endParaRPr lang="cs-CZ"/>
          </a:p>
        </p:txBody>
      </p:sp>
      <p:sp>
        <p:nvSpPr>
          <p:cNvPr id="374802" name="Text Box 18"/>
          <p:cNvSpPr txBox="1">
            <a:spLocks noChangeArrowheads="1"/>
          </p:cNvSpPr>
          <p:nvPr/>
        </p:nvSpPr>
        <p:spPr bwMode="auto">
          <a:xfrm>
            <a:off x="133350" y="4206875"/>
            <a:ext cx="7131050"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Radical modifications to dispersion, polarization effects</a:t>
            </a:r>
            <a:r>
              <a:rPr lang="en-US"/>
              <a:t>?</a:t>
            </a:r>
          </a:p>
          <a:p>
            <a:pPr algn="ctr" eaLnBrk="0" hangingPunct="0"/>
            <a:r>
              <a:rPr lang="en-US"/>
              <a:t>…tunability is limited by low index contrast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74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802"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685800" y="152400"/>
            <a:ext cx="7772400" cy="1143000"/>
          </a:xfrm>
        </p:spPr>
        <p:txBody>
          <a:bodyPr/>
          <a:lstStyle/>
          <a:p>
            <a:r>
              <a:rPr lang="en-US" sz="3600" smtClean="0">
                <a:solidFill>
                  <a:schemeClr val="tx1"/>
                </a:solidFill>
                <a:ea typeface="ＭＳ Ｐゴシック" charset="-128"/>
              </a:rPr>
              <a:t>Breaking the Glass Ceiling:</a:t>
            </a:r>
            <a:r>
              <a:rPr lang="en-US" smtClean="0">
                <a:solidFill>
                  <a:schemeClr val="accent2"/>
                </a:solidFill>
                <a:ea typeface="ＭＳ Ｐゴシック" charset="-128"/>
              </a:rPr>
              <a:t/>
            </a:r>
            <a:br>
              <a:rPr lang="en-US" smtClean="0">
                <a:solidFill>
                  <a:schemeClr val="accent2"/>
                </a:solidFill>
                <a:ea typeface="ＭＳ Ｐゴシック" charset="-128"/>
              </a:rPr>
            </a:br>
            <a:r>
              <a:rPr lang="en-US" smtClean="0">
                <a:solidFill>
                  <a:schemeClr val="accent2"/>
                </a:solidFill>
                <a:ea typeface="ＭＳ Ｐゴシック" charset="-128"/>
              </a:rPr>
              <a:t>Hollow-core Bandgap Fibers</a:t>
            </a:r>
          </a:p>
        </p:txBody>
      </p:sp>
      <p:sp>
        <p:nvSpPr>
          <p:cNvPr id="216067" name="Freeform 3"/>
          <p:cNvSpPr>
            <a:spLocks/>
          </p:cNvSpPr>
          <p:nvPr/>
        </p:nvSpPr>
        <p:spPr bwMode="auto">
          <a:xfrm>
            <a:off x="0" y="5486400"/>
            <a:ext cx="9144000" cy="1371600"/>
          </a:xfrm>
          <a:custGeom>
            <a:avLst/>
            <a:gdLst>
              <a:gd name="T0" fmla="*/ 0 w 5568"/>
              <a:gd name="T1" fmla="*/ 2147483647 h 1200"/>
              <a:gd name="T2" fmla="*/ 2147483647 w 5568"/>
              <a:gd name="T3" fmla="*/ 2147483647 h 1200"/>
              <a:gd name="T4" fmla="*/ 2147483647 w 5568"/>
              <a:gd name="T5" fmla="*/ 2147483647 h 1200"/>
              <a:gd name="T6" fmla="*/ 2147483647 w 5568"/>
              <a:gd name="T7" fmla="*/ 2147483647 h 1200"/>
              <a:gd name="T8" fmla="*/ 2147483647 w 5568"/>
              <a:gd name="T9" fmla="*/ 2147483647 h 1200"/>
              <a:gd name="T10" fmla="*/ 2147483647 w 5568"/>
              <a:gd name="T11" fmla="*/ 2147483647 h 1200"/>
              <a:gd name="T12" fmla="*/ 2147483647 w 5568"/>
              <a:gd name="T13" fmla="*/ 2147483647 h 1200"/>
              <a:gd name="T14" fmla="*/ 2147483647 w 5568"/>
              <a:gd name="T15" fmla="*/ 0 h 1200"/>
              <a:gd name="T16" fmla="*/ 2147483647 w 5568"/>
              <a:gd name="T17" fmla="*/ 2147483647 h 1200"/>
              <a:gd name="T18" fmla="*/ 2147483647 w 5568"/>
              <a:gd name="T19" fmla="*/ 2147483647 h 1200"/>
              <a:gd name="T20" fmla="*/ 2147483647 w 5568"/>
              <a:gd name="T21" fmla="*/ 2147483647 h 1200"/>
              <a:gd name="T22" fmla="*/ 2147483647 w 5568"/>
              <a:gd name="T23" fmla="*/ 2147483647 h 1200"/>
              <a:gd name="T24" fmla="*/ 2147483647 w 5568"/>
              <a:gd name="T25" fmla="*/ 2147483647 h 1200"/>
              <a:gd name="T26" fmla="*/ 2147483647 w 5568"/>
              <a:gd name="T27" fmla="*/ 2147483647 h 1200"/>
              <a:gd name="T28" fmla="*/ 2147483647 w 5568"/>
              <a:gd name="T29" fmla="*/ 2147483647 h 1200"/>
              <a:gd name="T30" fmla="*/ 2147483647 w 5568"/>
              <a:gd name="T31" fmla="*/ 2147483647 h 1200"/>
              <a:gd name="T32" fmla="*/ 2147483647 w 5568"/>
              <a:gd name="T33" fmla="*/ 2147483647 h 1200"/>
              <a:gd name="T34" fmla="*/ 2147483647 w 5568"/>
              <a:gd name="T35" fmla="*/ 2147483647 h 1200"/>
              <a:gd name="T36" fmla="*/ 2147483647 w 5568"/>
              <a:gd name="T37" fmla="*/ 2147483647 h 1200"/>
              <a:gd name="T38" fmla="*/ 2147483647 w 5568"/>
              <a:gd name="T39" fmla="*/ 2147483647 h 1200"/>
              <a:gd name="T40" fmla="*/ 2147483647 w 5568"/>
              <a:gd name="T41" fmla="*/ 2147483647 h 1200"/>
              <a:gd name="T42" fmla="*/ 2147483647 w 5568"/>
              <a:gd name="T43" fmla="*/ 2147483647 h 1200"/>
              <a:gd name="T44" fmla="*/ 2147483647 w 5568"/>
              <a:gd name="T45" fmla="*/ 2147483647 h 1200"/>
              <a:gd name="T46" fmla="*/ 2147483647 w 5568"/>
              <a:gd name="T47" fmla="*/ 2147483647 h 1200"/>
              <a:gd name="T48" fmla="*/ 2147483647 w 5568"/>
              <a:gd name="T49" fmla="*/ 2147483647 h 1200"/>
              <a:gd name="T50" fmla="*/ 2147483647 w 5568"/>
              <a:gd name="T51" fmla="*/ 2147483647 h 1200"/>
              <a:gd name="T52" fmla="*/ 2147483647 w 5568"/>
              <a:gd name="T53" fmla="*/ 2147483647 h 1200"/>
              <a:gd name="T54" fmla="*/ 2147483647 w 5568"/>
              <a:gd name="T55" fmla="*/ 2147483647 h 1200"/>
              <a:gd name="T56" fmla="*/ 2147483647 w 5568"/>
              <a:gd name="T57" fmla="*/ 2147483647 h 1200"/>
              <a:gd name="T58" fmla="*/ 2147483647 w 5568"/>
              <a:gd name="T59" fmla="*/ 2147483647 h 1200"/>
              <a:gd name="T60" fmla="*/ 2147483647 w 5568"/>
              <a:gd name="T61" fmla="*/ 2147483647 h 1200"/>
              <a:gd name="T62" fmla="*/ 2147483647 w 5568"/>
              <a:gd name="T63" fmla="*/ 2147483647 h 1200"/>
              <a:gd name="T64" fmla="*/ 2147483647 w 5568"/>
              <a:gd name="T65" fmla="*/ 2147483647 h 1200"/>
              <a:gd name="T66" fmla="*/ 2147483647 w 5568"/>
              <a:gd name="T67" fmla="*/ 2147483647 h 1200"/>
              <a:gd name="T68" fmla="*/ 0 w 5568"/>
              <a:gd name="T69" fmla="*/ 2147483647 h 1200"/>
              <a:gd name="T70" fmla="*/ 0 w 5568"/>
              <a:gd name="T71" fmla="*/ 2147483647 h 1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68"/>
              <a:gd name="T109" fmla="*/ 0 h 1200"/>
              <a:gd name="T110" fmla="*/ 5568 w 5568"/>
              <a:gd name="T111" fmla="*/ 1200 h 1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68" h="1200">
                <a:moveTo>
                  <a:pt x="0" y="1104"/>
                </a:moveTo>
                <a:lnTo>
                  <a:pt x="48" y="528"/>
                </a:lnTo>
                <a:lnTo>
                  <a:pt x="192" y="672"/>
                </a:lnTo>
                <a:lnTo>
                  <a:pt x="528" y="384"/>
                </a:lnTo>
                <a:lnTo>
                  <a:pt x="528" y="816"/>
                </a:lnTo>
                <a:lnTo>
                  <a:pt x="864" y="336"/>
                </a:lnTo>
                <a:lnTo>
                  <a:pt x="1056" y="720"/>
                </a:lnTo>
                <a:lnTo>
                  <a:pt x="1296" y="0"/>
                </a:lnTo>
                <a:lnTo>
                  <a:pt x="1488" y="576"/>
                </a:lnTo>
                <a:lnTo>
                  <a:pt x="1680" y="384"/>
                </a:lnTo>
                <a:lnTo>
                  <a:pt x="1776" y="816"/>
                </a:lnTo>
                <a:lnTo>
                  <a:pt x="2112" y="192"/>
                </a:lnTo>
                <a:lnTo>
                  <a:pt x="2256" y="624"/>
                </a:lnTo>
                <a:lnTo>
                  <a:pt x="2496" y="432"/>
                </a:lnTo>
                <a:lnTo>
                  <a:pt x="2640" y="912"/>
                </a:lnTo>
                <a:lnTo>
                  <a:pt x="2784" y="96"/>
                </a:lnTo>
                <a:lnTo>
                  <a:pt x="2928" y="624"/>
                </a:lnTo>
                <a:lnTo>
                  <a:pt x="3120" y="528"/>
                </a:lnTo>
                <a:lnTo>
                  <a:pt x="3216" y="864"/>
                </a:lnTo>
                <a:lnTo>
                  <a:pt x="3504" y="288"/>
                </a:lnTo>
                <a:lnTo>
                  <a:pt x="3600" y="912"/>
                </a:lnTo>
                <a:lnTo>
                  <a:pt x="3792" y="288"/>
                </a:lnTo>
                <a:lnTo>
                  <a:pt x="3840" y="816"/>
                </a:lnTo>
                <a:lnTo>
                  <a:pt x="4080" y="432"/>
                </a:lnTo>
                <a:lnTo>
                  <a:pt x="4176" y="768"/>
                </a:lnTo>
                <a:lnTo>
                  <a:pt x="4320" y="96"/>
                </a:lnTo>
                <a:lnTo>
                  <a:pt x="4560" y="528"/>
                </a:lnTo>
                <a:lnTo>
                  <a:pt x="4848" y="192"/>
                </a:lnTo>
                <a:lnTo>
                  <a:pt x="4896" y="624"/>
                </a:lnTo>
                <a:lnTo>
                  <a:pt x="5232" y="336"/>
                </a:lnTo>
                <a:lnTo>
                  <a:pt x="5232" y="480"/>
                </a:lnTo>
                <a:lnTo>
                  <a:pt x="5376" y="336"/>
                </a:lnTo>
                <a:lnTo>
                  <a:pt x="5568" y="528"/>
                </a:lnTo>
                <a:lnTo>
                  <a:pt x="5568" y="1200"/>
                </a:lnTo>
                <a:lnTo>
                  <a:pt x="0" y="1200"/>
                </a:lnTo>
                <a:lnTo>
                  <a:pt x="0" y="1104"/>
                </a:lnTo>
                <a:close/>
              </a:path>
            </a:pathLst>
          </a:custGeom>
          <a:solidFill>
            <a:schemeClr val="hlink"/>
          </a:solidFill>
          <a:ln w="9525">
            <a:solidFill>
              <a:schemeClr val="tx1"/>
            </a:solidFill>
            <a:round/>
            <a:headEnd/>
            <a:tailEnd/>
          </a:ln>
        </p:spPr>
        <p:txBody>
          <a:bodyPr wrap="none" anchor="ctr"/>
          <a:lstStyle/>
          <a:p>
            <a:endParaRPr lang="cs-CZ"/>
          </a:p>
        </p:txBody>
      </p:sp>
      <p:grpSp>
        <p:nvGrpSpPr>
          <p:cNvPr id="216068" name="Group 4"/>
          <p:cNvGrpSpPr>
            <a:grpSpLocks/>
          </p:cNvGrpSpPr>
          <p:nvPr/>
        </p:nvGrpSpPr>
        <p:grpSpPr bwMode="auto">
          <a:xfrm>
            <a:off x="228600" y="2057400"/>
            <a:ext cx="3352800" cy="3352800"/>
            <a:chOff x="336" y="960"/>
            <a:chExt cx="2112" cy="2112"/>
          </a:xfrm>
        </p:grpSpPr>
        <p:sp>
          <p:nvSpPr>
            <p:cNvPr id="216165" name="Oval 5"/>
            <p:cNvSpPr>
              <a:spLocks noChangeArrowheads="1"/>
            </p:cNvSpPr>
            <p:nvPr/>
          </p:nvSpPr>
          <p:spPr bwMode="auto">
            <a:xfrm>
              <a:off x="336" y="960"/>
              <a:ext cx="2112" cy="2112"/>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16166" name="Oval 6"/>
            <p:cNvSpPr>
              <a:spLocks noChangeArrowheads="1"/>
            </p:cNvSpPr>
            <p:nvPr/>
          </p:nvSpPr>
          <p:spPr bwMode="auto">
            <a:xfrm>
              <a:off x="1200" y="1824"/>
              <a:ext cx="384" cy="38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grpSp>
        <p:nvGrpSpPr>
          <p:cNvPr id="216069" name="Group 7"/>
          <p:cNvGrpSpPr>
            <a:grpSpLocks/>
          </p:cNvGrpSpPr>
          <p:nvPr/>
        </p:nvGrpSpPr>
        <p:grpSpPr bwMode="auto">
          <a:xfrm>
            <a:off x="457200" y="1309688"/>
            <a:ext cx="3484563" cy="2347912"/>
            <a:chOff x="288" y="825"/>
            <a:chExt cx="2195" cy="1479"/>
          </a:xfrm>
        </p:grpSpPr>
        <p:sp>
          <p:nvSpPr>
            <p:cNvPr id="216162" name="Line 8"/>
            <p:cNvSpPr>
              <a:spLocks noChangeShapeType="1"/>
            </p:cNvSpPr>
            <p:nvPr/>
          </p:nvSpPr>
          <p:spPr bwMode="auto">
            <a:xfrm>
              <a:off x="912" y="1296"/>
              <a:ext cx="288" cy="1008"/>
            </a:xfrm>
            <a:prstGeom prst="line">
              <a:avLst/>
            </a:prstGeom>
            <a:noFill/>
            <a:ln w="28575">
              <a:solidFill>
                <a:srgbClr val="FF0000"/>
              </a:solidFill>
              <a:round/>
              <a:headEnd/>
              <a:tailEnd type="triangle" w="med" len="med"/>
            </a:ln>
          </p:spPr>
          <p:txBody>
            <a:bodyPr wrap="none" anchor="ctr"/>
            <a:lstStyle/>
            <a:p>
              <a:endParaRPr lang="cs-CZ"/>
            </a:p>
          </p:txBody>
        </p:sp>
        <p:sp>
          <p:nvSpPr>
            <p:cNvPr id="216163" name="Text Box 9"/>
            <p:cNvSpPr txBox="1">
              <a:spLocks noChangeArrowheads="1"/>
            </p:cNvSpPr>
            <p:nvPr/>
          </p:nvSpPr>
          <p:spPr bwMode="auto">
            <a:xfrm>
              <a:off x="288" y="825"/>
              <a:ext cx="1413" cy="480"/>
            </a:xfrm>
            <a:prstGeom prst="rect">
              <a:avLst/>
            </a:prstGeom>
            <a:noFill/>
            <a:ln w="9525">
              <a:noFill/>
              <a:miter lim="800000"/>
              <a:headEnd/>
              <a:tailEnd/>
            </a:ln>
          </p:spPr>
          <p:txBody>
            <a:bodyPr wrap="none">
              <a:spAutoFit/>
            </a:bodyPr>
            <a:lstStyle/>
            <a:p>
              <a:pPr algn="ctr" eaLnBrk="0" hangingPunct="0"/>
              <a:r>
                <a:rPr lang="en-US">
                  <a:solidFill>
                    <a:srgbClr val="FF0000"/>
                  </a:solidFill>
                </a:rPr>
                <a:t>1000x better</a:t>
              </a:r>
              <a:endParaRPr lang="en-US" sz="2000">
                <a:solidFill>
                  <a:srgbClr val="FF0000"/>
                </a:solidFill>
              </a:endParaRPr>
            </a:p>
            <a:p>
              <a:pPr algn="ctr" eaLnBrk="0" hangingPunct="0"/>
              <a:r>
                <a:rPr lang="en-US" sz="2000">
                  <a:solidFill>
                    <a:srgbClr val="FF0000"/>
                  </a:solidFill>
                </a:rPr>
                <a:t>loss/nonlinear limits</a:t>
              </a:r>
            </a:p>
          </p:txBody>
        </p:sp>
        <p:sp>
          <p:nvSpPr>
            <p:cNvPr id="216164" name="Text Box 10"/>
            <p:cNvSpPr txBox="1">
              <a:spLocks noChangeArrowheads="1"/>
            </p:cNvSpPr>
            <p:nvPr/>
          </p:nvSpPr>
          <p:spPr bwMode="auto">
            <a:xfrm>
              <a:off x="1628" y="1228"/>
              <a:ext cx="855" cy="212"/>
            </a:xfrm>
            <a:prstGeom prst="rect">
              <a:avLst/>
            </a:prstGeom>
            <a:noFill/>
            <a:ln w="9525">
              <a:noFill/>
              <a:miter lim="800000"/>
              <a:headEnd/>
              <a:tailEnd/>
            </a:ln>
          </p:spPr>
          <p:txBody>
            <a:bodyPr wrap="none">
              <a:spAutoFit/>
            </a:bodyPr>
            <a:lstStyle/>
            <a:p>
              <a:pPr algn="ctr" eaLnBrk="0" hangingPunct="0"/>
              <a:r>
                <a:rPr lang="en-US" sz="1600">
                  <a:solidFill>
                    <a:srgbClr val="FF0000"/>
                  </a:solidFill>
                </a:rPr>
                <a:t>(from density)</a:t>
              </a:r>
            </a:p>
          </p:txBody>
        </p:sp>
      </p:grpSp>
      <p:sp>
        <p:nvSpPr>
          <p:cNvPr id="375819" name="Text Box 11"/>
          <p:cNvSpPr txBox="1">
            <a:spLocks noChangeArrowheads="1"/>
          </p:cNvSpPr>
          <p:nvPr/>
        </p:nvSpPr>
        <p:spPr bwMode="auto">
          <a:xfrm>
            <a:off x="828675" y="4191000"/>
            <a:ext cx="2222500" cy="457200"/>
          </a:xfrm>
          <a:prstGeom prst="rect">
            <a:avLst/>
          </a:prstGeom>
          <a:noFill/>
          <a:ln w="9525">
            <a:noFill/>
            <a:miter lim="800000"/>
            <a:headEnd/>
            <a:tailEnd/>
          </a:ln>
        </p:spPr>
        <p:txBody>
          <a:bodyPr wrap="none">
            <a:spAutoFit/>
          </a:bodyPr>
          <a:lstStyle/>
          <a:p>
            <a:pPr algn="ctr" eaLnBrk="0" hangingPunct="0"/>
            <a:r>
              <a:rPr lang="en-US">
                <a:solidFill>
                  <a:schemeClr val="bg1"/>
                </a:solidFill>
              </a:rPr>
              <a:t>Photonic Crystal</a:t>
            </a:r>
          </a:p>
        </p:txBody>
      </p:sp>
      <p:grpSp>
        <p:nvGrpSpPr>
          <p:cNvPr id="4" name="Group 12"/>
          <p:cNvGrpSpPr>
            <a:grpSpLocks/>
          </p:cNvGrpSpPr>
          <p:nvPr/>
        </p:nvGrpSpPr>
        <p:grpSpPr bwMode="auto">
          <a:xfrm>
            <a:off x="3733800" y="1279525"/>
            <a:ext cx="5422900" cy="2301875"/>
            <a:chOff x="2352" y="806"/>
            <a:chExt cx="3416" cy="1450"/>
          </a:xfrm>
        </p:grpSpPr>
        <p:sp>
          <p:nvSpPr>
            <p:cNvPr id="216151" name="Line 13"/>
            <p:cNvSpPr>
              <a:spLocks noChangeShapeType="1"/>
            </p:cNvSpPr>
            <p:nvPr/>
          </p:nvSpPr>
          <p:spPr bwMode="auto">
            <a:xfrm flipV="1">
              <a:off x="2352" y="1680"/>
              <a:ext cx="1152" cy="336"/>
            </a:xfrm>
            <a:prstGeom prst="line">
              <a:avLst/>
            </a:prstGeom>
            <a:noFill/>
            <a:ln w="38100">
              <a:solidFill>
                <a:schemeClr val="tx1"/>
              </a:solidFill>
              <a:round/>
              <a:headEnd/>
              <a:tailEnd type="triangle" w="med" len="med"/>
            </a:ln>
          </p:spPr>
          <p:txBody>
            <a:bodyPr wrap="none" anchor="ctr"/>
            <a:lstStyle/>
            <a:p>
              <a:endParaRPr lang="cs-CZ"/>
            </a:p>
          </p:txBody>
        </p:sp>
        <p:sp>
          <p:nvSpPr>
            <p:cNvPr id="216152" name="Oval 14"/>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6153" name="Oval 15"/>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16154" name="Oval 16"/>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6155" name="Oval 17"/>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16156" name="Oval 18"/>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6157" name="Oval 19"/>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16158" name="Text Box 20"/>
            <p:cNvSpPr txBox="1">
              <a:spLocks noChangeArrowheads="1"/>
            </p:cNvSpPr>
            <p:nvPr/>
          </p:nvSpPr>
          <p:spPr bwMode="auto">
            <a:xfrm>
              <a:off x="2543" y="1440"/>
              <a:ext cx="627" cy="380"/>
            </a:xfrm>
            <a:prstGeom prst="rect">
              <a:avLst/>
            </a:prstGeom>
            <a:noFill/>
            <a:ln w="9525">
              <a:noFill/>
              <a:miter lim="800000"/>
              <a:headEnd/>
              <a:tailEnd/>
            </a:ln>
          </p:spPr>
          <p:txBody>
            <a:bodyPr wrap="none">
              <a:spAutoFit/>
            </a:bodyPr>
            <a:lstStyle/>
            <a:p>
              <a:pPr algn="ctr" eaLnBrk="0" hangingPunct="0">
                <a:lnSpc>
                  <a:spcPct val="70000"/>
                </a:lnSpc>
              </a:pPr>
              <a:r>
                <a:rPr lang="en-US"/>
                <a:t>1d</a:t>
              </a:r>
            </a:p>
            <a:p>
              <a:pPr algn="ctr" eaLnBrk="0" hangingPunct="0">
                <a:lnSpc>
                  <a:spcPct val="70000"/>
                </a:lnSpc>
              </a:pPr>
              <a:r>
                <a:rPr lang="en-US"/>
                <a:t>crystal</a:t>
              </a:r>
            </a:p>
          </p:txBody>
        </p:sp>
        <p:sp>
          <p:nvSpPr>
            <p:cNvPr id="216159" name="Text Box 21"/>
            <p:cNvSpPr txBox="1">
              <a:spLocks noChangeArrowheads="1"/>
            </p:cNvSpPr>
            <p:nvPr/>
          </p:nvSpPr>
          <p:spPr bwMode="auto">
            <a:xfrm>
              <a:off x="4738" y="806"/>
              <a:ext cx="995" cy="288"/>
            </a:xfrm>
            <a:prstGeom prst="rect">
              <a:avLst/>
            </a:prstGeom>
            <a:noFill/>
            <a:ln w="9525">
              <a:noFill/>
              <a:miter lim="800000"/>
              <a:headEnd/>
              <a:tailEnd/>
            </a:ln>
          </p:spPr>
          <p:txBody>
            <a:bodyPr wrap="none">
              <a:spAutoFit/>
            </a:bodyPr>
            <a:lstStyle/>
            <a:p>
              <a:pPr algn="ctr" eaLnBrk="0" hangingPunct="0"/>
              <a:r>
                <a:rPr lang="en-US">
                  <a:solidFill>
                    <a:schemeClr val="accent2"/>
                  </a:solidFill>
                </a:rPr>
                <a:t>Bragg fiber</a:t>
              </a:r>
            </a:p>
          </p:txBody>
        </p:sp>
        <p:sp>
          <p:nvSpPr>
            <p:cNvPr id="216160" name="Text Box 22"/>
            <p:cNvSpPr txBox="1">
              <a:spLocks noChangeArrowheads="1"/>
            </p:cNvSpPr>
            <p:nvPr/>
          </p:nvSpPr>
          <p:spPr bwMode="auto">
            <a:xfrm>
              <a:off x="4845" y="1056"/>
              <a:ext cx="845" cy="173"/>
            </a:xfrm>
            <a:prstGeom prst="rect">
              <a:avLst/>
            </a:prstGeom>
            <a:noFill/>
            <a:ln w="9525">
              <a:noFill/>
              <a:miter lim="800000"/>
              <a:headEnd/>
              <a:tailEnd/>
            </a:ln>
          </p:spPr>
          <p:txBody>
            <a:bodyPr wrap="none">
              <a:spAutoFit/>
            </a:bodyPr>
            <a:lstStyle/>
            <a:p>
              <a:pPr algn="ctr" eaLnBrk="0" hangingPunct="0"/>
              <a:r>
                <a:rPr lang="en-US" sz="1200"/>
                <a:t>[ Yeh </a:t>
              </a:r>
              <a:r>
                <a:rPr lang="en-US" sz="1200" i="1"/>
                <a:t>et al</a:t>
              </a:r>
              <a:r>
                <a:rPr lang="en-US" sz="1200"/>
                <a:t>., 1978 ]</a:t>
              </a:r>
            </a:p>
          </p:txBody>
        </p:sp>
        <p:sp>
          <p:nvSpPr>
            <p:cNvPr id="216161" name="Text Box 23"/>
            <p:cNvSpPr txBox="1">
              <a:spLocks noChangeArrowheads="1"/>
            </p:cNvSpPr>
            <p:nvPr/>
          </p:nvSpPr>
          <p:spPr bwMode="auto">
            <a:xfrm>
              <a:off x="4799" y="1824"/>
              <a:ext cx="969" cy="346"/>
            </a:xfrm>
            <a:prstGeom prst="rect">
              <a:avLst/>
            </a:prstGeom>
            <a:noFill/>
            <a:ln w="9525">
              <a:noFill/>
              <a:miter lim="800000"/>
              <a:headEnd/>
              <a:tailEnd/>
            </a:ln>
          </p:spPr>
          <p:txBody>
            <a:bodyPr wrap="none">
              <a:spAutoFit/>
            </a:bodyPr>
            <a:lstStyle/>
            <a:p>
              <a:pPr algn="ctr" eaLnBrk="0" hangingPunct="0"/>
              <a:r>
                <a:rPr lang="en-US" sz="1200"/>
                <a:t>+ omnidirectional</a:t>
              </a:r>
              <a:endParaRPr lang="en-US" sz="1800"/>
            </a:p>
            <a:p>
              <a:pPr algn="ctr" eaLnBrk="0" hangingPunct="0"/>
              <a:r>
                <a:rPr lang="en-US" sz="1800"/>
                <a:t>= </a:t>
              </a:r>
              <a:r>
                <a:rPr lang="en-US" sz="1800">
                  <a:solidFill>
                    <a:schemeClr val="accent2"/>
                  </a:solidFill>
                </a:rPr>
                <a:t>OmniGuides</a:t>
              </a:r>
              <a:endParaRPr lang="en-US" sz="1800"/>
            </a:p>
          </p:txBody>
        </p:sp>
      </p:grpSp>
      <p:grpSp>
        <p:nvGrpSpPr>
          <p:cNvPr id="5" name="Group 24"/>
          <p:cNvGrpSpPr>
            <a:grpSpLocks/>
          </p:cNvGrpSpPr>
          <p:nvPr/>
        </p:nvGrpSpPr>
        <p:grpSpPr bwMode="auto">
          <a:xfrm>
            <a:off x="3733800" y="3663950"/>
            <a:ext cx="5392738" cy="2203450"/>
            <a:chOff x="2352" y="2308"/>
            <a:chExt cx="3397" cy="1388"/>
          </a:xfrm>
        </p:grpSpPr>
        <p:sp>
          <p:nvSpPr>
            <p:cNvPr id="216076" name="Line 25"/>
            <p:cNvSpPr>
              <a:spLocks noChangeShapeType="1"/>
            </p:cNvSpPr>
            <p:nvPr/>
          </p:nvSpPr>
          <p:spPr bwMode="auto">
            <a:xfrm>
              <a:off x="2352" y="2544"/>
              <a:ext cx="1248" cy="384"/>
            </a:xfrm>
            <a:prstGeom prst="line">
              <a:avLst/>
            </a:prstGeom>
            <a:noFill/>
            <a:ln w="38100">
              <a:solidFill>
                <a:schemeClr val="tx1"/>
              </a:solidFill>
              <a:round/>
              <a:headEnd/>
              <a:tailEnd type="triangle" w="med" len="med"/>
            </a:ln>
          </p:spPr>
          <p:txBody>
            <a:bodyPr wrap="none" anchor="ctr"/>
            <a:lstStyle/>
            <a:p>
              <a:endParaRPr lang="cs-CZ"/>
            </a:p>
          </p:txBody>
        </p:sp>
        <p:sp>
          <p:nvSpPr>
            <p:cNvPr id="216077" name="Oval 26"/>
            <p:cNvSpPr>
              <a:spLocks noChangeArrowheads="1"/>
            </p:cNvSpPr>
            <p:nvPr/>
          </p:nvSpPr>
          <p:spPr bwMode="auto">
            <a:xfrm>
              <a:off x="3600" y="2352"/>
              <a:ext cx="1344" cy="1344"/>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grpSp>
          <p:nvGrpSpPr>
            <p:cNvPr id="216078" name="Group 27"/>
            <p:cNvGrpSpPr>
              <a:grpSpLocks/>
            </p:cNvGrpSpPr>
            <p:nvPr/>
          </p:nvGrpSpPr>
          <p:grpSpPr bwMode="auto">
            <a:xfrm>
              <a:off x="3648" y="2426"/>
              <a:ext cx="1248" cy="1196"/>
              <a:chOff x="3648" y="2458"/>
              <a:chExt cx="1248" cy="1196"/>
            </a:xfrm>
          </p:grpSpPr>
          <p:sp>
            <p:nvSpPr>
              <p:cNvPr id="216082" name="Oval 28"/>
              <p:cNvSpPr>
                <a:spLocks noChangeArrowheads="1"/>
              </p:cNvSpPr>
              <p:nvPr/>
            </p:nvSpPr>
            <p:spPr bwMode="auto">
              <a:xfrm>
                <a:off x="4007"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83" name="Oval 29"/>
              <p:cNvSpPr>
                <a:spLocks noChangeArrowheads="1"/>
              </p:cNvSpPr>
              <p:nvPr/>
            </p:nvSpPr>
            <p:spPr bwMode="auto">
              <a:xfrm>
                <a:off x="4151"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84" name="Oval 30"/>
              <p:cNvSpPr>
                <a:spLocks noChangeArrowheads="1"/>
              </p:cNvSpPr>
              <p:nvPr/>
            </p:nvSpPr>
            <p:spPr bwMode="auto">
              <a:xfrm>
                <a:off x="4295"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85" name="Oval 31"/>
              <p:cNvSpPr>
                <a:spLocks noChangeArrowheads="1"/>
              </p:cNvSpPr>
              <p:nvPr/>
            </p:nvSpPr>
            <p:spPr bwMode="auto">
              <a:xfrm>
                <a:off x="4439"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86" name="Oval 32"/>
              <p:cNvSpPr>
                <a:spLocks noChangeArrowheads="1"/>
              </p:cNvSpPr>
              <p:nvPr/>
            </p:nvSpPr>
            <p:spPr bwMode="auto">
              <a:xfrm>
                <a:off x="3936"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87" name="Oval 33"/>
              <p:cNvSpPr>
                <a:spLocks noChangeArrowheads="1"/>
              </p:cNvSpPr>
              <p:nvPr/>
            </p:nvSpPr>
            <p:spPr bwMode="auto">
              <a:xfrm>
                <a:off x="4080"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88" name="Oval 34"/>
              <p:cNvSpPr>
                <a:spLocks noChangeArrowheads="1"/>
              </p:cNvSpPr>
              <p:nvPr/>
            </p:nvSpPr>
            <p:spPr bwMode="auto">
              <a:xfrm>
                <a:off x="4224"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89" name="Oval 35"/>
              <p:cNvSpPr>
                <a:spLocks noChangeArrowheads="1"/>
              </p:cNvSpPr>
              <p:nvPr/>
            </p:nvSpPr>
            <p:spPr bwMode="auto">
              <a:xfrm>
                <a:off x="4368"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0" name="Oval 36"/>
              <p:cNvSpPr>
                <a:spLocks noChangeArrowheads="1"/>
              </p:cNvSpPr>
              <p:nvPr/>
            </p:nvSpPr>
            <p:spPr bwMode="auto">
              <a:xfrm>
                <a:off x="4512"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1" name="Oval 37"/>
              <p:cNvSpPr>
                <a:spLocks noChangeArrowheads="1"/>
              </p:cNvSpPr>
              <p:nvPr/>
            </p:nvSpPr>
            <p:spPr bwMode="auto">
              <a:xfrm>
                <a:off x="386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2" name="Oval 38"/>
              <p:cNvSpPr>
                <a:spLocks noChangeArrowheads="1"/>
              </p:cNvSpPr>
              <p:nvPr/>
            </p:nvSpPr>
            <p:spPr bwMode="auto">
              <a:xfrm>
                <a:off x="4007"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3" name="Oval 39"/>
              <p:cNvSpPr>
                <a:spLocks noChangeArrowheads="1"/>
              </p:cNvSpPr>
              <p:nvPr/>
            </p:nvSpPr>
            <p:spPr bwMode="auto">
              <a:xfrm>
                <a:off x="4151"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4" name="Oval 40"/>
              <p:cNvSpPr>
                <a:spLocks noChangeArrowheads="1"/>
              </p:cNvSpPr>
              <p:nvPr/>
            </p:nvSpPr>
            <p:spPr bwMode="auto">
              <a:xfrm>
                <a:off x="4295"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5" name="Oval 41"/>
              <p:cNvSpPr>
                <a:spLocks noChangeArrowheads="1"/>
              </p:cNvSpPr>
              <p:nvPr/>
            </p:nvSpPr>
            <p:spPr bwMode="auto">
              <a:xfrm>
                <a:off x="4439"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6" name="Oval 42"/>
              <p:cNvSpPr>
                <a:spLocks noChangeArrowheads="1"/>
              </p:cNvSpPr>
              <p:nvPr/>
            </p:nvSpPr>
            <p:spPr bwMode="auto">
              <a:xfrm>
                <a:off x="458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7" name="Oval 43"/>
              <p:cNvSpPr>
                <a:spLocks noChangeArrowheads="1"/>
              </p:cNvSpPr>
              <p:nvPr/>
            </p:nvSpPr>
            <p:spPr bwMode="auto">
              <a:xfrm>
                <a:off x="379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8" name="Oval 44"/>
              <p:cNvSpPr>
                <a:spLocks noChangeArrowheads="1"/>
              </p:cNvSpPr>
              <p:nvPr/>
            </p:nvSpPr>
            <p:spPr bwMode="auto">
              <a:xfrm>
                <a:off x="393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099" name="Oval 45"/>
              <p:cNvSpPr>
                <a:spLocks noChangeArrowheads="1"/>
              </p:cNvSpPr>
              <p:nvPr/>
            </p:nvSpPr>
            <p:spPr bwMode="auto">
              <a:xfrm>
                <a:off x="4080"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0" name="Oval 46"/>
              <p:cNvSpPr>
                <a:spLocks noChangeArrowheads="1"/>
              </p:cNvSpPr>
              <p:nvPr/>
            </p:nvSpPr>
            <p:spPr bwMode="auto">
              <a:xfrm>
                <a:off x="4224"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1" name="Oval 47"/>
              <p:cNvSpPr>
                <a:spLocks noChangeArrowheads="1"/>
              </p:cNvSpPr>
              <p:nvPr/>
            </p:nvSpPr>
            <p:spPr bwMode="auto">
              <a:xfrm>
                <a:off x="4368"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2" name="Oval 48"/>
              <p:cNvSpPr>
                <a:spLocks noChangeArrowheads="1"/>
              </p:cNvSpPr>
              <p:nvPr/>
            </p:nvSpPr>
            <p:spPr bwMode="auto">
              <a:xfrm>
                <a:off x="451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3" name="Oval 49"/>
              <p:cNvSpPr>
                <a:spLocks noChangeArrowheads="1"/>
              </p:cNvSpPr>
              <p:nvPr/>
            </p:nvSpPr>
            <p:spPr bwMode="auto">
              <a:xfrm>
                <a:off x="465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4" name="Oval 50"/>
              <p:cNvSpPr>
                <a:spLocks noChangeArrowheads="1"/>
              </p:cNvSpPr>
              <p:nvPr/>
            </p:nvSpPr>
            <p:spPr bwMode="auto">
              <a:xfrm>
                <a:off x="371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5" name="Oval 51"/>
              <p:cNvSpPr>
                <a:spLocks noChangeArrowheads="1"/>
              </p:cNvSpPr>
              <p:nvPr/>
            </p:nvSpPr>
            <p:spPr bwMode="auto">
              <a:xfrm>
                <a:off x="386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6" name="Oval 52"/>
              <p:cNvSpPr>
                <a:spLocks noChangeArrowheads="1"/>
              </p:cNvSpPr>
              <p:nvPr/>
            </p:nvSpPr>
            <p:spPr bwMode="auto">
              <a:xfrm>
                <a:off x="400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7" name="Oval 53"/>
              <p:cNvSpPr>
                <a:spLocks noChangeArrowheads="1"/>
              </p:cNvSpPr>
              <p:nvPr/>
            </p:nvSpPr>
            <p:spPr bwMode="auto">
              <a:xfrm>
                <a:off x="4151"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8" name="Oval 54"/>
              <p:cNvSpPr>
                <a:spLocks noChangeArrowheads="1"/>
              </p:cNvSpPr>
              <p:nvPr/>
            </p:nvSpPr>
            <p:spPr bwMode="auto">
              <a:xfrm>
                <a:off x="4295"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09" name="Oval 55"/>
              <p:cNvSpPr>
                <a:spLocks noChangeArrowheads="1"/>
              </p:cNvSpPr>
              <p:nvPr/>
            </p:nvSpPr>
            <p:spPr bwMode="auto">
              <a:xfrm>
                <a:off x="443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0" name="Oval 56"/>
              <p:cNvSpPr>
                <a:spLocks noChangeArrowheads="1"/>
              </p:cNvSpPr>
              <p:nvPr/>
            </p:nvSpPr>
            <p:spPr bwMode="auto">
              <a:xfrm>
                <a:off x="458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1" name="Oval 57"/>
              <p:cNvSpPr>
                <a:spLocks noChangeArrowheads="1"/>
              </p:cNvSpPr>
              <p:nvPr/>
            </p:nvSpPr>
            <p:spPr bwMode="auto">
              <a:xfrm>
                <a:off x="472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2" name="Oval 58"/>
              <p:cNvSpPr>
                <a:spLocks noChangeArrowheads="1"/>
              </p:cNvSpPr>
              <p:nvPr/>
            </p:nvSpPr>
            <p:spPr bwMode="auto">
              <a:xfrm>
                <a:off x="364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3" name="Oval 59"/>
              <p:cNvSpPr>
                <a:spLocks noChangeArrowheads="1"/>
              </p:cNvSpPr>
              <p:nvPr/>
            </p:nvSpPr>
            <p:spPr bwMode="auto">
              <a:xfrm>
                <a:off x="379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4" name="Oval 60"/>
              <p:cNvSpPr>
                <a:spLocks noChangeArrowheads="1"/>
              </p:cNvSpPr>
              <p:nvPr/>
            </p:nvSpPr>
            <p:spPr bwMode="auto">
              <a:xfrm>
                <a:off x="393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5" name="Oval 61"/>
              <p:cNvSpPr>
                <a:spLocks noChangeArrowheads="1"/>
              </p:cNvSpPr>
              <p:nvPr/>
            </p:nvSpPr>
            <p:spPr bwMode="auto">
              <a:xfrm>
                <a:off x="408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6" name="Oval 62"/>
              <p:cNvSpPr>
                <a:spLocks noChangeArrowheads="1"/>
              </p:cNvSpPr>
              <p:nvPr/>
            </p:nvSpPr>
            <p:spPr bwMode="auto">
              <a:xfrm>
                <a:off x="4128" y="2916"/>
                <a:ext cx="288" cy="288"/>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7" name="Oval 63"/>
              <p:cNvSpPr>
                <a:spLocks noChangeArrowheads="1"/>
              </p:cNvSpPr>
              <p:nvPr/>
            </p:nvSpPr>
            <p:spPr bwMode="auto">
              <a:xfrm>
                <a:off x="436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8" name="Oval 64"/>
              <p:cNvSpPr>
                <a:spLocks noChangeArrowheads="1"/>
              </p:cNvSpPr>
              <p:nvPr/>
            </p:nvSpPr>
            <p:spPr bwMode="auto">
              <a:xfrm>
                <a:off x="451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19" name="Oval 65"/>
              <p:cNvSpPr>
                <a:spLocks noChangeArrowheads="1"/>
              </p:cNvSpPr>
              <p:nvPr/>
            </p:nvSpPr>
            <p:spPr bwMode="auto">
              <a:xfrm>
                <a:off x="465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0" name="Oval 66"/>
              <p:cNvSpPr>
                <a:spLocks noChangeArrowheads="1"/>
              </p:cNvSpPr>
              <p:nvPr/>
            </p:nvSpPr>
            <p:spPr bwMode="auto">
              <a:xfrm>
                <a:off x="480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1" name="Oval 67"/>
              <p:cNvSpPr>
                <a:spLocks noChangeArrowheads="1"/>
              </p:cNvSpPr>
              <p:nvPr/>
            </p:nvSpPr>
            <p:spPr bwMode="auto">
              <a:xfrm>
                <a:off x="371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2" name="Oval 68"/>
              <p:cNvSpPr>
                <a:spLocks noChangeArrowheads="1"/>
              </p:cNvSpPr>
              <p:nvPr/>
            </p:nvSpPr>
            <p:spPr bwMode="auto">
              <a:xfrm>
                <a:off x="386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3" name="Oval 69"/>
              <p:cNvSpPr>
                <a:spLocks noChangeArrowheads="1"/>
              </p:cNvSpPr>
              <p:nvPr/>
            </p:nvSpPr>
            <p:spPr bwMode="auto">
              <a:xfrm>
                <a:off x="400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4" name="Oval 70"/>
              <p:cNvSpPr>
                <a:spLocks noChangeArrowheads="1"/>
              </p:cNvSpPr>
              <p:nvPr/>
            </p:nvSpPr>
            <p:spPr bwMode="auto">
              <a:xfrm>
                <a:off x="4151"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5" name="Oval 71"/>
              <p:cNvSpPr>
                <a:spLocks noChangeArrowheads="1"/>
              </p:cNvSpPr>
              <p:nvPr/>
            </p:nvSpPr>
            <p:spPr bwMode="auto">
              <a:xfrm>
                <a:off x="4295"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6" name="Oval 72"/>
              <p:cNvSpPr>
                <a:spLocks noChangeArrowheads="1"/>
              </p:cNvSpPr>
              <p:nvPr/>
            </p:nvSpPr>
            <p:spPr bwMode="auto">
              <a:xfrm>
                <a:off x="443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7" name="Oval 73"/>
              <p:cNvSpPr>
                <a:spLocks noChangeArrowheads="1"/>
              </p:cNvSpPr>
              <p:nvPr/>
            </p:nvSpPr>
            <p:spPr bwMode="auto">
              <a:xfrm>
                <a:off x="458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8" name="Oval 74"/>
              <p:cNvSpPr>
                <a:spLocks noChangeArrowheads="1"/>
              </p:cNvSpPr>
              <p:nvPr/>
            </p:nvSpPr>
            <p:spPr bwMode="auto">
              <a:xfrm>
                <a:off x="472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29" name="Oval 75"/>
              <p:cNvSpPr>
                <a:spLocks noChangeArrowheads="1"/>
              </p:cNvSpPr>
              <p:nvPr/>
            </p:nvSpPr>
            <p:spPr bwMode="auto">
              <a:xfrm>
                <a:off x="379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0" name="Oval 76"/>
              <p:cNvSpPr>
                <a:spLocks noChangeArrowheads="1"/>
              </p:cNvSpPr>
              <p:nvPr/>
            </p:nvSpPr>
            <p:spPr bwMode="auto">
              <a:xfrm>
                <a:off x="393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1" name="Oval 77"/>
              <p:cNvSpPr>
                <a:spLocks noChangeArrowheads="1"/>
              </p:cNvSpPr>
              <p:nvPr/>
            </p:nvSpPr>
            <p:spPr bwMode="auto">
              <a:xfrm>
                <a:off x="4080"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2" name="Oval 78"/>
              <p:cNvSpPr>
                <a:spLocks noChangeArrowheads="1"/>
              </p:cNvSpPr>
              <p:nvPr/>
            </p:nvSpPr>
            <p:spPr bwMode="auto">
              <a:xfrm>
                <a:off x="4224"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3" name="Oval 79"/>
              <p:cNvSpPr>
                <a:spLocks noChangeArrowheads="1"/>
              </p:cNvSpPr>
              <p:nvPr/>
            </p:nvSpPr>
            <p:spPr bwMode="auto">
              <a:xfrm>
                <a:off x="4368"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4" name="Oval 80"/>
              <p:cNvSpPr>
                <a:spLocks noChangeArrowheads="1"/>
              </p:cNvSpPr>
              <p:nvPr/>
            </p:nvSpPr>
            <p:spPr bwMode="auto">
              <a:xfrm>
                <a:off x="451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5" name="Oval 81"/>
              <p:cNvSpPr>
                <a:spLocks noChangeArrowheads="1"/>
              </p:cNvSpPr>
              <p:nvPr/>
            </p:nvSpPr>
            <p:spPr bwMode="auto">
              <a:xfrm>
                <a:off x="465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6" name="Oval 82"/>
              <p:cNvSpPr>
                <a:spLocks noChangeArrowheads="1"/>
              </p:cNvSpPr>
              <p:nvPr/>
            </p:nvSpPr>
            <p:spPr bwMode="auto">
              <a:xfrm>
                <a:off x="386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7" name="Oval 83"/>
              <p:cNvSpPr>
                <a:spLocks noChangeArrowheads="1"/>
              </p:cNvSpPr>
              <p:nvPr/>
            </p:nvSpPr>
            <p:spPr bwMode="auto">
              <a:xfrm>
                <a:off x="4007"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8" name="Oval 84"/>
              <p:cNvSpPr>
                <a:spLocks noChangeArrowheads="1"/>
              </p:cNvSpPr>
              <p:nvPr/>
            </p:nvSpPr>
            <p:spPr bwMode="auto">
              <a:xfrm>
                <a:off x="4151"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39" name="Oval 85"/>
              <p:cNvSpPr>
                <a:spLocks noChangeArrowheads="1"/>
              </p:cNvSpPr>
              <p:nvPr/>
            </p:nvSpPr>
            <p:spPr bwMode="auto">
              <a:xfrm>
                <a:off x="4295"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0" name="Oval 86"/>
              <p:cNvSpPr>
                <a:spLocks noChangeArrowheads="1"/>
              </p:cNvSpPr>
              <p:nvPr/>
            </p:nvSpPr>
            <p:spPr bwMode="auto">
              <a:xfrm>
                <a:off x="4439"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1" name="Oval 87"/>
              <p:cNvSpPr>
                <a:spLocks noChangeArrowheads="1"/>
              </p:cNvSpPr>
              <p:nvPr/>
            </p:nvSpPr>
            <p:spPr bwMode="auto">
              <a:xfrm>
                <a:off x="458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2" name="Oval 88"/>
              <p:cNvSpPr>
                <a:spLocks noChangeArrowheads="1"/>
              </p:cNvSpPr>
              <p:nvPr/>
            </p:nvSpPr>
            <p:spPr bwMode="auto">
              <a:xfrm>
                <a:off x="3936"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3" name="Oval 89"/>
              <p:cNvSpPr>
                <a:spLocks noChangeArrowheads="1"/>
              </p:cNvSpPr>
              <p:nvPr/>
            </p:nvSpPr>
            <p:spPr bwMode="auto">
              <a:xfrm>
                <a:off x="4080"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4" name="Oval 90"/>
              <p:cNvSpPr>
                <a:spLocks noChangeArrowheads="1"/>
              </p:cNvSpPr>
              <p:nvPr/>
            </p:nvSpPr>
            <p:spPr bwMode="auto">
              <a:xfrm>
                <a:off x="4224"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5" name="Oval 91"/>
              <p:cNvSpPr>
                <a:spLocks noChangeArrowheads="1"/>
              </p:cNvSpPr>
              <p:nvPr/>
            </p:nvSpPr>
            <p:spPr bwMode="auto">
              <a:xfrm>
                <a:off x="4368"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6" name="Oval 92"/>
              <p:cNvSpPr>
                <a:spLocks noChangeArrowheads="1"/>
              </p:cNvSpPr>
              <p:nvPr/>
            </p:nvSpPr>
            <p:spPr bwMode="auto">
              <a:xfrm>
                <a:off x="4512"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7" name="Oval 93"/>
              <p:cNvSpPr>
                <a:spLocks noChangeArrowheads="1"/>
              </p:cNvSpPr>
              <p:nvPr/>
            </p:nvSpPr>
            <p:spPr bwMode="auto">
              <a:xfrm>
                <a:off x="4007"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8" name="Oval 94"/>
              <p:cNvSpPr>
                <a:spLocks noChangeArrowheads="1"/>
              </p:cNvSpPr>
              <p:nvPr/>
            </p:nvSpPr>
            <p:spPr bwMode="auto">
              <a:xfrm>
                <a:off x="4151"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49" name="Oval 95"/>
              <p:cNvSpPr>
                <a:spLocks noChangeArrowheads="1"/>
              </p:cNvSpPr>
              <p:nvPr/>
            </p:nvSpPr>
            <p:spPr bwMode="auto">
              <a:xfrm>
                <a:off x="4295"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6150" name="Oval 96"/>
              <p:cNvSpPr>
                <a:spLocks noChangeArrowheads="1"/>
              </p:cNvSpPr>
              <p:nvPr/>
            </p:nvSpPr>
            <p:spPr bwMode="auto">
              <a:xfrm>
                <a:off x="4439"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grpSp>
        <p:sp>
          <p:nvSpPr>
            <p:cNvPr id="216079" name="Text Box 97"/>
            <p:cNvSpPr txBox="1">
              <a:spLocks noChangeArrowheads="1"/>
            </p:cNvSpPr>
            <p:nvPr/>
          </p:nvSpPr>
          <p:spPr bwMode="auto">
            <a:xfrm>
              <a:off x="2686" y="2308"/>
              <a:ext cx="627" cy="380"/>
            </a:xfrm>
            <a:prstGeom prst="rect">
              <a:avLst/>
            </a:prstGeom>
            <a:noFill/>
            <a:ln w="9525">
              <a:noFill/>
              <a:miter lim="800000"/>
              <a:headEnd/>
              <a:tailEnd/>
            </a:ln>
          </p:spPr>
          <p:txBody>
            <a:bodyPr wrap="none">
              <a:spAutoFit/>
            </a:bodyPr>
            <a:lstStyle/>
            <a:p>
              <a:pPr algn="ctr" eaLnBrk="0" hangingPunct="0">
                <a:lnSpc>
                  <a:spcPct val="70000"/>
                </a:lnSpc>
              </a:pPr>
              <a:r>
                <a:rPr lang="en-US"/>
                <a:t>2d</a:t>
              </a:r>
            </a:p>
            <a:p>
              <a:pPr algn="ctr" eaLnBrk="0" hangingPunct="0">
                <a:lnSpc>
                  <a:spcPct val="70000"/>
                </a:lnSpc>
              </a:pPr>
              <a:r>
                <a:rPr lang="en-US"/>
                <a:t>crystal</a:t>
              </a:r>
            </a:p>
          </p:txBody>
        </p:sp>
        <p:sp>
          <p:nvSpPr>
            <p:cNvPr id="216080" name="Text Box 98"/>
            <p:cNvSpPr txBox="1">
              <a:spLocks noChangeArrowheads="1"/>
            </p:cNvSpPr>
            <p:nvPr/>
          </p:nvSpPr>
          <p:spPr bwMode="auto">
            <a:xfrm>
              <a:off x="5000" y="3072"/>
              <a:ext cx="458" cy="288"/>
            </a:xfrm>
            <a:prstGeom prst="rect">
              <a:avLst/>
            </a:prstGeom>
            <a:noFill/>
            <a:ln w="9525">
              <a:noFill/>
              <a:miter lim="800000"/>
              <a:headEnd/>
              <a:tailEnd/>
            </a:ln>
          </p:spPr>
          <p:txBody>
            <a:bodyPr wrap="none">
              <a:spAutoFit/>
            </a:bodyPr>
            <a:lstStyle/>
            <a:p>
              <a:pPr algn="ctr" eaLnBrk="0" hangingPunct="0"/>
              <a:r>
                <a:rPr lang="en-US">
                  <a:solidFill>
                    <a:srgbClr val="FF0000"/>
                  </a:solidFill>
                </a:rPr>
                <a:t>PCF</a:t>
              </a:r>
              <a:endParaRPr lang="en-US"/>
            </a:p>
          </p:txBody>
        </p:sp>
        <p:sp>
          <p:nvSpPr>
            <p:cNvPr id="216081" name="Text Box 99"/>
            <p:cNvSpPr txBox="1">
              <a:spLocks noChangeArrowheads="1"/>
            </p:cNvSpPr>
            <p:nvPr/>
          </p:nvSpPr>
          <p:spPr bwMode="auto">
            <a:xfrm>
              <a:off x="4797" y="3312"/>
              <a:ext cx="952" cy="173"/>
            </a:xfrm>
            <a:prstGeom prst="rect">
              <a:avLst/>
            </a:prstGeom>
            <a:noFill/>
            <a:ln w="9525">
              <a:noFill/>
              <a:miter lim="800000"/>
              <a:headEnd/>
              <a:tailEnd/>
            </a:ln>
          </p:spPr>
          <p:txBody>
            <a:bodyPr wrap="none">
              <a:spAutoFit/>
            </a:bodyPr>
            <a:lstStyle/>
            <a:p>
              <a:pPr algn="ctr" eaLnBrk="0" hangingPunct="0"/>
              <a:r>
                <a:rPr lang="en-US" sz="1200"/>
                <a:t>[ Knight </a:t>
              </a:r>
              <a:r>
                <a:rPr lang="en-US" sz="1200" i="1"/>
                <a:t>et al.</a:t>
              </a:r>
              <a:r>
                <a:rPr lang="en-US" sz="1200"/>
                <a:t>, 1998 ]</a:t>
              </a:r>
            </a:p>
          </p:txBody>
        </p:sp>
      </p:grpSp>
      <p:grpSp>
        <p:nvGrpSpPr>
          <p:cNvPr id="7" name="Group 100"/>
          <p:cNvGrpSpPr>
            <a:grpSpLocks/>
          </p:cNvGrpSpPr>
          <p:nvPr/>
        </p:nvGrpSpPr>
        <p:grpSpPr bwMode="auto">
          <a:xfrm>
            <a:off x="2057400" y="3886200"/>
            <a:ext cx="2257425" cy="1905000"/>
            <a:chOff x="1296" y="2448"/>
            <a:chExt cx="1422" cy="1200"/>
          </a:xfrm>
        </p:grpSpPr>
        <p:sp>
          <p:nvSpPr>
            <p:cNvPr id="216074" name="Freeform 101"/>
            <p:cNvSpPr>
              <a:spLocks/>
            </p:cNvSpPr>
            <p:nvPr/>
          </p:nvSpPr>
          <p:spPr bwMode="auto">
            <a:xfrm>
              <a:off x="1296" y="2448"/>
              <a:ext cx="1152" cy="816"/>
            </a:xfrm>
            <a:custGeom>
              <a:avLst/>
              <a:gdLst>
                <a:gd name="T0" fmla="*/ 864 w 1152"/>
                <a:gd name="T1" fmla="*/ 145 h 1152"/>
                <a:gd name="T2" fmla="*/ 1152 w 1152"/>
                <a:gd name="T3" fmla="*/ 115 h 1152"/>
                <a:gd name="T4" fmla="*/ 864 w 1152"/>
                <a:gd name="T5" fmla="*/ 24 h 1152"/>
                <a:gd name="T6" fmla="*/ 144 w 1152"/>
                <a:gd name="T7" fmla="*/ 12 h 1152"/>
                <a:gd name="T8" fmla="*/ 0 w 1152"/>
                <a:gd name="T9" fmla="*/ 0 h 1152"/>
                <a:gd name="T10" fmla="*/ 0 60000 65536"/>
                <a:gd name="T11" fmla="*/ 0 60000 65536"/>
                <a:gd name="T12" fmla="*/ 0 60000 65536"/>
                <a:gd name="T13" fmla="*/ 0 60000 65536"/>
                <a:gd name="T14" fmla="*/ 0 60000 65536"/>
                <a:gd name="T15" fmla="*/ 0 w 1152"/>
                <a:gd name="T16" fmla="*/ 0 h 1152"/>
                <a:gd name="T17" fmla="*/ 1152 w 1152"/>
                <a:gd name="T18" fmla="*/ 1152 h 1152"/>
              </a:gdLst>
              <a:ahLst/>
              <a:cxnLst>
                <a:cxn ang="T10">
                  <a:pos x="T0" y="T1"/>
                </a:cxn>
                <a:cxn ang="T11">
                  <a:pos x="T2" y="T3"/>
                </a:cxn>
                <a:cxn ang="T12">
                  <a:pos x="T4" y="T5"/>
                </a:cxn>
                <a:cxn ang="T13">
                  <a:pos x="T6" y="T7"/>
                </a:cxn>
                <a:cxn ang="T14">
                  <a:pos x="T8" y="T9"/>
                </a:cxn>
              </a:cxnLst>
              <a:rect l="T15" t="T16" r="T17" b="T18"/>
              <a:pathLst>
                <a:path w="1152" h="1152">
                  <a:moveTo>
                    <a:pt x="864" y="1152"/>
                  </a:moveTo>
                  <a:cubicBezTo>
                    <a:pt x="1008" y="1112"/>
                    <a:pt x="1152" y="1072"/>
                    <a:pt x="1152" y="912"/>
                  </a:cubicBezTo>
                  <a:cubicBezTo>
                    <a:pt x="1152" y="752"/>
                    <a:pt x="1032" y="328"/>
                    <a:pt x="864" y="192"/>
                  </a:cubicBezTo>
                  <a:cubicBezTo>
                    <a:pt x="696" y="56"/>
                    <a:pt x="287" y="127"/>
                    <a:pt x="144" y="96"/>
                  </a:cubicBezTo>
                  <a:cubicBezTo>
                    <a:pt x="0" y="64"/>
                    <a:pt x="0" y="32"/>
                    <a:pt x="0" y="0"/>
                  </a:cubicBezTo>
                </a:path>
              </a:pathLst>
            </a:custGeom>
            <a:noFill/>
            <a:ln w="28575">
              <a:solidFill>
                <a:srgbClr val="FF0000"/>
              </a:solidFill>
              <a:round/>
              <a:headEnd/>
              <a:tailEnd type="triangle" w="med" len="med"/>
            </a:ln>
          </p:spPr>
          <p:txBody>
            <a:bodyPr wrap="none" anchor="ctr"/>
            <a:lstStyle/>
            <a:p>
              <a:endParaRPr lang="cs-CZ"/>
            </a:p>
          </p:txBody>
        </p:sp>
        <p:sp>
          <p:nvSpPr>
            <p:cNvPr id="216075" name="Text Box 102"/>
            <p:cNvSpPr txBox="1">
              <a:spLocks noChangeArrowheads="1"/>
            </p:cNvSpPr>
            <p:nvPr/>
          </p:nvSpPr>
          <p:spPr bwMode="auto">
            <a:xfrm>
              <a:off x="1458" y="3244"/>
              <a:ext cx="1260" cy="404"/>
            </a:xfrm>
            <a:prstGeom prst="rect">
              <a:avLst/>
            </a:prstGeom>
            <a:noFill/>
            <a:ln w="9525">
              <a:noFill/>
              <a:miter lim="800000"/>
              <a:headEnd/>
              <a:tailEnd/>
            </a:ln>
          </p:spPr>
          <p:txBody>
            <a:bodyPr wrap="none">
              <a:spAutoFit/>
            </a:bodyPr>
            <a:lstStyle/>
            <a:p>
              <a:pPr algn="ctr" eaLnBrk="0" hangingPunct="0"/>
              <a:r>
                <a:rPr lang="en-US" sz="1800">
                  <a:solidFill>
                    <a:srgbClr val="FF0000"/>
                  </a:solidFill>
                </a:rPr>
                <a:t>(You can also</a:t>
              </a:r>
            </a:p>
            <a:p>
              <a:pPr algn="ctr" eaLnBrk="0" hangingPunct="0"/>
              <a:r>
                <a:rPr lang="en-US" sz="1800">
                  <a:solidFill>
                    <a:srgbClr val="FF0000"/>
                  </a:solidFill>
                </a:rPr>
                <a:t>put stuff in here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5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685800"/>
            <a:ext cx="7772400" cy="1143000"/>
          </a:xfrm>
        </p:spPr>
        <p:txBody>
          <a:bodyPr/>
          <a:lstStyle/>
          <a:p>
            <a:r>
              <a:rPr lang="en-US" i="1" smtClean="0">
                <a:ea typeface="ＭＳ Ｐゴシック" charset="-128"/>
              </a:rPr>
              <a:t>Free Materials Online</a:t>
            </a:r>
            <a:endParaRPr lang="en-US" smtClean="0">
              <a:ea typeface="ＭＳ Ｐゴシック" charset="-128"/>
            </a:endParaRPr>
          </a:p>
        </p:txBody>
      </p:sp>
      <p:sp>
        <p:nvSpPr>
          <p:cNvPr id="40963" name="Text Box 3"/>
          <p:cNvSpPr txBox="1">
            <a:spLocks noChangeArrowheads="1"/>
          </p:cNvSpPr>
          <p:nvPr/>
        </p:nvSpPr>
        <p:spPr bwMode="auto">
          <a:xfrm>
            <a:off x="2819400" y="2209800"/>
            <a:ext cx="5422900" cy="2647950"/>
          </a:xfrm>
          <a:prstGeom prst="rect">
            <a:avLst/>
          </a:prstGeom>
          <a:noFill/>
          <a:ln w="9525">
            <a:noFill/>
            <a:miter lim="800000"/>
            <a:headEnd/>
            <a:tailEnd/>
          </a:ln>
        </p:spPr>
        <p:txBody>
          <a:bodyPr wrap="none">
            <a:spAutoFit/>
          </a:bodyPr>
          <a:lstStyle/>
          <a:p>
            <a:pPr algn="ctr"/>
            <a:r>
              <a:rPr lang="en-US" i="1"/>
              <a:t>Photonic Crystals</a:t>
            </a:r>
            <a:r>
              <a:rPr lang="en-US"/>
              <a:t> </a:t>
            </a:r>
            <a:r>
              <a:rPr lang="en-US">
                <a:solidFill>
                  <a:schemeClr val="accent2"/>
                </a:solidFill>
              </a:rPr>
              <a:t>book</a:t>
            </a:r>
            <a:r>
              <a:rPr lang="en-US"/>
              <a:t>: </a:t>
            </a:r>
            <a:r>
              <a:rPr lang="en-US">
                <a:solidFill>
                  <a:srgbClr val="FF0000"/>
                </a:solidFill>
              </a:rPr>
              <a:t>jdj.mit.edu/book</a:t>
            </a:r>
          </a:p>
          <a:p>
            <a:pPr algn="ctr"/>
            <a:endParaRPr lang="en-US"/>
          </a:p>
          <a:p>
            <a:pPr algn="ctr"/>
            <a:r>
              <a:rPr lang="en-US"/>
              <a:t>Tutorial </a:t>
            </a:r>
            <a:r>
              <a:rPr lang="en-US">
                <a:solidFill>
                  <a:schemeClr val="accent2"/>
                </a:solidFill>
              </a:rPr>
              <a:t>slides</a:t>
            </a:r>
            <a:r>
              <a:rPr lang="en-US"/>
              <a:t>: </a:t>
            </a:r>
            <a:r>
              <a:rPr lang="en-US">
                <a:solidFill>
                  <a:srgbClr val="FF0000"/>
                </a:solidFill>
              </a:rPr>
              <a:t>jdj.mit.edu/photons/tutorial</a:t>
            </a:r>
            <a:endParaRPr lang="en-US"/>
          </a:p>
          <a:p>
            <a:pPr algn="ctr"/>
            <a:endParaRPr lang="en-US"/>
          </a:p>
          <a:p>
            <a:pPr algn="ctr"/>
            <a:r>
              <a:rPr lang="en-US"/>
              <a:t>Free electromagnetic simulation </a:t>
            </a:r>
            <a:r>
              <a:rPr lang="en-US">
                <a:solidFill>
                  <a:schemeClr val="accent2"/>
                </a:solidFill>
              </a:rPr>
              <a:t>software</a:t>
            </a:r>
            <a:endParaRPr lang="en-US"/>
          </a:p>
          <a:p>
            <a:pPr algn="ctr"/>
            <a:r>
              <a:rPr lang="en-US"/>
              <a:t>(FDTD, mode solver, etc.)</a:t>
            </a:r>
          </a:p>
          <a:p>
            <a:pPr algn="ctr"/>
            <a:r>
              <a:rPr lang="en-US">
                <a:solidFill>
                  <a:srgbClr val="FF0000"/>
                </a:solidFill>
              </a:rPr>
              <a:t>jdj.mit.edu/wiki</a:t>
            </a:r>
          </a:p>
        </p:txBody>
      </p:sp>
      <p:pic>
        <p:nvPicPr>
          <p:cNvPr id="40964" name="Picture 4"/>
          <p:cNvPicPr>
            <a:picLocks noChangeAspect="1" noChangeArrowheads="1"/>
          </p:cNvPicPr>
          <p:nvPr/>
        </p:nvPicPr>
        <p:blipFill>
          <a:blip r:embed="rId2"/>
          <a:srcRect/>
          <a:stretch>
            <a:fillRect/>
          </a:stretch>
        </p:blipFill>
        <p:spPr bwMode="auto">
          <a:xfrm>
            <a:off x="457200" y="2133600"/>
            <a:ext cx="2084388"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85800" y="-228600"/>
            <a:ext cx="7772400" cy="1143000"/>
          </a:xfrm>
        </p:spPr>
        <p:txBody>
          <a:bodyPr/>
          <a:lstStyle/>
          <a:p>
            <a:r>
              <a:rPr lang="en-US" sz="4000" smtClean="0">
                <a:solidFill>
                  <a:schemeClr val="accent2"/>
                </a:solidFill>
                <a:ea typeface="ＭＳ Ｐゴシック" charset="-128"/>
              </a:rPr>
              <a:t>Electronic and Photonic Crystals</a:t>
            </a:r>
          </a:p>
        </p:txBody>
      </p:sp>
      <p:pic>
        <p:nvPicPr>
          <p:cNvPr id="56323" name="Picture 1027"/>
          <p:cNvPicPr>
            <a:picLocks noChangeAspect="1" noChangeArrowheads="1"/>
          </p:cNvPicPr>
          <p:nvPr/>
        </p:nvPicPr>
        <p:blipFill>
          <a:blip r:embed="rId2"/>
          <a:srcRect/>
          <a:stretch>
            <a:fillRect/>
          </a:stretch>
        </p:blipFill>
        <p:spPr bwMode="auto">
          <a:xfrm>
            <a:off x="1295400" y="1066800"/>
            <a:ext cx="3276600" cy="2603500"/>
          </a:xfrm>
          <a:prstGeom prst="rect">
            <a:avLst/>
          </a:prstGeom>
          <a:noFill/>
          <a:ln w="9525">
            <a:noFill/>
            <a:miter lim="800000"/>
            <a:headEnd/>
            <a:tailEnd/>
          </a:ln>
        </p:spPr>
      </p:pic>
      <p:sp>
        <p:nvSpPr>
          <p:cNvPr id="56324" name="Text Box 1028"/>
          <p:cNvSpPr txBox="1">
            <a:spLocks noChangeArrowheads="1"/>
          </p:cNvSpPr>
          <p:nvPr/>
        </p:nvSpPr>
        <p:spPr bwMode="auto">
          <a:xfrm>
            <a:off x="1066800" y="685800"/>
            <a:ext cx="3506788" cy="457200"/>
          </a:xfrm>
          <a:prstGeom prst="rect">
            <a:avLst/>
          </a:prstGeom>
          <a:noFill/>
          <a:ln w="9525">
            <a:noFill/>
            <a:miter lim="800000"/>
            <a:headEnd/>
            <a:tailEnd/>
          </a:ln>
        </p:spPr>
        <p:txBody>
          <a:bodyPr wrap="none">
            <a:spAutoFit/>
          </a:bodyPr>
          <a:lstStyle/>
          <a:p>
            <a:pPr eaLnBrk="0" hangingPunct="0"/>
            <a:r>
              <a:rPr lang="en-US">
                <a:solidFill>
                  <a:srgbClr val="FF0000"/>
                </a:solidFill>
              </a:rPr>
              <a:t>atoms</a:t>
            </a:r>
            <a:r>
              <a:rPr lang="en-US"/>
              <a:t> in diamond structure</a:t>
            </a:r>
          </a:p>
        </p:txBody>
      </p:sp>
      <p:pic>
        <p:nvPicPr>
          <p:cNvPr id="56325" name="Picture 1029"/>
          <p:cNvPicPr>
            <a:picLocks noChangeAspect="1" noChangeArrowheads="1"/>
          </p:cNvPicPr>
          <p:nvPr/>
        </p:nvPicPr>
        <p:blipFill>
          <a:blip r:embed="rId3"/>
          <a:srcRect/>
          <a:stretch>
            <a:fillRect/>
          </a:stretch>
        </p:blipFill>
        <p:spPr bwMode="auto">
          <a:xfrm>
            <a:off x="1798638" y="3657600"/>
            <a:ext cx="2171700" cy="2387600"/>
          </a:xfrm>
          <a:prstGeom prst="rect">
            <a:avLst/>
          </a:prstGeom>
          <a:noFill/>
          <a:ln w="9525">
            <a:noFill/>
            <a:miter lim="800000"/>
            <a:headEnd/>
            <a:tailEnd/>
          </a:ln>
        </p:spPr>
      </p:pic>
      <p:sp>
        <p:nvSpPr>
          <p:cNvPr id="56326" name="Line 1030"/>
          <p:cNvSpPr>
            <a:spLocks noChangeShapeType="1"/>
          </p:cNvSpPr>
          <p:nvPr/>
        </p:nvSpPr>
        <p:spPr bwMode="auto">
          <a:xfrm>
            <a:off x="4648200" y="762000"/>
            <a:ext cx="0" cy="5562600"/>
          </a:xfrm>
          <a:prstGeom prst="line">
            <a:avLst/>
          </a:prstGeom>
          <a:noFill/>
          <a:ln w="9525">
            <a:solidFill>
              <a:schemeClr val="bg2"/>
            </a:solidFill>
            <a:round/>
            <a:headEnd/>
            <a:tailEnd/>
          </a:ln>
        </p:spPr>
        <p:txBody>
          <a:bodyPr wrap="none" anchor="ctr"/>
          <a:lstStyle/>
          <a:p>
            <a:endParaRPr lang="cs-CZ"/>
          </a:p>
        </p:txBody>
      </p:sp>
      <p:sp>
        <p:nvSpPr>
          <p:cNvPr id="56327" name="Text Box 1031"/>
          <p:cNvSpPr txBox="1">
            <a:spLocks noChangeArrowheads="1"/>
          </p:cNvSpPr>
          <p:nvPr/>
        </p:nvSpPr>
        <p:spPr bwMode="auto">
          <a:xfrm>
            <a:off x="2179638" y="5943600"/>
            <a:ext cx="1587500" cy="457200"/>
          </a:xfrm>
          <a:prstGeom prst="rect">
            <a:avLst/>
          </a:prstGeom>
          <a:noFill/>
          <a:ln w="9525">
            <a:noFill/>
            <a:miter lim="800000"/>
            <a:headEnd/>
            <a:tailEnd/>
          </a:ln>
        </p:spPr>
        <p:txBody>
          <a:bodyPr wrap="none">
            <a:spAutoFit/>
          </a:bodyPr>
          <a:lstStyle/>
          <a:p>
            <a:pPr eaLnBrk="0" hangingPunct="0"/>
            <a:r>
              <a:rPr lang="en-US"/>
              <a:t>wavevector</a:t>
            </a:r>
          </a:p>
        </p:txBody>
      </p:sp>
      <p:sp>
        <p:nvSpPr>
          <p:cNvPr id="56328" name="Text Box 1032"/>
          <p:cNvSpPr txBox="1">
            <a:spLocks noChangeArrowheads="1"/>
          </p:cNvSpPr>
          <p:nvPr/>
        </p:nvSpPr>
        <p:spPr bwMode="auto">
          <a:xfrm rot="-5400000">
            <a:off x="483394" y="4579144"/>
            <a:ext cx="2068512" cy="457200"/>
          </a:xfrm>
          <a:prstGeom prst="rect">
            <a:avLst/>
          </a:prstGeom>
          <a:noFill/>
          <a:ln w="9525">
            <a:noFill/>
            <a:miter lim="800000"/>
            <a:headEnd/>
            <a:tailEnd/>
          </a:ln>
        </p:spPr>
        <p:txBody>
          <a:bodyPr wrap="none">
            <a:spAutoFit/>
          </a:bodyPr>
          <a:lstStyle/>
          <a:p>
            <a:pPr eaLnBrk="0" hangingPunct="0"/>
            <a:r>
              <a:rPr lang="en-US">
                <a:solidFill>
                  <a:srgbClr val="FF0000"/>
                </a:solidFill>
              </a:rPr>
              <a:t>electron energy</a:t>
            </a:r>
          </a:p>
        </p:txBody>
      </p:sp>
      <p:sp>
        <p:nvSpPr>
          <p:cNvPr id="56329" name="Text Box 1033"/>
          <p:cNvSpPr txBox="1">
            <a:spLocks noChangeArrowheads="1"/>
          </p:cNvSpPr>
          <p:nvPr/>
        </p:nvSpPr>
        <p:spPr bwMode="auto">
          <a:xfrm rot="-5400000">
            <a:off x="-305594" y="1888332"/>
            <a:ext cx="1557337" cy="946150"/>
          </a:xfrm>
          <a:prstGeom prst="rect">
            <a:avLst/>
          </a:prstGeom>
          <a:noFill/>
          <a:ln w="9525">
            <a:noFill/>
            <a:miter lim="800000"/>
            <a:headEnd/>
            <a:tailEnd/>
          </a:ln>
        </p:spPr>
        <p:txBody>
          <a:bodyPr wrap="none">
            <a:spAutoFit/>
          </a:bodyPr>
          <a:lstStyle/>
          <a:p>
            <a:pPr algn="ctr" eaLnBrk="0" hangingPunct="0"/>
            <a:r>
              <a:rPr lang="en-US" sz="2800" b="1"/>
              <a:t>Periodic</a:t>
            </a:r>
          </a:p>
          <a:p>
            <a:pPr algn="ctr" eaLnBrk="0" hangingPunct="0"/>
            <a:r>
              <a:rPr lang="en-US" sz="2800" b="1"/>
              <a:t> Medium</a:t>
            </a:r>
          </a:p>
        </p:txBody>
      </p:sp>
      <p:sp>
        <p:nvSpPr>
          <p:cNvPr id="56330" name="Text Box 1034"/>
          <p:cNvSpPr txBox="1">
            <a:spLocks noChangeArrowheads="1"/>
          </p:cNvSpPr>
          <p:nvPr/>
        </p:nvSpPr>
        <p:spPr bwMode="auto">
          <a:xfrm rot="-5400000">
            <a:off x="-740569" y="4277519"/>
            <a:ext cx="2427288" cy="946150"/>
          </a:xfrm>
          <a:prstGeom prst="rect">
            <a:avLst/>
          </a:prstGeom>
          <a:noFill/>
          <a:ln w="9525">
            <a:noFill/>
            <a:miter lim="800000"/>
            <a:headEnd/>
            <a:tailEnd/>
          </a:ln>
        </p:spPr>
        <p:txBody>
          <a:bodyPr wrap="none">
            <a:spAutoFit/>
          </a:bodyPr>
          <a:lstStyle/>
          <a:p>
            <a:pPr algn="ctr" eaLnBrk="0" hangingPunct="0"/>
            <a:r>
              <a:rPr lang="en-US" sz="2800"/>
              <a:t>Bloch waves:</a:t>
            </a:r>
            <a:endParaRPr lang="en-US" sz="2800" b="1"/>
          </a:p>
          <a:p>
            <a:pPr algn="ctr" eaLnBrk="0" hangingPunct="0"/>
            <a:r>
              <a:rPr lang="en-US" sz="2800" b="1"/>
              <a:t>Band Diagram</a:t>
            </a:r>
          </a:p>
        </p:txBody>
      </p:sp>
      <p:sp>
        <p:nvSpPr>
          <p:cNvPr id="56331" name="Line 1035"/>
          <p:cNvSpPr>
            <a:spLocks noChangeShapeType="1"/>
          </p:cNvSpPr>
          <p:nvPr/>
        </p:nvSpPr>
        <p:spPr bwMode="auto">
          <a:xfrm>
            <a:off x="914400" y="762000"/>
            <a:ext cx="0" cy="5562600"/>
          </a:xfrm>
          <a:prstGeom prst="line">
            <a:avLst/>
          </a:prstGeom>
          <a:noFill/>
          <a:ln w="9525">
            <a:solidFill>
              <a:schemeClr val="bg2"/>
            </a:solidFill>
            <a:round/>
            <a:headEnd/>
            <a:tailEnd/>
          </a:ln>
        </p:spPr>
        <p:txBody>
          <a:bodyPr wrap="none" anchor="ctr"/>
          <a:lstStyle/>
          <a:p>
            <a:endParaRPr lang="cs-CZ"/>
          </a:p>
        </p:txBody>
      </p:sp>
      <p:grpSp>
        <p:nvGrpSpPr>
          <p:cNvPr id="56332" name="Group 1036"/>
          <p:cNvGrpSpPr>
            <a:grpSpLocks/>
          </p:cNvGrpSpPr>
          <p:nvPr/>
        </p:nvGrpSpPr>
        <p:grpSpPr bwMode="auto">
          <a:xfrm>
            <a:off x="4800600" y="685800"/>
            <a:ext cx="4340225" cy="5638800"/>
            <a:chOff x="576" y="768"/>
            <a:chExt cx="2734" cy="3552"/>
          </a:xfrm>
        </p:grpSpPr>
        <p:pic>
          <p:nvPicPr>
            <p:cNvPr id="56335" name="Picture 1037"/>
            <p:cNvPicPr>
              <a:picLocks noChangeAspect="1" noChangeArrowheads="1"/>
            </p:cNvPicPr>
            <p:nvPr/>
          </p:nvPicPr>
          <p:blipFill>
            <a:blip r:embed="rId4"/>
            <a:srcRect/>
            <a:stretch>
              <a:fillRect/>
            </a:stretch>
          </p:blipFill>
          <p:spPr bwMode="auto">
            <a:xfrm>
              <a:off x="624" y="960"/>
              <a:ext cx="2592" cy="1452"/>
            </a:xfrm>
            <a:prstGeom prst="rect">
              <a:avLst/>
            </a:prstGeom>
            <a:noFill/>
            <a:ln w="9525">
              <a:noFill/>
              <a:miter lim="800000"/>
              <a:headEnd/>
              <a:tailEnd/>
            </a:ln>
          </p:spPr>
        </p:pic>
        <p:sp>
          <p:nvSpPr>
            <p:cNvPr id="56336" name="Text Box 1038"/>
            <p:cNvSpPr txBox="1">
              <a:spLocks noChangeArrowheads="1"/>
            </p:cNvSpPr>
            <p:nvPr/>
          </p:nvSpPr>
          <p:spPr bwMode="auto">
            <a:xfrm>
              <a:off x="576" y="768"/>
              <a:ext cx="2734" cy="288"/>
            </a:xfrm>
            <a:prstGeom prst="rect">
              <a:avLst/>
            </a:prstGeom>
            <a:noFill/>
            <a:ln w="9525">
              <a:noFill/>
              <a:miter lim="800000"/>
              <a:headEnd/>
              <a:tailEnd/>
            </a:ln>
          </p:spPr>
          <p:txBody>
            <a:bodyPr wrap="none">
              <a:spAutoFit/>
            </a:bodyPr>
            <a:lstStyle/>
            <a:p>
              <a:pPr eaLnBrk="0" hangingPunct="0"/>
              <a:r>
                <a:rPr lang="en-US">
                  <a:solidFill>
                    <a:srgbClr val="FF0000"/>
                  </a:solidFill>
                </a:rPr>
                <a:t>dielectric</a:t>
              </a:r>
              <a:r>
                <a:rPr lang="en-US"/>
                <a:t> spheres, diamond lattice</a:t>
              </a:r>
            </a:p>
          </p:txBody>
        </p:sp>
        <p:pic>
          <p:nvPicPr>
            <p:cNvPr id="56337" name="Picture 1039"/>
            <p:cNvPicPr>
              <a:picLocks noChangeAspect="1" noChangeArrowheads="1"/>
            </p:cNvPicPr>
            <p:nvPr/>
          </p:nvPicPr>
          <p:blipFill>
            <a:blip r:embed="rId5"/>
            <a:srcRect/>
            <a:stretch>
              <a:fillRect/>
            </a:stretch>
          </p:blipFill>
          <p:spPr bwMode="auto">
            <a:xfrm>
              <a:off x="1057" y="2592"/>
              <a:ext cx="1824" cy="1472"/>
            </a:xfrm>
            <a:prstGeom prst="rect">
              <a:avLst/>
            </a:prstGeom>
            <a:noFill/>
            <a:ln w="9525">
              <a:noFill/>
              <a:miter lim="800000"/>
              <a:headEnd/>
              <a:tailEnd/>
            </a:ln>
          </p:spPr>
        </p:pic>
        <p:sp>
          <p:nvSpPr>
            <p:cNvPr id="56338" name="Text Box 1040"/>
            <p:cNvSpPr txBox="1">
              <a:spLocks noChangeArrowheads="1"/>
            </p:cNvSpPr>
            <p:nvPr/>
          </p:nvSpPr>
          <p:spPr bwMode="auto">
            <a:xfrm>
              <a:off x="1479" y="4032"/>
              <a:ext cx="1000" cy="288"/>
            </a:xfrm>
            <a:prstGeom prst="rect">
              <a:avLst/>
            </a:prstGeom>
            <a:noFill/>
            <a:ln w="9525">
              <a:noFill/>
              <a:miter lim="800000"/>
              <a:headEnd/>
              <a:tailEnd/>
            </a:ln>
          </p:spPr>
          <p:txBody>
            <a:bodyPr wrap="none">
              <a:spAutoFit/>
            </a:bodyPr>
            <a:lstStyle/>
            <a:p>
              <a:pPr eaLnBrk="0" hangingPunct="0"/>
              <a:r>
                <a:rPr lang="en-US"/>
                <a:t>wavevector</a:t>
              </a:r>
            </a:p>
          </p:txBody>
        </p:sp>
        <p:sp>
          <p:nvSpPr>
            <p:cNvPr id="56339" name="Text Box 1041"/>
            <p:cNvSpPr txBox="1">
              <a:spLocks noChangeArrowheads="1"/>
            </p:cNvSpPr>
            <p:nvPr/>
          </p:nvSpPr>
          <p:spPr bwMode="auto">
            <a:xfrm rot="-5400000">
              <a:off x="176" y="3119"/>
              <a:ext cx="1464" cy="288"/>
            </a:xfrm>
            <a:prstGeom prst="rect">
              <a:avLst/>
            </a:prstGeom>
            <a:noFill/>
            <a:ln w="9525">
              <a:noFill/>
              <a:miter lim="800000"/>
              <a:headEnd/>
              <a:tailEnd/>
            </a:ln>
          </p:spPr>
          <p:txBody>
            <a:bodyPr wrap="none">
              <a:spAutoFit/>
            </a:bodyPr>
            <a:lstStyle/>
            <a:p>
              <a:pPr algn="ctr" eaLnBrk="0" hangingPunct="0"/>
              <a:r>
                <a:rPr lang="en-US">
                  <a:solidFill>
                    <a:srgbClr val="FF0000"/>
                  </a:solidFill>
                </a:rPr>
                <a:t>photon frequency</a:t>
              </a:r>
            </a:p>
          </p:txBody>
        </p:sp>
      </p:grpSp>
      <p:sp>
        <p:nvSpPr>
          <p:cNvPr id="56333" name="Text Box 1042"/>
          <p:cNvSpPr txBox="1">
            <a:spLocks noChangeArrowheads="1"/>
          </p:cNvSpPr>
          <p:nvPr/>
        </p:nvSpPr>
        <p:spPr bwMode="auto">
          <a:xfrm>
            <a:off x="914400" y="6400800"/>
            <a:ext cx="3717925" cy="457200"/>
          </a:xfrm>
          <a:prstGeom prst="rect">
            <a:avLst/>
          </a:prstGeom>
          <a:noFill/>
          <a:ln w="9525">
            <a:noFill/>
            <a:miter lim="800000"/>
            <a:headEnd/>
            <a:tailEnd/>
          </a:ln>
        </p:spPr>
        <p:txBody>
          <a:bodyPr wrap="none">
            <a:spAutoFit/>
          </a:bodyPr>
          <a:lstStyle/>
          <a:p>
            <a:pPr eaLnBrk="0" hangingPunct="0"/>
            <a:r>
              <a:rPr lang="en-US">
                <a:solidFill>
                  <a:schemeClr val="accent2"/>
                </a:solidFill>
              </a:rPr>
              <a:t>strongly interacting fermions</a:t>
            </a:r>
          </a:p>
        </p:txBody>
      </p:sp>
      <p:sp>
        <p:nvSpPr>
          <p:cNvPr id="56334" name="Text Box 1043"/>
          <p:cNvSpPr txBox="1">
            <a:spLocks noChangeArrowheads="1"/>
          </p:cNvSpPr>
          <p:nvPr/>
        </p:nvSpPr>
        <p:spPr bwMode="auto">
          <a:xfrm>
            <a:off x="5373688" y="6400800"/>
            <a:ext cx="3389312" cy="457200"/>
          </a:xfrm>
          <a:prstGeom prst="rect">
            <a:avLst/>
          </a:prstGeom>
          <a:noFill/>
          <a:ln w="9525">
            <a:noFill/>
            <a:miter lim="800000"/>
            <a:headEnd/>
            <a:tailEnd/>
          </a:ln>
        </p:spPr>
        <p:txBody>
          <a:bodyPr wrap="none">
            <a:spAutoFit/>
          </a:bodyPr>
          <a:lstStyle/>
          <a:p>
            <a:pPr eaLnBrk="0" hangingPunct="0"/>
            <a:r>
              <a:rPr lang="en-US">
                <a:solidFill>
                  <a:schemeClr val="accent2"/>
                </a:solidFill>
              </a:rPr>
              <a:t>weakly-interacting bosons</a:t>
            </a:r>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85800" y="152400"/>
            <a:ext cx="7772400" cy="1143000"/>
          </a:xfrm>
        </p:spPr>
        <p:txBody>
          <a:bodyPr/>
          <a:lstStyle/>
          <a:p>
            <a:r>
              <a:rPr lang="en-US" sz="3600" smtClean="0">
                <a:solidFill>
                  <a:schemeClr val="tx1"/>
                </a:solidFill>
                <a:ea typeface="ＭＳ Ｐゴシック" charset="-128"/>
              </a:rPr>
              <a:t>Breaking the Glass Ceiling: </a:t>
            </a:r>
            <a:r>
              <a:rPr lang="en-US" smtClean="0">
                <a:solidFill>
                  <a:schemeClr val="accent2"/>
                </a:solidFill>
                <a:ea typeface="ＭＳ Ｐゴシック" charset="-128"/>
              </a:rPr>
              <a:t/>
            </a:r>
            <a:br>
              <a:rPr lang="en-US" smtClean="0">
                <a:solidFill>
                  <a:schemeClr val="accent2"/>
                </a:solidFill>
                <a:ea typeface="ＭＳ Ｐゴシック" charset="-128"/>
              </a:rPr>
            </a:br>
            <a:r>
              <a:rPr lang="en-US" smtClean="0">
                <a:solidFill>
                  <a:schemeClr val="accent2"/>
                </a:solidFill>
                <a:ea typeface="ＭＳ Ｐゴシック" charset="-128"/>
              </a:rPr>
              <a:t>Hollow-core Bandgap Fibers</a:t>
            </a:r>
          </a:p>
        </p:txBody>
      </p:sp>
      <p:sp>
        <p:nvSpPr>
          <p:cNvPr id="217091" name="Freeform 3"/>
          <p:cNvSpPr>
            <a:spLocks/>
          </p:cNvSpPr>
          <p:nvPr/>
        </p:nvSpPr>
        <p:spPr bwMode="auto">
          <a:xfrm>
            <a:off x="0" y="5486400"/>
            <a:ext cx="9144000" cy="1371600"/>
          </a:xfrm>
          <a:custGeom>
            <a:avLst/>
            <a:gdLst>
              <a:gd name="T0" fmla="*/ 0 w 5568"/>
              <a:gd name="T1" fmla="*/ 2147483647 h 1200"/>
              <a:gd name="T2" fmla="*/ 2147483647 w 5568"/>
              <a:gd name="T3" fmla="*/ 2147483647 h 1200"/>
              <a:gd name="T4" fmla="*/ 2147483647 w 5568"/>
              <a:gd name="T5" fmla="*/ 2147483647 h 1200"/>
              <a:gd name="T6" fmla="*/ 2147483647 w 5568"/>
              <a:gd name="T7" fmla="*/ 2147483647 h 1200"/>
              <a:gd name="T8" fmla="*/ 2147483647 w 5568"/>
              <a:gd name="T9" fmla="*/ 2147483647 h 1200"/>
              <a:gd name="T10" fmla="*/ 2147483647 w 5568"/>
              <a:gd name="T11" fmla="*/ 2147483647 h 1200"/>
              <a:gd name="T12" fmla="*/ 2147483647 w 5568"/>
              <a:gd name="T13" fmla="*/ 2147483647 h 1200"/>
              <a:gd name="T14" fmla="*/ 2147483647 w 5568"/>
              <a:gd name="T15" fmla="*/ 0 h 1200"/>
              <a:gd name="T16" fmla="*/ 2147483647 w 5568"/>
              <a:gd name="T17" fmla="*/ 2147483647 h 1200"/>
              <a:gd name="T18" fmla="*/ 2147483647 w 5568"/>
              <a:gd name="T19" fmla="*/ 2147483647 h 1200"/>
              <a:gd name="T20" fmla="*/ 2147483647 w 5568"/>
              <a:gd name="T21" fmla="*/ 2147483647 h 1200"/>
              <a:gd name="T22" fmla="*/ 2147483647 w 5568"/>
              <a:gd name="T23" fmla="*/ 2147483647 h 1200"/>
              <a:gd name="T24" fmla="*/ 2147483647 w 5568"/>
              <a:gd name="T25" fmla="*/ 2147483647 h 1200"/>
              <a:gd name="T26" fmla="*/ 2147483647 w 5568"/>
              <a:gd name="T27" fmla="*/ 2147483647 h 1200"/>
              <a:gd name="T28" fmla="*/ 2147483647 w 5568"/>
              <a:gd name="T29" fmla="*/ 2147483647 h 1200"/>
              <a:gd name="T30" fmla="*/ 2147483647 w 5568"/>
              <a:gd name="T31" fmla="*/ 2147483647 h 1200"/>
              <a:gd name="T32" fmla="*/ 2147483647 w 5568"/>
              <a:gd name="T33" fmla="*/ 2147483647 h 1200"/>
              <a:gd name="T34" fmla="*/ 2147483647 w 5568"/>
              <a:gd name="T35" fmla="*/ 2147483647 h 1200"/>
              <a:gd name="T36" fmla="*/ 2147483647 w 5568"/>
              <a:gd name="T37" fmla="*/ 2147483647 h 1200"/>
              <a:gd name="T38" fmla="*/ 2147483647 w 5568"/>
              <a:gd name="T39" fmla="*/ 2147483647 h 1200"/>
              <a:gd name="T40" fmla="*/ 2147483647 w 5568"/>
              <a:gd name="T41" fmla="*/ 2147483647 h 1200"/>
              <a:gd name="T42" fmla="*/ 2147483647 w 5568"/>
              <a:gd name="T43" fmla="*/ 2147483647 h 1200"/>
              <a:gd name="T44" fmla="*/ 2147483647 w 5568"/>
              <a:gd name="T45" fmla="*/ 2147483647 h 1200"/>
              <a:gd name="T46" fmla="*/ 2147483647 w 5568"/>
              <a:gd name="T47" fmla="*/ 2147483647 h 1200"/>
              <a:gd name="T48" fmla="*/ 2147483647 w 5568"/>
              <a:gd name="T49" fmla="*/ 2147483647 h 1200"/>
              <a:gd name="T50" fmla="*/ 2147483647 w 5568"/>
              <a:gd name="T51" fmla="*/ 2147483647 h 1200"/>
              <a:gd name="T52" fmla="*/ 2147483647 w 5568"/>
              <a:gd name="T53" fmla="*/ 2147483647 h 1200"/>
              <a:gd name="T54" fmla="*/ 2147483647 w 5568"/>
              <a:gd name="T55" fmla="*/ 2147483647 h 1200"/>
              <a:gd name="T56" fmla="*/ 2147483647 w 5568"/>
              <a:gd name="T57" fmla="*/ 2147483647 h 1200"/>
              <a:gd name="T58" fmla="*/ 2147483647 w 5568"/>
              <a:gd name="T59" fmla="*/ 2147483647 h 1200"/>
              <a:gd name="T60" fmla="*/ 2147483647 w 5568"/>
              <a:gd name="T61" fmla="*/ 2147483647 h 1200"/>
              <a:gd name="T62" fmla="*/ 2147483647 w 5568"/>
              <a:gd name="T63" fmla="*/ 2147483647 h 1200"/>
              <a:gd name="T64" fmla="*/ 2147483647 w 5568"/>
              <a:gd name="T65" fmla="*/ 2147483647 h 1200"/>
              <a:gd name="T66" fmla="*/ 2147483647 w 5568"/>
              <a:gd name="T67" fmla="*/ 2147483647 h 1200"/>
              <a:gd name="T68" fmla="*/ 0 w 5568"/>
              <a:gd name="T69" fmla="*/ 2147483647 h 1200"/>
              <a:gd name="T70" fmla="*/ 0 w 5568"/>
              <a:gd name="T71" fmla="*/ 2147483647 h 1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68"/>
              <a:gd name="T109" fmla="*/ 0 h 1200"/>
              <a:gd name="T110" fmla="*/ 5568 w 5568"/>
              <a:gd name="T111" fmla="*/ 1200 h 1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68" h="1200">
                <a:moveTo>
                  <a:pt x="0" y="1104"/>
                </a:moveTo>
                <a:lnTo>
                  <a:pt x="48" y="528"/>
                </a:lnTo>
                <a:lnTo>
                  <a:pt x="192" y="672"/>
                </a:lnTo>
                <a:lnTo>
                  <a:pt x="528" y="384"/>
                </a:lnTo>
                <a:lnTo>
                  <a:pt x="528" y="816"/>
                </a:lnTo>
                <a:lnTo>
                  <a:pt x="864" y="336"/>
                </a:lnTo>
                <a:lnTo>
                  <a:pt x="1056" y="720"/>
                </a:lnTo>
                <a:lnTo>
                  <a:pt x="1296" y="0"/>
                </a:lnTo>
                <a:lnTo>
                  <a:pt x="1488" y="576"/>
                </a:lnTo>
                <a:lnTo>
                  <a:pt x="1680" y="384"/>
                </a:lnTo>
                <a:lnTo>
                  <a:pt x="1776" y="816"/>
                </a:lnTo>
                <a:lnTo>
                  <a:pt x="2112" y="192"/>
                </a:lnTo>
                <a:lnTo>
                  <a:pt x="2256" y="624"/>
                </a:lnTo>
                <a:lnTo>
                  <a:pt x="2496" y="432"/>
                </a:lnTo>
                <a:lnTo>
                  <a:pt x="2640" y="912"/>
                </a:lnTo>
                <a:lnTo>
                  <a:pt x="2784" y="96"/>
                </a:lnTo>
                <a:lnTo>
                  <a:pt x="2928" y="624"/>
                </a:lnTo>
                <a:lnTo>
                  <a:pt x="3120" y="528"/>
                </a:lnTo>
                <a:lnTo>
                  <a:pt x="3216" y="864"/>
                </a:lnTo>
                <a:lnTo>
                  <a:pt x="3504" y="288"/>
                </a:lnTo>
                <a:lnTo>
                  <a:pt x="3600" y="912"/>
                </a:lnTo>
                <a:lnTo>
                  <a:pt x="3792" y="288"/>
                </a:lnTo>
                <a:lnTo>
                  <a:pt x="3840" y="816"/>
                </a:lnTo>
                <a:lnTo>
                  <a:pt x="4080" y="432"/>
                </a:lnTo>
                <a:lnTo>
                  <a:pt x="4176" y="768"/>
                </a:lnTo>
                <a:lnTo>
                  <a:pt x="4320" y="96"/>
                </a:lnTo>
                <a:lnTo>
                  <a:pt x="4560" y="528"/>
                </a:lnTo>
                <a:lnTo>
                  <a:pt x="4848" y="192"/>
                </a:lnTo>
                <a:lnTo>
                  <a:pt x="4896" y="624"/>
                </a:lnTo>
                <a:lnTo>
                  <a:pt x="5232" y="336"/>
                </a:lnTo>
                <a:lnTo>
                  <a:pt x="5232" y="480"/>
                </a:lnTo>
                <a:lnTo>
                  <a:pt x="5376" y="336"/>
                </a:lnTo>
                <a:lnTo>
                  <a:pt x="5568" y="528"/>
                </a:lnTo>
                <a:lnTo>
                  <a:pt x="5568" y="1200"/>
                </a:lnTo>
                <a:lnTo>
                  <a:pt x="0" y="1200"/>
                </a:lnTo>
                <a:lnTo>
                  <a:pt x="0" y="1104"/>
                </a:lnTo>
                <a:close/>
              </a:path>
            </a:pathLst>
          </a:custGeom>
          <a:solidFill>
            <a:schemeClr val="hlink"/>
          </a:solidFill>
          <a:ln w="9525">
            <a:solidFill>
              <a:schemeClr val="tx1"/>
            </a:solidFill>
            <a:round/>
            <a:headEnd/>
            <a:tailEnd/>
          </a:ln>
        </p:spPr>
        <p:txBody>
          <a:bodyPr wrap="none" anchor="ctr"/>
          <a:lstStyle/>
          <a:p>
            <a:endParaRPr lang="cs-CZ"/>
          </a:p>
        </p:txBody>
      </p:sp>
      <p:pic>
        <p:nvPicPr>
          <p:cNvPr id="217092" name="Picture 4"/>
          <p:cNvPicPr>
            <a:picLocks noChangeAspect="1" noChangeArrowheads="1"/>
          </p:cNvPicPr>
          <p:nvPr/>
        </p:nvPicPr>
        <p:blipFill>
          <a:blip r:embed="rId2">
            <a:clrChange>
              <a:clrFrom>
                <a:srgbClr val="FFFFFE"/>
              </a:clrFrom>
              <a:clrTo>
                <a:srgbClr val="FFFFFE">
                  <a:alpha val="0"/>
                </a:srgbClr>
              </a:clrTo>
            </a:clrChange>
          </a:blip>
          <a:srcRect/>
          <a:stretch>
            <a:fillRect/>
          </a:stretch>
        </p:blipFill>
        <p:spPr bwMode="auto">
          <a:xfrm>
            <a:off x="1752600" y="4251325"/>
            <a:ext cx="3632200" cy="2413000"/>
          </a:xfrm>
          <a:prstGeom prst="rect">
            <a:avLst/>
          </a:prstGeom>
          <a:noFill/>
          <a:ln w="9525">
            <a:noFill/>
            <a:miter lim="800000"/>
            <a:headEnd/>
            <a:tailEnd/>
          </a:ln>
        </p:spPr>
      </p:pic>
      <p:grpSp>
        <p:nvGrpSpPr>
          <p:cNvPr id="217093" name="Group 5"/>
          <p:cNvGrpSpPr>
            <a:grpSpLocks/>
          </p:cNvGrpSpPr>
          <p:nvPr/>
        </p:nvGrpSpPr>
        <p:grpSpPr bwMode="auto">
          <a:xfrm>
            <a:off x="5791200" y="1447800"/>
            <a:ext cx="2133600" cy="2133600"/>
            <a:chOff x="3648" y="912"/>
            <a:chExt cx="1344" cy="1344"/>
          </a:xfrm>
        </p:grpSpPr>
        <p:sp>
          <p:nvSpPr>
            <p:cNvPr id="217185" name="Oval 6"/>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7186" name="Oval 7"/>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17187" name="Oval 8"/>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7188" name="Oval 9"/>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17189" name="Oval 10"/>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17190" name="Oval 11"/>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17094" name="Text Box 12"/>
          <p:cNvSpPr txBox="1">
            <a:spLocks noChangeArrowheads="1"/>
          </p:cNvSpPr>
          <p:nvPr/>
        </p:nvSpPr>
        <p:spPr bwMode="auto">
          <a:xfrm>
            <a:off x="7521575" y="1279525"/>
            <a:ext cx="1579563"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Bragg fiber</a:t>
            </a:r>
          </a:p>
        </p:txBody>
      </p:sp>
      <p:sp>
        <p:nvSpPr>
          <p:cNvPr id="217095" name="Text Box 13"/>
          <p:cNvSpPr txBox="1">
            <a:spLocks noChangeArrowheads="1"/>
          </p:cNvSpPr>
          <p:nvPr/>
        </p:nvSpPr>
        <p:spPr bwMode="auto">
          <a:xfrm>
            <a:off x="7691438" y="1676400"/>
            <a:ext cx="1341437" cy="274638"/>
          </a:xfrm>
          <a:prstGeom prst="rect">
            <a:avLst/>
          </a:prstGeom>
          <a:noFill/>
          <a:ln w="9525">
            <a:noFill/>
            <a:miter lim="800000"/>
            <a:headEnd/>
            <a:tailEnd/>
          </a:ln>
        </p:spPr>
        <p:txBody>
          <a:bodyPr wrap="none">
            <a:spAutoFit/>
          </a:bodyPr>
          <a:lstStyle/>
          <a:p>
            <a:pPr algn="ctr" eaLnBrk="0" hangingPunct="0"/>
            <a:r>
              <a:rPr lang="en-US" sz="1200"/>
              <a:t>[ Yeh </a:t>
            </a:r>
            <a:r>
              <a:rPr lang="en-US" sz="1200" i="1"/>
              <a:t>et al</a:t>
            </a:r>
            <a:r>
              <a:rPr lang="en-US" sz="1200"/>
              <a:t>., 1978 ]</a:t>
            </a:r>
          </a:p>
        </p:txBody>
      </p:sp>
      <p:sp>
        <p:nvSpPr>
          <p:cNvPr id="217096" name="Text Box 14"/>
          <p:cNvSpPr txBox="1">
            <a:spLocks noChangeArrowheads="1"/>
          </p:cNvSpPr>
          <p:nvPr/>
        </p:nvSpPr>
        <p:spPr bwMode="auto">
          <a:xfrm>
            <a:off x="7662863" y="2895600"/>
            <a:ext cx="1449387" cy="823913"/>
          </a:xfrm>
          <a:prstGeom prst="rect">
            <a:avLst/>
          </a:prstGeom>
          <a:noFill/>
          <a:ln w="9525">
            <a:noFill/>
            <a:miter lim="800000"/>
            <a:headEnd/>
            <a:tailEnd/>
          </a:ln>
        </p:spPr>
        <p:txBody>
          <a:bodyPr wrap="none">
            <a:spAutoFit/>
          </a:bodyPr>
          <a:lstStyle/>
          <a:p>
            <a:pPr algn="ctr" eaLnBrk="0" hangingPunct="0"/>
            <a:r>
              <a:rPr lang="en-US" sz="1200"/>
              <a:t>+ omnidirectional</a:t>
            </a:r>
            <a:endParaRPr lang="en-US" sz="1800"/>
          </a:p>
          <a:p>
            <a:pPr algn="ctr" eaLnBrk="0" hangingPunct="0"/>
            <a:r>
              <a:rPr lang="en-US" sz="1800"/>
              <a:t>= </a:t>
            </a:r>
            <a:r>
              <a:rPr lang="en-US" sz="1800">
                <a:solidFill>
                  <a:schemeClr val="accent2"/>
                </a:solidFill>
              </a:rPr>
              <a:t>OmniGuide</a:t>
            </a:r>
          </a:p>
          <a:p>
            <a:pPr algn="ctr" eaLnBrk="0" hangingPunct="0"/>
            <a:r>
              <a:rPr lang="en-US" sz="1800">
                <a:solidFill>
                  <a:schemeClr val="accent2"/>
                </a:solidFill>
              </a:rPr>
              <a:t> fibers</a:t>
            </a:r>
            <a:endParaRPr lang="en-US" sz="1800"/>
          </a:p>
        </p:txBody>
      </p:sp>
      <p:grpSp>
        <p:nvGrpSpPr>
          <p:cNvPr id="217097" name="Group 15"/>
          <p:cNvGrpSpPr>
            <a:grpSpLocks/>
          </p:cNvGrpSpPr>
          <p:nvPr/>
        </p:nvGrpSpPr>
        <p:grpSpPr bwMode="auto">
          <a:xfrm>
            <a:off x="5715000" y="3733800"/>
            <a:ext cx="2133600" cy="2133600"/>
            <a:chOff x="3600" y="2352"/>
            <a:chExt cx="1344" cy="1344"/>
          </a:xfrm>
        </p:grpSpPr>
        <p:sp>
          <p:nvSpPr>
            <p:cNvPr id="217114" name="Oval 16"/>
            <p:cNvSpPr>
              <a:spLocks noChangeArrowheads="1"/>
            </p:cNvSpPr>
            <p:nvPr/>
          </p:nvSpPr>
          <p:spPr bwMode="auto">
            <a:xfrm>
              <a:off x="3600" y="2352"/>
              <a:ext cx="1344" cy="1344"/>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grpSp>
          <p:nvGrpSpPr>
            <p:cNvPr id="217115" name="Group 17"/>
            <p:cNvGrpSpPr>
              <a:grpSpLocks/>
            </p:cNvGrpSpPr>
            <p:nvPr/>
          </p:nvGrpSpPr>
          <p:grpSpPr bwMode="auto">
            <a:xfrm>
              <a:off x="3648" y="2426"/>
              <a:ext cx="1248" cy="1196"/>
              <a:chOff x="3648" y="2458"/>
              <a:chExt cx="1248" cy="1196"/>
            </a:xfrm>
          </p:grpSpPr>
          <p:sp>
            <p:nvSpPr>
              <p:cNvPr id="217116" name="Oval 18"/>
              <p:cNvSpPr>
                <a:spLocks noChangeArrowheads="1"/>
              </p:cNvSpPr>
              <p:nvPr/>
            </p:nvSpPr>
            <p:spPr bwMode="auto">
              <a:xfrm>
                <a:off x="4007"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17" name="Oval 19"/>
              <p:cNvSpPr>
                <a:spLocks noChangeArrowheads="1"/>
              </p:cNvSpPr>
              <p:nvPr/>
            </p:nvSpPr>
            <p:spPr bwMode="auto">
              <a:xfrm>
                <a:off x="4151"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18" name="Oval 20"/>
              <p:cNvSpPr>
                <a:spLocks noChangeArrowheads="1"/>
              </p:cNvSpPr>
              <p:nvPr/>
            </p:nvSpPr>
            <p:spPr bwMode="auto">
              <a:xfrm>
                <a:off x="4295"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19" name="Oval 21"/>
              <p:cNvSpPr>
                <a:spLocks noChangeArrowheads="1"/>
              </p:cNvSpPr>
              <p:nvPr/>
            </p:nvSpPr>
            <p:spPr bwMode="auto">
              <a:xfrm>
                <a:off x="4439"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0" name="Oval 22"/>
              <p:cNvSpPr>
                <a:spLocks noChangeArrowheads="1"/>
              </p:cNvSpPr>
              <p:nvPr/>
            </p:nvSpPr>
            <p:spPr bwMode="auto">
              <a:xfrm>
                <a:off x="3936"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1" name="Oval 23"/>
              <p:cNvSpPr>
                <a:spLocks noChangeArrowheads="1"/>
              </p:cNvSpPr>
              <p:nvPr/>
            </p:nvSpPr>
            <p:spPr bwMode="auto">
              <a:xfrm>
                <a:off x="4080"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2" name="Oval 24"/>
              <p:cNvSpPr>
                <a:spLocks noChangeArrowheads="1"/>
              </p:cNvSpPr>
              <p:nvPr/>
            </p:nvSpPr>
            <p:spPr bwMode="auto">
              <a:xfrm>
                <a:off x="4224"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3" name="Oval 25"/>
              <p:cNvSpPr>
                <a:spLocks noChangeArrowheads="1"/>
              </p:cNvSpPr>
              <p:nvPr/>
            </p:nvSpPr>
            <p:spPr bwMode="auto">
              <a:xfrm>
                <a:off x="4368"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4" name="Oval 26"/>
              <p:cNvSpPr>
                <a:spLocks noChangeArrowheads="1"/>
              </p:cNvSpPr>
              <p:nvPr/>
            </p:nvSpPr>
            <p:spPr bwMode="auto">
              <a:xfrm>
                <a:off x="4512"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5" name="Oval 27"/>
              <p:cNvSpPr>
                <a:spLocks noChangeArrowheads="1"/>
              </p:cNvSpPr>
              <p:nvPr/>
            </p:nvSpPr>
            <p:spPr bwMode="auto">
              <a:xfrm>
                <a:off x="386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6" name="Oval 28"/>
              <p:cNvSpPr>
                <a:spLocks noChangeArrowheads="1"/>
              </p:cNvSpPr>
              <p:nvPr/>
            </p:nvSpPr>
            <p:spPr bwMode="auto">
              <a:xfrm>
                <a:off x="4007"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7" name="Oval 29"/>
              <p:cNvSpPr>
                <a:spLocks noChangeArrowheads="1"/>
              </p:cNvSpPr>
              <p:nvPr/>
            </p:nvSpPr>
            <p:spPr bwMode="auto">
              <a:xfrm>
                <a:off x="4151"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8" name="Oval 30"/>
              <p:cNvSpPr>
                <a:spLocks noChangeArrowheads="1"/>
              </p:cNvSpPr>
              <p:nvPr/>
            </p:nvSpPr>
            <p:spPr bwMode="auto">
              <a:xfrm>
                <a:off x="4295"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29" name="Oval 31"/>
              <p:cNvSpPr>
                <a:spLocks noChangeArrowheads="1"/>
              </p:cNvSpPr>
              <p:nvPr/>
            </p:nvSpPr>
            <p:spPr bwMode="auto">
              <a:xfrm>
                <a:off x="4439"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0" name="Oval 32"/>
              <p:cNvSpPr>
                <a:spLocks noChangeArrowheads="1"/>
              </p:cNvSpPr>
              <p:nvPr/>
            </p:nvSpPr>
            <p:spPr bwMode="auto">
              <a:xfrm>
                <a:off x="458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1" name="Oval 33"/>
              <p:cNvSpPr>
                <a:spLocks noChangeArrowheads="1"/>
              </p:cNvSpPr>
              <p:nvPr/>
            </p:nvSpPr>
            <p:spPr bwMode="auto">
              <a:xfrm>
                <a:off x="379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2" name="Oval 34"/>
              <p:cNvSpPr>
                <a:spLocks noChangeArrowheads="1"/>
              </p:cNvSpPr>
              <p:nvPr/>
            </p:nvSpPr>
            <p:spPr bwMode="auto">
              <a:xfrm>
                <a:off x="393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3" name="Oval 35"/>
              <p:cNvSpPr>
                <a:spLocks noChangeArrowheads="1"/>
              </p:cNvSpPr>
              <p:nvPr/>
            </p:nvSpPr>
            <p:spPr bwMode="auto">
              <a:xfrm>
                <a:off x="4080"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4" name="Oval 36"/>
              <p:cNvSpPr>
                <a:spLocks noChangeArrowheads="1"/>
              </p:cNvSpPr>
              <p:nvPr/>
            </p:nvSpPr>
            <p:spPr bwMode="auto">
              <a:xfrm>
                <a:off x="4224"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5" name="Oval 37"/>
              <p:cNvSpPr>
                <a:spLocks noChangeArrowheads="1"/>
              </p:cNvSpPr>
              <p:nvPr/>
            </p:nvSpPr>
            <p:spPr bwMode="auto">
              <a:xfrm>
                <a:off x="4368"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6" name="Oval 38"/>
              <p:cNvSpPr>
                <a:spLocks noChangeArrowheads="1"/>
              </p:cNvSpPr>
              <p:nvPr/>
            </p:nvSpPr>
            <p:spPr bwMode="auto">
              <a:xfrm>
                <a:off x="451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7" name="Oval 39"/>
              <p:cNvSpPr>
                <a:spLocks noChangeArrowheads="1"/>
              </p:cNvSpPr>
              <p:nvPr/>
            </p:nvSpPr>
            <p:spPr bwMode="auto">
              <a:xfrm>
                <a:off x="465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8" name="Oval 40"/>
              <p:cNvSpPr>
                <a:spLocks noChangeArrowheads="1"/>
              </p:cNvSpPr>
              <p:nvPr/>
            </p:nvSpPr>
            <p:spPr bwMode="auto">
              <a:xfrm>
                <a:off x="371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39" name="Oval 41"/>
              <p:cNvSpPr>
                <a:spLocks noChangeArrowheads="1"/>
              </p:cNvSpPr>
              <p:nvPr/>
            </p:nvSpPr>
            <p:spPr bwMode="auto">
              <a:xfrm>
                <a:off x="386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0" name="Oval 42"/>
              <p:cNvSpPr>
                <a:spLocks noChangeArrowheads="1"/>
              </p:cNvSpPr>
              <p:nvPr/>
            </p:nvSpPr>
            <p:spPr bwMode="auto">
              <a:xfrm>
                <a:off x="400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1" name="Oval 43"/>
              <p:cNvSpPr>
                <a:spLocks noChangeArrowheads="1"/>
              </p:cNvSpPr>
              <p:nvPr/>
            </p:nvSpPr>
            <p:spPr bwMode="auto">
              <a:xfrm>
                <a:off x="4151"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2" name="Oval 44"/>
              <p:cNvSpPr>
                <a:spLocks noChangeArrowheads="1"/>
              </p:cNvSpPr>
              <p:nvPr/>
            </p:nvSpPr>
            <p:spPr bwMode="auto">
              <a:xfrm>
                <a:off x="4295"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3" name="Oval 45"/>
              <p:cNvSpPr>
                <a:spLocks noChangeArrowheads="1"/>
              </p:cNvSpPr>
              <p:nvPr/>
            </p:nvSpPr>
            <p:spPr bwMode="auto">
              <a:xfrm>
                <a:off x="443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4" name="Oval 46"/>
              <p:cNvSpPr>
                <a:spLocks noChangeArrowheads="1"/>
              </p:cNvSpPr>
              <p:nvPr/>
            </p:nvSpPr>
            <p:spPr bwMode="auto">
              <a:xfrm>
                <a:off x="458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5" name="Oval 47"/>
              <p:cNvSpPr>
                <a:spLocks noChangeArrowheads="1"/>
              </p:cNvSpPr>
              <p:nvPr/>
            </p:nvSpPr>
            <p:spPr bwMode="auto">
              <a:xfrm>
                <a:off x="472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6" name="Oval 48"/>
              <p:cNvSpPr>
                <a:spLocks noChangeArrowheads="1"/>
              </p:cNvSpPr>
              <p:nvPr/>
            </p:nvSpPr>
            <p:spPr bwMode="auto">
              <a:xfrm>
                <a:off x="364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7" name="Oval 49"/>
              <p:cNvSpPr>
                <a:spLocks noChangeArrowheads="1"/>
              </p:cNvSpPr>
              <p:nvPr/>
            </p:nvSpPr>
            <p:spPr bwMode="auto">
              <a:xfrm>
                <a:off x="379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8" name="Oval 50"/>
              <p:cNvSpPr>
                <a:spLocks noChangeArrowheads="1"/>
              </p:cNvSpPr>
              <p:nvPr/>
            </p:nvSpPr>
            <p:spPr bwMode="auto">
              <a:xfrm>
                <a:off x="393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49" name="Oval 51"/>
              <p:cNvSpPr>
                <a:spLocks noChangeArrowheads="1"/>
              </p:cNvSpPr>
              <p:nvPr/>
            </p:nvSpPr>
            <p:spPr bwMode="auto">
              <a:xfrm>
                <a:off x="408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0" name="Oval 52"/>
              <p:cNvSpPr>
                <a:spLocks noChangeArrowheads="1"/>
              </p:cNvSpPr>
              <p:nvPr/>
            </p:nvSpPr>
            <p:spPr bwMode="auto">
              <a:xfrm>
                <a:off x="4128" y="2916"/>
                <a:ext cx="288" cy="288"/>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1" name="Oval 53"/>
              <p:cNvSpPr>
                <a:spLocks noChangeArrowheads="1"/>
              </p:cNvSpPr>
              <p:nvPr/>
            </p:nvSpPr>
            <p:spPr bwMode="auto">
              <a:xfrm>
                <a:off x="436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2" name="Oval 54"/>
              <p:cNvSpPr>
                <a:spLocks noChangeArrowheads="1"/>
              </p:cNvSpPr>
              <p:nvPr/>
            </p:nvSpPr>
            <p:spPr bwMode="auto">
              <a:xfrm>
                <a:off x="451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3" name="Oval 55"/>
              <p:cNvSpPr>
                <a:spLocks noChangeArrowheads="1"/>
              </p:cNvSpPr>
              <p:nvPr/>
            </p:nvSpPr>
            <p:spPr bwMode="auto">
              <a:xfrm>
                <a:off x="465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4" name="Oval 56"/>
              <p:cNvSpPr>
                <a:spLocks noChangeArrowheads="1"/>
              </p:cNvSpPr>
              <p:nvPr/>
            </p:nvSpPr>
            <p:spPr bwMode="auto">
              <a:xfrm>
                <a:off x="480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5" name="Oval 57"/>
              <p:cNvSpPr>
                <a:spLocks noChangeArrowheads="1"/>
              </p:cNvSpPr>
              <p:nvPr/>
            </p:nvSpPr>
            <p:spPr bwMode="auto">
              <a:xfrm>
                <a:off x="371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6" name="Oval 58"/>
              <p:cNvSpPr>
                <a:spLocks noChangeArrowheads="1"/>
              </p:cNvSpPr>
              <p:nvPr/>
            </p:nvSpPr>
            <p:spPr bwMode="auto">
              <a:xfrm>
                <a:off x="386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7" name="Oval 59"/>
              <p:cNvSpPr>
                <a:spLocks noChangeArrowheads="1"/>
              </p:cNvSpPr>
              <p:nvPr/>
            </p:nvSpPr>
            <p:spPr bwMode="auto">
              <a:xfrm>
                <a:off x="400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8" name="Oval 60"/>
              <p:cNvSpPr>
                <a:spLocks noChangeArrowheads="1"/>
              </p:cNvSpPr>
              <p:nvPr/>
            </p:nvSpPr>
            <p:spPr bwMode="auto">
              <a:xfrm>
                <a:off x="4151"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59" name="Oval 61"/>
              <p:cNvSpPr>
                <a:spLocks noChangeArrowheads="1"/>
              </p:cNvSpPr>
              <p:nvPr/>
            </p:nvSpPr>
            <p:spPr bwMode="auto">
              <a:xfrm>
                <a:off x="4295"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0" name="Oval 62"/>
              <p:cNvSpPr>
                <a:spLocks noChangeArrowheads="1"/>
              </p:cNvSpPr>
              <p:nvPr/>
            </p:nvSpPr>
            <p:spPr bwMode="auto">
              <a:xfrm>
                <a:off x="443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1" name="Oval 63"/>
              <p:cNvSpPr>
                <a:spLocks noChangeArrowheads="1"/>
              </p:cNvSpPr>
              <p:nvPr/>
            </p:nvSpPr>
            <p:spPr bwMode="auto">
              <a:xfrm>
                <a:off x="458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2" name="Oval 64"/>
              <p:cNvSpPr>
                <a:spLocks noChangeArrowheads="1"/>
              </p:cNvSpPr>
              <p:nvPr/>
            </p:nvSpPr>
            <p:spPr bwMode="auto">
              <a:xfrm>
                <a:off x="472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3" name="Oval 65"/>
              <p:cNvSpPr>
                <a:spLocks noChangeArrowheads="1"/>
              </p:cNvSpPr>
              <p:nvPr/>
            </p:nvSpPr>
            <p:spPr bwMode="auto">
              <a:xfrm>
                <a:off x="379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4" name="Oval 66"/>
              <p:cNvSpPr>
                <a:spLocks noChangeArrowheads="1"/>
              </p:cNvSpPr>
              <p:nvPr/>
            </p:nvSpPr>
            <p:spPr bwMode="auto">
              <a:xfrm>
                <a:off x="393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5" name="Oval 67"/>
              <p:cNvSpPr>
                <a:spLocks noChangeArrowheads="1"/>
              </p:cNvSpPr>
              <p:nvPr/>
            </p:nvSpPr>
            <p:spPr bwMode="auto">
              <a:xfrm>
                <a:off x="4080"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6" name="Oval 68"/>
              <p:cNvSpPr>
                <a:spLocks noChangeArrowheads="1"/>
              </p:cNvSpPr>
              <p:nvPr/>
            </p:nvSpPr>
            <p:spPr bwMode="auto">
              <a:xfrm>
                <a:off x="4224"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7" name="Oval 69"/>
              <p:cNvSpPr>
                <a:spLocks noChangeArrowheads="1"/>
              </p:cNvSpPr>
              <p:nvPr/>
            </p:nvSpPr>
            <p:spPr bwMode="auto">
              <a:xfrm>
                <a:off x="4368"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8" name="Oval 70"/>
              <p:cNvSpPr>
                <a:spLocks noChangeArrowheads="1"/>
              </p:cNvSpPr>
              <p:nvPr/>
            </p:nvSpPr>
            <p:spPr bwMode="auto">
              <a:xfrm>
                <a:off x="451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69" name="Oval 71"/>
              <p:cNvSpPr>
                <a:spLocks noChangeArrowheads="1"/>
              </p:cNvSpPr>
              <p:nvPr/>
            </p:nvSpPr>
            <p:spPr bwMode="auto">
              <a:xfrm>
                <a:off x="465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0" name="Oval 72"/>
              <p:cNvSpPr>
                <a:spLocks noChangeArrowheads="1"/>
              </p:cNvSpPr>
              <p:nvPr/>
            </p:nvSpPr>
            <p:spPr bwMode="auto">
              <a:xfrm>
                <a:off x="386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1" name="Oval 73"/>
              <p:cNvSpPr>
                <a:spLocks noChangeArrowheads="1"/>
              </p:cNvSpPr>
              <p:nvPr/>
            </p:nvSpPr>
            <p:spPr bwMode="auto">
              <a:xfrm>
                <a:off x="4007"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2" name="Oval 74"/>
              <p:cNvSpPr>
                <a:spLocks noChangeArrowheads="1"/>
              </p:cNvSpPr>
              <p:nvPr/>
            </p:nvSpPr>
            <p:spPr bwMode="auto">
              <a:xfrm>
                <a:off x="4151"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3" name="Oval 75"/>
              <p:cNvSpPr>
                <a:spLocks noChangeArrowheads="1"/>
              </p:cNvSpPr>
              <p:nvPr/>
            </p:nvSpPr>
            <p:spPr bwMode="auto">
              <a:xfrm>
                <a:off x="4295"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4" name="Oval 76"/>
              <p:cNvSpPr>
                <a:spLocks noChangeArrowheads="1"/>
              </p:cNvSpPr>
              <p:nvPr/>
            </p:nvSpPr>
            <p:spPr bwMode="auto">
              <a:xfrm>
                <a:off x="4439"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5" name="Oval 77"/>
              <p:cNvSpPr>
                <a:spLocks noChangeArrowheads="1"/>
              </p:cNvSpPr>
              <p:nvPr/>
            </p:nvSpPr>
            <p:spPr bwMode="auto">
              <a:xfrm>
                <a:off x="458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6" name="Oval 78"/>
              <p:cNvSpPr>
                <a:spLocks noChangeArrowheads="1"/>
              </p:cNvSpPr>
              <p:nvPr/>
            </p:nvSpPr>
            <p:spPr bwMode="auto">
              <a:xfrm>
                <a:off x="3936"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7" name="Oval 79"/>
              <p:cNvSpPr>
                <a:spLocks noChangeArrowheads="1"/>
              </p:cNvSpPr>
              <p:nvPr/>
            </p:nvSpPr>
            <p:spPr bwMode="auto">
              <a:xfrm>
                <a:off x="4080"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8" name="Oval 80"/>
              <p:cNvSpPr>
                <a:spLocks noChangeArrowheads="1"/>
              </p:cNvSpPr>
              <p:nvPr/>
            </p:nvSpPr>
            <p:spPr bwMode="auto">
              <a:xfrm>
                <a:off x="4224"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79" name="Oval 81"/>
              <p:cNvSpPr>
                <a:spLocks noChangeArrowheads="1"/>
              </p:cNvSpPr>
              <p:nvPr/>
            </p:nvSpPr>
            <p:spPr bwMode="auto">
              <a:xfrm>
                <a:off x="4368"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80" name="Oval 82"/>
              <p:cNvSpPr>
                <a:spLocks noChangeArrowheads="1"/>
              </p:cNvSpPr>
              <p:nvPr/>
            </p:nvSpPr>
            <p:spPr bwMode="auto">
              <a:xfrm>
                <a:off x="4512"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81" name="Oval 83"/>
              <p:cNvSpPr>
                <a:spLocks noChangeArrowheads="1"/>
              </p:cNvSpPr>
              <p:nvPr/>
            </p:nvSpPr>
            <p:spPr bwMode="auto">
              <a:xfrm>
                <a:off x="4007"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82" name="Oval 84"/>
              <p:cNvSpPr>
                <a:spLocks noChangeArrowheads="1"/>
              </p:cNvSpPr>
              <p:nvPr/>
            </p:nvSpPr>
            <p:spPr bwMode="auto">
              <a:xfrm>
                <a:off x="4151"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83" name="Oval 85"/>
              <p:cNvSpPr>
                <a:spLocks noChangeArrowheads="1"/>
              </p:cNvSpPr>
              <p:nvPr/>
            </p:nvSpPr>
            <p:spPr bwMode="auto">
              <a:xfrm>
                <a:off x="4295"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7184" name="Oval 86"/>
              <p:cNvSpPr>
                <a:spLocks noChangeArrowheads="1"/>
              </p:cNvSpPr>
              <p:nvPr/>
            </p:nvSpPr>
            <p:spPr bwMode="auto">
              <a:xfrm>
                <a:off x="4439"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grpSp>
      </p:grpSp>
      <p:sp>
        <p:nvSpPr>
          <p:cNvPr id="217098" name="Text Box 87"/>
          <p:cNvSpPr txBox="1">
            <a:spLocks noChangeArrowheads="1"/>
          </p:cNvSpPr>
          <p:nvPr/>
        </p:nvSpPr>
        <p:spPr bwMode="auto">
          <a:xfrm>
            <a:off x="7937500" y="4876800"/>
            <a:ext cx="72707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PCF</a:t>
            </a:r>
            <a:endParaRPr lang="en-US"/>
          </a:p>
        </p:txBody>
      </p:sp>
      <p:sp>
        <p:nvSpPr>
          <p:cNvPr id="217099" name="Text Box 88"/>
          <p:cNvSpPr txBox="1">
            <a:spLocks noChangeArrowheads="1"/>
          </p:cNvSpPr>
          <p:nvPr/>
        </p:nvSpPr>
        <p:spPr bwMode="auto">
          <a:xfrm>
            <a:off x="7615238" y="5257800"/>
            <a:ext cx="1511300" cy="274638"/>
          </a:xfrm>
          <a:prstGeom prst="rect">
            <a:avLst/>
          </a:prstGeom>
          <a:noFill/>
          <a:ln w="9525">
            <a:noFill/>
            <a:miter lim="800000"/>
            <a:headEnd/>
            <a:tailEnd/>
          </a:ln>
        </p:spPr>
        <p:txBody>
          <a:bodyPr wrap="none">
            <a:spAutoFit/>
          </a:bodyPr>
          <a:lstStyle/>
          <a:p>
            <a:pPr algn="ctr" eaLnBrk="0" hangingPunct="0"/>
            <a:r>
              <a:rPr lang="en-US" sz="1200"/>
              <a:t>[ Knight </a:t>
            </a:r>
            <a:r>
              <a:rPr lang="en-US" sz="1200" i="1"/>
              <a:t>et al.</a:t>
            </a:r>
            <a:r>
              <a:rPr lang="en-US" sz="1200"/>
              <a:t>, 1998 ]</a:t>
            </a:r>
          </a:p>
        </p:txBody>
      </p:sp>
      <p:pic>
        <p:nvPicPr>
          <p:cNvPr id="217100" name="Picture 89" descr="C:\Documents and Settings\Shandon Hart\Desktop\SEM E1a good\E1A F whole fiber.tif"/>
          <p:cNvPicPr>
            <a:picLocks noChangeAspect="1" noChangeArrowheads="1"/>
          </p:cNvPicPr>
          <p:nvPr/>
        </p:nvPicPr>
        <p:blipFill>
          <a:blip r:embed="rId3"/>
          <a:srcRect/>
          <a:stretch>
            <a:fillRect/>
          </a:stretch>
        </p:blipFill>
        <p:spPr bwMode="auto">
          <a:xfrm>
            <a:off x="2168525" y="1524000"/>
            <a:ext cx="1509713" cy="1398588"/>
          </a:xfrm>
          <a:prstGeom prst="rect">
            <a:avLst/>
          </a:prstGeom>
          <a:noFill/>
          <a:ln w="9525">
            <a:noFill/>
            <a:miter lim="800000"/>
            <a:headEnd/>
            <a:tailEnd/>
          </a:ln>
        </p:spPr>
      </p:pic>
      <p:grpSp>
        <p:nvGrpSpPr>
          <p:cNvPr id="217101" name="Group 90"/>
          <p:cNvGrpSpPr>
            <a:grpSpLocks/>
          </p:cNvGrpSpPr>
          <p:nvPr/>
        </p:nvGrpSpPr>
        <p:grpSpPr bwMode="auto">
          <a:xfrm>
            <a:off x="2970213" y="2293938"/>
            <a:ext cx="2627312" cy="1619250"/>
            <a:chOff x="1488" y="1704"/>
            <a:chExt cx="4092" cy="2520"/>
          </a:xfrm>
        </p:grpSpPr>
        <p:pic>
          <p:nvPicPr>
            <p:cNvPr id="217110" name="Picture 91" descr="C:\Documents and Settings\Shandon Hart\Desktop\SEM E1a good\E1A F layers with inset.tif"/>
            <p:cNvPicPr>
              <a:picLocks noChangeAspect="1" noChangeArrowheads="1"/>
            </p:cNvPicPr>
            <p:nvPr/>
          </p:nvPicPr>
          <p:blipFill>
            <a:blip r:embed="rId4"/>
            <a:srcRect r="2847"/>
            <a:stretch>
              <a:fillRect/>
            </a:stretch>
          </p:blipFill>
          <p:spPr bwMode="auto">
            <a:xfrm>
              <a:off x="2304" y="1884"/>
              <a:ext cx="3276" cy="2340"/>
            </a:xfrm>
            <a:prstGeom prst="rect">
              <a:avLst/>
            </a:prstGeom>
            <a:noFill/>
            <a:ln w="9525">
              <a:noFill/>
              <a:miter lim="800000"/>
              <a:headEnd/>
              <a:tailEnd/>
            </a:ln>
          </p:spPr>
        </p:pic>
        <p:sp>
          <p:nvSpPr>
            <p:cNvPr id="217111" name="Rectangle 92"/>
            <p:cNvSpPr>
              <a:spLocks noChangeArrowheads="1"/>
            </p:cNvSpPr>
            <p:nvPr/>
          </p:nvSpPr>
          <p:spPr bwMode="auto">
            <a:xfrm>
              <a:off x="1488" y="1704"/>
              <a:ext cx="480" cy="336"/>
            </a:xfrm>
            <a:prstGeom prst="rect">
              <a:avLst/>
            </a:prstGeom>
            <a:noFill/>
            <a:ln w="25400">
              <a:solidFill>
                <a:srgbClr val="993366"/>
              </a:solidFill>
              <a:miter lim="800000"/>
              <a:headEnd/>
              <a:tailEnd/>
            </a:ln>
          </p:spPr>
          <p:txBody>
            <a:bodyPr wrap="none" anchor="ctr"/>
            <a:lstStyle/>
            <a:p>
              <a:pPr algn="ctr" eaLnBrk="0" hangingPunct="0"/>
              <a:endParaRPr lang="cs-CZ"/>
            </a:p>
          </p:txBody>
        </p:sp>
        <p:sp>
          <p:nvSpPr>
            <p:cNvPr id="217112" name="Line 93"/>
            <p:cNvSpPr>
              <a:spLocks noChangeShapeType="1"/>
            </p:cNvSpPr>
            <p:nvPr/>
          </p:nvSpPr>
          <p:spPr bwMode="auto">
            <a:xfrm>
              <a:off x="1488" y="2040"/>
              <a:ext cx="816" cy="2160"/>
            </a:xfrm>
            <a:prstGeom prst="line">
              <a:avLst/>
            </a:prstGeom>
            <a:noFill/>
            <a:ln w="25400">
              <a:solidFill>
                <a:srgbClr val="993366"/>
              </a:solidFill>
              <a:round/>
              <a:headEnd/>
              <a:tailEnd/>
            </a:ln>
          </p:spPr>
          <p:txBody>
            <a:bodyPr/>
            <a:lstStyle/>
            <a:p>
              <a:endParaRPr lang="cs-CZ"/>
            </a:p>
          </p:txBody>
        </p:sp>
        <p:sp>
          <p:nvSpPr>
            <p:cNvPr id="217113" name="Line 94"/>
            <p:cNvSpPr>
              <a:spLocks noChangeShapeType="1"/>
            </p:cNvSpPr>
            <p:nvPr/>
          </p:nvSpPr>
          <p:spPr bwMode="auto">
            <a:xfrm>
              <a:off x="1968" y="1704"/>
              <a:ext cx="3609" cy="185"/>
            </a:xfrm>
            <a:prstGeom prst="line">
              <a:avLst/>
            </a:prstGeom>
            <a:noFill/>
            <a:ln w="25400">
              <a:solidFill>
                <a:srgbClr val="993366"/>
              </a:solidFill>
              <a:round/>
              <a:headEnd/>
              <a:tailEnd/>
            </a:ln>
          </p:spPr>
          <p:txBody>
            <a:bodyPr/>
            <a:lstStyle/>
            <a:p>
              <a:endParaRPr lang="cs-CZ"/>
            </a:p>
          </p:txBody>
        </p:sp>
      </p:grpSp>
      <p:sp>
        <p:nvSpPr>
          <p:cNvPr id="217102" name="Text Box 95"/>
          <p:cNvSpPr txBox="1">
            <a:spLocks noChangeArrowheads="1"/>
          </p:cNvSpPr>
          <p:nvPr/>
        </p:nvSpPr>
        <p:spPr bwMode="auto">
          <a:xfrm>
            <a:off x="1981200" y="3048000"/>
            <a:ext cx="1435100" cy="517525"/>
          </a:xfrm>
          <a:prstGeom prst="rect">
            <a:avLst/>
          </a:prstGeom>
          <a:noFill/>
          <a:ln w="9525">
            <a:noFill/>
            <a:miter lim="800000"/>
            <a:headEnd/>
            <a:tailEnd/>
          </a:ln>
        </p:spPr>
        <p:txBody>
          <a:bodyPr wrap="none">
            <a:spAutoFit/>
          </a:bodyPr>
          <a:lstStyle/>
          <a:p>
            <a:pPr algn="ctr" eaLnBrk="0" hangingPunct="0"/>
            <a:r>
              <a:rPr lang="en-US" sz="1400"/>
              <a:t>white/grey</a:t>
            </a:r>
          </a:p>
          <a:p>
            <a:pPr algn="ctr" eaLnBrk="0" hangingPunct="0"/>
            <a:r>
              <a:rPr lang="en-US" sz="1400"/>
              <a:t>= chalco/polymer</a:t>
            </a:r>
            <a:endParaRPr lang="en-US">
              <a:solidFill>
                <a:srgbClr val="FF0000"/>
              </a:solidFill>
            </a:endParaRPr>
          </a:p>
        </p:txBody>
      </p:sp>
      <p:sp>
        <p:nvSpPr>
          <p:cNvPr id="217103" name="Line 96"/>
          <p:cNvSpPr>
            <a:spLocks noChangeShapeType="1"/>
          </p:cNvSpPr>
          <p:nvPr/>
        </p:nvSpPr>
        <p:spPr bwMode="auto">
          <a:xfrm>
            <a:off x="2055813" y="4449763"/>
            <a:ext cx="485775" cy="0"/>
          </a:xfrm>
          <a:prstGeom prst="line">
            <a:avLst/>
          </a:prstGeom>
          <a:noFill/>
          <a:ln w="38100">
            <a:solidFill>
              <a:srgbClr val="FF0000"/>
            </a:solidFill>
            <a:round/>
            <a:headEnd/>
            <a:tailEnd/>
          </a:ln>
        </p:spPr>
        <p:txBody>
          <a:bodyPr wrap="none" anchor="ctr"/>
          <a:lstStyle/>
          <a:p>
            <a:endParaRPr lang="cs-CZ"/>
          </a:p>
        </p:txBody>
      </p:sp>
      <p:sp>
        <p:nvSpPr>
          <p:cNvPr id="217104" name="Text Box 97"/>
          <p:cNvSpPr txBox="1">
            <a:spLocks noChangeArrowheads="1"/>
          </p:cNvSpPr>
          <p:nvPr/>
        </p:nvSpPr>
        <p:spPr bwMode="auto">
          <a:xfrm>
            <a:off x="1993900" y="4449763"/>
            <a:ext cx="620713" cy="366712"/>
          </a:xfrm>
          <a:prstGeom prst="rect">
            <a:avLst/>
          </a:prstGeom>
          <a:noFill/>
          <a:ln w="9525">
            <a:noFill/>
            <a:miter lim="800000"/>
            <a:headEnd/>
            <a:tailEnd/>
          </a:ln>
        </p:spPr>
        <p:txBody>
          <a:bodyPr wrap="none">
            <a:spAutoFit/>
          </a:bodyPr>
          <a:lstStyle/>
          <a:p>
            <a:pPr algn="ctr" eaLnBrk="0" hangingPunct="0"/>
            <a:r>
              <a:rPr lang="en-US" sz="1800" b="1">
                <a:solidFill>
                  <a:srgbClr val="FF0000"/>
                </a:solidFill>
              </a:rPr>
              <a:t>5µm</a:t>
            </a:r>
          </a:p>
        </p:txBody>
      </p:sp>
      <p:sp>
        <p:nvSpPr>
          <p:cNvPr id="217105" name="Rectangle 98"/>
          <p:cNvSpPr>
            <a:spLocks noChangeArrowheads="1"/>
          </p:cNvSpPr>
          <p:nvPr/>
        </p:nvSpPr>
        <p:spPr bwMode="auto">
          <a:xfrm>
            <a:off x="1752600" y="4267200"/>
            <a:ext cx="3576638" cy="2382838"/>
          </a:xfrm>
          <a:prstGeom prst="rect">
            <a:avLst/>
          </a:prstGeom>
          <a:noFill/>
          <a:ln w="28575">
            <a:solidFill>
              <a:srgbClr val="FF0000"/>
            </a:solidFill>
            <a:prstDash val="dash"/>
            <a:miter lim="800000"/>
            <a:headEnd/>
            <a:tailEnd/>
          </a:ln>
        </p:spPr>
        <p:txBody>
          <a:bodyPr wrap="none" anchor="ctr"/>
          <a:lstStyle/>
          <a:p>
            <a:pPr algn="ctr" eaLnBrk="0" hangingPunct="0"/>
            <a:endParaRPr lang="cs-CZ"/>
          </a:p>
        </p:txBody>
      </p:sp>
      <p:sp>
        <p:nvSpPr>
          <p:cNvPr id="217106" name="Rectangle 99"/>
          <p:cNvSpPr>
            <a:spLocks noChangeArrowheads="1"/>
          </p:cNvSpPr>
          <p:nvPr/>
        </p:nvSpPr>
        <p:spPr bwMode="auto">
          <a:xfrm>
            <a:off x="152400" y="4419600"/>
            <a:ext cx="1392238" cy="1069975"/>
          </a:xfrm>
          <a:prstGeom prst="rect">
            <a:avLst/>
          </a:prstGeom>
          <a:noFill/>
          <a:ln w="9525">
            <a:noFill/>
            <a:miter lim="800000"/>
            <a:headEnd/>
            <a:tailEnd/>
          </a:ln>
        </p:spPr>
        <p:txBody>
          <a:bodyPr wrap="none">
            <a:spAutoFit/>
          </a:bodyPr>
          <a:lstStyle/>
          <a:p>
            <a:pPr algn="ctr" eaLnBrk="0" hangingPunct="0"/>
            <a:r>
              <a:rPr lang="en-US" sz="1600"/>
              <a:t>[ R. F. Cregan </a:t>
            </a:r>
          </a:p>
          <a:p>
            <a:pPr algn="ctr" eaLnBrk="0" hangingPunct="0"/>
            <a:r>
              <a:rPr lang="en-US" sz="1600" i="1"/>
              <a:t>et al.</a:t>
            </a:r>
            <a:r>
              <a:rPr lang="en-US" sz="1600"/>
              <a:t>, </a:t>
            </a:r>
          </a:p>
          <a:p>
            <a:pPr algn="ctr" eaLnBrk="0" hangingPunct="0"/>
            <a:r>
              <a:rPr lang="en-US" sz="1600" i="1"/>
              <a:t>Science</a:t>
            </a:r>
            <a:r>
              <a:rPr lang="en-US" sz="1600"/>
              <a:t> </a:t>
            </a:r>
            <a:r>
              <a:rPr lang="en-US" sz="1600" b="1"/>
              <a:t>285</a:t>
            </a:r>
            <a:r>
              <a:rPr lang="en-US" sz="1600"/>
              <a:t>, </a:t>
            </a:r>
          </a:p>
          <a:p>
            <a:pPr algn="ctr" eaLnBrk="0" hangingPunct="0"/>
            <a:r>
              <a:rPr lang="en-US" sz="1600"/>
              <a:t>1537 (1999) ]</a:t>
            </a:r>
          </a:p>
        </p:txBody>
      </p:sp>
      <p:sp>
        <p:nvSpPr>
          <p:cNvPr id="217107" name="Text Box 100"/>
          <p:cNvSpPr txBox="1">
            <a:spLocks noChangeArrowheads="1"/>
          </p:cNvSpPr>
          <p:nvPr/>
        </p:nvSpPr>
        <p:spPr bwMode="auto">
          <a:xfrm>
            <a:off x="152400" y="1981200"/>
            <a:ext cx="1857375" cy="581025"/>
          </a:xfrm>
          <a:prstGeom prst="rect">
            <a:avLst/>
          </a:prstGeom>
          <a:noFill/>
          <a:ln w="9525">
            <a:noFill/>
            <a:miter lim="800000"/>
            <a:headEnd/>
            <a:tailEnd/>
          </a:ln>
        </p:spPr>
        <p:txBody>
          <a:bodyPr wrap="none">
            <a:spAutoFit/>
          </a:bodyPr>
          <a:lstStyle/>
          <a:p>
            <a:pPr algn="ctr" eaLnBrk="0" hangingPunct="0"/>
            <a:r>
              <a:rPr lang="en-US" sz="1600"/>
              <a:t>[ figs courtesy </a:t>
            </a:r>
          </a:p>
          <a:p>
            <a:pPr algn="ctr" eaLnBrk="0" hangingPunct="0"/>
            <a:r>
              <a:rPr lang="en-US" sz="1600"/>
              <a:t>Y. Fink </a:t>
            </a:r>
            <a:r>
              <a:rPr lang="en-US" sz="1600" i="1"/>
              <a:t>et al</a:t>
            </a:r>
            <a:r>
              <a:rPr lang="en-US" sz="1600"/>
              <a:t>., MIT ]</a:t>
            </a:r>
          </a:p>
        </p:txBody>
      </p:sp>
      <p:sp>
        <p:nvSpPr>
          <p:cNvPr id="217108" name="Line 101"/>
          <p:cNvSpPr>
            <a:spLocks noChangeShapeType="1"/>
          </p:cNvSpPr>
          <p:nvPr/>
        </p:nvSpPr>
        <p:spPr bwMode="auto">
          <a:xfrm flipH="1" flipV="1">
            <a:off x="2514600" y="4114800"/>
            <a:ext cx="195263" cy="228600"/>
          </a:xfrm>
          <a:prstGeom prst="line">
            <a:avLst/>
          </a:prstGeom>
          <a:noFill/>
          <a:ln w="9525">
            <a:solidFill>
              <a:schemeClr val="tx1"/>
            </a:solidFill>
            <a:round/>
            <a:headEnd/>
            <a:tailEnd/>
          </a:ln>
        </p:spPr>
        <p:txBody>
          <a:bodyPr wrap="none" anchor="ctr"/>
          <a:lstStyle/>
          <a:p>
            <a:endParaRPr lang="cs-CZ"/>
          </a:p>
        </p:txBody>
      </p:sp>
      <p:sp>
        <p:nvSpPr>
          <p:cNvPr id="217109" name="Text Box 102"/>
          <p:cNvSpPr txBox="1">
            <a:spLocks noChangeArrowheads="1"/>
          </p:cNvSpPr>
          <p:nvPr/>
        </p:nvSpPr>
        <p:spPr bwMode="auto">
          <a:xfrm>
            <a:off x="2133600" y="3854450"/>
            <a:ext cx="615950" cy="336550"/>
          </a:xfrm>
          <a:prstGeom prst="rect">
            <a:avLst/>
          </a:prstGeom>
          <a:noFill/>
          <a:ln w="9525">
            <a:noFill/>
            <a:miter lim="800000"/>
            <a:headEnd/>
            <a:tailEnd/>
          </a:ln>
        </p:spPr>
        <p:txBody>
          <a:bodyPr wrap="none">
            <a:spAutoFit/>
          </a:bodyPr>
          <a:lstStyle/>
          <a:p>
            <a:pPr eaLnBrk="0" hangingPunct="0"/>
            <a:r>
              <a:rPr lang="en-US" sz="1600"/>
              <a:t>silica</a:t>
            </a: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Freeform 2"/>
          <p:cNvSpPr>
            <a:spLocks/>
          </p:cNvSpPr>
          <p:nvPr/>
        </p:nvSpPr>
        <p:spPr bwMode="auto">
          <a:xfrm>
            <a:off x="0" y="5486400"/>
            <a:ext cx="9144000" cy="1371600"/>
          </a:xfrm>
          <a:custGeom>
            <a:avLst/>
            <a:gdLst>
              <a:gd name="T0" fmla="*/ 0 w 5568"/>
              <a:gd name="T1" fmla="*/ 2147483647 h 1200"/>
              <a:gd name="T2" fmla="*/ 2147483647 w 5568"/>
              <a:gd name="T3" fmla="*/ 2147483647 h 1200"/>
              <a:gd name="T4" fmla="*/ 2147483647 w 5568"/>
              <a:gd name="T5" fmla="*/ 2147483647 h 1200"/>
              <a:gd name="T6" fmla="*/ 2147483647 w 5568"/>
              <a:gd name="T7" fmla="*/ 2147483647 h 1200"/>
              <a:gd name="T8" fmla="*/ 2147483647 w 5568"/>
              <a:gd name="T9" fmla="*/ 2147483647 h 1200"/>
              <a:gd name="T10" fmla="*/ 2147483647 w 5568"/>
              <a:gd name="T11" fmla="*/ 2147483647 h 1200"/>
              <a:gd name="T12" fmla="*/ 2147483647 w 5568"/>
              <a:gd name="T13" fmla="*/ 2147483647 h 1200"/>
              <a:gd name="T14" fmla="*/ 2147483647 w 5568"/>
              <a:gd name="T15" fmla="*/ 0 h 1200"/>
              <a:gd name="T16" fmla="*/ 2147483647 w 5568"/>
              <a:gd name="T17" fmla="*/ 2147483647 h 1200"/>
              <a:gd name="T18" fmla="*/ 2147483647 w 5568"/>
              <a:gd name="T19" fmla="*/ 2147483647 h 1200"/>
              <a:gd name="T20" fmla="*/ 2147483647 w 5568"/>
              <a:gd name="T21" fmla="*/ 2147483647 h 1200"/>
              <a:gd name="T22" fmla="*/ 2147483647 w 5568"/>
              <a:gd name="T23" fmla="*/ 2147483647 h 1200"/>
              <a:gd name="T24" fmla="*/ 2147483647 w 5568"/>
              <a:gd name="T25" fmla="*/ 2147483647 h 1200"/>
              <a:gd name="T26" fmla="*/ 2147483647 w 5568"/>
              <a:gd name="T27" fmla="*/ 2147483647 h 1200"/>
              <a:gd name="T28" fmla="*/ 2147483647 w 5568"/>
              <a:gd name="T29" fmla="*/ 2147483647 h 1200"/>
              <a:gd name="T30" fmla="*/ 2147483647 w 5568"/>
              <a:gd name="T31" fmla="*/ 2147483647 h 1200"/>
              <a:gd name="T32" fmla="*/ 2147483647 w 5568"/>
              <a:gd name="T33" fmla="*/ 2147483647 h 1200"/>
              <a:gd name="T34" fmla="*/ 2147483647 w 5568"/>
              <a:gd name="T35" fmla="*/ 2147483647 h 1200"/>
              <a:gd name="T36" fmla="*/ 2147483647 w 5568"/>
              <a:gd name="T37" fmla="*/ 2147483647 h 1200"/>
              <a:gd name="T38" fmla="*/ 2147483647 w 5568"/>
              <a:gd name="T39" fmla="*/ 2147483647 h 1200"/>
              <a:gd name="T40" fmla="*/ 2147483647 w 5568"/>
              <a:gd name="T41" fmla="*/ 2147483647 h 1200"/>
              <a:gd name="T42" fmla="*/ 2147483647 w 5568"/>
              <a:gd name="T43" fmla="*/ 2147483647 h 1200"/>
              <a:gd name="T44" fmla="*/ 2147483647 w 5568"/>
              <a:gd name="T45" fmla="*/ 2147483647 h 1200"/>
              <a:gd name="T46" fmla="*/ 2147483647 w 5568"/>
              <a:gd name="T47" fmla="*/ 2147483647 h 1200"/>
              <a:gd name="T48" fmla="*/ 2147483647 w 5568"/>
              <a:gd name="T49" fmla="*/ 2147483647 h 1200"/>
              <a:gd name="T50" fmla="*/ 2147483647 w 5568"/>
              <a:gd name="T51" fmla="*/ 2147483647 h 1200"/>
              <a:gd name="T52" fmla="*/ 2147483647 w 5568"/>
              <a:gd name="T53" fmla="*/ 2147483647 h 1200"/>
              <a:gd name="T54" fmla="*/ 2147483647 w 5568"/>
              <a:gd name="T55" fmla="*/ 2147483647 h 1200"/>
              <a:gd name="T56" fmla="*/ 2147483647 w 5568"/>
              <a:gd name="T57" fmla="*/ 2147483647 h 1200"/>
              <a:gd name="T58" fmla="*/ 2147483647 w 5568"/>
              <a:gd name="T59" fmla="*/ 2147483647 h 1200"/>
              <a:gd name="T60" fmla="*/ 2147483647 w 5568"/>
              <a:gd name="T61" fmla="*/ 2147483647 h 1200"/>
              <a:gd name="T62" fmla="*/ 2147483647 w 5568"/>
              <a:gd name="T63" fmla="*/ 2147483647 h 1200"/>
              <a:gd name="T64" fmla="*/ 2147483647 w 5568"/>
              <a:gd name="T65" fmla="*/ 2147483647 h 1200"/>
              <a:gd name="T66" fmla="*/ 2147483647 w 5568"/>
              <a:gd name="T67" fmla="*/ 2147483647 h 1200"/>
              <a:gd name="T68" fmla="*/ 0 w 5568"/>
              <a:gd name="T69" fmla="*/ 2147483647 h 1200"/>
              <a:gd name="T70" fmla="*/ 0 w 5568"/>
              <a:gd name="T71" fmla="*/ 2147483647 h 1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68"/>
              <a:gd name="T109" fmla="*/ 0 h 1200"/>
              <a:gd name="T110" fmla="*/ 5568 w 5568"/>
              <a:gd name="T111" fmla="*/ 1200 h 12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68" h="1200">
                <a:moveTo>
                  <a:pt x="0" y="1104"/>
                </a:moveTo>
                <a:lnTo>
                  <a:pt x="48" y="528"/>
                </a:lnTo>
                <a:lnTo>
                  <a:pt x="192" y="672"/>
                </a:lnTo>
                <a:lnTo>
                  <a:pt x="528" y="384"/>
                </a:lnTo>
                <a:lnTo>
                  <a:pt x="528" y="816"/>
                </a:lnTo>
                <a:lnTo>
                  <a:pt x="864" y="336"/>
                </a:lnTo>
                <a:lnTo>
                  <a:pt x="1056" y="720"/>
                </a:lnTo>
                <a:lnTo>
                  <a:pt x="1296" y="0"/>
                </a:lnTo>
                <a:lnTo>
                  <a:pt x="1488" y="576"/>
                </a:lnTo>
                <a:lnTo>
                  <a:pt x="1680" y="384"/>
                </a:lnTo>
                <a:lnTo>
                  <a:pt x="1776" y="816"/>
                </a:lnTo>
                <a:lnTo>
                  <a:pt x="2112" y="192"/>
                </a:lnTo>
                <a:lnTo>
                  <a:pt x="2256" y="624"/>
                </a:lnTo>
                <a:lnTo>
                  <a:pt x="2496" y="432"/>
                </a:lnTo>
                <a:lnTo>
                  <a:pt x="2640" y="912"/>
                </a:lnTo>
                <a:lnTo>
                  <a:pt x="2784" y="96"/>
                </a:lnTo>
                <a:lnTo>
                  <a:pt x="2928" y="624"/>
                </a:lnTo>
                <a:lnTo>
                  <a:pt x="3120" y="528"/>
                </a:lnTo>
                <a:lnTo>
                  <a:pt x="3216" y="864"/>
                </a:lnTo>
                <a:lnTo>
                  <a:pt x="3504" y="288"/>
                </a:lnTo>
                <a:lnTo>
                  <a:pt x="3600" y="912"/>
                </a:lnTo>
                <a:lnTo>
                  <a:pt x="3792" y="288"/>
                </a:lnTo>
                <a:lnTo>
                  <a:pt x="3840" y="816"/>
                </a:lnTo>
                <a:lnTo>
                  <a:pt x="4080" y="432"/>
                </a:lnTo>
                <a:lnTo>
                  <a:pt x="4176" y="768"/>
                </a:lnTo>
                <a:lnTo>
                  <a:pt x="4320" y="96"/>
                </a:lnTo>
                <a:lnTo>
                  <a:pt x="4560" y="528"/>
                </a:lnTo>
                <a:lnTo>
                  <a:pt x="4848" y="192"/>
                </a:lnTo>
                <a:lnTo>
                  <a:pt x="4896" y="624"/>
                </a:lnTo>
                <a:lnTo>
                  <a:pt x="5232" y="336"/>
                </a:lnTo>
                <a:lnTo>
                  <a:pt x="5232" y="480"/>
                </a:lnTo>
                <a:lnTo>
                  <a:pt x="5376" y="336"/>
                </a:lnTo>
                <a:lnTo>
                  <a:pt x="5568" y="528"/>
                </a:lnTo>
                <a:lnTo>
                  <a:pt x="5568" y="1200"/>
                </a:lnTo>
                <a:lnTo>
                  <a:pt x="0" y="1200"/>
                </a:lnTo>
                <a:lnTo>
                  <a:pt x="0" y="1104"/>
                </a:lnTo>
                <a:close/>
              </a:path>
            </a:pathLst>
          </a:custGeom>
          <a:solidFill>
            <a:schemeClr val="hlink"/>
          </a:solidFill>
          <a:ln w="9525">
            <a:solidFill>
              <a:schemeClr val="tx1"/>
            </a:solidFill>
            <a:round/>
            <a:headEnd/>
            <a:tailEnd/>
          </a:ln>
        </p:spPr>
        <p:txBody>
          <a:bodyPr wrap="none" anchor="ctr"/>
          <a:lstStyle/>
          <a:p>
            <a:endParaRPr lang="cs-CZ"/>
          </a:p>
        </p:txBody>
      </p:sp>
      <p:sp>
        <p:nvSpPr>
          <p:cNvPr id="218115" name="Rectangle 3"/>
          <p:cNvSpPr>
            <a:spLocks noGrp="1" noChangeArrowheads="1"/>
          </p:cNvSpPr>
          <p:nvPr>
            <p:ph type="title"/>
          </p:nvPr>
        </p:nvSpPr>
        <p:spPr>
          <a:xfrm>
            <a:off x="685800" y="152400"/>
            <a:ext cx="7772400" cy="1143000"/>
          </a:xfrm>
        </p:spPr>
        <p:txBody>
          <a:bodyPr/>
          <a:lstStyle/>
          <a:p>
            <a:r>
              <a:rPr lang="en-US" sz="3200" smtClean="0">
                <a:ea typeface="ＭＳ Ｐゴシック" charset="-128"/>
              </a:rPr>
              <a:t>Breaking the Glass Ceiling II:</a:t>
            </a:r>
            <a:r>
              <a:rPr lang="en-US" smtClean="0">
                <a:ea typeface="ＭＳ Ｐゴシック" charset="-128"/>
              </a:rPr>
              <a:t/>
            </a:r>
            <a:br>
              <a:rPr lang="en-US" smtClean="0">
                <a:ea typeface="ＭＳ Ｐゴシック" charset="-128"/>
              </a:rPr>
            </a:br>
            <a:r>
              <a:rPr lang="en-US" smtClean="0">
                <a:solidFill>
                  <a:schemeClr val="accent2"/>
                </a:solidFill>
                <a:ea typeface="ＭＳ Ｐゴシック" charset="-128"/>
              </a:rPr>
              <a:t>Solid-core Holey Fibers</a:t>
            </a:r>
            <a:endParaRPr lang="en-US" smtClean="0">
              <a:ea typeface="ＭＳ Ｐゴシック" charset="-128"/>
            </a:endParaRPr>
          </a:p>
        </p:txBody>
      </p:sp>
      <p:grpSp>
        <p:nvGrpSpPr>
          <p:cNvPr id="218116" name="Group 4"/>
          <p:cNvGrpSpPr>
            <a:grpSpLocks/>
          </p:cNvGrpSpPr>
          <p:nvPr/>
        </p:nvGrpSpPr>
        <p:grpSpPr bwMode="auto">
          <a:xfrm>
            <a:off x="304800" y="1600200"/>
            <a:ext cx="4724400" cy="4724400"/>
            <a:chOff x="192" y="1008"/>
            <a:chExt cx="2976" cy="2976"/>
          </a:xfrm>
        </p:grpSpPr>
        <p:sp>
          <p:nvSpPr>
            <p:cNvPr id="218124" name="Oval 5"/>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18125" name="Oval 6"/>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26" name="Oval 7"/>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27" name="Oval 8"/>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28" name="Oval 9"/>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29" name="Oval 10"/>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0" name="Oval 11"/>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1" name="Oval 12"/>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2" name="Oval 13"/>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3" name="Oval 14"/>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4" name="Oval 15"/>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5" name="Oval 16"/>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6" name="Oval 17"/>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7" name="Oval 18"/>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8" name="Oval 19"/>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39" name="Oval 20"/>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0" name="Oval 21"/>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1" name="Oval 22"/>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2" name="Oval 23"/>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3" name="Oval 24"/>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4" name="Oval 25"/>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5" name="Oval 26"/>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6" name="Oval 27"/>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7" name="Oval 28"/>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8" name="Oval 29"/>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49" name="Oval 30"/>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0" name="Oval 31"/>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1" name="Oval 32"/>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2" name="Oval 33"/>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3" name="Oval 34"/>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4" name="Oval 35"/>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5" name="Oval 36"/>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6" name="Oval 37"/>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7" name="Oval 38"/>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8" name="Oval 39"/>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59" name="Oval 40"/>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0" name="Oval 41"/>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1" name="Oval 42"/>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2" name="Oval 43"/>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3" name="Oval 44"/>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4" name="Oval 45"/>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5" name="Oval 46"/>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6" name="Oval 47"/>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7" name="Oval 48"/>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8" name="Oval 49"/>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69" name="Oval 50"/>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0" name="Oval 51"/>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1" name="Oval 52"/>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2" name="Oval 53"/>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3" name="Oval 54"/>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4" name="Oval 55"/>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5" name="Oval 56"/>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6" name="Oval 57"/>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7" name="Oval 58"/>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8" name="Oval 59"/>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79" name="Oval 60"/>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0" name="Oval 61"/>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1" name="Oval 62"/>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2" name="Oval 63"/>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3" name="Oval 64"/>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4" name="Oval 65"/>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5" name="Oval 66"/>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6" name="Oval 67"/>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7" name="Oval 68"/>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8" name="Oval 69"/>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89" name="Oval 70"/>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90" name="Oval 71"/>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91" name="Oval 72"/>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18192" name="Oval 73"/>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sp>
        <p:nvSpPr>
          <p:cNvPr id="218117" name="Line 74"/>
          <p:cNvSpPr>
            <a:spLocks noChangeShapeType="1"/>
          </p:cNvSpPr>
          <p:nvPr/>
        </p:nvSpPr>
        <p:spPr bwMode="auto">
          <a:xfrm flipH="1">
            <a:off x="2819400" y="2133600"/>
            <a:ext cx="2362200" cy="1752600"/>
          </a:xfrm>
          <a:prstGeom prst="line">
            <a:avLst/>
          </a:prstGeom>
          <a:noFill/>
          <a:ln w="57150">
            <a:solidFill>
              <a:srgbClr val="FF0000"/>
            </a:solidFill>
            <a:round/>
            <a:headEnd/>
            <a:tailEnd type="triangle" w="med" len="med"/>
          </a:ln>
        </p:spPr>
        <p:txBody>
          <a:bodyPr wrap="none" anchor="ctr"/>
          <a:lstStyle/>
          <a:p>
            <a:endParaRPr lang="cs-CZ"/>
          </a:p>
        </p:txBody>
      </p:sp>
      <p:sp>
        <p:nvSpPr>
          <p:cNvPr id="218118" name="Text Box 75"/>
          <p:cNvSpPr txBox="1">
            <a:spLocks noChangeArrowheads="1"/>
          </p:cNvSpPr>
          <p:nvPr/>
        </p:nvSpPr>
        <p:spPr bwMode="auto">
          <a:xfrm>
            <a:off x="4930775" y="1630363"/>
            <a:ext cx="1574800" cy="51911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solid core</a:t>
            </a:r>
          </a:p>
        </p:txBody>
      </p:sp>
      <p:sp>
        <p:nvSpPr>
          <p:cNvPr id="218119" name="Line 76"/>
          <p:cNvSpPr>
            <a:spLocks noChangeShapeType="1"/>
          </p:cNvSpPr>
          <p:nvPr/>
        </p:nvSpPr>
        <p:spPr bwMode="auto">
          <a:xfrm flipH="1">
            <a:off x="4038600" y="3276600"/>
            <a:ext cx="1600200" cy="685800"/>
          </a:xfrm>
          <a:prstGeom prst="line">
            <a:avLst/>
          </a:prstGeom>
          <a:noFill/>
          <a:ln w="57150">
            <a:solidFill>
              <a:srgbClr val="FF0000"/>
            </a:solidFill>
            <a:round/>
            <a:headEnd/>
            <a:tailEnd type="triangle" w="med" len="med"/>
          </a:ln>
        </p:spPr>
        <p:txBody>
          <a:bodyPr wrap="none" anchor="ctr"/>
          <a:lstStyle/>
          <a:p>
            <a:endParaRPr lang="cs-CZ"/>
          </a:p>
        </p:txBody>
      </p:sp>
      <p:sp>
        <p:nvSpPr>
          <p:cNvPr id="218120" name="Text Box 77"/>
          <p:cNvSpPr txBox="1">
            <a:spLocks noChangeArrowheads="1"/>
          </p:cNvSpPr>
          <p:nvPr/>
        </p:nvSpPr>
        <p:spPr bwMode="auto">
          <a:xfrm>
            <a:off x="5168900" y="2635250"/>
            <a:ext cx="2771775" cy="1187450"/>
          </a:xfrm>
          <a:prstGeom prst="rect">
            <a:avLst/>
          </a:prstGeom>
          <a:noFill/>
          <a:ln w="9525">
            <a:noFill/>
            <a:miter lim="800000"/>
            <a:headEnd/>
            <a:tailEnd/>
          </a:ln>
        </p:spPr>
        <p:txBody>
          <a:bodyPr wrap="none">
            <a:spAutoFit/>
          </a:bodyPr>
          <a:lstStyle/>
          <a:p>
            <a:pPr algn="ctr" eaLnBrk="0" hangingPunct="0"/>
            <a:r>
              <a:rPr lang="en-US">
                <a:solidFill>
                  <a:srgbClr val="FF0000"/>
                </a:solidFill>
              </a:rPr>
              <a:t>holey cladding forms</a:t>
            </a:r>
          </a:p>
          <a:p>
            <a:pPr algn="ctr" eaLnBrk="0" hangingPunct="0"/>
            <a:r>
              <a:rPr lang="en-US" i="1">
                <a:solidFill>
                  <a:srgbClr val="FF0000"/>
                </a:solidFill>
              </a:rPr>
              <a:t>effective</a:t>
            </a:r>
            <a:endParaRPr lang="en-US">
              <a:solidFill>
                <a:srgbClr val="FF0000"/>
              </a:solidFill>
            </a:endParaRPr>
          </a:p>
          <a:p>
            <a:pPr algn="ctr" eaLnBrk="0" hangingPunct="0"/>
            <a:r>
              <a:rPr lang="en-US">
                <a:solidFill>
                  <a:srgbClr val="FF0000"/>
                </a:solidFill>
              </a:rPr>
              <a:t>low-index material</a:t>
            </a:r>
          </a:p>
        </p:txBody>
      </p:sp>
      <p:sp>
        <p:nvSpPr>
          <p:cNvPr id="218121" name="Text Box 78"/>
          <p:cNvSpPr txBox="1">
            <a:spLocks noChangeArrowheads="1"/>
          </p:cNvSpPr>
          <p:nvPr/>
        </p:nvSpPr>
        <p:spPr bwMode="auto">
          <a:xfrm>
            <a:off x="4489450" y="6477000"/>
            <a:ext cx="4578350" cy="366713"/>
          </a:xfrm>
          <a:prstGeom prst="rect">
            <a:avLst/>
          </a:prstGeom>
          <a:noFill/>
          <a:ln w="9525">
            <a:noFill/>
            <a:miter lim="800000"/>
            <a:headEnd/>
            <a:tailEnd/>
          </a:ln>
        </p:spPr>
        <p:txBody>
          <a:bodyPr wrap="none">
            <a:spAutoFit/>
          </a:bodyPr>
          <a:lstStyle/>
          <a:p>
            <a:pPr algn="ctr" eaLnBrk="0" hangingPunct="0"/>
            <a:r>
              <a:rPr lang="en-US" sz="1800"/>
              <a:t>[ J. C. Knight </a:t>
            </a:r>
            <a:r>
              <a:rPr lang="en-US" sz="1800" i="1"/>
              <a:t>et al.</a:t>
            </a:r>
            <a:r>
              <a:rPr lang="en-US" sz="1800"/>
              <a:t>, </a:t>
            </a:r>
            <a:r>
              <a:rPr lang="en-US" sz="1800" i="1"/>
              <a:t>Opt. Lett.</a:t>
            </a:r>
            <a:r>
              <a:rPr lang="en-US" sz="1800"/>
              <a:t> </a:t>
            </a:r>
            <a:r>
              <a:rPr lang="en-US" sz="1800" b="1"/>
              <a:t>21</a:t>
            </a:r>
            <a:r>
              <a:rPr lang="en-US" sz="1800"/>
              <a:t>, 1547 (1996) ]</a:t>
            </a:r>
          </a:p>
        </p:txBody>
      </p:sp>
      <p:sp>
        <p:nvSpPr>
          <p:cNvPr id="218122" name="Text Box 79"/>
          <p:cNvSpPr txBox="1">
            <a:spLocks noChangeArrowheads="1"/>
          </p:cNvSpPr>
          <p:nvPr/>
        </p:nvSpPr>
        <p:spPr bwMode="auto">
          <a:xfrm>
            <a:off x="5345113" y="4160838"/>
            <a:ext cx="3340100" cy="701675"/>
          </a:xfrm>
          <a:prstGeom prst="rect">
            <a:avLst/>
          </a:prstGeom>
          <a:noFill/>
          <a:ln w="9525">
            <a:noFill/>
            <a:miter lim="800000"/>
            <a:headEnd/>
            <a:tailEnd/>
          </a:ln>
        </p:spPr>
        <p:txBody>
          <a:bodyPr wrap="none">
            <a:spAutoFit/>
          </a:bodyPr>
          <a:lstStyle/>
          <a:p>
            <a:pPr algn="ctr" eaLnBrk="0" hangingPunct="0"/>
            <a:r>
              <a:rPr lang="en-US" sz="2000"/>
              <a:t>Can have much higher contrast</a:t>
            </a:r>
          </a:p>
          <a:p>
            <a:pPr algn="ctr" eaLnBrk="0" hangingPunct="0"/>
            <a:r>
              <a:rPr lang="en-US" sz="2000"/>
              <a:t>than doped silica…</a:t>
            </a:r>
          </a:p>
        </p:txBody>
      </p:sp>
      <p:sp>
        <p:nvSpPr>
          <p:cNvPr id="218123" name="Text Box 80"/>
          <p:cNvSpPr txBox="1">
            <a:spLocks noChangeArrowheads="1"/>
          </p:cNvSpPr>
          <p:nvPr/>
        </p:nvSpPr>
        <p:spPr bwMode="auto">
          <a:xfrm>
            <a:off x="4849813" y="4876800"/>
            <a:ext cx="4071937"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strong confinement</a:t>
            </a:r>
            <a:r>
              <a:rPr lang="en-US"/>
              <a:t> = enhanced</a:t>
            </a:r>
          </a:p>
          <a:p>
            <a:pPr algn="ctr" eaLnBrk="0" hangingPunct="0"/>
            <a:r>
              <a:rPr lang="en-US">
                <a:solidFill>
                  <a:schemeClr val="accent2"/>
                </a:solidFill>
              </a:rPr>
              <a:t>nonlinearities</a:t>
            </a:r>
            <a:r>
              <a:rPr lang="en-US"/>
              <a:t>, </a:t>
            </a:r>
            <a:r>
              <a:rPr lang="en-US">
                <a:solidFill>
                  <a:schemeClr val="accent2"/>
                </a:solidFill>
              </a:rPr>
              <a:t>birefringence</a:t>
            </a:r>
            <a:r>
              <a:rPr lang="en-US"/>
              <a:t>, …</a:t>
            </a: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ChangeArrowheads="1"/>
          </p:cNvSpPr>
          <p:nvPr/>
        </p:nvSpPr>
        <p:spPr bwMode="auto">
          <a:xfrm>
            <a:off x="304800" y="1295400"/>
            <a:ext cx="8077200" cy="3429000"/>
          </a:xfrm>
          <a:prstGeom prst="rect">
            <a:avLst/>
          </a:prstGeom>
          <a:solidFill>
            <a:srgbClr val="FFFFCC"/>
          </a:solidFill>
          <a:ln w="9525">
            <a:solidFill>
              <a:schemeClr val="folHlink"/>
            </a:solidFill>
            <a:miter lim="800000"/>
            <a:headEnd/>
            <a:tailEnd/>
          </a:ln>
        </p:spPr>
        <p:txBody>
          <a:bodyPr wrap="none" anchor="ctr"/>
          <a:lstStyle/>
          <a:p>
            <a:pPr algn="ctr" eaLnBrk="0" hangingPunct="0"/>
            <a:endParaRPr lang="cs-CZ"/>
          </a:p>
        </p:txBody>
      </p:sp>
      <p:sp>
        <p:nvSpPr>
          <p:cNvPr id="219139" name="Freeform 3"/>
          <p:cNvSpPr>
            <a:spLocks/>
          </p:cNvSpPr>
          <p:nvPr/>
        </p:nvSpPr>
        <p:spPr bwMode="auto">
          <a:xfrm>
            <a:off x="5334000" y="2362200"/>
            <a:ext cx="2438400" cy="1371600"/>
          </a:xfrm>
          <a:custGeom>
            <a:avLst/>
            <a:gdLst>
              <a:gd name="T0" fmla="*/ 0 w 1536"/>
              <a:gd name="T1" fmla="*/ 2147483647 h 864"/>
              <a:gd name="T2" fmla="*/ 2147483647 w 1536"/>
              <a:gd name="T3" fmla="*/ 2147483647 h 864"/>
              <a:gd name="T4" fmla="*/ 2147483647 w 1536"/>
              <a:gd name="T5" fmla="*/ 2147483647 h 864"/>
              <a:gd name="T6" fmla="*/ 2147483647 w 1536"/>
              <a:gd name="T7" fmla="*/ 2147483647 h 864"/>
              <a:gd name="T8" fmla="*/ 2147483647 w 1536"/>
              <a:gd name="T9" fmla="*/ 2147483647 h 864"/>
              <a:gd name="T10" fmla="*/ 2147483647 w 1536"/>
              <a:gd name="T11" fmla="*/ 0 h 864"/>
              <a:gd name="T12" fmla="*/ 0 w 1536"/>
              <a:gd name="T13" fmla="*/ 0 h 864"/>
              <a:gd name="T14" fmla="*/ 0 60000 65536"/>
              <a:gd name="T15" fmla="*/ 0 60000 65536"/>
              <a:gd name="T16" fmla="*/ 0 60000 65536"/>
              <a:gd name="T17" fmla="*/ 0 60000 65536"/>
              <a:gd name="T18" fmla="*/ 0 60000 65536"/>
              <a:gd name="T19" fmla="*/ 0 60000 65536"/>
              <a:gd name="T20" fmla="*/ 0 60000 65536"/>
              <a:gd name="T21" fmla="*/ 0 w 1536"/>
              <a:gd name="T22" fmla="*/ 0 h 864"/>
              <a:gd name="T23" fmla="*/ 1536 w 1536"/>
              <a:gd name="T24" fmla="*/ 864 h 8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6" h="864">
                <a:moveTo>
                  <a:pt x="0" y="864"/>
                </a:moveTo>
                <a:cubicBezTo>
                  <a:pt x="120" y="828"/>
                  <a:pt x="240" y="792"/>
                  <a:pt x="384" y="720"/>
                </a:cubicBezTo>
                <a:cubicBezTo>
                  <a:pt x="528" y="648"/>
                  <a:pt x="696" y="512"/>
                  <a:pt x="864" y="432"/>
                </a:cubicBezTo>
                <a:cubicBezTo>
                  <a:pt x="1032" y="352"/>
                  <a:pt x="1280" y="280"/>
                  <a:pt x="1392" y="240"/>
                </a:cubicBezTo>
                <a:cubicBezTo>
                  <a:pt x="1504" y="200"/>
                  <a:pt x="1512" y="231"/>
                  <a:pt x="1536" y="192"/>
                </a:cubicBezTo>
                <a:lnTo>
                  <a:pt x="1536" y="0"/>
                </a:lnTo>
                <a:lnTo>
                  <a:pt x="0" y="0"/>
                </a:lnTo>
              </a:path>
            </a:pathLst>
          </a:custGeom>
          <a:solidFill>
            <a:schemeClr val="folHlink"/>
          </a:solidFill>
          <a:ln w="9525">
            <a:solidFill>
              <a:schemeClr val="tx1"/>
            </a:solidFill>
            <a:round/>
            <a:headEnd/>
            <a:tailEnd/>
          </a:ln>
        </p:spPr>
        <p:txBody>
          <a:bodyPr wrap="none" anchor="ctr"/>
          <a:lstStyle/>
          <a:p>
            <a:endParaRPr lang="cs-CZ"/>
          </a:p>
        </p:txBody>
      </p:sp>
      <p:sp>
        <p:nvSpPr>
          <p:cNvPr id="219140" name="Rectangle 4"/>
          <p:cNvSpPr>
            <a:spLocks noGrp="1" noChangeArrowheads="1"/>
          </p:cNvSpPr>
          <p:nvPr>
            <p:ph type="title"/>
          </p:nvPr>
        </p:nvSpPr>
        <p:spPr>
          <a:xfrm>
            <a:off x="685800" y="76200"/>
            <a:ext cx="7772400" cy="1143000"/>
          </a:xfrm>
        </p:spPr>
        <p:txBody>
          <a:bodyPr/>
          <a:lstStyle/>
          <a:p>
            <a:r>
              <a:rPr lang="en-US" smtClean="0">
                <a:ea typeface="ＭＳ Ｐゴシック" charset="-128"/>
              </a:rPr>
              <a:t>Sequence of Analysis</a:t>
            </a:r>
          </a:p>
        </p:txBody>
      </p:sp>
      <p:sp>
        <p:nvSpPr>
          <p:cNvPr id="219141" name="Oval 5"/>
          <p:cNvSpPr>
            <a:spLocks noChangeArrowheads="1"/>
          </p:cNvSpPr>
          <p:nvPr/>
        </p:nvSpPr>
        <p:spPr bwMode="auto">
          <a:xfrm>
            <a:off x="457200" y="1600200"/>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1</a:t>
            </a:r>
            <a:endParaRPr lang="en-US"/>
          </a:p>
        </p:txBody>
      </p:sp>
      <p:sp>
        <p:nvSpPr>
          <p:cNvPr id="219142" name="Text Box 6"/>
          <p:cNvSpPr txBox="1">
            <a:spLocks noChangeArrowheads="1"/>
          </p:cNvSpPr>
          <p:nvPr/>
        </p:nvSpPr>
        <p:spPr bwMode="auto">
          <a:xfrm>
            <a:off x="914400" y="1539875"/>
            <a:ext cx="6878638" cy="555625"/>
          </a:xfrm>
          <a:prstGeom prst="rect">
            <a:avLst/>
          </a:prstGeom>
          <a:noFill/>
          <a:ln w="9525">
            <a:noFill/>
            <a:miter lim="800000"/>
            <a:headEnd/>
            <a:tailEnd/>
          </a:ln>
        </p:spPr>
        <p:txBody>
          <a:bodyPr wrap="none">
            <a:spAutoFit/>
          </a:bodyPr>
          <a:lstStyle/>
          <a:p>
            <a:pPr eaLnBrk="0" hangingPunct="0"/>
            <a:r>
              <a:rPr lang="en-US" sz="2800"/>
              <a:t>Plot all solutions of</a:t>
            </a:r>
            <a:r>
              <a:rPr lang="en-US" sz="2800">
                <a:solidFill>
                  <a:srgbClr val="FF0000"/>
                </a:solidFill>
              </a:rPr>
              <a:t> infinite cladding</a:t>
            </a:r>
            <a:r>
              <a:rPr lang="en-US" sz="2800"/>
              <a:t> as </a:t>
            </a:r>
            <a:r>
              <a:rPr lang="en-US" sz="2800">
                <a:solidFill>
                  <a:schemeClr val="accent2"/>
                </a:solidFill>
                <a:latin typeface="Symbol" pitchFamily="18" charset="2"/>
              </a:rPr>
              <a:t>w</a:t>
            </a:r>
            <a:r>
              <a:rPr lang="en-US" sz="2800"/>
              <a:t> vs. </a:t>
            </a:r>
            <a:r>
              <a:rPr lang="en-US" sz="2800">
                <a:solidFill>
                  <a:schemeClr val="accent2"/>
                </a:solidFill>
                <a:latin typeface="Symbol" pitchFamily="18" charset="2"/>
              </a:rPr>
              <a:t>b</a:t>
            </a:r>
            <a:endParaRPr lang="en-US" sz="2800"/>
          </a:p>
        </p:txBody>
      </p:sp>
      <p:sp>
        <p:nvSpPr>
          <p:cNvPr id="219143" name="Line 7"/>
          <p:cNvSpPr>
            <a:spLocks noChangeShapeType="1"/>
          </p:cNvSpPr>
          <p:nvPr/>
        </p:nvSpPr>
        <p:spPr bwMode="auto">
          <a:xfrm flipV="1">
            <a:off x="5334000" y="2362200"/>
            <a:ext cx="0" cy="1371600"/>
          </a:xfrm>
          <a:prstGeom prst="line">
            <a:avLst/>
          </a:prstGeom>
          <a:noFill/>
          <a:ln w="9525">
            <a:solidFill>
              <a:schemeClr val="tx1"/>
            </a:solidFill>
            <a:round/>
            <a:headEnd/>
            <a:tailEnd type="triangle" w="med" len="med"/>
          </a:ln>
        </p:spPr>
        <p:txBody>
          <a:bodyPr wrap="none" anchor="ctr"/>
          <a:lstStyle/>
          <a:p>
            <a:endParaRPr lang="cs-CZ"/>
          </a:p>
        </p:txBody>
      </p:sp>
      <p:sp>
        <p:nvSpPr>
          <p:cNvPr id="219144" name="Line 8"/>
          <p:cNvSpPr>
            <a:spLocks noChangeShapeType="1"/>
          </p:cNvSpPr>
          <p:nvPr/>
        </p:nvSpPr>
        <p:spPr bwMode="auto">
          <a:xfrm>
            <a:off x="5334000" y="3733800"/>
            <a:ext cx="2438400" cy="0"/>
          </a:xfrm>
          <a:prstGeom prst="line">
            <a:avLst/>
          </a:prstGeom>
          <a:noFill/>
          <a:ln w="9525">
            <a:solidFill>
              <a:schemeClr val="tx1"/>
            </a:solidFill>
            <a:round/>
            <a:headEnd/>
            <a:tailEnd type="triangle" w="med" len="med"/>
          </a:ln>
        </p:spPr>
        <p:txBody>
          <a:bodyPr wrap="none" anchor="ctr"/>
          <a:lstStyle/>
          <a:p>
            <a:endParaRPr lang="cs-CZ"/>
          </a:p>
        </p:txBody>
      </p:sp>
      <p:sp>
        <p:nvSpPr>
          <p:cNvPr id="219145" name="Rectangle 9"/>
          <p:cNvSpPr>
            <a:spLocks noChangeArrowheads="1"/>
          </p:cNvSpPr>
          <p:nvPr/>
        </p:nvSpPr>
        <p:spPr bwMode="auto">
          <a:xfrm>
            <a:off x="4975225" y="2209800"/>
            <a:ext cx="358775"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p>
        </p:txBody>
      </p:sp>
      <p:sp>
        <p:nvSpPr>
          <p:cNvPr id="219146" name="Rectangle 10"/>
          <p:cNvSpPr>
            <a:spLocks noChangeArrowheads="1"/>
          </p:cNvSpPr>
          <p:nvPr/>
        </p:nvSpPr>
        <p:spPr bwMode="auto">
          <a:xfrm>
            <a:off x="7713663" y="3565525"/>
            <a:ext cx="323850"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b</a:t>
            </a:r>
          </a:p>
        </p:txBody>
      </p:sp>
      <p:sp>
        <p:nvSpPr>
          <p:cNvPr id="219147" name="Freeform 11"/>
          <p:cNvSpPr>
            <a:spLocks/>
          </p:cNvSpPr>
          <p:nvPr/>
        </p:nvSpPr>
        <p:spPr bwMode="auto">
          <a:xfrm>
            <a:off x="5638800" y="2603500"/>
            <a:ext cx="938213" cy="520700"/>
          </a:xfrm>
          <a:custGeom>
            <a:avLst/>
            <a:gdLst>
              <a:gd name="T0" fmla="*/ 2147483647 w 591"/>
              <a:gd name="T1" fmla="*/ 2147483647 h 328"/>
              <a:gd name="T2" fmla="*/ 2147483647 w 591"/>
              <a:gd name="T3" fmla="*/ 2147483647 h 328"/>
              <a:gd name="T4" fmla="*/ 2147483647 w 591"/>
              <a:gd name="T5" fmla="*/ 2147483647 h 328"/>
              <a:gd name="T6" fmla="*/ 0 w 591"/>
              <a:gd name="T7" fmla="*/ 2147483647 h 328"/>
              <a:gd name="T8" fmla="*/ 2147483647 w 591"/>
              <a:gd name="T9" fmla="*/ 2147483647 h 328"/>
              <a:gd name="T10" fmla="*/ 0 60000 65536"/>
              <a:gd name="T11" fmla="*/ 0 60000 65536"/>
              <a:gd name="T12" fmla="*/ 0 60000 65536"/>
              <a:gd name="T13" fmla="*/ 0 60000 65536"/>
              <a:gd name="T14" fmla="*/ 0 60000 65536"/>
              <a:gd name="T15" fmla="*/ 0 w 591"/>
              <a:gd name="T16" fmla="*/ 0 h 328"/>
              <a:gd name="T17" fmla="*/ 591 w 591"/>
              <a:gd name="T18" fmla="*/ 328 h 328"/>
            </a:gdLst>
            <a:ahLst/>
            <a:cxnLst>
              <a:cxn ang="T10">
                <a:pos x="T0" y="T1"/>
              </a:cxn>
              <a:cxn ang="T11">
                <a:pos x="T2" y="T3"/>
              </a:cxn>
              <a:cxn ang="T12">
                <a:pos x="T4" y="T5"/>
              </a:cxn>
              <a:cxn ang="T13">
                <a:pos x="T6" y="T7"/>
              </a:cxn>
              <a:cxn ang="T14">
                <a:pos x="T8" y="T9"/>
              </a:cxn>
            </a:cxnLst>
            <a:rect l="T15" t="T16" r="T17" b="T18"/>
            <a:pathLst>
              <a:path w="591" h="328">
                <a:moveTo>
                  <a:pt x="96" y="232"/>
                </a:moveTo>
                <a:cubicBezTo>
                  <a:pt x="203" y="176"/>
                  <a:pt x="311" y="120"/>
                  <a:pt x="384" y="88"/>
                </a:cubicBezTo>
                <a:cubicBezTo>
                  <a:pt x="456" y="55"/>
                  <a:pt x="591" y="0"/>
                  <a:pt x="528" y="40"/>
                </a:cubicBezTo>
                <a:lnTo>
                  <a:pt x="0" y="328"/>
                </a:lnTo>
                <a:lnTo>
                  <a:pt x="96" y="232"/>
                </a:lnTo>
                <a:close/>
              </a:path>
            </a:pathLst>
          </a:custGeom>
          <a:solidFill>
            <a:schemeClr val="bg1"/>
          </a:solidFill>
          <a:ln w="9525">
            <a:solidFill>
              <a:schemeClr val="tx1"/>
            </a:solidFill>
            <a:round/>
            <a:headEnd/>
            <a:tailEnd/>
          </a:ln>
        </p:spPr>
        <p:txBody>
          <a:bodyPr wrap="none" anchor="ctr"/>
          <a:lstStyle/>
          <a:p>
            <a:endParaRPr lang="cs-CZ"/>
          </a:p>
        </p:txBody>
      </p:sp>
      <p:sp>
        <p:nvSpPr>
          <p:cNvPr id="219148" name="Freeform 12"/>
          <p:cNvSpPr>
            <a:spLocks/>
          </p:cNvSpPr>
          <p:nvPr/>
        </p:nvSpPr>
        <p:spPr bwMode="auto">
          <a:xfrm>
            <a:off x="6477000" y="2590800"/>
            <a:ext cx="457200" cy="304800"/>
          </a:xfrm>
          <a:custGeom>
            <a:avLst/>
            <a:gdLst>
              <a:gd name="T0" fmla="*/ 0 w 288"/>
              <a:gd name="T1" fmla="*/ 2147483647 h 192"/>
              <a:gd name="T2" fmla="*/ 2147483647 w 288"/>
              <a:gd name="T3" fmla="*/ 2147483647 h 192"/>
              <a:gd name="T4" fmla="*/ 2147483647 w 288"/>
              <a:gd name="T5" fmla="*/ 0 h 192"/>
              <a:gd name="T6" fmla="*/ 2147483647 w 288"/>
              <a:gd name="T7" fmla="*/ 2147483647 h 192"/>
              <a:gd name="T8" fmla="*/ 0 w 288"/>
              <a:gd name="T9" fmla="*/ 2147483647 h 192"/>
              <a:gd name="T10" fmla="*/ 0 60000 65536"/>
              <a:gd name="T11" fmla="*/ 0 60000 65536"/>
              <a:gd name="T12" fmla="*/ 0 60000 65536"/>
              <a:gd name="T13" fmla="*/ 0 60000 65536"/>
              <a:gd name="T14" fmla="*/ 0 60000 65536"/>
              <a:gd name="T15" fmla="*/ 0 w 288"/>
              <a:gd name="T16" fmla="*/ 0 h 192"/>
              <a:gd name="T17" fmla="*/ 288 w 288"/>
              <a:gd name="T18" fmla="*/ 192 h 192"/>
            </a:gdLst>
            <a:ahLst/>
            <a:cxnLst>
              <a:cxn ang="T10">
                <a:pos x="T0" y="T1"/>
              </a:cxn>
              <a:cxn ang="T11">
                <a:pos x="T2" y="T3"/>
              </a:cxn>
              <a:cxn ang="T12">
                <a:pos x="T4" y="T5"/>
              </a:cxn>
              <a:cxn ang="T13">
                <a:pos x="T6" y="T7"/>
              </a:cxn>
              <a:cxn ang="T14">
                <a:pos x="T8" y="T9"/>
              </a:cxn>
            </a:cxnLst>
            <a:rect l="T15" t="T16" r="T17" b="T18"/>
            <a:pathLst>
              <a:path w="288" h="192">
                <a:moveTo>
                  <a:pt x="0" y="192"/>
                </a:moveTo>
                <a:cubicBezTo>
                  <a:pt x="47" y="136"/>
                  <a:pt x="95" y="80"/>
                  <a:pt x="144" y="48"/>
                </a:cubicBezTo>
                <a:lnTo>
                  <a:pt x="288" y="0"/>
                </a:lnTo>
                <a:lnTo>
                  <a:pt x="96" y="144"/>
                </a:lnTo>
                <a:lnTo>
                  <a:pt x="0" y="192"/>
                </a:lnTo>
                <a:close/>
              </a:path>
            </a:pathLst>
          </a:custGeom>
          <a:solidFill>
            <a:schemeClr val="bg1"/>
          </a:solidFill>
          <a:ln w="9525">
            <a:solidFill>
              <a:schemeClr val="tx1"/>
            </a:solidFill>
            <a:round/>
            <a:headEnd/>
            <a:tailEnd/>
          </a:ln>
        </p:spPr>
        <p:txBody>
          <a:bodyPr wrap="none" anchor="ctr"/>
          <a:lstStyle/>
          <a:p>
            <a:endParaRPr lang="cs-CZ"/>
          </a:p>
        </p:txBody>
      </p:sp>
      <p:sp>
        <p:nvSpPr>
          <p:cNvPr id="219149" name="Line 13"/>
          <p:cNvSpPr>
            <a:spLocks noChangeShapeType="1"/>
          </p:cNvSpPr>
          <p:nvPr/>
        </p:nvSpPr>
        <p:spPr bwMode="auto">
          <a:xfrm flipV="1">
            <a:off x="5410200" y="3505200"/>
            <a:ext cx="1066800" cy="533400"/>
          </a:xfrm>
          <a:prstGeom prst="line">
            <a:avLst/>
          </a:prstGeom>
          <a:noFill/>
          <a:ln w="9525">
            <a:solidFill>
              <a:schemeClr val="accent2"/>
            </a:solidFill>
            <a:round/>
            <a:headEnd/>
            <a:tailEnd type="triangle" w="med" len="med"/>
          </a:ln>
        </p:spPr>
        <p:txBody>
          <a:bodyPr wrap="none" anchor="ctr"/>
          <a:lstStyle/>
          <a:p>
            <a:endParaRPr lang="cs-CZ"/>
          </a:p>
        </p:txBody>
      </p:sp>
      <p:sp>
        <p:nvSpPr>
          <p:cNvPr id="219150" name="Line 14"/>
          <p:cNvSpPr>
            <a:spLocks noChangeShapeType="1"/>
          </p:cNvSpPr>
          <p:nvPr/>
        </p:nvSpPr>
        <p:spPr bwMode="auto">
          <a:xfrm flipV="1">
            <a:off x="5334000" y="2954338"/>
            <a:ext cx="558800" cy="1008062"/>
          </a:xfrm>
          <a:prstGeom prst="line">
            <a:avLst/>
          </a:prstGeom>
          <a:noFill/>
          <a:ln w="9525">
            <a:solidFill>
              <a:schemeClr val="accent2"/>
            </a:solidFill>
            <a:round/>
            <a:headEnd/>
            <a:tailEnd type="triangle" w="med" len="med"/>
          </a:ln>
        </p:spPr>
        <p:txBody>
          <a:bodyPr wrap="none" anchor="ctr"/>
          <a:lstStyle/>
          <a:p>
            <a:endParaRPr lang="cs-CZ"/>
          </a:p>
        </p:txBody>
      </p:sp>
      <p:sp>
        <p:nvSpPr>
          <p:cNvPr id="219151" name="Text Box 15"/>
          <p:cNvSpPr txBox="1">
            <a:spLocks noChangeArrowheads="1"/>
          </p:cNvSpPr>
          <p:nvPr/>
        </p:nvSpPr>
        <p:spPr bwMode="auto">
          <a:xfrm>
            <a:off x="3094038" y="4022725"/>
            <a:ext cx="4419600" cy="396875"/>
          </a:xfrm>
          <a:prstGeom prst="rect">
            <a:avLst/>
          </a:prstGeom>
          <a:noFill/>
          <a:ln w="9525">
            <a:noFill/>
            <a:miter lim="800000"/>
            <a:headEnd/>
            <a:tailEnd/>
          </a:ln>
        </p:spPr>
        <p:txBody>
          <a:bodyPr wrap="none">
            <a:spAutoFit/>
          </a:bodyPr>
          <a:lstStyle/>
          <a:p>
            <a:pPr algn="ctr" eaLnBrk="0" hangingPunct="0"/>
            <a:r>
              <a:rPr lang="en-US" sz="2000"/>
              <a:t>empty spaces (gaps):</a:t>
            </a:r>
            <a:r>
              <a:rPr lang="en-US" sz="2000">
                <a:solidFill>
                  <a:schemeClr val="accent2"/>
                </a:solidFill>
              </a:rPr>
              <a:t> guiding possibilities</a:t>
            </a:r>
          </a:p>
        </p:txBody>
      </p:sp>
      <p:sp>
        <p:nvSpPr>
          <p:cNvPr id="219152" name="Oval 16"/>
          <p:cNvSpPr>
            <a:spLocks noChangeArrowheads="1"/>
          </p:cNvSpPr>
          <p:nvPr/>
        </p:nvSpPr>
        <p:spPr bwMode="auto">
          <a:xfrm>
            <a:off x="1295400" y="4953000"/>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2</a:t>
            </a:r>
            <a:endParaRPr lang="en-US"/>
          </a:p>
        </p:txBody>
      </p:sp>
      <p:sp>
        <p:nvSpPr>
          <p:cNvPr id="219153" name="Text Box 17"/>
          <p:cNvSpPr txBox="1">
            <a:spLocks noChangeArrowheads="1"/>
          </p:cNvSpPr>
          <p:nvPr/>
        </p:nvSpPr>
        <p:spPr bwMode="auto">
          <a:xfrm>
            <a:off x="1797050" y="4876800"/>
            <a:ext cx="6356350" cy="982663"/>
          </a:xfrm>
          <a:prstGeom prst="rect">
            <a:avLst/>
          </a:prstGeom>
          <a:noFill/>
          <a:ln w="9525">
            <a:noFill/>
            <a:miter lim="800000"/>
            <a:headEnd/>
            <a:tailEnd/>
          </a:ln>
        </p:spPr>
        <p:txBody>
          <a:bodyPr wrap="none">
            <a:spAutoFit/>
          </a:bodyPr>
          <a:lstStyle/>
          <a:p>
            <a:pPr eaLnBrk="0" hangingPunct="0"/>
            <a:r>
              <a:rPr lang="en-US" sz="2800">
                <a:solidFill>
                  <a:srgbClr val="FF0000"/>
                </a:solidFill>
              </a:rPr>
              <a:t>Core</a:t>
            </a:r>
            <a:r>
              <a:rPr lang="en-US" sz="2800"/>
              <a:t> introduces </a:t>
            </a:r>
            <a:r>
              <a:rPr lang="en-US" sz="2800">
                <a:solidFill>
                  <a:srgbClr val="FF0000"/>
                </a:solidFill>
              </a:rPr>
              <a:t>new states</a:t>
            </a:r>
            <a:r>
              <a:rPr lang="en-US" sz="2800"/>
              <a:t> in empty spaces</a:t>
            </a:r>
          </a:p>
          <a:p>
            <a:pPr eaLnBrk="0" hangingPunct="0"/>
            <a:r>
              <a:rPr lang="en-US" sz="2800"/>
              <a:t>	— plot </a:t>
            </a:r>
            <a:r>
              <a:rPr lang="en-US" sz="2800">
                <a:latin typeface="Symbol" pitchFamily="18" charset="2"/>
              </a:rPr>
              <a:t>w</a:t>
            </a:r>
            <a:r>
              <a:rPr lang="en-US" sz="2800"/>
              <a:t>(</a:t>
            </a:r>
            <a:r>
              <a:rPr lang="en-US" sz="2800">
                <a:latin typeface="Symbol" pitchFamily="18" charset="2"/>
              </a:rPr>
              <a:t>b</a:t>
            </a:r>
            <a:r>
              <a:rPr lang="en-US" sz="2800"/>
              <a:t>) </a:t>
            </a:r>
            <a:r>
              <a:rPr lang="en-US" sz="2800">
                <a:solidFill>
                  <a:schemeClr val="accent2"/>
                </a:solidFill>
              </a:rPr>
              <a:t>dispersion relation</a:t>
            </a:r>
            <a:endParaRPr lang="en-US" sz="2800"/>
          </a:p>
        </p:txBody>
      </p:sp>
      <p:sp>
        <p:nvSpPr>
          <p:cNvPr id="219154" name="Oval 18"/>
          <p:cNvSpPr>
            <a:spLocks noChangeArrowheads="1"/>
          </p:cNvSpPr>
          <p:nvPr/>
        </p:nvSpPr>
        <p:spPr bwMode="auto">
          <a:xfrm>
            <a:off x="2051050" y="6318250"/>
            <a:ext cx="311150" cy="311150"/>
          </a:xfrm>
          <a:prstGeom prst="ellipse">
            <a:avLst/>
          </a:prstGeom>
          <a:solidFill>
            <a:srgbClr val="FFFF00"/>
          </a:solidFill>
          <a:ln w="9525">
            <a:solidFill>
              <a:schemeClr val="bg2"/>
            </a:solidFill>
            <a:round/>
            <a:headEnd/>
            <a:tailEnd/>
          </a:ln>
        </p:spPr>
        <p:txBody>
          <a:bodyPr wrap="none" anchor="ctr"/>
          <a:lstStyle/>
          <a:p>
            <a:pPr algn="ctr" eaLnBrk="0" hangingPunct="0"/>
            <a:r>
              <a:rPr lang="en-US" sz="1600" b="1"/>
              <a:t>3</a:t>
            </a:r>
            <a:endParaRPr lang="en-US"/>
          </a:p>
        </p:txBody>
      </p:sp>
      <p:sp>
        <p:nvSpPr>
          <p:cNvPr id="219155" name="Text Box 19"/>
          <p:cNvSpPr txBox="1">
            <a:spLocks noChangeArrowheads="1"/>
          </p:cNvSpPr>
          <p:nvPr/>
        </p:nvSpPr>
        <p:spPr bwMode="auto">
          <a:xfrm>
            <a:off x="2544763" y="6248400"/>
            <a:ext cx="2941637" cy="457200"/>
          </a:xfrm>
          <a:prstGeom prst="rect">
            <a:avLst/>
          </a:prstGeom>
          <a:noFill/>
          <a:ln w="9525">
            <a:noFill/>
            <a:miter lim="800000"/>
            <a:headEnd/>
            <a:tailEnd/>
          </a:ln>
        </p:spPr>
        <p:txBody>
          <a:bodyPr wrap="none">
            <a:spAutoFit/>
          </a:bodyPr>
          <a:lstStyle/>
          <a:p>
            <a:pPr algn="ctr" eaLnBrk="0" hangingPunct="0"/>
            <a:r>
              <a:rPr lang="en-US"/>
              <a:t>Compute other stuff…</a:t>
            </a:r>
          </a:p>
        </p:txBody>
      </p:sp>
      <p:sp>
        <p:nvSpPr>
          <p:cNvPr id="219156" name="Text Box 20"/>
          <p:cNvSpPr txBox="1">
            <a:spLocks noChangeArrowheads="1"/>
          </p:cNvSpPr>
          <p:nvPr/>
        </p:nvSpPr>
        <p:spPr bwMode="auto">
          <a:xfrm>
            <a:off x="5334000" y="2362200"/>
            <a:ext cx="1174750" cy="336550"/>
          </a:xfrm>
          <a:prstGeom prst="rect">
            <a:avLst/>
          </a:prstGeom>
          <a:noFill/>
          <a:ln w="9525">
            <a:noFill/>
            <a:miter lim="800000"/>
            <a:headEnd/>
            <a:tailEnd/>
          </a:ln>
        </p:spPr>
        <p:txBody>
          <a:bodyPr wrap="none">
            <a:spAutoFit/>
          </a:bodyPr>
          <a:lstStyle/>
          <a:p>
            <a:pPr algn="ctr" eaLnBrk="0" hangingPunct="0"/>
            <a:r>
              <a:rPr lang="ja-JP" altLang="en-US" sz="1600">
                <a:solidFill>
                  <a:srgbClr val="FF0000"/>
                </a:solidFill>
              </a:rPr>
              <a:t>“</a:t>
            </a:r>
            <a:r>
              <a:rPr lang="en-US" altLang="ja-JP" sz="1600">
                <a:solidFill>
                  <a:srgbClr val="FF0000"/>
                </a:solidFill>
              </a:rPr>
              <a:t>light cone</a:t>
            </a:r>
            <a:r>
              <a:rPr lang="ja-JP" altLang="en-US" sz="1600">
                <a:solidFill>
                  <a:srgbClr val="FF0000"/>
                </a:solidFill>
              </a:rPr>
              <a:t>”</a:t>
            </a:r>
            <a:endParaRPr lang="en-US" sz="1600">
              <a:solidFill>
                <a:srgbClr val="FF0000"/>
              </a:solidFill>
            </a:endParaRPr>
          </a:p>
        </p:txBody>
      </p:sp>
      <p:grpSp>
        <p:nvGrpSpPr>
          <p:cNvPr id="219157" name="Group 21"/>
          <p:cNvGrpSpPr>
            <a:grpSpLocks/>
          </p:cNvGrpSpPr>
          <p:nvPr/>
        </p:nvGrpSpPr>
        <p:grpSpPr bwMode="auto">
          <a:xfrm>
            <a:off x="533400" y="228600"/>
            <a:ext cx="722313" cy="838200"/>
            <a:chOff x="96" y="1248"/>
            <a:chExt cx="2400" cy="2784"/>
          </a:xfrm>
        </p:grpSpPr>
        <p:sp>
          <p:nvSpPr>
            <p:cNvPr id="219158" name="Freeform 22"/>
            <p:cNvSpPr>
              <a:spLocks/>
            </p:cNvSpPr>
            <p:nvPr/>
          </p:nvSpPr>
          <p:spPr bwMode="auto">
            <a:xfrm>
              <a:off x="912" y="1248"/>
              <a:ext cx="1584" cy="1440"/>
            </a:xfrm>
            <a:custGeom>
              <a:avLst/>
              <a:gdLst>
                <a:gd name="T0" fmla="*/ 1089 w 1043"/>
                <a:gd name="T1" fmla="*/ 2142 h 1052"/>
                <a:gd name="T2" fmla="*/ 2196 w 1043"/>
                <a:gd name="T3" fmla="*/ 286 h 1052"/>
                <a:gd name="T4" fmla="*/ 3054 w 1043"/>
                <a:gd name="T5" fmla="*/ 182 h 1052"/>
                <a:gd name="T6" fmla="*/ 5795 w 1043"/>
                <a:gd name="T7" fmla="*/ 322 h 1052"/>
                <a:gd name="T8" fmla="*/ 8417 w 1043"/>
                <a:gd name="T9" fmla="*/ 218 h 1052"/>
                <a:gd name="T10" fmla="*/ 10124 w 1043"/>
                <a:gd name="T11" fmla="*/ 77 h 1052"/>
                <a:gd name="T12" fmla="*/ 11894 w 1043"/>
                <a:gd name="T13" fmla="*/ 428 h 1052"/>
                <a:gd name="T14" fmla="*/ 12540 w 1043"/>
                <a:gd name="T15" fmla="*/ 1028 h 1052"/>
                <a:gd name="T16" fmla="*/ 12798 w 1043"/>
                <a:gd name="T17" fmla="*/ 1931 h 1052"/>
                <a:gd name="T18" fmla="*/ 10766 w 1043"/>
                <a:gd name="T19" fmla="*/ 3692 h 1052"/>
                <a:gd name="T20" fmla="*/ 9138 w 1043"/>
                <a:gd name="T21" fmla="*/ 3935 h 1052"/>
                <a:gd name="T22" fmla="*/ 7496 w 1043"/>
                <a:gd name="T23" fmla="*/ 5932 h 1052"/>
                <a:gd name="T24" fmla="*/ 6123 w 1043"/>
                <a:gd name="T25" fmla="*/ 6740 h 1052"/>
                <a:gd name="T26" fmla="*/ 5868 w 1043"/>
                <a:gd name="T27" fmla="*/ 6850 h 1052"/>
                <a:gd name="T28" fmla="*/ 5139 w 1043"/>
                <a:gd name="T29" fmla="*/ 6919 h 1052"/>
                <a:gd name="T30" fmla="*/ 3836 w 1043"/>
                <a:gd name="T31" fmla="*/ 6882 h 1052"/>
                <a:gd name="T32" fmla="*/ 2726 w 1043"/>
                <a:gd name="T33" fmla="*/ 6499 h 1052"/>
                <a:gd name="T34" fmla="*/ 1608 w 1043"/>
                <a:gd name="T35" fmla="*/ 5300 h 1052"/>
                <a:gd name="T36" fmla="*/ 1352 w 1043"/>
                <a:gd name="T37" fmla="*/ 4670 h 1052"/>
                <a:gd name="T38" fmla="*/ 702 w 1043"/>
                <a:gd name="T39" fmla="*/ 3692 h 1052"/>
                <a:gd name="T40" fmla="*/ 41 w 1043"/>
                <a:gd name="T41" fmla="*/ 3163 h 1052"/>
                <a:gd name="T42" fmla="*/ 170 w 1043"/>
                <a:gd name="T43" fmla="*/ 2744 h 1052"/>
                <a:gd name="T44" fmla="*/ 761 w 1043"/>
                <a:gd name="T45" fmla="*/ 2427 h 1052"/>
                <a:gd name="T46" fmla="*/ 1014 w 1043"/>
                <a:gd name="T47" fmla="*/ 2249 h 1052"/>
                <a:gd name="T48" fmla="*/ 1089 w 1043"/>
                <a:gd name="T49" fmla="*/ 2142 h 10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3"/>
                <a:gd name="T76" fmla="*/ 0 h 1052"/>
                <a:gd name="T77" fmla="*/ 1043 w 1043"/>
                <a:gd name="T78" fmla="*/ 1052 h 10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3" h="1052">
                  <a:moveTo>
                    <a:pt x="89" y="326"/>
                  </a:moveTo>
                  <a:cubicBezTo>
                    <a:pt x="94" y="249"/>
                    <a:pt x="95" y="96"/>
                    <a:pt x="179" y="44"/>
                  </a:cubicBezTo>
                  <a:cubicBezTo>
                    <a:pt x="194" y="34"/>
                    <a:pt x="232" y="30"/>
                    <a:pt x="249" y="28"/>
                  </a:cubicBezTo>
                  <a:cubicBezTo>
                    <a:pt x="328" y="31"/>
                    <a:pt x="394" y="44"/>
                    <a:pt x="473" y="49"/>
                  </a:cubicBezTo>
                  <a:cubicBezTo>
                    <a:pt x="544" y="44"/>
                    <a:pt x="614" y="38"/>
                    <a:pt x="686" y="33"/>
                  </a:cubicBezTo>
                  <a:cubicBezTo>
                    <a:pt x="733" y="18"/>
                    <a:pt x="775" y="15"/>
                    <a:pt x="825" y="12"/>
                  </a:cubicBezTo>
                  <a:cubicBezTo>
                    <a:pt x="900" y="16"/>
                    <a:pt x="919" y="0"/>
                    <a:pt x="969" y="65"/>
                  </a:cubicBezTo>
                  <a:cubicBezTo>
                    <a:pt x="990" y="92"/>
                    <a:pt x="1022" y="156"/>
                    <a:pt x="1022" y="156"/>
                  </a:cubicBezTo>
                  <a:cubicBezTo>
                    <a:pt x="1029" y="205"/>
                    <a:pt x="1039" y="241"/>
                    <a:pt x="1043" y="294"/>
                  </a:cubicBezTo>
                  <a:cubicBezTo>
                    <a:pt x="1032" y="424"/>
                    <a:pt x="1028" y="543"/>
                    <a:pt x="878" y="561"/>
                  </a:cubicBezTo>
                  <a:cubicBezTo>
                    <a:pt x="834" y="574"/>
                    <a:pt x="786" y="575"/>
                    <a:pt x="745" y="598"/>
                  </a:cubicBezTo>
                  <a:cubicBezTo>
                    <a:pt x="634" y="657"/>
                    <a:pt x="664" y="812"/>
                    <a:pt x="611" y="902"/>
                  </a:cubicBezTo>
                  <a:cubicBezTo>
                    <a:pt x="577" y="958"/>
                    <a:pt x="554" y="990"/>
                    <a:pt x="499" y="1025"/>
                  </a:cubicBezTo>
                  <a:cubicBezTo>
                    <a:pt x="491" y="1029"/>
                    <a:pt x="486" y="1038"/>
                    <a:pt x="478" y="1041"/>
                  </a:cubicBezTo>
                  <a:cubicBezTo>
                    <a:pt x="459" y="1047"/>
                    <a:pt x="419" y="1052"/>
                    <a:pt x="419" y="1052"/>
                  </a:cubicBezTo>
                  <a:cubicBezTo>
                    <a:pt x="383" y="1050"/>
                    <a:pt x="347" y="1051"/>
                    <a:pt x="313" y="1046"/>
                  </a:cubicBezTo>
                  <a:cubicBezTo>
                    <a:pt x="278" y="1040"/>
                    <a:pt x="250" y="1006"/>
                    <a:pt x="222" y="988"/>
                  </a:cubicBezTo>
                  <a:cubicBezTo>
                    <a:pt x="182" y="920"/>
                    <a:pt x="151" y="881"/>
                    <a:pt x="131" y="806"/>
                  </a:cubicBezTo>
                  <a:cubicBezTo>
                    <a:pt x="127" y="769"/>
                    <a:pt x="126" y="742"/>
                    <a:pt x="110" y="710"/>
                  </a:cubicBezTo>
                  <a:cubicBezTo>
                    <a:pt x="98" y="657"/>
                    <a:pt x="84" y="607"/>
                    <a:pt x="57" y="561"/>
                  </a:cubicBezTo>
                  <a:cubicBezTo>
                    <a:pt x="40" y="533"/>
                    <a:pt x="18" y="510"/>
                    <a:pt x="3" y="481"/>
                  </a:cubicBezTo>
                  <a:cubicBezTo>
                    <a:pt x="5" y="459"/>
                    <a:pt x="0" y="434"/>
                    <a:pt x="14" y="417"/>
                  </a:cubicBezTo>
                  <a:cubicBezTo>
                    <a:pt x="27" y="400"/>
                    <a:pt x="48" y="387"/>
                    <a:pt x="62" y="369"/>
                  </a:cubicBezTo>
                  <a:cubicBezTo>
                    <a:pt x="73" y="331"/>
                    <a:pt x="56" y="374"/>
                    <a:pt x="83" y="342"/>
                  </a:cubicBezTo>
                  <a:cubicBezTo>
                    <a:pt x="86" y="337"/>
                    <a:pt x="89" y="326"/>
                    <a:pt x="89" y="326"/>
                  </a:cubicBezTo>
                  <a:close/>
                </a:path>
              </a:pathLst>
            </a:custGeom>
            <a:solidFill>
              <a:schemeClr val="accent1"/>
            </a:solidFill>
            <a:ln w="9525">
              <a:solidFill>
                <a:schemeClr val="tx1"/>
              </a:solidFill>
              <a:round/>
              <a:headEnd/>
              <a:tailEnd/>
            </a:ln>
          </p:spPr>
          <p:txBody>
            <a:bodyPr wrap="none" anchor="ctr"/>
            <a:lstStyle/>
            <a:p>
              <a:endParaRPr lang="cs-CZ"/>
            </a:p>
          </p:txBody>
        </p:sp>
        <p:sp>
          <p:nvSpPr>
            <p:cNvPr id="219159" name="Freeform 23"/>
            <p:cNvSpPr>
              <a:spLocks/>
            </p:cNvSpPr>
            <p:nvPr/>
          </p:nvSpPr>
          <p:spPr bwMode="auto">
            <a:xfrm>
              <a:off x="288" y="1344"/>
              <a:ext cx="2160" cy="1904"/>
            </a:xfrm>
            <a:custGeom>
              <a:avLst/>
              <a:gdLst>
                <a:gd name="T0" fmla="*/ 1333 w 2160"/>
                <a:gd name="T1" fmla="*/ 1904 h 1904"/>
                <a:gd name="T2" fmla="*/ 2160 w 2160"/>
                <a:gd name="T3" fmla="*/ 549 h 1904"/>
                <a:gd name="T4" fmla="*/ 837 w 2160"/>
                <a:gd name="T5" fmla="*/ 0 h 1904"/>
                <a:gd name="T6" fmla="*/ 0 w 2160"/>
                <a:gd name="T7" fmla="*/ 1387 h 1904"/>
                <a:gd name="T8" fmla="*/ 1333 w 2160"/>
                <a:gd name="T9" fmla="*/ 1904 h 1904"/>
                <a:gd name="T10" fmla="*/ 0 60000 65536"/>
                <a:gd name="T11" fmla="*/ 0 60000 65536"/>
                <a:gd name="T12" fmla="*/ 0 60000 65536"/>
                <a:gd name="T13" fmla="*/ 0 60000 65536"/>
                <a:gd name="T14" fmla="*/ 0 60000 65536"/>
                <a:gd name="T15" fmla="*/ 0 w 2160"/>
                <a:gd name="T16" fmla="*/ 0 h 1904"/>
                <a:gd name="T17" fmla="*/ 2160 w 2160"/>
                <a:gd name="T18" fmla="*/ 1904 h 1904"/>
              </a:gdLst>
              <a:ahLst/>
              <a:cxnLst>
                <a:cxn ang="T10">
                  <a:pos x="T0" y="T1"/>
                </a:cxn>
                <a:cxn ang="T11">
                  <a:pos x="T2" y="T3"/>
                </a:cxn>
                <a:cxn ang="T12">
                  <a:pos x="T4" y="T5"/>
                </a:cxn>
                <a:cxn ang="T13">
                  <a:pos x="T6" y="T7"/>
                </a:cxn>
                <a:cxn ang="T14">
                  <a:pos x="T8" y="T9"/>
                </a:cxn>
              </a:cxnLst>
              <a:rect l="T15" t="T16" r="T17" b="T18"/>
              <a:pathLst>
                <a:path w="2160" h="1904">
                  <a:moveTo>
                    <a:pt x="1333" y="1904"/>
                  </a:moveTo>
                  <a:lnTo>
                    <a:pt x="2160" y="549"/>
                  </a:lnTo>
                  <a:lnTo>
                    <a:pt x="837" y="0"/>
                  </a:lnTo>
                  <a:lnTo>
                    <a:pt x="0" y="1387"/>
                  </a:lnTo>
                  <a:lnTo>
                    <a:pt x="1333" y="1904"/>
                  </a:lnTo>
                  <a:close/>
                </a:path>
              </a:pathLst>
            </a:custGeom>
            <a:solidFill>
              <a:schemeClr val="accent1"/>
            </a:solidFill>
            <a:ln w="9525">
              <a:solidFill>
                <a:schemeClr val="tx1"/>
              </a:solidFill>
              <a:round/>
              <a:headEnd/>
              <a:tailEnd/>
            </a:ln>
          </p:spPr>
          <p:txBody>
            <a:bodyPr wrap="none" anchor="ctr"/>
            <a:lstStyle/>
            <a:p>
              <a:endParaRPr lang="cs-CZ"/>
            </a:p>
          </p:txBody>
        </p:sp>
        <p:sp>
          <p:nvSpPr>
            <p:cNvPr id="219160" name="Freeform 24"/>
            <p:cNvSpPr>
              <a:spLocks/>
            </p:cNvSpPr>
            <p:nvPr/>
          </p:nvSpPr>
          <p:spPr bwMode="auto">
            <a:xfrm>
              <a:off x="96" y="2592"/>
              <a:ext cx="1584" cy="1440"/>
            </a:xfrm>
            <a:custGeom>
              <a:avLst/>
              <a:gdLst>
                <a:gd name="T0" fmla="*/ 1089 w 1043"/>
                <a:gd name="T1" fmla="*/ 2142 h 1052"/>
                <a:gd name="T2" fmla="*/ 2196 w 1043"/>
                <a:gd name="T3" fmla="*/ 286 h 1052"/>
                <a:gd name="T4" fmla="*/ 3054 w 1043"/>
                <a:gd name="T5" fmla="*/ 182 h 1052"/>
                <a:gd name="T6" fmla="*/ 5795 w 1043"/>
                <a:gd name="T7" fmla="*/ 322 h 1052"/>
                <a:gd name="T8" fmla="*/ 8417 w 1043"/>
                <a:gd name="T9" fmla="*/ 218 h 1052"/>
                <a:gd name="T10" fmla="*/ 10124 w 1043"/>
                <a:gd name="T11" fmla="*/ 77 h 1052"/>
                <a:gd name="T12" fmla="*/ 11894 w 1043"/>
                <a:gd name="T13" fmla="*/ 428 h 1052"/>
                <a:gd name="T14" fmla="*/ 12540 w 1043"/>
                <a:gd name="T15" fmla="*/ 1028 h 1052"/>
                <a:gd name="T16" fmla="*/ 12798 w 1043"/>
                <a:gd name="T17" fmla="*/ 1931 h 1052"/>
                <a:gd name="T18" fmla="*/ 10766 w 1043"/>
                <a:gd name="T19" fmla="*/ 3692 h 1052"/>
                <a:gd name="T20" fmla="*/ 9138 w 1043"/>
                <a:gd name="T21" fmla="*/ 3935 h 1052"/>
                <a:gd name="T22" fmla="*/ 7496 w 1043"/>
                <a:gd name="T23" fmla="*/ 5932 h 1052"/>
                <a:gd name="T24" fmla="*/ 6123 w 1043"/>
                <a:gd name="T25" fmla="*/ 6740 h 1052"/>
                <a:gd name="T26" fmla="*/ 5868 w 1043"/>
                <a:gd name="T27" fmla="*/ 6850 h 1052"/>
                <a:gd name="T28" fmla="*/ 5139 w 1043"/>
                <a:gd name="T29" fmla="*/ 6919 h 1052"/>
                <a:gd name="T30" fmla="*/ 3836 w 1043"/>
                <a:gd name="T31" fmla="*/ 6882 h 1052"/>
                <a:gd name="T32" fmla="*/ 2726 w 1043"/>
                <a:gd name="T33" fmla="*/ 6499 h 1052"/>
                <a:gd name="T34" fmla="*/ 1608 w 1043"/>
                <a:gd name="T35" fmla="*/ 5300 h 1052"/>
                <a:gd name="T36" fmla="*/ 1352 w 1043"/>
                <a:gd name="T37" fmla="*/ 4670 h 1052"/>
                <a:gd name="T38" fmla="*/ 702 w 1043"/>
                <a:gd name="T39" fmla="*/ 3692 h 1052"/>
                <a:gd name="T40" fmla="*/ 41 w 1043"/>
                <a:gd name="T41" fmla="*/ 3163 h 1052"/>
                <a:gd name="T42" fmla="*/ 170 w 1043"/>
                <a:gd name="T43" fmla="*/ 2744 h 1052"/>
                <a:gd name="T44" fmla="*/ 761 w 1043"/>
                <a:gd name="T45" fmla="*/ 2427 h 1052"/>
                <a:gd name="T46" fmla="*/ 1014 w 1043"/>
                <a:gd name="T47" fmla="*/ 2249 h 1052"/>
                <a:gd name="T48" fmla="*/ 1089 w 1043"/>
                <a:gd name="T49" fmla="*/ 2142 h 10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3"/>
                <a:gd name="T76" fmla="*/ 0 h 1052"/>
                <a:gd name="T77" fmla="*/ 1043 w 1043"/>
                <a:gd name="T78" fmla="*/ 1052 h 10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3" h="1052">
                  <a:moveTo>
                    <a:pt x="89" y="326"/>
                  </a:moveTo>
                  <a:cubicBezTo>
                    <a:pt x="94" y="249"/>
                    <a:pt x="95" y="96"/>
                    <a:pt x="179" y="44"/>
                  </a:cubicBezTo>
                  <a:cubicBezTo>
                    <a:pt x="194" y="34"/>
                    <a:pt x="232" y="30"/>
                    <a:pt x="249" y="28"/>
                  </a:cubicBezTo>
                  <a:cubicBezTo>
                    <a:pt x="328" y="31"/>
                    <a:pt x="394" y="44"/>
                    <a:pt x="473" y="49"/>
                  </a:cubicBezTo>
                  <a:cubicBezTo>
                    <a:pt x="544" y="44"/>
                    <a:pt x="614" y="38"/>
                    <a:pt x="686" y="33"/>
                  </a:cubicBezTo>
                  <a:cubicBezTo>
                    <a:pt x="733" y="18"/>
                    <a:pt x="775" y="15"/>
                    <a:pt x="825" y="12"/>
                  </a:cubicBezTo>
                  <a:cubicBezTo>
                    <a:pt x="900" y="16"/>
                    <a:pt x="919" y="0"/>
                    <a:pt x="969" y="65"/>
                  </a:cubicBezTo>
                  <a:cubicBezTo>
                    <a:pt x="990" y="92"/>
                    <a:pt x="1022" y="156"/>
                    <a:pt x="1022" y="156"/>
                  </a:cubicBezTo>
                  <a:cubicBezTo>
                    <a:pt x="1029" y="205"/>
                    <a:pt x="1039" y="241"/>
                    <a:pt x="1043" y="294"/>
                  </a:cubicBezTo>
                  <a:cubicBezTo>
                    <a:pt x="1032" y="424"/>
                    <a:pt x="1028" y="543"/>
                    <a:pt x="878" y="561"/>
                  </a:cubicBezTo>
                  <a:cubicBezTo>
                    <a:pt x="834" y="574"/>
                    <a:pt x="786" y="575"/>
                    <a:pt x="745" y="598"/>
                  </a:cubicBezTo>
                  <a:cubicBezTo>
                    <a:pt x="634" y="657"/>
                    <a:pt x="664" y="812"/>
                    <a:pt x="611" y="902"/>
                  </a:cubicBezTo>
                  <a:cubicBezTo>
                    <a:pt x="577" y="958"/>
                    <a:pt x="554" y="990"/>
                    <a:pt x="499" y="1025"/>
                  </a:cubicBezTo>
                  <a:cubicBezTo>
                    <a:pt x="491" y="1029"/>
                    <a:pt x="486" y="1038"/>
                    <a:pt x="478" y="1041"/>
                  </a:cubicBezTo>
                  <a:cubicBezTo>
                    <a:pt x="459" y="1047"/>
                    <a:pt x="419" y="1052"/>
                    <a:pt x="419" y="1052"/>
                  </a:cubicBezTo>
                  <a:cubicBezTo>
                    <a:pt x="383" y="1050"/>
                    <a:pt x="347" y="1051"/>
                    <a:pt x="313" y="1046"/>
                  </a:cubicBezTo>
                  <a:cubicBezTo>
                    <a:pt x="278" y="1040"/>
                    <a:pt x="250" y="1006"/>
                    <a:pt x="222" y="988"/>
                  </a:cubicBezTo>
                  <a:cubicBezTo>
                    <a:pt x="182" y="920"/>
                    <a:pt x="151" y="881"/>
                    <a:pt x="131" y="806"/>
                  </a:cubicBezTo>
                  <a:cubicBezTo>
                    <a:pt x="127" y="769"/>
                    <a:pt x="126" y="742"/>
                    <a:pt x="110" y="710"/>
                  </a:cubicBezTo>
                  <a:cubicBezTo>
                    <a:pt x="98" y="657"/>
                    <a:pt x="84" y="607"/>
                    <a:pt x="57" y="561"/>
                  </a:cubicBezTo>
                  <a:cubicBezTo>
                    <a:pt x="40" y="533"/>
                    <a:pt x="18" y="510"/>
                    <a:pt x="3" y="481"/>
                  </a:cubicBezTo>
                  <a:cubicBezTo>
                    <a:pt x="5" y="459"/>
                    <a:pt x="0" y="434"/>
                    <a:pt x="14" y="417"/>
                  </a:cubicBezTo>
                  <a:cubicBezTo>
                    <a:pt x="27" y="400"/>
                    <a:pt x="48" y="387"/>
                    <a:pt x="62" y="369"/>
                  </a:cubicBezTo>
                  <a:cubicBezTo>
                    <a:pt x="73" y="331"/>
                    <a:pt x="56" y="374"/>
                    <a:pt x="83" y="342"/>
                  </a:cubicBezTo>
                  <a:cubicBezTo>
                    <a:pt x="86" y="337"/>
                    <a:pt x="89" y="326"/>
                    <a:pt x="89" y="326"/>
                  </a:cubicBezTo>
                  <a:close/>
                </a:path>
              </a:pathLst>
            </a:custGeom>
            <a:solidFill>
              <a:schemeClr val="accent1"/>
            </a:solidFill>
            <a:ln w="9525">
              <a:solidFill>
                <a:schemeClr val="tx1"/>
              </a:solidFill>
              <a:round/>
              <a:headEnd/>
              <a:tailEnd/>
            </a:ln>
          </p:spPr>
          <p:txBody>
            <a:bodyPr wrap="none" anchor="ctr"/>
            <a:lstStyle/>
            <a:p>
              <a:endParaRPr lang="cs-CZ"/>
            </a:p>
          </p:txBody>
        </p:sp>
        <p:sp>
          <p:nvSpPr>
            <p:cNvPr id="219161" name="Freeform 25"/>
            <p:cNvSpPr>
              <a:spLocks/>
            </p:cNvSpPr>
            <p:nvPr/>
          </p:nvSpPr>
          <p:spPr bwMode="auto">
            <a:xfrm>
              <a:off x="720" y="3024"/>
              <a:ext cx="336" cy="325"/>
            </a:xfrm>
            <a:custGeom>
              <a:avLst/>
              <a:gdLst>
                <a:gd name="T0" fmla="*/ 0 w 1292"/>
                <a:gd name="T1" fmla="*/ 0 h 1249"/>
                <a:gd name="T2" fmla="*/ 0 w 1292"/>
                <a:gd name="T3" fmla="*/ 0 h 1249"/>
                <a:gd name="T4" fmla="*/ 0 w 1292"/>
                <a:gd name="T5" fmla="*/ 0 h 1249"/>
                <a:gd name="T6" fmla="*/ 0 w 1292"/>
                <a:gd name="T7" fmla="*/ 0 h 1249"/>
                <a:gd name="T8" fmla="*/ 0 w 1292"/>
                <a:gd name="T9" fmla="*/ 0 h 1249"/>
                <a:gd name="T10" fmla="*/ 1 w 1292"/>
                <a:gd name="T11" fmla="*/ 0 h 1249"/>
                <a:gd name="T12" fmla="*/ 1 w 1292"/>
                <a:gd name="T13" fmla="*/ 0 h 1249"/>
                <a:gd name="T14" fmla="*/ 1 w 1292"/>
                <a:gd name="T15" fmla="*/ 0 h 1249"/>
                <a:gd name="T16" fmla="*/ 0 w 1292"/>
                <a:gd name="T17" fmla="*/ 0 h 1249"/>
                <a:gd name="T18" fmla="*/ 0 w 1292"/>
                <a:gd name="T19" fmla="*/ 0 h 1249"/>
                <a:gd name="T20" fmla="*/ 0 w 1292"/>
                <a:gd name="T21" fmla="*/ 0 h 1249"/>
                <a:gd name="T22" fmla="*/ 0 w 1292"/>
                <a:gd name="T23" fmla="*/ 0 h 1249"/>
                <a:gd name="T24" fmla="*/ 0 w 1292"/>
                <a:gd name="T25" fmla="*/ 0 h 1249"/>
                <a:gd name="T26" fmla="*/ 0 w 1292"/>
                <a:gd name="T27" fmla="*/ 0 h 1249"/>
                <a:gd name="T28" fmla="*/ 0 w 1292"/>
                <a:gd name="T29" fmla="*/ 0 h 1249"/>
                <a:gd name="T30" fmla="*/ 0 w 1292"/>
                <a:gd name="T31" fmla="*/ 1 h 1249"/>
                <a:gd name="T32" fmla="*/ 0 w 1292"/>
                <a:gd name="T33" fmla="*/ 1 h 1249"/>
                <a:gd name="T34" fmla="*/ 0 w 1292"/>
                <a:gd name="T35" fmla="*/ 0 h 1249"/>
                <a:gd name="T36" fmla="*/ 0 w 1292"/>
                <a:gd name="T37" fmla="*/ 0 h 1249"/>
                <a:gd name="T38" fmla="*/ 0 w 1292"/>
                <a:gd name="T39" fmla="*/ 0 h 1249"/>
                <a:gd name="T40" fmla="*/ 0 w 1292"/>
                <a:gd name="T41" fmla="*/ 0 h 1249"/>
                <a:gd name="T42" fmla="*/ 0 w 1292"/>
                <a:gd name="T43" fmla="*/ 0 h 1249"/>
                <a:gd name="T44" fmla="*/ 0 w 1292"/>
                <a:gd name="T45" fmla="*/ 0 h 1249"/>
                <a:gd name="T46" fmla="*/ 0 w 1292"/>
                <a:gd name="T47" fmla="*/ 0 h 1249"/>
                <a:gd name="T48" fmla="*/ 0 w 1292"/>
                <a:gd name="T49" fmla="*/ 0 h 1249"/>
                <a:gd name="T50" fmla="*/ 0 w 1292"/>
                <a:gd name="T51" fmla="*/ 0 h 1249"/>
                <a:gd name="T52" fmla="*/ 0 w 1292"/>
                <a:gd name="T53" fmla="*/ 0 h 1249"/>
                <a:gd name="T54" fmla="*/ 0 w 1292"/>
                <a:gd name="T55" fmla="*/ 0 h 1249"/>
                <a:gd name="T56" fmla="*/ 0 w 1292"/>
                <a:gd name="T57" fmla="*/ 0 h 1249"/>
                <a:gd name="T58" fmla="*/ 0 w 1292"/>
                <a:gd name="T59" fmla="*/ 0 h 1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92"/>
                <a:gd name="T91" fmla="*/ 0 h 1249"/>
                <a:gd name="T92" fmla="*/ 1292 w 1292"/>
                <a:gd name="T93" fmla="*/ 1249 h 12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92" h="1249">
                  <a:moveTo>
                    <a:pt x="375" y="113"/>
                  </a:moveTo>
                  <a:cubicBezTo>
                    <a:pt x="508" y="82"/>
                    <a:pt x="625" y="42"/>
                    <a:pt x="754" y="102"/>
                  </a:cubicBezTo>
                  <a:cubicBezTo>
                    <a:pt x="799" y="123"/>
                    <a:pt x="837" y="158"/>
                    <a:pt x="861" y="204"/>
                  </a:cubicBezTo>
                  <a:cubicBezTo>
                    <a:pt x="870" y="221"/>
                    <a:pt x="887" y="257"/>
                    <a:pt x="887" y="257"/>
                  </a:cubicBezTo>
                  <a:cubicBezTo>
                    <a:pt x="916" y="391"/>
                    <a:pt x="1011" y="404"/>
                    <a:pt x="1133" y="417"/>
                  </a:cubicBezTo>
                  <a:cubicBezTo>
                    <a:pt x="1166" y="427"/>
                    <a:pt x="1199" y="429"/>
                    <a:pt x="1234" y="438"/>
                  </a:cubicBezTo>
                  <a:cubicBezTo>
                    <a:pt x="1271" y="463"/>
                    <a:pt x="1258" y="449"/>
                    <a:pt x="1277" y="476"/>
                  </a:cubicBezTo>
                  <a:cubicBezTo>
                    <a:pt x="1292" y="556"/>
                    <a:pt x="1291" y="602"/>
                    <a:pt x="1277" y="700"/>
                  </a:cubicBezTo>
                  <a:cubicBezTo>
                    <a:pt x="1264" y="782"/>
                    <a:pt x="1151" y="890"/>
                    <a:pt x="1074" y="924"/>
                  </a:cubicBezTo>
                  <a:cubicBezTo>
                    <a:pt x="1048" y="934"/>
                    <a:pt x="1020" y="937"/>
                    <a:pt x="994" y="945"/>
                  </a:cubicBezTo>
                  <a:cubicBezTo>
                    <a:pt x="919" y="941"/>
                    <a:pt x="853" y="934"/>
                    <a:pt x="781" y="929"/>
                  </a:cubicBezTo>
                  <a:cubicBezTo>
                    <a:pt x="756" y="934"/>
                    <a:pt x="729" y="934"/>
                    <a:pt x="706" y="945"/>
                  </a:cubicBezTo>
                  <a:cubicBezTo>
                    <a:pt x="663" y="965"/>
                    <a:pt x="644" y="1024"/>
                    <a:pt x="626" y="1062"/>
                  </a:cubicBezTo>
                  <a:cubicBezTo>
                    <a:pt x="610" y="1092"/>
                    <a:pt x="589" y="1121"/>
                    <a:pt x="567" y="1148"/>
                  </a:cubicBezTo>
                  <a:cubicBezTo>
                    <a:pt x="551" y="1166"/>
                    <a:pt x="533" y="1172"/>
                    <a:pt x="514" y="1185"/>
                  </a:cubicBezTo>
                  <a:cubicBezTo>
                    <a:pt x="493" y="1198"/>
                    <a:pt x="472" y="1216"/>
                    <a:pt x="450" y="1228"/>
                  </a:cubicBezTo>
                  <a:cubicBezTo>
                    <a:pt x="421" y="1242"/>
                    <a:pt x="373" y="1245"/>
                    <a:pt x="343" y="1249"/>
                  </a:cubicBezTo>
                  <a:cubicBezTo>
                    <a:pt x="268" y="1241"/>
                    <a:pt x="210" y="1222"/>
                    <a:pt x="146" y="1185"/>
                  </a:cubicBezTo>
                  <a:cubicBezTo>
                    <a:pt x="121" y="1170"/>
                    <a:pt x="106" y="1147"/>
                    <a:pt x="82" y="1132"/>
                  </a:cubicBezTo>
                  <a:cubicBezTo>
                    <a:pt x="73" y="1095"/>
                    <a:pt x="40" y="1059"/>
                    <a:pt x="23" y="1025"/>
                  </a:cubicBezTo>
                  <a:cubicBezTo>
                    <a:pt x="0" y="905"/>
                    <a:pt x="35" y="793"/>
                    <a:pt x="82" y="684"/>
                  </a:cubicBezTo>
                  <a:cubicBezTo>
                    <a:pt x="95" y="651"/>
                    <a:pt x="100" y="618"/>
                    <a:pt x="119" y="588"/>
                  </a:cubicBezTo>
                  <a:cubicBezTo>
                    <a:pt x="171" y="499"/>
                    <a:pt x="227" y="443"/>
                    <a:pt x="247" y="337"/>
                  </a:cubicBezTo>
                  <a:cubicBezTo>
                    <a:pt x="238" y="242"/>
                    <a:pt x="241" y="209"/>
                    <a:pt x="189" y="140"/>
                  </a:cubicBezTo>
                  <a:cubicBezTo>
                    <a:pt x="182" y="103"/>
                    <a:pt x="168" y="46"/>
                    <a:pt x="194" y="17"/>
                  </a:cubicBezTo>
                  <a:cubicBezTo>
                    <a:pt x="208" y="0"/>
                    <a:pt x="236" y="20"/>
                    <a:pt x="258" y="22"/>
                  </a:cubicBezTo>
                  <a:cubicBezTo>
                    <a:pt x="273" y="37"/>
                    <a:pt x="284" y="70"/>
                    <a:pt x="306" y="76"/>
                  </a:cubicBezTo>
                  <a:cubicBezTo>
                    <a:pt x="323" y="80"/>
                    <a:pt x="341" y="79"/>
                    <a:pt x="359" y="81"/>
                  </a:cubicBezTo>
                  <a:cubicBezTo>
                    <a:pt x="364" y="82"/>
                    <a:pt x="371" y="81"/>
                    <a:pt x="375" y="86"/>
                  </a:cubicBezTo>
                  <a:cubicBezTo>
                    <a:pt x="394" y="114"/>
                    <a:pt x="387" y="113"/>
                    <a:pt x="375" y="113"/>
                  </a:cubicBezTo>
                  <a:close/>
                </a:path>
              </a:pathLst>
            </a:custGeom>
            <a:solidFill>
              <a:srgbClr val="FFFF00"/>
            </a:solidFill>
            <a:ln w="9525">
              <a:solidFill>
                <a:schemeClr val="tx1"/>
              </a:solidFill>
              <a:round/>
              <a:headEnd/>
              <a:tailEnd/>
            </a:ln>
          </p:spPr>
          <p:txBody>
            <a:bodyPr wrap="none" anchor="ctr"/>
            <a:lstStyle/>
            <a:p>
              <a:endParaRPr lang="cs-CZ"/>
            </a:p>
          </p:txBody>
        </p:sp>
        <p:sp>
          <p:nvSpPr>
            <p:cNvPr id="219162" name="Freeform 26"/>
            <p:cNvSpPr>
              <a:spLocks/>
            </p:cNvSpPr>
            <p:nvPr/>
          </p:nvSpPr>
          <p:spPr bwMode="auto">
            <a:xfrm>
              <a:off x="576" y="3120"/>
              <a:ext cx="93" cy="91"/>
            </a:xfrm>
            <a:custGeom>
              <a:avLst/>
              <a:gdLst>
                <a:gd name="T0" fmla="*/ 18 w 93"/>
                <a:gd name="T1" fmla="*/ 54 h 91"/>
                <a:gd name="T2" fmla="*/ 29 w 93"/>
                <a:gd name="T3" fmla="*/ 0 h 91"/>
                <a:gd name="T4" fmla="*/ 93 w 93"/>
                <a:gd name="T5" fmla="*/ 48 h 91"/>
                <a:gd name="T6" fmla="*/ 55 w 93"/>
                <a:gd name="T7" fmla="*/ 91 h 91"/>
                <a:gd name="T8" fmla="*/ 18 w 93"/>
                <a:gd name="T9" fmla="*/ 54 h 91"/>
                <a:gd name="T10" fmla="*/ 0 60000 65536"/>
                <a:gd name="T11" fmla="*/ 0 60000 65536"/>
                <a:gd name="T12" fmla="*/ 0 60000 65536"/>
                <a:gd name="T13" fmla="*/ 0 60000 65536"/>
                <a:gd name="T14" fmla="*/ 0 60000 65536"/>
                <a:gd name="T15" fmla="*/ 0 w 93"/>
                <a:gd name="T16" fmla="*/ 0 h 91"/>
                <a:gd name="T17" fmla="*/ 93 w 93"/>
                <a:gd name="T18" fmla="*/ 91 h 91"/>
              </a:gdLst>
              <a:ahLst/>
              <a:cxnLst>
                <a:cxn ang="T10">
                  <a:pos x="T0" y="T1"/>
                </a:cxn>
                <a:cxn ang="T11">
                  <a:pos x="T2" y="T3"/>
                </a:cxn>
                <a:cxn ang="T12">
                  <a:pos x="T4" y="T5"/>
                </a:cxn>
                <a:cxn ang="T13">
                  <a:pos x="T6" y="T7"/>
                </a:cxn>
                <a:cxn ang="T14">
                  <a:pos x="T8" y="T9"/>
                </a:cxn>
              </a:cxnLst>
              <a:rect l="T15" t="T16" r="T17" b="T18"/>
              <a:pathLst>
                <a:path w="93" h="91">
                  <a:moveTo>
                    <a:pt x="18" y="54"/>
                  </a:moveTo>
                  <a:cubicBezTo>
                    <a:pt x="2" y="31"/>
                    <a:pt x="0" y="10"/>
                    <a:pt x="29" y="0"/>
                  </a:cubicBezTo>
                  <a:cubicBezTo>
                    <a:pt x="66" y="7"/>
                    <a:pt x="79" y="12"/>
                    <a:pt x="93" y="48"/>
                  </a:cubicBezTo>
                  <a:cubicBezTo>
                    <a:pt x="86" y="78"/>
                    <a:pt x="83" y="82"/>
                    <a:pt x="55" y="91"/>
                  </a:cubicBezTo>
                  <a:cubicBezTo>
                    <a:pt x="33" y="84"/>
                    <a:pt x="30" y="72"/>
                    <a:pt x="18" y="54"/>
                  </a:cubicBezTo>
                  <a:close/>
                </a:path>
              </a:pathLst>
            </a:custGeom>
            <a:solidFill>
              <a:srgbClr val="FFFF00"/>
            </a:solidFill>
            <a:ln w="9525">
              <a:solidFill>
                <a:schemeClr val="tx1"/>
              </a:solidFill>
              <a:round/>
              <a:headEnd/>
              <a:tailEnd/>
            </a:ln>
          </p:spPr>
          <p:txBody>
            <a:bodyPr wrap="none" anchor="ctr"/>
            <a:lstStyle/>
            <a:p>
              <a:endParaRPr lang="cs-CZ"/>
            </a:p>
          </p:txBody>
        </p:sp>
        <p:sp>
          <p:nvSpPr>
            <p:cNvPr id="219163" name="Freeform 27"/>
            <p:cNvSpPr>
              <a:spLocks/>
            </p:cNvSpPr>
            <p:nvPr/>
          </p:nvSpPr>
          <p:spPr bwMode="auto">
            <a:xfrm>
              <a:off x="1082" y="1332"/>
              <a:ext cx="1366" cy="594"/>
            </a:xfrm>
            <a:custGeom>
              <a:avLst/>
              <a:gdLst>
                <a:gd name="T0" fmla="*/ 38 w 1366"/>
                <a:gd name="T1" fmla="*/ 60 h 594"/>
                <a:gd name="T2" fmla="*/ 81 w 1366"/>
                <a:gd name="T3" fmla="*/ 12 h 594"/>
                <a:gd name="T4" fmla="*/ 97 w 1366"/>
                <a:gd name="T5" fmla="*/ 1 h 594"/>
                <a:gd name="T6" fmla="*/ 150 w 1366"/>
                <a:gd name="T7" fmla="*/ 17 h 594"/>
                <a:gd name="T8" fmla="*/ 385 w 1366"/>
                <a:gd name="T9" fmla="*/ 65 h 594"/>
                <a:gd name="T10" fmla="*/ 555 w 1366"/>
                <a:gd name="T11" fmla="*/ 92 h 594"/>
                <a:gd name="T12" fmla="*/ 747 w 1366"/>
                <a:gd name="T13" fmla="*/ 145 h 594"/>
                <a:gd name="T14" fmla="*/ 827 w 1366"/>
                <a:gd name="T15" fmla="*/ 172 h 594"/>
                <a:gd name="T16" fmla="*/ 950 w 1366"/>
                <a:gd name="T17" fmla="*/ 209 h 594"/>
                <a:gd name="T18" fmla="*/ 1035 w 1366"/>
                <a:gd name="T19" fmla="*/ 231 h 594"/>
                <a:gd name="T20" fmla="*/ 1147 w 1366"/>
                <a:gd name="T21" fmla="*/ 268 h 594"/>
                <a:gd name="T22" fmla="*/ 1259 w 1366"/>
                <a:gd name="T23" fmla="*/ 327 h 594"/>
                <a:gd name="T24" fmla="*/ 1291 w 1366"/>
                <a:gd name="T25" fmla="*/ 375 h 594"/>
                <a:gd name="T26" fmla="*/ 1313 w 1366"/>
                <a:gd name="T27" fmla="*/ 428 h 594"/>
                <a:gd name="T28" fmla="*/ 1334 w 1366"/>
                <a:gd name="T29" fmla="*/ 455 h 594"/>
                <a:gd name="T30" fmla="*/ 1350 w 1366"/>
                <a:gd name="T31" fmla="*/ 492 h 594"/>
                <a:gd name="T32" fmla="*/ 1366 w 1366"/>
                <a:gd name="T33" fmla="*/ 545 h 594"/>
                <a:gd name="T34" fmla="*/ 1361 w 1366"/>
                <a:gd name="T35" fmla="*/ 567 h 594"/>
                <a:gd name="T36" fmla="*/ 1334 w 1366"/>
                <a:gd name="T37" fmla="*/ 572 h 594"/>
                <a:gd name="T38" fmla="*/ 1201 w 1366"/>
                <a:gd name="T39" fmla="*/ 593 h 594"/>
                <a:gd name="T40" fmla="*/ 769 w 1366"/>
                <a:gd name="T41" fmla="*/ 588 h 594"/>
                <a:gd name="T42" fmla="*/ 401 w 1366"/>
                <a:gd name="T43" fmla="*/ 503 h 594"/>
                <a:gd name="T44" fmla="*/ 150 w 1366"/>
                <a:gd name="T45" fmla="*/ 401 h 594"/>
                <a:gd name="T46" fmla="*/ 59 w 1366"/>
                <a:gd name="T47" fmla="*/ 311 h 594"/>
                <a:gd name="T48" fmla="*/ 11 w 1366"/>
                <a:gd name="T49" fmla="*/ 199 h 594"/>
                <a:gd name="T50" fmla="*/ 11 w 1366"/>
                <a:gd name="T51" fmla="*/ 92 h 594"/>
                <a:gd name="T52" fmla="*/ 27 w 1366"/>
                <a:gd name="T53" fmla="*/ 81 h 594"/>
                <a:gd name="T54" fmla="*/ 38 w 1366"/>
                <a:gd name="T55" fmla="*/ 60 h 5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66"/>
                <a:gd name="T85" fmla="*/ 0 h 594"/>
                <a:gd name="T86" fmla="*/ 1366 w 1366"/>
                <a:gd name="T87" fmla="*/ 594 h 5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66" h="594">
                  <a:moveTo>
                    <a:pt x="38" y="60"/>
                  </a:moveTo>
                  <a:cubicBezTo>
                    <a:pt x="26" y="22"/>
                    <a:pt x="52" y="21"/>
                    <a:pt x="81" y="12"/>
                  </a:cubicBezTo>
                  <a:cubicBezTo>
                    <a:pt x="86" y="8"/>
                    <a:pt x="90" y="0"/>
                    <a:pt x="97" y="1"/>
                  </a:cubicBezTo>
                  <a:cubicBezTo>
                    <a:pt x="115" y="2"/>
                    <a:pt x="150" y="17"/>
                    <a:pt x="150" y="17"/>
                  </a:cubicBezTo>
                  <a:cubicBezTo>
                    <a:pt x="206" y="60"/>
                    <a:pt x="317" y="60"/>
                    <a:pt x="385" y="65"/>
                  </a:cubicBezTo>
                  <a:cubicBezTo>
                    <a:pt x="438" y="83"/>
                    <a:pt x="498" y="85"/>
                    <a:pt x="555" y="92"/>
                  </a:cubicBezTo>
                  <a:cubicBezTo>
                    <a:pt x="619" y="111"/>
                    <a:pt x="681" y="132"/>
                    <a:pt x="747" y="145"/>
                  </a:cubicBezTo>
                  <a:cubicBezTo>
                    <a:pt x="772" y="162"/>
                    <a:pt x="799" y="158"/>
                    <a:pt x="827" y="172"/>
                  </a:cubicBezTo>
                  <a:cubicBezTo>
                    <a:pt x="866" y="191"/>
                    <a:pt x="909" y="193"/>
                    <a:pt x="950" y="209"/>
                  </a:cubicBezTo>
                  <a:cubicBezTo>
                    <a:pt x="977" y="219"/>
                    <a:pt x="1006" y="222"/>
                    <a:pt x="1035" y="231"/>
                  </a:cubicBezTo>
                  <a:cubicBezTo>
                    <a:pt x="1072" y="242"/>
                    <a:pt x="1109" y="256"/>
                    <a:pt x="1147" y="268"/>
                  </a:cubicBezTo>
                  <a:cubicBezTo>
                    <a:pt x="1171" y="303"/>
                    <a:pt x="1219" y="315"/>
                    <a:pt x="1259" y="327"/>
                  </a:cubicBezTo>
                  <a:cubicBezTo>
                    <a:pt x="1284" y="364"/>
                    <a:pt x="1274" y="348"/>
                    <a:pt x="1291" y="375"/>
                  </a:cubicBezTo>
                  <a:cubicBezTo>
                    <a:pt x="1303" y="418"/>
                    <a:pt x="1294" y="401"/>
                    <a:pt x="1313" y="428"/>
                  </a:cubicBezTo>
                  <a:cubicBezTo>
                    <a:pt x="1325" y="467"/>
                    <a:pt x="1306" y="420"/>
                    <a:pt x="1334" y="455"/>
                  </a:cubicBezTo>
                  <a:cubicBezTo>
                    <a:pt x="1342" y="465"/>
                    <a:pt x="1343" y="480"/>
                    <a:pt x="1350" y="492"/>
                  </a:cubicBezTo>
                  <a:cubicBezTo>
                    <a:pt x="1354" y="510"/>
                    <a:pt x="1360" y="527"/>
                    <a:pt x="1366" y="545"/>
                  </a:cubicBezTo>
                  <a:cubicBezTo>
                    <a:pt x="1364" y="552"/>
                    <a:pt x="1366" y="562"/>
                    <a:pt x="1361" y="567"/>
                  </a:cubicBezTo>
                  <a:cubicBezTo>
                    <a:pt x="1354" y="572"/>
                    <a:pt x="1343" y="570"/>
                    <a:pt x="1334" y="572"/>
                  </a:cubicBezTo>
                  <a:cubicBezTo>
                    <a:pt x="1288" y="579"/>
                    <a:pt x="1247" y="589"/>
                    <a:pt x="1201" y="593"/>
                  </a:cubicBezTo>
                  <a:cubicBezTo>
                    <a:pt x="1057" y="591"/>
                    <a:pt x="912" y="594"/>
                    <a:pt x="769" y="588"/>
                  </a:cubicBezTo>
                  <a:cubicBezTo>
                    <a:pt x="650" y="582"/>
                    <a:pt x="510" y="535"/>
                    <a:pt x="401" y="503"/>
                  </a:cubicBezTo>
                  <a:cubicBezTo>
                    <a:pt x="317" y="478"/>
                    <a:pt x="220" y="455"/>
                    <a:pt x="150" y="401"/>
                  </a:cubicBezTo>
                  <a:cubicBezTo>
                    <a:pt x="117" y="376"/>
                    <a:pt x="88" y="339"/>
                    <a:pt x="59" y="311"/>
                  </a:cubicBezTo>
                  <a:cubicBezTo>
                    <a:pt x="42" y="274"/>
                    <a:pt x="25" y="236"/>
                    <a:pt x="11" y="199"/>
                  </a:cubicBezTo>
                  <a:cubicBezTo>
                    <a:pt x="9" y="183"/>
                    <a:pt x="0" y="116"/>
                    <a:pt x="11" y="92"/>
                  </a:cubicBezTo>
                  <a:cubicBezTo>
                    <a:pt x="13" y="86"/>
                    <a:pt x="22" y="85"/>
                    <a:pt x="27" y="81"/>
                  </a:cubicBezTo>
                  <a:cubicBezTo>
                    <a:pt x="32" y="74"/>
                    <a:pt x="34" y="67"/>
                    <a:pt x="38" y="60"/>
                  </a:cubicBezTo>
                  <a:close/>
                </a:path>
              </a:pathLst>
            </a:custGeom>
            <a:solidFill>
              <a:schemeClr val="accent1"/>
            </a:solidFill>
            <a:ln w="9525">
              <a:noFill/>
              <a:round/>
              <a:headEnd/>
              <a:tailEnd/>
            </a:ln>
          </p:spPr>
          <p:txBody>
            <a:bodyPr wrap="none" anchor="ctr"/>
            <a:lstStyle/>
            <a:p>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8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2" grpId="0" animBg="1"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0163" name="Group 3"/>
          <p:cNvGrpSpPr>
            <a:grpSpLocks/>
          </p:cNvGrpSpPr>
          <p:nvPr/>
        </p:nvGrpSpPr>
        <p:grpSpPr bwMode="auto">
          <a:xfrm>
            <a:off x="7473950" y="336550"/>
            <a:ext cx="1593850" cy="1030288"/>
            <a:chOff x="1763" y="1632"/>
            <a:chExt cx="1484" cy="960"/>
          </a:xfrm>
        </p:grpSpPr>
        <p:sp>
          <p:nvSpPr>
            <p:cNvPr id="220178" name="Rectangle 4"/>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0179" name="Oval 5"/>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0180" name="Oval 6"/>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0181" name="Oval 7"/>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0182" name="Oval 8"/>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0183" name="Oval 9"/>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0164" name="Line 10"/>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0165" name="Text Box 11"/>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0166" name="Line 12"/>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0167" name="Text Box 13"/>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0168" name="Text Box 14"/>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pic>
        <p:nvPicPr>
          <p:cNvPr id="220169" name="Picture 15" descr="silica-r0.1.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0170"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0171"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0172"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0173"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0174" name="Text Box 20"/>
          <p:cNvSpPr txBox="1">
            <a:spLocks noChangeArrowheads="1"/>
          </p:cNvSpPr>
          <p:nvPr/>
        </p:nvSpPr>
        <p:spPr bwMode="auto">
          <a:xfrm>
            <a:off x="3657600" y="1066800"/>
            <a:ext cx="11604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0.1</a:t>
            </a:r>
            <a:r>
              <a:rPr lang="en-US" i="1">
                <a:solidFill>
                  <a:srgbClr val="FF0000"/>
                </a:solidFill>
              </a:rPr>
              <a:t>a</a:t>
            </a:r>
            <a:endParaRPr lang="en-US" i="1"/>
          </a:p>
        </p:txBody>
      </p:sp>
      <p:sp>
        <p:nvSpPr>
          <p:cNvPr id="220175"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0176"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0177"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silica-r0.17717.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1187"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1188" name="Group 4"/>
          <p:cNvGrpSpPr>
            <a:grpSpLocks/>
          </p:cNvGrpSpPr>
          <p:nvPr/>
        </p:nvGrpSpPr>
        <p:grpSpPr bwMode="auto">
          <a:xfrm>
            <a:off x="7473950" y="336550"/>
            <a:ext cx="1593850" cy="1030288"/>
            <a:chOff x="1763" y="1632"/>
            <a:chExt cx="1484" cy="960"/>
          </a:xfrm>
        </p:grpSpPr>
        <p:sp>
          <p:nvSpPr>
            <p:cNvPr id="221202"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1203"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1204"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1205"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1206"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1207"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1189"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1190"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1191"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1192"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1193"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1194"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1195"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1196"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1197"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1198" name="Text Box 20"/>
          <p:cNvSpPr txBox="1">
            <a:spLocks noChangeArrowheads="1"/>
          </p:cNvSpPr>
          <p:nvPr/>
        </p:nvSpPr>
        <p:spPr bwMode="auto">
          <a:xfrm>
            <a:off x="3352800" y="1066800"/>
            <a:ext cx="17700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0.17717</a:t>
            </a:r>
            <a:r>
              <a:rPr lang="en-US" i="1">
                <a:solidFill>
                  <a:srgbClr val="FF0000"/>
                </a:solidFill>
              </a:rPr>
              <a:t>a</a:t>
            </a:r>
            <a:endParaRPr lang="en-US" i="1"/>
          </a:p>
        </p:txBody>
      </p:sp>
      <p:sp>
        <p:nvSpPr>
          <p:cNvPr id="221199"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1200"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1201"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silica-r0.22973.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2211"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2212" name="Group 4"/>
          <p:cNvGrpSpPr>
            <a:grpSpLocks/>
          </p:cNvGrpSpPr>
          <p:nvPr/>
        </p:nvGrpSpPr>
        <p:grpSpPr bwMode="auto">
          <a:xfrm>
            <a:off x="7473950" y="336550"/>
            <a:ext cx="1593850" cy="1030288"/>
            <a:chOff x="1763" y="1632"/>
            <a:chExt cx="1484" cy="960"/>
          </a:xfrm>
        </p:grpSpPr>
        <p:sp>
          <p:nvSpPr>
            <p:cNvPr id="222226"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2227"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2228"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2229"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2230"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2231"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2213"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2214"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2215"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2216"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2217"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2218"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2219"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2220"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2221"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2222" name="Text Box 20"/>
          <p:cNvSpPr txBox="1">
            <a:spLocks noChangeArrowheads="1"/>
          </p:cNvSpPr>
          <p:nvPr/>
        </p:nvSpPr>
        <p:spPr bwMode="auto">
          <a:xfrm>
            <a:off x="3352800" y="1066800"/>
            <a:ext cx="17700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0.22973</a:t>
            </a:r>
            <a:r>
              <a:rPr lang="en-US" i="1">
                <a:solidFill>
                  <a:srgbClr val="FF0000"/>
                </a:solidFill>
              </a:rPr>
              <a:t>a</a:t>
            </a:r>
            <a:endParaRPr lang="en-US" i="1"/>
          </a:p>
        </p:txBody>
      </p:sp>
      <p:sp>
        <p:nvSpPr>
          <p:cNvPr id="222223"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2224"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2225"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silica-r0.30912.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3235"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3236" name="Group 4"/>
          <p:cNvGrpSpPr>
            <a:grpSpLocks/>
          </p:cNvGrpSpPr>
          <p:nvPr/>
        </p:nvGrpSpPr>
        <p:grpSpPr bwMode="auto">
          <a:xfrm>
            <a:off x="7473950" y="336550"/>
            <a:ext cx="1593850" cy="1030288"/>
            <a:chOff x="1763" y="1632"/>
            <a:chExt cx="1484" cy="960"/>
          </a:xfrm>
        </p:grpSpPr>
        <p:sp>
          <p:nvSpPr>
            <p:cNvPr id="223250"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3251"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3252"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3253"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3254"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3255"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3237"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3238"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3239"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3240"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3241"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3242"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3243"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3244"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3245"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3246" name="Text Box 20"/>
          <p:cNvSpPr txBox="1">
            <a:spLocks noChangeArrowheads="1"/>
          </p:cNvSpPr>
          <p:nvPr/>
        </p:nvSpPr>
        <p:spPr bwMode="auto">
          <a:xfrm>
            <a:off x="3352800" y="1066800"/>
            <a:ext cx="17700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0.30912</a:t>
            </a:r>
            <a:r>
              <a:rPr lang="en-US" i="1">
                <a:solidFill>
                  <a:srgbClr val="FF0000"/>
                </a:solidFill>
              </a:rPr>
              <a:t>a</a:t>
            </a:r>
            <a:endParaRPr lang="en-US" i="1"/>
          </a:p>
        </p:txBody>
      </p:sp>
      <p:sp>
        <p:nvSpPr>
          <p:cNvPr id="223247"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3248"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3249"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silica-r0.34197.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4259"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4260" name="Group 4"/>
          <p:cNvGrpSpPr>
            <a:grpSpLocks/>
          </p:cNvGrpSpPr>
          <p:nvPr/>
        </p:nvGrpSpPr>
        <p:grpSpPr bwMode="auto">
          <a:xfrm>
            <a:off x="7473950" y="336550"/>
            <a:ext cx="1593850" cy="1030288"/>
            <a:chOff x="1763" y="1632"/>
            <a:chExt cx="1484" cy="960"/>
          </a:xfrm>
        </p:grpSpPr>
        <p:sp>
          <p:nvSpPr>
            <p:cNvPr id="224274"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4275"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4276"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4277"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4278"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4279"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4261"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4262"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4263"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4264"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4265"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4266"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4267"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4268"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4269"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4270" name="Text Box 20"/>
          <p:cNvSpPr txBox="1">
            <a:spLocks noChangeArrowheads="1"/>
          </p:cNvSpPr>
          <p:nvPr/>
        </p:nvSpPr>
        <p:spPr bwMode="auto">
          <a:xfrm>
            <a:off x="3352800" y="1066800"/>
            <a:ext cx="17700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0.34197</a:t>
            </a:r>
            <a:r>
              <a:rPr lang="en-US" i="1">
                <a:solidFill>
                  <a:srgbClr val="FF0000"/>
                </a:solidFill>
              </a:rPr>
              <a:t>a</a:t>
            </a:r>
            <a:endParaRPr lang="en-US" i="1"/>
          </a:p>
        </p:txBody>
      </p:sp>
      <p:sp>
        <p:nvSpPr>
          <p:cNvPr id="224271"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4272"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4273"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silica-r0.37193.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5283"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5284" name="Group 4"/>
          <p:cNvGrpSpPr>
            <a:grpSpLocks/>
          </p:cNvGrpSpPr>
          <p:nvPr/>
        </p:nvGrpSpPr>
        <p:grpSpPr bwMode="auto">
          <a:xfrm>
            <a:off x="7473950" y="336550"/>
            <a:ext cx="1593850" cy="1030288"/>
            <a:chOff x="1763" y="1632"/>
            <a:chExt cx="1484" cy="960"/>
          </a:xfrm>
        </p:grpSpPr>
        <p:sp>
          <p:nvSpPr>
            <p:cNvPr id="225298"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5299"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5300"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5301"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5302"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5303"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5285"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5286"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5287"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5288"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5289"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5290"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5291"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5292"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5293"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5294" name="Text Box 20"/>
          <p:cNvSpPr txBox="1">
            <a:spLocks noChangeArrowheads="1"/>
          </p:cNvSpPr>
          <p:nvPr/>
        </p:nvSpPr>
        <p:spPr bwMode="auto">
          <a:xfrm>
            <a:off x="3352800" y="1066800"/>
            <a:ext cx="17700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0.37193</a:t>
            </a:r>
            <a:r>
              <a:rPr lang="en-US" i="1">
                <a:solidFill>
                  <a:srgbClr val="FF0000"/>
                </a:solidFill>
              </a:rPr>
              <a:t>a</a:t>
            </a:r>
            <a:endParaRPr lang="en-US" i="1"/>
          </a:p>
        </p:txBody>
      </p:sp>
      <p:sp>
        <p:nvSpPr>
          <p:cNvPr id="225295"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5296"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5297"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silica-r0.4.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6307"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6308" name="Group 4"/>
          <p:cNvGrpSpPr>
            <a:grpSpLocks/>
          </p:cNvGrpSpPr>
          <p:nvPr/>
        </p:nvGrpSpPr>
        <p:grpSpPr bwMode="auto">
          <a:xfrm>
            <a:off x="7473950" y="336550"/>
            <a:ext cx="1593850" cy="1030288"/>
            <a:chOff x="1763" y="1632"/>
            <a:chExt cx="1484" cy="960"/>
          </a:xfrm>
        </p:grpSpPr>
        <p:sp>
          <p:nvSpPr>
            <p:cNvPr id="226322"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6323"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6324"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6325"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6326"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6327"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6309"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6310"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6311"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6312"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6313"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6314"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6315"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6316"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6317"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6318" name="Text Box 20"/>
          <p:cNvSpPr txBox="1">
            <a:spLocks noChangeArrowheads="1"/>
          </p:cNvSpPr>
          <p:nvPr/>
        </p:nvSpPr>
        <p:spPr bwMode="auto">
          <a:xfrm>
            <a:off x="3657600" y="1066800"/>
            <a:ext cx="11604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0.4</a:t>
            </a:r>
            <a:r>
              <a:rPr lang="en-US" i="1">
                <a:solidFill>
                  <a:srgbClr val="FF0000"/>
                </a:solidFill>
              </a:rPr>
              <a:t>a</a:t>
            </a:r>
            <a:endParaRPr lang="en-US" i="1"/>
          </a:p>
        </p:txBody>
      </p:sp>
      <p:sp>
        <p:nvSpPr>
          <p:cNvPr id="226319"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6320"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6321"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a:xfrm>
            <a:off x="685800" y="228600"/>
            <a:ext cx="7772400" cy="533400"/>
          </a:xfrm>
        </p:spPr>
        <p:txBody>
          <a:bodyPr/>
          <a:lstStyle/>
          <a:p>
            <a:r>
              <a:rPr lang="en-US" smtClean="0">
                <a:ea typeface="ＭＳ Ｐゴシック" charset="-128"/>
              </a:rPr>
              <a:t>Time to Analyze the Cartoon</a:t>
            </a:r>
          </a:p>
        </p:txBody>
      </p:sp>
      <p:grpSp>
        <p:nvGrpSpPr>
          <p:cNvPr id="5126" name="Group 3"/>
          <p:cNvGrpSpPr>
            <a:grpSpLocks/>
          </p:cNvGrpSpPr>
          <p:nvPr/>
        </p:nvGrpSpPr>
        <p:grpSpPr bwMode="auto">
          <a:xfrm>
            <a:off x="381000" y="2068513"/>
            <a:ext cx="1905000" cy="590550"/>
            <a:chOff x="240" y="1303"/>
            <a:chExt cx="1200" cy="372"/>
          </a:xfrm>
        </p:grpSpPr>
        <p:sp>
          <p:nvSpPr>
            <p:cNvPr id="5286" name="Rectangle 4"/>
            <p:cNvSpPr>
              <a:spLocks noChangeArrowheads="1"/>
            </p:cNvSpPr>
            <p:nvPr/>
          </p:nvSpPr>
          <p:spPr bwMode="auto">
            <a:xfrm>
              <a:off x="240" y="1392"/>
              <a:ext cx="960"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287" name="AutoShape 5"/>
            <p:cNvSpPr>
              <a:spLocks noChangeArrowheads="1"/>
            </p:cNvSpPr>
            <p:nvPr/>
          </p:nvSpPr>
          <p:spPr bwMode="auto">
            <a:xfrm rot="5400000">
              <a:off x="1111" y="1392"/>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5288" name="Oval 6"/>
            <p:cNvSpPr>
              <a:spLocks noChangeArrowheads="1"/>
            </p:cNvSpPr>
            <p:nvPr/>
          </p:nvSpPr>
          <p:spPr bwMode="auto">
            <a:xfrm>
              <a:off x="1346" y="1307"/>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pic>
        <p:nvPicPr>
          <p:cNvPr id="5127" name="Picture 7"/>
          <p:cNvPicPr>
            <a:picLocks noChangeAspect="1" noChangeArrowheads="1"/>
          </p:cNvPicPr>
          <p:nvPr/>
        </p:nvPicPr>
        <p:blipFill>
          <a:blip r:embed="rId3"/>
          <a:srcRect/>
          <a:stretch>
            <a:fillRect/>
          </a:stretch>
        </p:blipFill>
        <p:spPr bwMode="auto">
          <a:xfrm>
            <a:off x="2286000" y="1104900"/>
            <a:ext cx="177800" cy="2552700"/>
          </a:xfrm>
          <a:prstGeom prst="rect">
            <a:avLst/>
          </a:prstGeom>
          <a:noFill/>
          <a:ln w="9525">
            <a:noFill/>
            <a:miter lim="800000"/>
            <a:headEnd/>
            <a:tailEnd/>
          </a:ln>
        </p:spPr>
      </p:pic>
      <p:pic>
        <p:nvPicPr>
          <p:cNvPr id="5128" name="Picture 8"/>
          <p:cNvPicPr>
            <a:picLocks noChangeAspect="1" noChangeArrowheads="1"/>
          </p:cNvPicPr>
          <p:nvPr/>
        </p:nvPicPr>
        <p:blipFill>
          <a:blip r:embed="rId4"/>
          <a:srcRect/>
          <a:stretch>
            <a:fillRect/>
          </a:stretch>
        </p:blipFill>
        <p:spPr bwMode="auto">
          <a:xfrm>
            <a:off x="2438400" y="1104900"/>
            <a:ext cx="177800" cy="2552700"/>
          </a:xfrm>
          <a:prstGeom prst="rect">
            <a:avLst/>
          </a:prstGeom>
          <a:noFill/>
          <a:ln w="9525">
            <a:noFill/>
            <a:miter lim="800000"/>
            <a:headEnd/>
            <a:tailEnd/>
          </a:ln>
        </p:spPr>
      </p:pic>
      <p:pic>
        <p:nvPicPr>
          <p:cNvPr id="5129" name="Picture 9"/>
          <p:cNvPicPr>
            <a:picLocks noChangeAspect="1" noChangeArrowheads="1"/>
          </p:cNvPicPr>
          <p:nvPr/>
        </p:nvPicPr>
        <p:blipFill>
          <a:blip r:embed="rId5"/>
          <a:srcRect/>
          <a:stretch>
            <a:fillRect/>
          </a:stretch>
        </p:blipFill>
        <p:spPr bwMode="auto">
          <a:xfrm>
            <a:off x="2590800" y="1104900"/>
            <a:ext cx="177800" cy="2552700"/>
          </a:xfrm>
          <a:prstGeom prst="rect">
            <a:avLst/>
          </a:prstGeom>
          <a:noFill/>
          <a:ln w="9525">
            <a:noFill/>
            <a:miter lim="800000"/>
            <a:headEnd/>
            <a:tailEnd/>
          </a:ln>
        </p:spPr>
      </p:pic>
      <p:pic>
        <p:nvPicPr>
          <p:cNvPr id="5130" name="Picture 10"/>
          <p:cNvPicPr>
            <a:picLocks noChangeAspect="1" noChangeArrowheads="1"/>
          </p:cNvPicPr>
          <p:nvPr/>
        </p:nvPicPr>
        <p:blipFill>
          <a:blip r:embed="rId6"/>
          <a:srcRect/>
          <a:stretch>
            <a:fillRect/>
          </a:stretch>
        </p:blipFill>
        <p:spPr bwMode="auto">
          <a:xfrm>
            <a:off x="2743200" y="1104900"/>
            <a:ext cx="177800" cy="2552700"/>
          </a:xfrm>
          <a:prstGeom prst="rect">
            <a:avLst/>
          </a:prstGeom>
          <a:noFill/>
          <a:ln w="9525">
            <a:noFill/>
            <a:miter lim="800000"/>
            <a:headEnd/>
            <a:tailEnd/>
          </a:ln>
        </p:spPr>
      </p:pic>
      <p:pic>
        <p:nvPicPr>
          <p:cNvPr id="5131" name="Picture 11"/>
          <p:cNvPicPr>
            <a:picLocks noChangeAspect="1" noChangeArrowheads="1"/>
          </p:cNvPicPr>
          <p:nvPr/>
        </p:nvPicPr>
        <p:blipFill>
          <a:blip r:embed="rId7"/>
          <a:srcRect/>
          <a:stretch>
            <a:fillRect/>
          </a:stretch>
        </p:blipFill>
        <p:spPr bwMode="auto">
          <a:xfrm>
            <a:off x="2895600" y="1104900"/>
            <a:ext cx="177800" cy="2552700"/>
          </a:xfrm>
          <a:prstGeom prst="rect">
            <a:avLst/>
          </a:prstGeom>
          <a:noFill/>
          <a:ln w="9525">
            <a:noFill/>
            <a:miter lim="800000"/>
            <a:headEnd/>
            <a:tailEnd/>
          </a:ln>
        </p:spPr>
      </p:pic>
      <p:pic>
        <p:nvPicPr>
          <p:cNvPr id="5132" name="Picture 12"/>
          <p:cNvPicPr>
            <a:picLocks noChangeAspect="1" noChangeArrowheads="1"/>
          </p:cNvPicPr>
          <p:nvPr/>
        </p:nvPicPr>
        <p:blipFill>
          <a:blip r:embed="rId8"/>
          <a:srcRect/>
          <a:stretch>
            <a:fillRect/>
          </a:stretch>
        </p:blipFill>
        <p:spPr bwMode="auto">
          <a:xfrm>
            <a:off x="3048000" y="1104900"/>
            <a:ext cx="177800" cy="2552700"/>
          </a:xfrm>
          <a:prstGeom prst="rect">
            <a:avLst/>
          </a:prstGeom>
          <a:noFill/>
          <a:ln w="9525">
            <a:noFill/>
            <a:miter lim="800000"/>
            <a:headEnd/>
            <a:tailEnd/>
          </a:ln>
        </p:spPr>
      </p:pic>
      <p:pic>
        <p:nvPicPr>
          <p:cNvPr id="5133" name="Picture 13"/>
          <p:cNvPicPr>
            <a:picLocks noChangeAspect="1" noChangeArrowheads="1"/>
          </p:cNvPicPr>
          <p:nvPr/>
        </p:nvPicPr>
        <p:blipFill>
          <a:blip r:embed="rId9"/>
          <a:srcRect/>
          <a:stretch>
            <a:fillRect/>
          </a:stretch>
        </p:blipFill>
        <p:spPr bwMode="auto">
          <a:xfrm>
            <a:off x="3200400" y="1104900"/>
            <a:ext cx="177800" cy="2552700"/>
          </a:xfrm>
          <a:prstGeom prst="rect">
            <a:avLst/>
          </a:prstGeom>
          <a:noFill/>
          <a:ln w="9525">
            <a:noFill/>
            <a:miter lim="800000"/>
            <a:headEnd/>
            <a:tailEnd/>
          </a:ln>
        </p:spPr>
      </p:pic>
      <p:sp>
        <p:nvSpPr>
          <p:cNvPr id="5134" name="Line 14"/>
          <p:cNvSpPr>
            <a:spLocks noChangeShapeType="1"/>
          </p:cNvSpPr>
          <p:nvPr/>
        </p:nvSpPr>
        <p:spPr bwMode="auto">
          <a:xfrm>
            <a:off x="3048000" y="2362200"/>
            <a:ext cx="1066800" cy="0"/>
          </a:xfrm>
          <a:prstGeom prst="line">
            <a:avLst/>
          </a:prstGeom>
          <a:noFill/>
          <a:ln w="9525">
            <a:solidFill>
              <a:srgbClr val="FF0000"/>
            </a:solidFill>
            <a:round/>
            <a:headEnd/>
            <a:tailEnd type="triangle" w="med" len="med"/>
          </a:ln>
        </p:spPr>
        <p:txBody>
          <a:bodyPr wrap="none" anchor="ctr"/>
          <a:lstStyle/>
          <a:p>
            <a:endParaRPr lang="cs-CZ"/>
          </a:p>
        </p:txBody>
      </p:sp>
      <p:grpSp>
        <p:nvGrpSpPr>
          <p:cNvPr id="5135" name="Group 20"/>
          <p:cNvGrpSpPr>
            <a:grpSpLocks/>
          </p:cNvGrpSpPr>
          <p:nvPr/>
        </p:nvGrpSpPr>
        <p:grpSpPr bwMode="auto">
          <a:xfrm>
            <a:off x="6629400" y="3935413"/>
            <a:ext cx="457200" cy="1093787"/>
            <a:chOff x="4176" y="2479"/>
            <a:chExt cx="288" cy="689"/>
          </a:xfrm>
        </p:grpSpPr>
        <p:grpSp>
          <p:nvGrpSpPr>
            <p:cNvPr id="5278" name="Group 21"/>
            <p:cNvGrpSpPr>
              <a:grpSpLocks/>
            </p:cNvGrpSpPr>
            <p:nvPr/>
          </p:nvGrpSpPr>
          <p:grpSpPr bwMode="auto">
            <a:xfrm>
              <a:off x="4176" y="2640"/>
              <a:ext cx="288" cy="528"/>
              <a:chOff x="3888" y="2640"/>
              <a:chExt cx="288" cy="528"/>
            </a:xfrm>
          </p:grpSpPr>
          <p:sp>
            <p:nvSpPr>
              <p:cNvPr id="5280" name="Line 22"/>
              <p:cNvSpPr>
                <a:spLocks noChangeShapeType="1"/>
              </p:cNvSpPr>
              <p:nvPr/>
            </p:nvSpPr>
            <p:spPr bwMode="auto">
              <a:xfrm>
                <a:off x="4032" y="2688"/>
                <a:ext cx="0" cy="288"/>
              </a:xfrm>
              <a:prstGeom prst="line">
                <a:avLst/>
              </a:prstGeom>
              <a:noFill/>
              <a:ln w="19050">
                <a:solidFill>
                  <a:schemeClr val="tx1"/>
                </a:solidFill>
                <a:round/>
                <a:headEnd/>
                <a:tailEnd/>
              </a:ln>
            </p:spPr>
            <p:txBody>
              <a:bodyPr wrap="none" anchor="ctr"/>
              <a:lstStyle/>
              <a:p>
                <a:endParaRPr lang="cs-CZ"/>
              </a:p>
            </p:txBody>
          </p:sp>
          <p:sp>
            <p:nvSpPr>
              <p:cNvPr id="5281" name="Line 23"/>
              <p:cNvSpPr>
                <a:spLocks noChangeShapeType="1"/>
              </p:cNvSpPr>
              <p:nvPr/>
            </p:nvSpPr>
            <p:spPr bwMode="auto">
              <a:xfrm flipH="1">
                <a:off x="3888" y="2832"/>
                <a:ext cx="144" cy="144"/>
              </a:xfrm>
              <a:prstGeom prst="line">
                <a:avLst/>
              </a:prstGeom>
              <a:noFill/>
              <a:ln w="19050">
                <a:solidFill>
                  <a:schemeClr val="tx1"/>
                </a:solidFill>
                <a:round/>
                <a:headEnd/>
                <a:tailEnd/>
              </a:ln>
            </p:spPr>
            <p:txBody>
              <a:bodyPr wrap="none" anchor="ctr"/>
              <a:lstStyle/>
              <a:p>
                <a:endParaRPr lang="cs-CZ"/>
              </a:p>
            </p:txBody>
          </p:sp>
          <p:sp>
            <p:nvSpPr>
              <p:cNvPr id="5282" name="Line 24"/>
              <p:cNvSpPr>
                <a:spLocks noChangeShapeType="1"/>
              </p:cNvSpPr>
              <p:nvPr/>
            </p:nvSpPr>
            <p:spPr bwMode="auto">
              <a:xfrm>
                <a:off x="4032" y="2832"/>
                <a:ext cx="144" cy="144"/>
              </a:xfrm>
              <a:prstGeom prst="line">
                <a:avLst/>
              </a:prstGeom>
              <a:noFill/>
              <a:ln w="19050">
                <a:solidFill>
                  <a:schemeClr val="tx1"/>
                </a:solidFill>
                <a:round/>
                <a:headEnd/>
                <a:tailEnd/>
              </a:ln>
            </p:spPr>
            <p:txBody>
              <a:bodyPr wrap="none" anchor="ctr"/>
              <a:lstStyle/>
              <a:p>
                <a:endParaRPr lang="cs-CZ"/>
              </a:p>
            </p:txBody>
          </p:sp>
          <p:sp>
            <p:nvSpPr>
              <p:cNvPr id="5283" name="Line 25"/>
              <p:cNvSpPr>
                <a:spLocks noChangeShapeType="1"/>
              </p:cNvSpPr>
              <p:nvPr/>
            </p:nvSpPr>
            <p:spPr bwMode="auto">
              <a:xfrm flipH="1">
                <a:off x="3888" y="2976"/>
                <a:ext cx="144" cy="192"/>
              </a:xfrm>
              <a:prstGeom prst="line">
                <a:avLst/>
              </a:prstGeom>
              <a:noFill/>
              <a:ln w="19050">
                <a:solidFill>
                  <a:schemeClr val="tx1"/>
                </a:solidFill>
                <a:round/>
                <a:headEnd/>
                <a:tailEnd/>
              </a:ln>
            </p:spPr>
            <p:txBody>
              <a:bodyPr wrap="none" anchor="ctr"/>
              <a:lstStyle/>
              <a:p>
                <a:endParaRPr lang="cs-CZ"/>
              </a:p>
            </p:txBody>
          </p:sp>
          <p:sp>
            <p:nvSpPr>
              <p:cNvPr id="5284" name="Line 26"/>
              <p:cNvSpPr>
                <a:spLocks noChangeShapeType="1"/>
              </p:cNvSpPr>
              <p:nvPr/>
            </p:nvSpPr>
            <p:spPr bwMode="auto">
              <a:xfrm>
                <a:off x="4032" y="2976"/>
                <a:ext cx="96" cy="192"/>
              </a:xfrm>
              <a:prstGeom prst="line">
                <a:avLst/>
              </a:prstGeom>
              <a:noFill/>
              <a:ln w="19050">
                <a:solidFill>
                  <a:schemeClr val="tx1"/>
                </a:solidFill>
                <a:round/>
                <a:headEnd/>
                <a:tailEnd/>
              </a:ln>
            </p:spPr>
            <p:txBody>
              <a:bodyPr wrap="none" anchor="ctr"/>
              <a:lstStyle/>
              <a:p>
                <a:endParaRPr lang="cs-CZ"/>
              </a:p>
            </p:txBody>
          </p:sp>
          <p:sp>
            <p:nvSpPr>
              <p:cNvPr id="5285" name="Oval 27"/>
              <p:cNvSpPr>
                <a:spLocks noChangeArrowheads="1"/>
              </p:cNvSpPr>
              <p:nvPr/>
            </p:nvSpPr>
            <p:spPr bwMode="auto">
              <a:xfrm>
                <a:off x="3963" y="2640"/>
                <a:ext cx="144" cy="144"/>
              </a:xfrm>
              <a:prstGeom prst="ellipse">
                <a:avLst/>
              </a:prstGeom>
              <a:solidFill>
                <a:schemeClr val="bg1"/>
              </a:solidFill>
              <a:ln w="19050">
                <a:solidFill>
                  <a:schemeClr val="tx1"/>
                </a:solidFill>
                <a:round/>
                <a:headEnd/>
                <a:tailEnd/>
              </a:ln>
            </p:spPr>
            <p:txBody>
              <a:bodyPr wrap="none" anchor="ctr"/>
              <a:lstStyle/>
              <a:p>
                <a:pPr algn="ctr" eaLnBrk="0" hangingPunct="0"/>
                <a:endParaRPr lang="cs-CZ"/>
              </a:p>
            </p:txBody>
          </p:sp>
        </p:grpSp>
        <p:sp>
          <p:nvSpPr>
            <p:cNvPr id="5279" name="Line 28"/>
            <p:cNvSpPr>
              <a:spLocks noChangeShapeType="1"/>
            </p:cNvSpPr>
            <p:nvPr/>
          </p:nvSpPr>
          <p:spPr bwMode="auto">
            <a:xfrm flipV="1">
              <a:off x="4321" y="2479"/>
              <a:ext cx="0" cy="124"/>
            </a:xfrm>
            <a:prstGeom prst="line">
              <a:avLst/>
            </a:prstGeom>
            <a:noFill/>
            <a:ln w="19050">
              <a:solidFill>
                <a:schemeClr val="tx1"/>
              </a:solidFill>
              <a:round/>
              <a:headEnd/>
              <a:tailEnd type="triangle" w="med" len="med"/>
            </a:ln>
          </p:spPr>
          <p:txBody>
            <a:bodyPr wrap="none" anchor="ctr"/>
            <a:lstStyle/>
            <a:p>
              <a:endParaRPr lang="cs-CZ"/>
            </a:p>
          </p:txBody>
        </p:sp>
      </p:grpSp>
      <p:grpSp>
        <p:nvGrpSpPr>
          <p:cNvPr id="5136" name="Group 29"/>
          <p:cNvGrpSpPr>
            <a:grpSpLocks/>
          </p:cNvGrpSpPr>
          <p:nvPr/>
        </p:nvGrpSpPr>
        <p:grpSpPr bwMode="auto">
          <a:xfrm>
            <a:off x="4191000" y="838200"/>
            <a:ext cx="4089400" cy="3124200"/>
            <a:chOff x="2822" y="528"/>
            <a:chExt cx="2576" cy="1968"/>
          </a:xfrm>
        </p:grpSpPr>
        <p:sp>
          <p:nvSpPr>
            <p:cNvPr id="5143" name="Oval 30"/>
            <p:cNvSpPr>
              <a:spLocks noChangeArrowheads="1"/>
            </p:cNvSpPr>
            <p:nvPr/>
          </p:nvSpPr>
          <p:spPr bwMode="auto">
            <a:xfrm>
              <a:off x="3168"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44" name="Oval 31"/>
            <p:cNvSpPr>
              <a:spLocks noChangeArrowheads="1"/>
            </p:cNvSpPr>
            <p:nvPr/>
          </p:nvSpPr>
          <p:spPr bwMode="auto">
            <a:xfrm>
              <a:off x="3456"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45" name="Oval 32"/>
            <p:cNvSpPr>
              <a:spLocks noChangeArrowheads="1"/>
            </p:cNvSpPr>
            <p:nvPr/>
          </p:nvSpPr>
          <p:spPr bwMode="auto">
            <a:xfrm>
              <a:off x="3744"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46" name="Oval 33"/>
            <p:cNvSpPr>
              <a:spLocks noChangeArrowheads="1"/>
            </p:cNvSpPr>
            <p:nvPr/>
          </p:nvSpPr>
          <p:spPr bwMode="auto">
            <a:xfrm>
              <a:off x="4032"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47" name="Oval 34"/>
            <p:cNvSpPr>
              <a:spLocks noChangeArrowheads="1"/>
            </p:cNvSpPr>
            <p:nvPr/>
          </p:nvSpPr>
          <p:spPr bwMode="auto">
            <a:xfrm>
              <a:off x="4320"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48" name="Oval 35"/>
            <p:cNvSpPr>
              <a:spLocks noChangeArrowheads="1"/>
            </p:cNvSpPr>
            <p:nvPr/>
          </p:nvSpPr>
          <p:spPr bwMode="auto">
            <a:xfrm>
              <a:off x="4608"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49" name="Oval 36"/>
            <p:cNvSpPr>
              <a:spLocks noChangeArrowheads="1"/>
            </p:cNvSpPr>
            <p:nvPr/>
          </p:nvSpPr>
          <p:spPr bwMode="auto">
            <a:xfrm>
              <a:off x="4896"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0" name="Oval 37"/>
            <p:cNvSpPr>
              <a:spLocks noChangeArrowheads="1"/>
            </p:cNvSpPr>
            <p:nvPr/>
          </p:nvSpPr>
          <p:spPr bwMode="auto">
            <a:xfrm>
              <a:off x="3168"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1" name="Oval 38"/>
            <p:cNvSpPr>
              <a:spLocks noChangeArrowheads="1"/>
            </p:cNvSpPr>
            <p:nvPr/>
          </p:nvSpPr>
          <p:spPr bwMode="auto">
            <a:xfrm>
              <a:off x="3456"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2" name="Oval 39"/>
            <p:cNvSpPr>
              <a:spLocks noChangeArrowheads="1"/>
            </p:cNvSpPr>
            <p:nvPr/>
          </p:nvSpPr>
          <p:spPr bwMode="auto">
            <a:xfrm>
              <a:off x="3744"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3" name="Oval 40"/>
            <p:cNvSpPr>
              <a:spLocks noChangeArrowheads="1"/>
            </p:cNvSpPr>
            <p:nvPr/>
          </p:nvSpPr>
          <p:spPr bwMode="auto">
            <a:xfrm>
              <a:off x="4032"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4" name="Oval 41"/>
            <p:cNvSpPr>
              <a:spLocks noChangeArrowheads="1"/>
            </p:cNvSpPr>
            <p:nvPr/>
          </p:nvSpPr>
          <p:spPr bwMode="auto">
            <a:xfrm>
              <a:off x="4320"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5" name="Oval 42"/>
            <p:cNvSpPr>
              <a:spLocks noChangeArrowheads="1"/>
            </p:cNvSpPr>
            <p:nvPr/>
          </p:nvSpPr>
          <p:spPr bwMode="auto">
            <a:xfrm>
              <a:off x="4608"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6" name="Oval 43"/>
            <p:cNvSpPr>
              <a:spLocks noChangeArrowheads="1"/>
            </p:cNvSpPr>
            <p:nvPr/>
          </p:nvSpPr>
          <p:spPr bwMode="auto">
            <a:xfrm>
              <a:off x="4896"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7" name="Oval 44"/>
            <p:cNvSpPr>
              <a:spLocks noChangeArrowheads="1"/>
            </p:cNvSpPr>
            <p:nvPr/>
          </p:nvSpPr>
          <p:spPr bwMode="auto">
            <a:xfrm>
              <a:off x="3168"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8" name="Oval 45"/>
            <p:cNvSpPr>
              <a:spLocks noChangeArrowheads="1"/>
            </p:cNvSpPr>
            <p:nvPr/>
          </p:nvSpPr>
          <p:spPr bwMode="auto">
            <a:xfrm>
              <a:off x="3456"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59" name="Oval 46"/>
            <p:cNvSpPr>
              <a:spLocks noChangeArrowheads="1"/>
            </p:cNvSpPr>
            <p:nvPr/>
          </p:nvSpPr>
          <p:spPr bwMode="auto">
            <a:xfrm>
              <a:off x="3744"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0" name="Oval 47"/>
            <p:cNvSpPr>
              <a:spLocks noChangeArrowheads="1"/>
            </p:cNvSpPr>
            <p:nvPr/>
          </p:nvSpPr>
          <p:spPr bwMode="auto">
            <a:xfrm>
              <a:off x="4032"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1" name="Oval 48"/>
            <p:cNvSpPr>
              <a:spLocks noChangeArrowheads="1"/>
            </p:cNvSpPr>
            <p:nvPr/>
          </p:nvSpPr>
          <p:spPr bwMode="auto">
            <a:xfrm>
              <a:off x="4320"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2" name="Oval 49"/>
            <p:cNvSpPr>
              <a:spLocks noChangeArrowheads="1"/>
            </p:cNvSpPr>
            <p:nvPr/>
          </p:nvSpPr>
          <p:spPr bwMode="auto">
            <a:xfrm>
              <a:off x="4608"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3" name="Oval 50"/>
            <p:cNvSpPr>
              <a:spLocks noChangeArrowheads="1"/>
            </p:cNvSpPr>
            <p:nvPr/>
          </p:nvSpPr>
          <p:spPr bwMode="auto">
            <a:xfrm>
              <a:off x="4896"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4" name="Oval 51"/>
            <p:cNvSpPr>
              <a:spLocks noChangeArrowheads="1"/>
            </p:cNvSpPr>
            <p:nvPr/>
          </p:nvSpPr>
          <p:spPr bwMode="auto">
            <a:xfrm>
              <a:off x="3168"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5" name="Oval 52"/>
            <p:cNvSpPr>
              <a:spLocks noChangeArrowheads="1"/>
            </p:cNvSpPr>
            <p:nvPr/>
          </p:nvSpPr>
          <p:spPr bwMode="auto">
            <a:xfrm>
              <a:off x="3456"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6" name="Oval 53"/>
            <p:cNvSpPr>
              <a:spLocks noChangeArrowheads="1"/>
            </p:cNvSpPr>
            <p:nvPr/>
          </p:nvSpPr>
          <p:spPr bwMode="auto">
            <a:xfrm>
              <a:off x="3744"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7" name="Oval 54"/>
            <p:cNvSpPr>
              <a:spLocks noChangeArrowheads="1"/>
            </p:cNvSpPr>
            <p:nvPr/>
          </p:nvSpPr>
          <p:spPr bwMode="auto">
            <a:xfrm>
              <a:off x="4032"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8" name="Oval 55"/>
            <p:cNvSpPr>
              <a:spLocks noChangeArrowheads="1"/>
            </p:cNvSpPr>
            <p:nvPr/>
          </p:nvSpPr>
          <p:spPr bwMode="auto">
            <a:xfrm>
              <a:off x="4320"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69" name="Oval 56"/>
            <p:cNvSpPr>
              <a:spLocks noChangeArrowheads="1"/>
            </p:cNvSpPr>
            <p:nvPr/>
          </p:nvSpPr>
          <p:spPr bwMode="auto">
            <a:xfrm>
              <a:off x="4608"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0" name="Oval 57"/>
            <p:cNvSpPr>
              <a:spLocks noChangeArrowheads="1"/>
            </p:cNvSpPr>
            <p:nvPr/>
          </p:nvSpPr>
          <p:spPr bwMode="auto">
            <a:xfrm>
              <a:off x="4896"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1" name="Oval 58"/>
            <p:cNvSpPr>
              <a:spLocks noChangeArrowheads="1"/>
            </p:cNvSpPr>
            <p:nvPr/>
          </p:nvSpPr>
          <p:spPr bwMode="auto">
            <a:xfrm>
              <a:off x="3168"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2" name="Oval 59"/>
            <p:cNvSpPr>
              <a:spLocks noChangeArrowheads="1"/>
            </p:cNvSpPr>
            <p:nvPr/>
          </p:nvSpPr>
          <p:spPr bwMode="auto">
            <a:xfrm>
              <a:off x="3456"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3" name="Oval 60"/>
            <p:cNvSpPr>
              <a:spLocks noChangeArrowheads="1"/>
            </p:cNvSpPr>
            <p:nvPr/>
          </p:nvSpPr>
          <p:spPr bwMode="auto">
            <a:xfrm>
              <a:off x="3744"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4" name="Oval 61"/>
            <p:cNvSpPr>
              <a:spLocks noChangeArrowheads="1"/>
            </p:cNvSpPr>
            <p:nvPr/>
          </p:nvSpPr>
          <p:spPr bwMode="auto">
            <a:xfrm>
              <a:off x="4032"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5" name="Oval 62"/>
            <p:cNvSpPr>
              <a:spLocks noChangeArrowheads="1"/>
            </p:cNvSpPr>
            <p:nvPr/>
          </p:nvSpPr>
          <p:spPr bwMode="auto">
            <a:xfrm>
              <a:off x="4320"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6" name="Oval 63"/>
            <p:cNvSpPr>
              <a:spLocks noChangeArrowheads="1"/>
            </p:cNvSpPr>
            <p:nvPr/>
          </p:nvSpPr>
          <p:spPr bwMode="auto">
            <a:xfrm>
              <a:off x="4608"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5177" name="Oval 64"/>
            <p:cNvSpPr>
              <a:spLocks noChangeArrowheads="1"/>
            </p:cNvSpPr>
            <p:nvPr/>
          </p:nvSpPr>
          <p:spPr bwMode="auto">
            <a:xfrm>
              <a:off x="4896"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grpSp>
          <p:nvGrpSpPr>
            <p:cNvPr id="5178" name="Group 65"/>
            <p:cNvGrpSpPr>
              <a:grpSpLocks/>
            </p:cNvGrpSpPr>
            <p:nvPr/>
          </p:nvGrpSpPr>
          <p:grpSpPr bwMode="auto">
            <a:xfrm>
              <a:off x="5059" y="843"/>
              <a:ext cx="339" cy="1344"/>
              <a:chOff x="5136" y="864"/>
              <a:chExt cx="339" cy="1344"/>
            </a:xfrm>
          </p:grpSpPr>
          <p:grpSp>
            <p:nvGrpSpPr>
              <p:cNvPr id="5258" name="Group 66"/>
              <p:cNvGrpSpPr>
                <a:grpSpLocks/>
              </p:cNvGrpSpPr>
              <p:nvPr/>
            </p:nvGrpSpPr>
            <p:grpSpPr bwMode="auto">
              <a:xfrm>
                <a:off x="5136" y="864"/>
                <a:ext cx="339" cy="192"/>
                <a:chOff x="5075" y="844"/>
                <a:chExt cx="339" cy="192"/>
              </a:xfrm>
            </p:grpSpPr>
            <p:sp>
              <p:nvSpPr>
                <p:cNvPr id="5275" name="Text Box 6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76" name="Text Box 6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77" name="Text Box 6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59" name="Group 70"/>
              <p:cNvGrpSpPr>
                <a:grpSpLocks/>
              </p:cNvGrpSpPr>
              <p:nvPr/>
            </p:nvGrpSpPr>
            <p:grpSpPr bwMode="auto">
              <a:xfrm>
                <a:off x="5136" y="1152"/>
                <a:ext cx="339" cy="192"/>
                <a:chOff x="5075" y="844"/>
                <a:chExt cx="339" cy="192"/>
              </a:xfrm>
            </p:grpSpPr>
            <p:sp>
              <p:nvSpPr>
                <p:cNvPr id="5272" name="Text Box 7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73" name="Text Box 7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74" name="Text Box 7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60" name="Group 74"/>
              <p:cNvGrpSpPr>
                <a:grpSpLocks/>
              </p:cNvGrpSpPr>
              <p:nvPr/>
            </p:nvGrpSpPr>
            <p:grpSpPr bwMode="auto">
              <a:xfrm>
                <a:off x="5136" y="1440"/>
                <a:ext cx="339" cy="192"/>
                <a:chOff x="5075" y="844"/>
                <a:chExt cx="339" cy="192"/>
              </a:xfrm>
            </p:grpSpPr>
            <p:sp>
              <p:nvSpPr>
                <p:cNvPr id="5269" name="Text Box 7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70" name="Text Box 7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71" name="Text Box 7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61" name="Group 78"/>
              <p:cNvGrpSpPr>
                <a:grpSpLocks/>
              </p:cNvGrpSpPr>
              <p:nvPr/>
            </p:nvGrpSpPr>
            <p:grpSpPr bwMode="auto">
              <a:xfrm>
                <a:off x="5136" y="1728"/>
                <a:ext cx="339" cy="192"/>
                <a:chOff x="5075" y="844"/>
                <a:chExt cx="339" cy="192"/>
              </a:xfrm>
            </p:grpSpPr>
            <p:sp>
              <p:nvSpPr>
                <p:cNvPr id="5266" name="Text Box 7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67" name="Text Box 8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68" name="Text Box 8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62" name="Group 82"/>
              <p:cNvGrpSpPr>
                <a:grpSpLocks/>
              </p:cNvGrpSpPr>
              <p:nvPr/>
            </p:nvGrpSpPr>
            <p:grpSpPr bwMode="auto">
              <a:xfrm>
                <a:off x="5136" y="2016"/>
                <a:ext cx="339" cy="192"/>
                <a:chOff x="5075" y="844"/>
                <a:chExt cx="339" cy="192"/>
              </a:xfrm>
            </p:grpSpPr>
            <p:sp>
              <p:nvSpPr>
                <p:cNvPr id="5263" name="Text Box 8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64" name="Text Box 8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65" name="Text Box 8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5179" name="Group 86"/>
            <p:cNvGrpSpPr>
              <a:grpSpLocks/>
            </p:cNvGrpSpPr>
            <p:nvPr/>
          </p:nvGrpSpPr>
          <p:grpSpPr bwMode="auto">
            <a:xfrm>
              <a:off x="2822" y="844"/>
              <a:ext cx="339" cy="1344"/>
              <a:chOff x="5136" y="864"/>
              <a:chExt cx="339" cy="1344"/>
            </a:xfrm>
          </p:grpSpPr>
          <p:grpSp>
            <p:nvGrpSpPr>
              <p:cNvPr id="5238" name="Group 87"/>
              <p:cNvGrpSpPr>
                <a:grpSpLocks/>
              </p:cNvGrpSpPr>
              <p:nvPr/>
            </p:nvGrpSpPr>
            <p:grpSpPr bwMode="auto">
              <a:xfrm>
                <a:off x="5136" y="864"/>
                <a:ext cx="339" cy="192"/>
                <a:chOff x="5075" y="844"/>
                <a:chExt cx="339" cy="192"/>
              </a:xfrm>
            </p:grpSpPr>
            <p:sp>
              <p:nvSpPr>
                <p:cNvPr id="5255" name="Text Box 8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56" name="Text Box 8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57" name="Text Box 9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39" name="Group 91"/>
              <p:cNvGrpSpPr>
                <a:grpSpLocks/>
              </p:cNvGrpSpPr>
              <p:nvPr/>
            </p:nvGrpSpPr>
            <p:grpSpPr bwMode="auto">
              <a:xfrm>
                <a:off x="5136" y="1152"/>
                <a:ext cx="339" cy="192"/>
                <a:chOff x="5075" y="844"/>
                <a:chExt cx="339" cy="192"/>
              </a:xfrm>
            </p:grpSpPr>
            <p:sp>
              <p:nvSpPr>
                <p:cNvPr id="5252" name="Text Box 9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53" name="Text Box 9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54" name="Text Box 9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40" name="Group 95"/>
              <p:cNvGrpSpPr>
                <a:grpSpLocks/>
              </p:cNvGrpSpPr>
              <p:nvPr/>
            </p:nvGrpSpPr>
            <p:grpSpPr bwMode="auto">
              <a:xfrm>
                <a:off x="5136" y="1440"/>
                <a:ext cx="339" cy="192"/>
                <a:chOff x="5075" y="844"/>
                <a:chExt cx="339" cy="192"/>
              </a:xfrm>
            </p:grpSpPr>
            <p:sp>
              <p:nvSpPr>
                <p:cNvPr id="5249" name="Text Box 9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50" name="Text Box 9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51" name="Text Box 9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41" name="Group 99"/>
              <p:cNvGrpSpPr>
                <a:grpSpLocks/>
              </p:cNvGrpSpPr>
              <p:nvPr/>
            </p:nvGrpSpPr>
            <p:grpSpPr bwMode="auto">
              <a:xfrm>
                <a:off x="5136" y="1728"/>
                <a:ext cx="339" cy="192"/>
                <a:chOff x="5075" y="844"/>
                <a:chExt cx="339" cy="192"/>
              </a:xfrm>
            </p:grpSpPr>
            <p:sp>
              <p:nvSpPr>
                <p:cNvPr id="5246" name="Text Box 10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47" name="Text Box 10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48" name="Text Box 10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42" name="Group 103"/>
              <p:cNvGrpSpPr>
                <a:grpSpLocks/>
              </p:cNvGrpSpPr>
              <p:nvPr/>
            </p:nvGrpSpPr>
            <p:grpSpPr bwMode="auto">
              <a:xfrm>
                <a:off x="5136" y="2016"/>
                <a:ext cx="339" cy="192"/>
                <a:chOff x="5075" y="844"/>
                <a:chExt cx="339" cy="192"/>
              </a:xfrm>
            </p:grpSpPr>
            <p:sp>
              <p:nvSpPr>
                <p:cNvPr id="5243" name="Text Box 10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44" name="Text Box 10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45" name="Text Box 10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5180" name="Group 107"/>
            <p:cNvGrpSpPr>
              <a:grpSpLocks/>
            </p:cNvGrpSpPr>
            <p:nvPr/>
          </p:nvGrpSpPr>
          <p:grpSpPr bwMode="auto">
            <a:xfrm rot="5400000">
              <a:off x="3930" y="-262"/>
              <a:ext cx="339" cy="1920"/>
              <a:chOff x="5280" y="768"/>
              <a:chExt cx="339" cy="1920"/>
            </a:xfrm>
          </p:grpSpPr>
          <p:grpSp>
            <p:nvGrpSpPr>
              <p:cNvPr id="5210" name="Group 108"/>
              <p:cNvGrpSpPr>
                <a:grpSpLocks/>
              </p:cNvGrpSpPr>
              <p:nvPr/>
            </p:nvGrpSpPr>
            <p:grpSpPr bwMode="auto">
              <a:xfrm>
                <a:off x="5280" y="768"/>
                <a:ext cx="339" cy="192"/>
                <a:chOff x="5075" y="844"/>
                <a:chExt cx="339" cy="192"/>
              </a:xfrm>
            </p:grpSpPr>
            <p:sp>
              <p:nvSpPr>
                <p:cNvPr id="5235" name="Text Box 10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36" name="Text Box 11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37" name="Text Box 11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11" name="Group 112"/>
              <p:cNvGrpSpPr>
                <a:grpSpLocks/>
              </p:cNvGrpSpPr>
              <p:nvPr/>
            </p:nvGrpSpPr>
            <p:grpSpPr bwMode="auto">
              <a:xfrm>
                <a:off x="5280" y="1056"/>
                <a:ext cx="339" cy="192"/>
                <a:chOff x="5075" y="844"/>
                <a:chExt cx="339" cy="192"/>
              </a:xfrm>
            </p:grpSpPr>
            <p:sp>
              <p:nvSpPr>
                <p:cNvPr id="5232" name="Text Box 11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33" name="Text Box 11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34" name="Text Box 11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12" name="Group 116"/>
              <p:cNvGrpSpPr>
                <a:grpSpLocks/>
              </p:cNvGrpSpPr>
              <p:nvPr/>
            </p:nvGrpSpPr>
            <p:grpSpPr bwMode="auto">
              <a:xfrm>
                <a:off x="5280" y="1344"/>
                <a:ext cx="339" cy="192"/>
                <a:chOff x="5075" y="844"/>
                <a:chExt cx="339" cy="192"/>
              </a:xfrm>
            </p:grpSpPr>
            <p:sp>
              <p:nvSpPr>
                <p:cNvPr id="5229" name="Text Box 11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30" name="Text Box 11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31" name="Text Box 11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13" name="Group 120"/>
              <p:cNvGrpSpPr>
                <a:grpSpLocks/>
              </p:cNvGrpSpPr>
              <p:nvPr/>
            </p:nvGrpSpPr>
            <p:grpSpPr bwMode="auto">
              <a:xfrm>
                <a:off x="5280" y="1632"/>
                <a:ext cx="339" cy="192"/>
                <a:chOff x="5075" y="844"/>
                <a:chExt cx="339" cy="192"/>
              </a:xfrm>
            </p:grpSpPr>
            <p:sp>
              <p:nvSpPr>
                <p:cNvPr id="5226" name="Text Box 12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27" name="Text Box 12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28" name="Text Box 12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14" name="Group 124"/>
              <p:cNvGrpSpPr>
                <a:grpSpLocks/>
              </p:cNvGrpSpPr>
              <p:nvPr/>
            </p:nvGrpSpPr>
            <p:grpSpPr bwMode="auto">
              <a:xfrm>
                <a:off x="5280" y="1920"/>
                <a:ext cx="339" cy="192"/>
                <a:chOff x="5075" y="844"/>
                <a:chExt cx="339" cy="192"/>
              </a:xfrm>
            </p:grpSpPr>
            <p:sp>
              <p:nvSpPr>
                <p:cNvPr id="5223" name="Text Box 12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24" name="Text Box 12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25" name="Text Box 12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15" name="Group 128"/>
              <p:cNvGrpSpPr>
                <a:grpSpLocks/>
              </p:cNvGrpSpPr>
              <p:nvPr/>
            </p:nvGrpSpPr>
            <p:grpSpPr bwMode="auto">
              <a:xfrm>
                <a:off x="5280" y="2208"/>
                <a:ext cx="339" cy="192"/>
                <a:chOff x="5075" y="844"/>
                <a:chExt cx="339" cy="192"/>
              </a:xfrm>
            </p:grpSpPr>
            <p:sp>
              <p:nvSpPr>
                <p:cNvPr id="5220" name="Text Box 12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21" name="Text Box 13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22" name="Text Box 13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216" name="Group 132"/>
              <p:cNvGrpSpPr>
                <a:grpSpLocks/>
              </p:cNvGrpSpPr>
              <p:nvPr/>
            </p:nvGrpSpPr>
            <p:grpSpPr bwMode="auto">
              <a:xfrm>
                <a:off x="5280" y="2496"/>
                <a:ext cx="339" cy="192"/>
                <a:chOff x="5075" y="844"/>
                <a:chExt cx="339" cy="192"/>
              </a:xfrm>
            </p:grpSpPr>
            <p:sp>
              <p:nvSpPr>
                <p:cNvPr id="5217" name="Text Box 13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18" name="Text Box 13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19" name="Text Box 13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5181" name="Group 136"/>
            <p:cNvGrpSpPr>
              <a:grpSpLocks/>
            </p:cNvGrpSpPr>
            <p:nvPr/>
          </p:nvGrpSpPr>
          <p:grpSpPr bwMode="auto">
            <a:xfrm rot="5400000">
              <a:off x="3930" y="1367"/>
              <a:ext cx="339" cy="1920"/>
              <a:chOff x="5280" y="768"/>
              <a:chExt cx="339" cy="1920"/>
            </a:xfrm>
          </p:grpSpPr>
          <p:grpSp>
            <p:nvGrpSpPr>
              <p:cNvPr id="5182" name="Group 137"/>
              <p:cNvGrpSpPr>
                <a:grpSpLocks/>
              </p:cNvGrpSpPr>
              <p:nvPr/>
            </p:nvGrpSpPr>
            <p:grpSpPr bwMode="auto">
              <a:xfrm>
                <a:off x="5280" y="768"/>
                <a:ext cx="339" cy="192"/>
                <a:chOff x="5075" y="844"/>
                <a:chExt cx="339" cy="192"/>
              </a:xfrm>
            </p:grpSpPr>
            <p:sp>
              <p:nvSpPr>
                <p:cNvPr id="5207" name="Text Box 13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08" name="Text Box 13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09" name="Text Box 14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183" name="Group 141"/>
              <p:cNvGrpSpPr>
                <a:grpSpLocks/>
              </p:cNvGrpSpPr>
              <p:nvPr/>
            </p:nvGrpSpPr>
            <p:grpSpPr bwMode="auto">
              <a:xfrm>
                <a:off x="5280" y="1056"/>
                <a:ext cx="339" cy="192"/>
                <a:chOff x="5075" y="844"/>
                <a:chExt cx="339" cy="192"/>
              </a:xfrm>
            </p:grpSpPr>
            <p:sp>
              <p:nvSpPr>
                <p:cNvPr id="5204" name="Text Box 14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05" name="Text Box 14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06" name="Text Box 14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184" name="Group 145"/>
              <p:cNvGrpSpPr>
                <a:grpSpLocks/>
              </p:cNvGrpSpPr>
              <p:nvPr/>
            </p:nvGrpSpPr>
            <p:grpSpPr bwMode="auto">
              <a:xfrm>
                <a:off x="5280" y="1344"/>
                <a:ext cx="339" cy="192"/>
                <a:chOff x="5075" y="844"/>
                <a:chExt cx="339" cy="192"/>
              </a:xfrm>
            </p:grpSpPr>
            <p:sp>
              <p:nvSpPr>
                <p:cNvPr id="5201" name="Text Box 14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02" name="Text Box 14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03" name="Text Box 14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185" name="Group 149"/>
              <p:cNvGrpSpPr>
                <a:grpSpLocks/>
              </p:cNvGrpSpPr>
              <p:nvPr/>
            </p:nvGrpSpPr>
            <p:grpSpPr bwMode="auto">
              <a:xfrm>
                <a:off x="5280" y="1632"/>
                <a:ext cx="339" cy="192"/>
                <a:chOff x="5075" y="844"/>
                <a:chExt cx="339" cy="192"/>
              </a:xfrm>
            </p:grpSpPr>
            <p:sp>
              <p:nvSpPr>
                <p:cNvPr id="5198" name="Text Box 15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199" name="Text Box 15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200" name="Text Box 15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186" name="Group 153"/>
              <p:cNvGrpSpPr>
                <a:grpSpLocks/>
              </p:cNvGrpSpPr>
              <p:nvPr/>
            </p:nvGrpSpPr>
            <p:grpSpPr bwMode="auto">
              <a:xfrm>
                <a:off x="5280" y="1920"/>
                <a:ext cx="339" cy="192"/>
                <a:chOff x="5075" y="844"/>
                <a:chExt cx="339" cy="192"/>
              </a:xfrm>
            </p:grpSpPr>
            <p:sp>
              <p:nvSpPr>
                <p:cNvPr id="5195" name="Text Box 15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196" name="Text Box 15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197" name="Text Box 15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187" name="Group 157"/>
              <p:cNvGrpSpPr>
                <a:grpSpLocks/>
              </p:cNvGrpSpPr>
              <p:nvPr/>
            </p:nvGrpSpPr>
            <p:grpSpPr bwMode="auto">
              <a:xfrm>
                <a:off x="5280" y="2208"/>
                <a:ext cx="339" cy="192"/>
                <a:chOff x="5075" y="844"/>
                <a:chExt cx="339" cy="192"/>
              </a:xfrm>
            </p:grpSpPr>
            <p:sp>
              <p:nvSpPr>
                <p:cNvPr id="5192" name="Text Box 15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193" name="Text Box 15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194" name="Text Box 16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5188" name="Group 161"/>
              <p:cNvGrpSpPr>
                <a:grpSpLocks/>
              </p:cNvGrpSpPr>
              <p:nvPr/>
            </p:nvGrpSpPr>
            <p:grpSpPr bwMode="auto">
              <a:xfrm>
                <a:off x="5280" y="2496"/>
                <a:ext cx="339" cy="192"/>
                <a:chOff x="5075" y="844"/>
                <a:chExt cx="339" cy="192"/>
              </a:xfrm>
            </p:grpSpPr>
            <p:sp>
              <p:nvSpPr>
                <p:cNvPr id="5189" name="Text Box 16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190" name="Text Box 16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5191" name="Text Box 16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sp>
        <p:nvSpPr>
          <p:cNvPr id="5137" name="Text Box 165"/>
          <p:cNvSpPr txBox="1">
            <a:spLocks noChangeArrowheads="1"/>
          </p:cNvSpPr>
          <p:nvPr/>
        </p:nvSpPr>
        <p:spPr bwMode="auto">
          <a:xfrm>
            <a:off x="5013325" y="5073650"/>
            <a:ext cx="3638550" cy="1016000"/>
          </a:xfrm>
          <a:prstGeom prst="rect">
            <a:avLst/>
          </a:prstGeom>
          <a:noFill/>
          <a:ln w="9525">
            <a:noFill/>
            <a:miter lim="800000"/>
            <a:headEnd/>
            <a:tailEnd/>
          </a:ln>
        </p:spPr>
        <p:txBody>
          <a:bodyPr wrap="none">
            <a:spAutoFit/>
          </a:bodyPr>
          <a:lstStyle/>
          <a:p>
            <a:pPr eaLnBrk="0" hangingPunct="0"/>
            <a:r>
              <a:rPr lang="en-US" sz="2000"/>
              <a:t>for </a:t>
            </a:r>
            <a:r>
              <a:rPr lang="en-US" sz="2000">
                <a:solidFill>
                  <a:srgbClr val="FF0000"/>
                </a:solidFill>
              </a:rPr>
              <a:t>most λ</a:t>
            </a:r>
            <a:r>
              <a:rPr lang="en-US" sz="2000"/>
              <a:t>, beam(s) propagate</a:t>
            </a:r>
          </a:p>
          <a:p>
            <a:pPr eaLnBrk="0" hangingPunct="0"/>
            <a:r>
              <a:rPr lang="en-US" sz="2000"/>
              <a:t>through crystal </a:t>
            </a:r>
            <a:r>
              <a:rPr lang="en-US" sz="2000">
                <a:solidFill>
                  <a:srgbClr val="FF0000"/>
                </a:solidFill>
              </a:rPr>
              <a:t>without scattering</a:t>
            </a:r>
            <a:endParaRPr lang="en-US" sz="2000"/>
          </a:p>
          <a:p>
            <a:pPr eaLnBrk="0" hangingPunct="0"/>
            <a:r>
              <a:rPr lang="en-US" sz="2000"/>
              <a:t>(scattering cancels </a:t>
            </a:r>
            <a:r>
              <a:rPr lang="en-US" sz="2000">
                <a:solidFill>
                  <a:srgbClr val="FF0000"/>
                </a:solidFill>
              </a:rPr>
              <a:t>coherently</a:t>
            </a:r>
            <a:r>
              <a:rPr lang="en-US" sz="2000"/>
              <a:t>)</a:t>
            </a:r>
          </a:p>
        </p:txBody>
      </p:sp>
      <p:sp>
        <p:nvSpPr>
          <p:cNvPr id="5138" name="Text Box 168"/>
          <p:cNvSpPr txBox="1">
            <a:spLocks noChangeArrowheads="1"/>
          </p:cNvSpPr>
          <p:nvPr/>
        </p:nvSpPr>
        <p:spPr bwMode="auto">
          <a:xfrm>
            <a:off x="1187450" y="6289675"/>
            <a:ext cx="7181850" cy="400050"/>
          </a:xfrm>
          <a:prstGeom prst="rect">
            <a:avLst/>
          </a:prstGeom>
          <a:noFill/>
          <a:ln w="9525">
            <a:noFill/>
            <a:miter lim="800000"/>
            <a:headEnd/>
            <a:tailEnd/>
          </a:ln>
        </p:spPr>
        <p:txBody>
          <a:bodyPr wrap="none">
            <a:spAutoFit/>
          </a:bodyPr>
          <a:lstStyle/>
          <a:p>
            <a:pPr eaLnBrk="0" hangingPunct="0"/>
            <a:r>
              <a:rPr lang="en-US" sz="2000"/>
              <a:t>...but for </a:t>
            </a:r>
            <a:r>
              <a:rPr lang="en-US" sz="2000">
                <a:solidFill>
                  <a:schemeClr val="accent2"/>
                </a:solidFill>
              </a:rPr>
              <a:t>some λ</a:t>
            </a:r>
            <a:r>
              <a:rPr lang="en-US" sz="2000"/>
              <a:t> (~ 2</a:t>
            </a:r>
            <a:r>
              <a:rPr lang="en-US" sz="2000" i="1"/>
              <a:t>a</a:t>
            </a:r>
            <a:r>
              <a:rPr lang="en-US" sz="2000"/>
              <a:t>), no light can propagate: </a:t>
            </a:r>
            <a:r>
              <a:rPr lang="en-US" sz="2000">
                <a:solidFill>
                  <a:schemeClr val="accent2"/>
                </a:solidFill>
              </a:rPr>
              <a:t>a photonic band gap</a:t>
            </a:r>
            <a:endParaRPr lang="en-US" sz="2000"/>
          </a:p>
        </p:txBody>
      </p:sp>
      <p:sp>
        <p:nvSpPr>
          <p:cNvPr id="5139" name="Line 169"/>
          <p:cNvSpPr>
            <a:spLocks noChangeShapeType="1"/>
          </p:cNvSpPr>
          <p:nvPr/>
        </p:nvSpPr>
        <p:spPr bwMode="auto">
          <a:xfrm>
            <a:off x="7142163" y="1492250"/>
            <a:ext cx="457200" cy="0"/>
          </a:xfrm>
          <a:prstGeom prst="line">
            <a:avLst/>
          </a:prstGeom>
          <a:noFill/>
          <a:ln w="19050">
            <a:solidFill>
              <a:schemeClr val="accent2"/>
            </a:solidFill>
            <a:round/>
            <a:headEnd/>
            <a:tailEnd/>
          </a:ln>
        </p:spPr>
        <p:txBody>
          <a:bodyPr wrap="none" anchor="ctr"/>
          <a:lstStyle/>
          <a:p>
            <a:endParaRPr lang="cs-CZ"/>
          </a:p>
        </p:txBody>
      </p:sp>
      <p:sp>
        <p:nvSpPr>
          <p:cNvPr id="5140" name="Text Box 170"/>
          <p:cNvSpPr txBox="1">
            <a:spLocks noChangeArrowheads="1"/>
          </p:cNvSpPr>
          <p:nvPr/>
        </p:nvSpPr>
        <p:spPr bwMode="auto">
          <a:xfrm>
            <a:off x="7207250" y="1092200"/>
            <a:ext cx="311150" cy="396875"/>
          </a:xfrm>
          <a:prstGeom prst="rect">
            <a:avLst/>
          </a:prstGeom>
          <a:noFill/>
          <a:ln w="9525">
            <a:noFill/>
            <a:miter lim="800000"/>
            <a:headEnd/>
            <a:tailEnd/>
          </a:ln>
        </p:spPr>
        <p:txBody>
          <a:bodyPr wrap="none">
            <a:spAutoFit/>
          </a:bodyPr>
          <a:lstStyle/>
          <a:p>
            <a:pPr eaLnBrk="0" hangingPunct="0"/>
            <a:r>
              <a:rPr lang="en-US" sz="2000" i="1">
                <a:solidFill>
                  <a:schemeClr val="accent2"/>
                </a:solidFill>
              </a:rPr>
              <a:t>a</a:t>
            </a:r>
            <a:endParaRPr lang="en-US" sz="2000">
              <a:solidFill>
                <a:schemeClr val="accent2"/>
              </a:solidFill>
            </a:endParaRPr>
          </a:p>
        </p:txBody>
      </p:sp>
      <p:grpSp>
        <p:nvGrpSpPr>
          <p:cNvPr id="5141" name="Group 171"/>
          <p:cNvGrpSpPr>
            <a:grpSpLocks/>
          </p:cNvGrpSpPr>
          <p:nvPr/>
        </p:nvGrpSpPr>
        <p:grpSpPr bwMode="auto">
          <a:xfrm>
            <a:off x="1600200" y="1752600"/>
            <a:ext cx="2362200" cy="3954463"/>
            <a:chOff x="1008" y="1104"/>
            <a:chExt cx="1488" cy="2491"/>
          </a:xfrm>
        </p:grpSpPr>
        <p:sp>
          <p:nvSpPr>
            <p:cNvPr id="5142" name="Text Box 172"/>
            <p:cNvSpPr txBox="1">
              <a:spLocks noChangeArrowheads="1"/>
            </p:cNvSpPr>
            <p:nvPr/>
          </p:nvSpPr>
          <p:spPr bwMode="auto">
            <a:xfrm>
              <a:off x="1225" y="2400"/>
              <a:ext cx="936" cy="288"/>
            </a:xfrm>
            <a:prstGeom prst="rect">
              <a:avLst/>
            </a:prstGeom>
            <a:noFill/>
            <a:ln w="9525">
              <a:noFill/>
              <a:miter lim="800000"/>
              <a:headEnd/>
              <a:tailEnd/>
            </a:ln>
          </p:spPr>
          <p:txBody>
            <a:bodyPr wrap="none">
              <a:spAutoFit/>
            </a:bodyPr>
            <a:lstStyle/>
            <a:p>
              <a:pPr eaLnBrk="0" hangingPunct="0"/>
              <a:r>
                <a:rPr lang="en-US"/>
                <a:t>planewave</a:t>
              </a:r>
            </a:p>
          </p:txBody>
        </p:sp>
        <p:graphicFrame>
          <p:nvGraphicFramePr>
            <p:cNvPr id="5122" name="Object 2"/>
            <p:cNvGraphicFramePr>
              <a:graphicFrameLocks noChangeAspect="1"/>
            </p:cNvGraphicFramePr>
            <p:nvPr/>
          </p:nvGraphicFramePr>
          <p:xfrm>
            <a:off x="1008" y="2721"/>
            <a:ext cx="1488" cy="357"/>
          </p:xfrm>
          <a:graphic>
            <a:graphicData uri="http://schemas.openxmlformats.org/presentationml/2006/ole">
              <p:oleObj spid="_x0000_s5122" name="Equation" r:id="rId10" imgW="952500" imgH="228600" progId="">
                <p:embed/>
              </p:oleObj>
            </a:graphicData>
          </a:graphic>
        </p:graphicFrame>
        <p:graphicFrame>
          <p:nvGraphicFramePr>
            <p:cNvPr id="5123" name="Object 3"/>
            <p:cNvGraphicFramePr>
              <a:graphicFrameLocks noChangeAspect="1"/>
            </p:cNvGraphicFramePr>
            <p:nvPr/>
          </p:nvGraphicFramePr>
          <p:xfrm>
            <a:off x="1008" y="3024"/>
            <a:ext cx="1440" cy="571"/>
          </p:xfrm>
          <a:graphic>
            <a:graphicData uri="http://schemas.openxmlformats.org/presentationml/2006/ole">
              <p:oleObj spid="_x0000_s5123" name="Equation" r:id="rId11" imgW="990600" imgH="393700" progId="">
                <p:embed/>
              </p:oleObj>
            </a:graphicData>
          </a:graphic>
        </p:graphicFrame>
        <p:graphicFrame>
          <p:nvGraphicFramePr>
            <p:cNvPr id="5124" name="Object 4"/>
            <p:cNvGraphicFramePr>
              <a:graphicFrameLocks noChangeAspect="1"/>
            </p:cNvGraphicFramePr>
            <p:nvPr/>
          </p:nvGraphicFramePr>
          <p:xfrm>
            <a:off x="2208" y="1104"/>
            <a:ext cx="248" cy="336"/>
          </p:xfrm>
          <a:graphic>
            <a:graphicData uri="http://schemas.openxmlformats.org/presentationml/2006/ole">
              <p:oleObj spid="_x0000_s5124" name="Equation" r:id="rId12" imgW="139700" imgH="190500" progId="">
                <p:embed/>
              </p:oleObj>
            </a:graphicData>
          </a:graphic>
        </p:graphicFrame>
      </p:gr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ilica-r0.42557.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7331"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7332" name="Group 4"/>
          <p:cNvGrpSpPr>
            <a:grpSpLocks/>
          </p:cNvGrpSpPr>
          <p:nvPr/>
        </p:nvGrpSpPr>
        <p:grpSpPr bwMode="auto">
          <a:xfrm>
            <a:off x="7473950" y="336550"/>
            <a:ext cx="1593850" cy="1030288"/>
            <a:chOff x="1763" y="1632"/>
            <a:chExt cx="1484" cy="960"/>
          </a:xfrm>
        </p:grpSpPr>
        <p:sp>
          <p:nvSpPr>
            <p:cNvPr id="227346"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7347"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7348"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7349"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7350"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7351"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7333"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7334"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7335"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7336"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7337"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7338"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7339"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7340"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7341"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7342" name="Text Box 20"/>
          <p:cNvSpPr txBox="1">
            <a:spLocks noChangeArrowheads="1"/>
          </p:cNvSpPr>
          <p:nvPr/>
        </p:nvSpPr>
        <p:spPr bwMode="auto">
          <a:xfrm>
            <a:off x="3352800" y="1066800"/>
            <a:ext cx="17700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0.42557</a:t>
            </a:r>
            <a:r>
              <a:rPr lang="en-US" i="1">
                <a:solidFill>
                  <a:srgbClr val="FF0000"/>
                </a:solidFill>
              </a:rPr>
              <a:t>a</a:t>
            </a:r>
            <a:endParaRPr lang="en-US" i="1"/>
          </a:p>
        </p:txBody>
      </p:sp>
      <p:sp>
        <p:nvSpPr>
          <p:cNvPr id="227343"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7344"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7345"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ilica-r0.45.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8355"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8356" name="Group 4"/>
          <p:cNvGrpSpPr>
            <a:grpSpLocks/>
          </p:cNvGrpSpPr>
          <p:nvPr/>
        </p:nvGrpSpPr>
        <p:grpSpPr bwMode="auto">
          <a:xfrm>
            <a:off x="7473950" y="336550"/>
            <a:ext cx="1593850" cy="1030288"/>
            <a:chOff x="1763" y="1632"/>
            <a:chExt cx="1484" cy="960"/>
          </a:xfrm>
        </p:grpSpPr>
        <p:sp>
          <p:nvSpPr>
            <p:cNvPr id="228519"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8520"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21"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8522"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23"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8524"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8357"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8358"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8359"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8360"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8361"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8362"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8363"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8364"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8365"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8366" name="Text Box 20"/>
          <p:cNvSpPr txBox="1">
            <a:spLocks noChangeArrowheads="1"/>
          </p:cNvSpPr>
          <p:nvPr/>
        </p:nvSpPr>
        <p:spPr bwMode="auto">
          <a:xfrm>
            <a:off x="3581400" y="1066800"/>
            <a:ext cx="13128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0.45</a:t>
            </a:r>
            <a:r>
              <a:rPr lang="en-US" i="1">
                <a:solidFill>
                  <a:srgbClr val="FF0000"/>
                </a:solidFill>
              </a:rPr>
              <a:t>a</a:t>
            </a:r>
            <a:endParaRPr lang="en-US" i="1"/>
          </a:p>
        </p:txBody>
      </p:sp>
      <p:sp>
        <p:nvSpPr>
          <p:cNvPr id="228367"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8368"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8369" name="Text Box 23"/>
          <p:cNvSpPr txBox="1">
            <a:spLocks noChangeArrowheads="1"/>
          </p:cNvSpPr>
          <p:nvPr/>
        </p:nvSpPr>
        <p:spPr bwMode="auto">
          <a:xfrm rot="-2382712">
            <a:off x="1947863" y="4629150"/>
            <a:ext cx="881062" cy="423863"/>
          </a:xfrm>
          <a:prstGeom prst="rect">
            <a:avLst/>
          </a:prstGeom>
          <a:noFill/>
          <a:ln w="9525">
            <a:noFill/>
            <a:miter lim="800000"/>
            <a:headEnd/>
            <a:tailEnd/>
          </a:ln>
        </p:spPr>
        <p:txBody>
          <a:bodyPr wrap="none">
            <a:spAutoFit/>
          </a:bodyPr>
          <a:lstStyle/>
          <a:p>
            <a:pPr algn="ctr" eaLnBrk="0" hangingPunct="0"/>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grpSp>
        <p:nvGrpSpPr>
          <p:cNvPr id="3" name="Group 173"/>
          <p:cNvGrpSpPr>
            <a:grpSpLocks/>
          </p:cNvGrpSpPr>
          <p:nvPr/>
        </p:nvGrpSpPr>
        <p:grpSpPr bwMode="auto">
          <a:xfrm>
            <a:off x="3733800" y="2465388"/>
            <a:ext cx="5029200" cy="3554412"/>
            <a:chOff x="2352" y="1553"/>
            <a:chExt cx="3168" cy="2239"/>
          </a:xfrm>
        </p:grpSpPr>
        <p:grpSp>
          <p:nvGrpSpPr>
            <p:cNvPr id="228371" name="Group 24"/>
            <p:cNvGrpSpPr>
              <a:grpSpLocks/>
            </p:cNvGrpSpPr>
            <p:nvPr/>
          </p:nvGrpSpPr>
          <p:grpSpPr bwMode="auto">
            <a:xfrm>
              <a:off x="2352" y="1553"/>
              <a:ext cx="2872" cy="1749"/>
              <a:chOff x="2352" y="1553"/>
              <a:chExt cx="2872" cy="1749"/>
            </a:xfrm>
          </p:grpSpPr>
          <p:sp>
            <p:nvSpPr>
              <p:cNvPr id="228514" name="Text Box 25"/>
              <p:cNvSpPr txBox="1">
                <a:spLocks noChangeArrowheads="1"/>
              </p:cNvSpPr>
              <p:nvPr/>
            </p:nvSpPr>
            <p:spPr bwMode="auto">
              <a:xfrm>
                <a:off x="2352" y="2784"/>
                <a:ext cx="1677" cy="518"/>
              </a:xfrm>
              <a:prstGeom prst="rect">
                <a:avLst/>
              </a:prstGeom>
              <a:noFill/>
              <a:ln w="9525">
                <a:noFill/>
                <a:miter lim="800000"/>
                <a:headEnd/>
                <a:tailEnd/>
              </a:ln>
            </p:spPr>
            <p:txBody>
              <a:bodyPr wrap="none">
                <a:spAutoFit/>
              </a:bodyPr>
              <a:lstStyle/>
              <a:p>
                <a:pPr algn="ctr" eaLnBrk="0" hangingPunct="0"/>
                <a:r>
                  <a:rPr lang="en-US">
                    <a:solidFill>
                      <a:srgbClr val="FF0000"/>
                    </a:solidFill>
                  </a:rPr>
                  <a:t>index-guided</a:t>
                </a:r>
                <a:r>
                  <a:rPr lang="en-US"/>
                  <a:t> modes</a:t>
                </a:r>
              </a:p>
              <a:p>
                <a:pPr algn="ctr" eaLnBrk="0" hangingPunct="0"/>
                <a:r>
                  <a:rPr lang="en-US"/>
                  <a:t>go here</a:t>
                </a:r>
              </a:p>
            </p:txBody>
          </p:sp>
          <p:sp>
            <p:nvSpPr>
              <p:cNvPr id="228515" name="Line 26"/>
              <p:cNvSpPr>
                <a:spLocks noChangeShapeType="1"/>
              </p:cNvSpPr>
              <p:nvPr/>
            </p:nvSpPr>
            <p:spPr bwMode="auto">
              <a:xfrm flipH="1">
                <a:off x="3003" y="1834"/>
                <a:ext cx="714" cy="70"/>
              </a:xfrm>
              <a:prstGeom prst="line">
                <a:avLst/>
              </a:prstGeom>
              <a:noFill/>
              <a:ln w="9525">
                <a:solidFill>
                  <a:schemeClr val="tx1"/>
                </a:solidFill>
                <a:round/>
                <a:headEnd/>
                <a:tailEnd/>
              </a:ln>
            </p:spPr>
            <p:txBody>
              <a:bodyPr wrap="none" anchor="ctr"/>
              <a:lstStyle/>
              <a:p>
                <a:endParaRPr lang="cs-CZ"/>
              </a:p>
            </p:txBody>
          </p:sp>
          <p:sp>
            <p:nvSpPr>
              <p:cNvPr id="228516" name="Line 27"/>
              <p:cNvSpPr>
                <a:spLocks noChangeShapeType="1"/>
              </p:cNvSpPr>
              <p:nvPr/>
            </p:nvSpPr>
            <p:spPr bwMode="auto">
              <a:xfrm flipH="1" flipV="1">
                <a:off x="3135" y="1553"/>
                <a:ext cx="614" cy="260"/>
              </a:xfrm>
              <a:prstGeom prst="line">
                <a:avLst/>
              </a:prstGeom>
              <a:noFill/>
              <a:ln w="9525">
                <a:solidFill>
                  <a:schemeClr val="tx1"/>
                </a:solidFill>
                <a:round/>
                <a:headEnd/>
                <a:tailEnd/>
              </a:ln>
            </p:spPr>
            <p:txBody>
              <a:bodyPr wrap="none" anchor="ctr"/>
              <a:lstStyle/>
              <a:p>
                <a:endParaRPr lang="cs-CZ"/>
              </a:p>
            </p:txBody>
          </p:sp>
          <p:sp>
            <p:nvSpPr>
              <p:cNvPr id="228517" name="Rectangle 28"/>
              <p:cNvSpPr>
                <a:spLocks noChangeArrowheads="1"/>
              </p:cNvSpPr>
              <p:nvPr/>
            </p:nvSpPr>
            <p:spPr bwMode="auto">
              <a:xfrm>
                <a:off x="4325" y="1728"/>
                <a:ext cx="219" cy="433"/>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8518" name="Text Box 29"/>
              <p:cNvSpPr txBox="1">
                <a:spLocks noChangeArrowheads="1"/>
              </p:cNvSpPr>
              <p:nvPr/>
            </p:nvSpPr>
            <p:spPr bwMode="auto">
              <a:xfrm>
                <a:off x="3696" y="1680"/>
                <a:ext cx="1528" cy="518"/>
              </a:xfrm>
              <a:prstGeom prst="rect">
                <a:avLst/>
              </a:prstGeom>
              <a:noFill/>
              <a:ln w="9525">
                <a:noFill/>
                <a:miter lim="800000"/>
                <a:headEnd/>
                <a:tailEnd/>
              </a:ln>
            </p:spPr>
            <p:txBody>
              <a:bodyPr wrap="none">
                <a:spAutoFit/>
              </a:bodyPr>
              <a:lstStyle/>
              <a:p>
                <a:pPr algn="ctr" eaLnBrk="0" hangingPunct="0"/>
                <a:r>
                  <a:rPr lang="en-US">
                    <a:solidFill>
                      <a:srgbClr val="FF0000"/>
                    </a:solidFill>
                  </a:rPr>
                  <a:t>gap-guided</a:t>
                </a:r>
                <a:r>
                  <a:rPr lang="en-US"/>
                  <a:t> modes</a:t>
                </a:r>
              </a:p>
              <a:p>
                <a:pPr algn="ctr" eaLnBrk="0" hangingPunct="0"/>
                <a:r>
                  <a:rPr lang="en-US"/>
                  <a:t>go here</a:t>
                </a:r>
              </a:p>
            </p:txBody>
          </p:sp>
        </p:grpSp>
        <p:grpSp>
          <p:nvGrpSpPr>
            <p:cNvPr id="228372" name="Group 30"/>
            <p:cNvGrpSpPr>
              <a:grpSpLocks/>
            </p:cNvGrpSpPr>
            <p:nvPr/>
          </p:nvGrpSpPr>
          <p:grpSpPr bwMode="auto">
            <a:xfrm>
              <a:off x="3456" y="3072"/>
              <a:ext cx="720" cy="720"/>
              <a:chOff x="192" y="1008"/>
              <a:chExt cx="2976" cy="2976"/>
            </a:xfrm>
          </p:grpSpPr>
          <p:sp>
            <p:nvSpPr>
              <p:cNvPr id="228445" name="Oval 31"/>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28446" name="Oval 32"/>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7" name="Oval 33"/>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8" name="Oval 34"/>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9" name="Oval 35"/>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0" name="Oval 36"/>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1" name="Oval 37"/>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2" name="Oval 38"/>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3" name="Oval 39"/>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4" name="Oval 40"/>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5" name="Oval 41"/>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6" name="Oval 42"/>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7" name="Oval 43"/>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8" name="Oval 44"/>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59" name="Oval 45"/>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0" name="Oval 46"/>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1" name="Oval 47"/>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2" name="Oval 48"/>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3" name="Oval 49"/>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4" name="Oval 50"/>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5" name="Oval 51"/>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6" name="Oval 52"/>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7" name="Oval 53"/>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8" name="Oval 54"/>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69" name="Oval 55"/>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0" name="Oval 56"/>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1" name="Oval 57"/>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2" name="Oval 58"/>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3" name="Oval 59"/>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4" name="Oval 60"/>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5" name="Oval 61"/>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6" name="Oval 62"/>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7" name="Oval 63"/>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8" name="Oval 64"/>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79" name="Oval 65"/>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0" name="Oval 66"/>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1" name="Oval 67"/>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2" name="Oval 68"/>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3" name="Oval 69"/>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4" name="Oval 70"/>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5" name="Oval 71"/>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6" name="Oval 72"/>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7" name="Oval 73"/>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8" name="Oval 74"/>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89" name="Oval 75"/>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0" name="Oval 76"/>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1" name="Oval 77"/>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2" name="Oval 78"/>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3" name="Oval 79"/>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4" name="Oval 80"/>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5" name="Oval 81"/>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6" name="Oval 82"/>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7" name="Oval 83"/>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8" name="Oval 84"/>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99" name="Oval 85"/>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0" name="Oval 86"/>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1" name="Oval 87"/>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2" name="Oval 88"/>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3" name="Oval 89"/>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4" name="Oval 90"/>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5" name="Oval 91"/>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6" name="Oval 92"/>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7" name="Oval 93"/>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8" name="Oval 94"/>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09" name="Oval 95"/>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10" name="Oval 96"/>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11" name="Oval 97"/>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12" name="Oval 98"/>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513" name="Oval 99"/>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grpSp>
          <p:nvGrpSpPr>
            <p:cNvPr id="228373" name="Group 101"/>
            <p:cNvGrpSpPr>
              <a:grpSpLocks/>
            </p:cNvGrpSpPr>
            <p:nvPr/>
          </p:nvGrpSpPr>
          <p:grpSpPr bwMode="auto">
            <a:xfrm>
              <a:off x="4752" y="1968"/>
              <a:ext cx="768" cy="768"/>
              <a:chOff x="3600" y="2352"/>
              <a:chExt cx="1344" cy="1344"/>
            </a:xfrm>
          </p:grpSpPr>
          <p:sp>
            <p:nvSpPr>
              <p:cNvPr id="228374" name="Oval 102"/>
              <p:cNvSpPr>
                <a:spLocks noChangeArrowheads="1"/>
              </p:cNvSpPr>
              <p:nvPr/>
            </p:nvSpPr>
            <p:spPr bwMode="auto">
              <a:xfrm>
                <a:off x="3600" y="2352"/>
                <a:ext cx="1344" cy="1344"/>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grpSp>
            <p:nvGrpSpPr>
              <p:cNvPr id="228375" name="Group 103"/>
              <p:cNvGrpSpPr>
                <a:grpSpLocks/>
              </p:cNvGrpSpPr>
              <p:nvPr/>
            </p:nvGrpSpPr>
            <p:grpSpPr bwMode="auto">
              <a:xfrm>
                <a:off x="3648" y="2426"/>
                <a:ext cx="1248" cy="1196"/>
                <a:chOff x="3648" y="2458"/>
                <a:chExt cx="1248" cy="1196"/>
              </a:xfrm>
            </p:grpSpPr>
            <p:sp>
              <p:nvSpPr>
                <p:cNvPr id="228376" name="Oval 104"/>
                <p:cNvSpPr>
                  <a:spLocks noChangeArrowheads="1"/>
                </p:cNvSpPr>
                <p:nvPr/>
              </p:nvSpPr>
              <p:spPr bwMode="auto">
                <a:xfrm>
                  <a:off x="4007"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77" name="Oval 105"/>
                <p:cNvSpPr>
                  <a:spLocks noChangeArrowheads="1"/>
                </p:cNvSpPr>
                <p:nvPr/>
              </p:nvSpPr>
              <p:spPr bwMode="auto">
                <a:xfrm>
                  <a:off x="4151"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78" name="Oval 106"/>
                <p:cNvSpPr>
                  <a:spLocks noChangeArrowheads="1"/>
                </p:cNvSpPr>
                <p:nvPr/>
              </p:nvSpPr>
              <p:spPr bwMode="auto">
                <a:xfrm>
                  <a:off x="4295"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79" name="Oval 107"/>
                <p:cNvSpPr>
                  <a:spLocks noChangeArrowheads="1"/>
                </p:cNvSpPr>
                <p:nvPr/>
              </p:nvSpPr>
              <p:spPr bwMode="auto">
                <a:xfrm>
                  <a:off x="4439"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0" name="Oval 108"/>
                <p:cNvSpPr>
                  <a:spLocks noChangeArrowheads="1"/>
                </p:cNvSpPr>
                <p:nvPr/>
              </p:nvSpPr>
              <p:spPr bwMode="auto">
                <a:xfrm>
                  <a:off x="3936"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1" name="Oval 109"/>
                <p:cNvSpPr>
                  <a:spLocks noChangeArrowheads="1"/>
                </p:cNvSpPr>
                <p:nvPr/>
              </p:nvSpPr>
              <p:spPr bwMode="auto">
                <a:xfrm>
                  <a:off x="4080"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2" name="Oval 110"/>
                <p:cNvSpPr>
                  <a:spLocks noChangeArrowheads="1"/>
                </p:cNvSpPr>
                <p:nvPr/>
              </p:nvSpPr>
              <p:spPr bwMode="auto">
                <a:xfrm>
                  <a:off x="4224"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3" name="Oval 111"/>
                <p:cNvSpPr>
                  <a:spLocks noChangeArrowheads="1"/>
                </p:cNvSpPr>
                <p:nvPr/>
              </p:nvSpPr>
              <p:spPr bwMode="auto">
                <a:xfrm>
                  <a:off x="4368"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4" name="Oval 112"/>
                <p:cNvSpPr>
                  <a:spLocks noChangeArrowheads="1"/>
                </p:cNvSpPr>
                <p:nvPr/>
              </p:nvSpPr>
              <p:spPr bwMode="auto">
                <a:xfrm>
                  <a:off x="4512"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5" name="Oval 113"/>
                <p:cNvSpPr>
                  <a:spLocks noChangeArrowheads="1"/>
                </p:cNvSpPr>
                <p:nvPr/>
              </p:nvSpPr>
              <p:spPr bwMode="auto">
                <a:xfrm>
                  <a:off x="386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6" name="Oval 114"/>
                <p:cNvSpPr>
                  <a:spLocks noChangeArrowheads="1"/>
                </p:cNvSpPr>
                <p:nvPr/>
              </p:nvSpPr>
              <p:spPr bwMode="auto">
                <a:xfrm>
                  <a:off x="4007"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7" name="Oval 115"/>
                <p:cNvSpPr>
                  <a:spLocks noChangeArrowheads="1"/>
                </p:cNvSpPr>
                <p:nvPr/>
              </p:nvSpPr>
              <p:spPr bwMode="auto">
                <a:xfrm>
                  <a:off x="4151"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8" name="Oval 116"/>
                <p:cNvSpPr>
                  <a:spLocks noChangeArrowheads="1"/>
                </p:cNvSpPr>
                <p:nvPr/>
              </p:nvSpPr>
              <p:spPr bwMode="auto">
                <a:xfrm>
                  <a:off x="4295"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89" name="Oval 117"/>
                <p:cNvSpPr>
                  <a:spLocks noChangeArrowheads="1"/>
                </p:cNvSpPr>
                <p:nvPr/>
              </p:nvSpPr>
              <p:spPr bwMode="auto">
                <a:xfrm>
                  <a:off x="4439"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0" name="Oval 118"/>
                <p:cNvSpPr>
                  <a:spLocks noChangeArrowheads="1"/>
                </p:cNvSpPr>
                <p:nvPr/>
              </p:nvSpPr>
              <p:spPr bwMode="auto">
                <a:xfrm>
                  <a:off x="458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1" name="Oval 119"/>
                <p:cNvSpPr>
                  <a:spLocks noChangeArrowheads="1"/>
                </p:cNvSpPr>
                <p:nvPr/>
              </p:nvSpPr>
              <p:spPr bwMode="auto">
                <a:xfrm>
                  <a:off x="379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2" name="Oval 120"/>
                <p:cNvSpPr>
                  <a:spLocks noChangeArrowheads="1"/>
                </p:cNvSpPr>
                <p:nvPr/>
              </p:nvSpPr>
              <p:spPr bwMode="auto">
                <a:xfrm>
                  <a:off x="393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3" name="Oval 121"/>
                <p:cNvSpPr>
                  <a:spLocks noChangeArrowheads="1"/>
                </p:cNvSpPr>
                <p:nvPr/>
              </p:nvSpPr>
              <p:spPr bwMode="auto">
                <a:xfrm>
                  <a:off x="4080"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4" name="Oval 122"/>
                <p:cNvSpPr>
                  <a:spLocks noChangeArrowheads="1"/>
                </p:cNvSpPr>
                <p:nvPr/>
              </p:nvSpPr>
              <p:spPr bwMode="auto">
                <a:xfrm>
                  <a:off x="4224"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5" name="Oval 123"/>
                <p:cNvSpPr>
                  <a:spLocks noChangeArrowheads="1"/>
                </p:cNvSpPr>
                <p:nvPr/>
              </p:nvSpPr>
              <p:spPr bwMode="auto">
                <a:xfrm>
                  <a:off x="4368"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6" name="Oval 124"/>
                <p:cNvSpPr>
                  <a:spLocks noChangeArrowheads="1"/>
                </p:cNvSpPr>
                <p:nvPr/>
              </p:nvSpPr>
              <p:spPr bwMode="auto">
                <a:xfrm>
                  <a:off x="451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7" name="Oval 125"/>
                <p:cNvSpPr>
                  <a:spLocks noChangeArrowheads="1"/>
                </p:cNvSpPr>
                <p:nvPr/>
              </p:nvSpPr>
              <p:spPr bwMode="auto">
                <a:xfrm>
                  <a:off x="465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8" name="Oval 126"/>
                <p:cNvSpPr>
                  <a:spLocks noChangeArrowheads="1"/>
                </p:cNvSpPr>
                <p:nvPr/>
              </p:nvSpPr>
              <p:spPr bwMode="auto">
                <a:xfrm>
                  <a:off x="371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399" name="Oval 127"/>
                <p:cNvSpPr>
                  <a:spLocks noChangeArrowheads="1"/>
                </p:cNvSpPr>
                <p:nvPr/>
              </p:nvSpPr>
              <p:spPr bwMode="auto">
                <a:xfrm>
                  <a:off x="386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0" name="Oval 128"/>
                <p:cNvSpPr>
                  <a:spLocks noChangeArrowheads="1"/>
                </p:cNvSpPr>
                <p:nvPr/>
              </p:nvSpPr>
              <p:spPr bwMode="auto">
                <a:xfrm>
                  <a:off x="400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1" name="Oval 129"/>
                <p:cNvSpPr>
                  <a:spLocks noChangeArrowheads="1"/>
                </p:cNvSpPr>
                <p:nvPr/>
              </p:nvSpPr>
              <p:spPr bwMode="auto">
                <a:xfrm>
                  <a:off x="4151"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2" name="Oval 130"/>
                <p:cNvSpPr>
                  <a:spLocks noChangeArrowheads="1"/>
                </p:cNvSpPr>
                <p:nvPr/>
              </p:nvSpPr>
              <p:spPr bwMode="auto">
                <a:xfrm>
                  <a:off x="4295"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3" name="Oval 131"/>
                <p:cNvSpPr>
                  <a:spLocks noChangeArrowheads="1"/>
                </p:cNvSpPr>
                <p:nvPr/>
              </p:nvSpPr>
              <p:spPr bwMode="auto">
                <a:xfrm>
                  <a:off x="443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4" name="Oval 132"/>
                <p:cNvSpPr>
                  <a:spLocks noChangeArrowheads="1"/>
                </p:cNvSpPr>
                <p:nvPr/>
              </p:nvSpPr>
              <p:spPr bwMode="auto">
                <a:xfrm>
                  <a:off x="458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5" name="Oval 133"/>
                <p:cNvSpPr>
                  <a:spLocks noChangeArrowheads="1"/>
                </p:cNvSpPr>
                <p:nvPr/>
              </p:nvSpPr>
              <p:spPr bwMode="auto">
                <a:xfrm>
                  <a:off x="472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6" name="Oval 134"/>
                <p:cNvSpPr>
                  <a:spLocks noChangeArrowheads="1"/>
                </p:cNvSpPr>
                <p:nvPr/>
              </p:nvSpPr>
              <p:spPr bwMode="auto">
                <a:xfrm>
                  <a:off x="364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7" name="Oval 135"/>
                <p:cNvSpPr>
                  <a:spLocks noChangeArrowheads="1"/>
                </p:cNvSpPr>
                <p:nvPr/>
              </p:nvSpPr>
              <p:spPr bwMode="auto">
                <a:xfrm>
                  <a:off x="379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8" name="Oval 136"/>
                <p:cNvSpPr>
                  <a:spLocks noChangeArrowheads="1"/>
                </p:cNvSpPr>
                <p:nvPr/>
              </p:nvSpPr>
              <p:spPr bwMode="auto">
                <a:xfrm>
                  <a:off x="393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09" name="Oval 137"/>
                <p:cNvSpPr>
                  <a:spLocks noChangeArrowheads="1"/>
                </p:cNvSpPr>
                <p:nvPr/>
              </p:nvSpPr>
              <p:spPr bwMode="auto">
                <a:xfrm>
                  <a:off x="408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0" name="Oval 138"/>
                <p:cNvSpPr>
                  <a:spLocks noChangeArrowheads="1"/>
                </p:cNvSpPr>
                <p:nvPr/>
              </p:nvSpPr>
              <p:spPr bwMode="auto">
                <a:xfrm>
                  <a:off x="4128" y="2916"/>
                  <a:ext cx="288" cy="288"/>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1" name="Oval 139"/>
                <p:cNvSpPr>
                  <a:spLocks noChangeArrowheads="1"/>
                </p:cNvSpPr>
                <p:nvPr/>
              </p:nvSpPr>
              <p:spPr bwMode="auto">
                <a:xfrm>
                  <a:off x="436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2" name="Oval 140"/>
                <p:cNvSpPr>
                  <a:spLocks noChangeArrowheads="1"/>
                </p:cNvSpPr>
                <p:nvPr/>
              </p:nvSpPr>
              <p:spPr bwMode="auto">
                <a:xfrm>
                  <a:off x="451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3" name="Oval 141"/>
                <p:cNvSpPr>
                  <a:spLocks noChangeArrowheads="1"/>
                </p:cNvSpPr>
                <p:nvPr/>
              </p:nvSpPr>
              <p:spPr bwMode="auto">
                <a:xfrm>
                  <a:off x="465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4" name="Oval 142"/>
                <p:cNvSpPr>
                  <a:spLocks noChangeArrowheads="1"/>
                </p:cNvSpPr>
                <p:nvPr/>
              </p:nvSpPr>
              <p:spPr bwMode="auto">
                <a:xfrm>
                  <a:off x="480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5" name="Oval 143"/>
                <p:cNvSpPr>
                  <a:spLocks noChangeArrowheads="1"/>
                </p:cNvSpPr>
                <p:nvPr/>
              </p:nvSpPr>
              <p:spPr bwMode="auto">
                <a:xfrm>
                  <a:off x="371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6" name="Oval 144"/>
                <p:cNvSpPr>
                  <a:spLocks noChangeArrowheads="1"/>
                </p:cNvSpPr>
                <p:nvPr/>
              </p:nvSpPr>
              <p:spPr bwMode="auto">
                <a:xfrm>
                  <a:off x="386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7" name="Oval 145"/>
                <p:cNvSpPr>
                  <a:spLocks noChangeArrowheads="1"/>
                </p:cNvSpPr>
                <p:nvPr/>
              </p:nvSpPr>
              <p:spPr bwMode="auto">
                <a:xfrm>
                  <a:off x="400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8" name="Oval 146"/>
                <p:cNvSpPr>
                  <a:spLocks noChangeArrowheads="1"/>
                </p:cNvSpPr>
                <p:nvPr/>
              </p:nvSpPr>
              <p:spPr bwMode="auto">
                <a:xfrm>
                  <a:off x="4151"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19" name="Oval 147"/>
                <p:cNvSpPr>
                  <a:spLocks noChangeArrowheads="1"/>
                </p:cNvSpPr>
                <p:nvPr/>
              </p:nvSpPr>
              <p:spPr bwMode="auto">
                <a:xfrm>
                  <a:off x="4295"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0" name="Oval 148"/>
                <p:cNvSpPr>
                  <a:spLocks noChangeArrowheads="1"/>
                </p:cNvSpPr>
                <p:nvPr/>
              </p:nvSpPr>
              <p:spPr bwMode="auto">
                <a:xfrm>
                  <a:off x="443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1" name="Oval 149"/>
                <p:cNvSpPr>
                  <a:spLocks noChangeArrowheads="1"/>
                </p:cNvSpPr>
                <p:nvPr/>
              </p:nvSpPr>
              <p:spPr bwMode="auto">
                <a:xfrm>
                  <a:off x="458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2" name="Oval 150"/>
                <p:cNvSpPr>
                  <a:spLocks noChangeArrowheads="1"/>
                </p:cNvSpPr>
                <p:nvPr/>
              </p:nvSpPr>
              <p:spPr bwMode="auto">
                <a:xfrm>
                  <a:off x="472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3" name="Oval 151"/>
                <p:cNvSpPr>
                  <a:spLocks noChangeArrowheads="1"/>
                </p:cNvSpPr>
                <p:nvPr/>
              </p:nvSpPr>
              <p:spPr bwMode="auto">
                <a:xfrm>
                  <a:off x="379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4" name="Oval 152"/>
                <p:cNvSpPr>
                  <a:spLocks noChangeArrowheads="1"/>
                </p:cNvSpPr>
                <p:nvPr/>
              </p:nvSpPr>
              <p:spPr bwMode="auto">
                <a:xfrm>
                  <a:off x="393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5" name="Oval 153"/>
                <p:cNvSpPr>
                  <a:spLocks noChangeArrowheads="1"/>
                </p:cNvSpPr>
                <p:nvPr/>
              </p:nvSpPr>
              <p:spPr bwMode="auto">
                <a:xfrm>
                  <a:off x="4080"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6" name="Oval 154"/>
                <p:cNvSpPr>
                  <a:spLocks noChangeArrowheads="1"/>
                </p:cNvSpPr>
                <p:nvPr/>
              </p:nvSpPr>
              <p:spPr bwMode="auto">
                <a:xfrm>
                  <a:off x="4224"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7" name="Oval 155"/>
                <p:cNvSpPr>
                  <a:spLocks noChangeArrowheads="1"/>
                </p:cNvSpPr>
                <p:nvPr/>
              </p:nvSpPr>
              <p:spPr bwMode="auto">
                <a:xfrm>
                  <a:off x="4368"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8" name="Oval 156"/>
                <p:cNvSpPr>
                  <a:spLocks noChangeArrowheads="1"/>
                </p:cNvSpPr>
                <p:nvPr/>
              </p:nvSpPr>
              <p:spPr bwMode="auto">
                <a:xfrm>
                  <a:off x="451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29" name="Oval 157"/>
                <p:cNvSpPr>
                  <a:spLocks noChangeArrowheads="1"/>
                </p:cNvSpPr>
                <p:nvPr/>
              </p:nvSpPr>
              <p:spPr bwMode="auto">
                <a:xfrm>
                  <a:off x="465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0" name="Oval 158"/>
                <p:cNvSpPr>
                  <a:spLocks noChangeArrowheads="1"/>
                </p:cNvSpPr>
                <p:nvPr/>
              </p:nvSpPr>
              <p:spPr bwMode="auto">
                <a:xfrm>
                  <a:off x="386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1" name="Oval 159"/>
                <p:cNvSpPr>
                  <a:spLocks noChangeArrowheads="1"/>
                </p:cNvSpPr>
                <p:nvPr/>
              </p:nvSpPr>
              <p:spPr bwMode="auto">
                <a:xfrm>
                  <a:off x="4007"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2" name="Oval 160"/>
                <p:cNvSpPr>
                  <a:spLocks noChangeArrowheads="1"/>
                </p:cNvSpPr>
                <p:nvPr/>
              </p:nvSpPr>
              <p:spPr bwMode="auto">
                <a:xfrm>
                  <a:off x="4151"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3" name="Oval 161"/>
                <p:cNvSpPr>
                  <a:spLocks noChangeArrowheads="1"/>
                </p:cNvSpPr>
                <p:nvPr/>
              </p:nvSpPr>
              <p:spPr bwMode="auto">
                <a:xfrm>
                  <a:off x="4295"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4" name="Oval 162"/>
                <p:cNvSpPr>
                  <a:spLocks noChangeArrowheads="1"/>
                </p:cNvSpPr>
                <p:nvPr/>
              </p:nvSpPr>
              <p:spPr bwMode="auto">
                <a:xfrm>
                  <a:off x="4439"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5" name="Oval 163"/>
                <p:cNvSpPr>
                  <a:spLocks noChangeArrowheads="1"/>
                </p:cNvSpPr>
                <p:nvPr/>
              </p:nvSpPr>
              <p:spPr bwMode="auto">
                <a:xfrm>
                  <a:off x="458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6" name="Oval 164"/>
                <p:cNvSpPr>
                  <a:spLocks noChangeArrowheads="1"/>
                </p:cNvSpPr>
                <p:nvPr/>
              </p:nvSpPr>
              <p:spPr bwMode="auto">
                <a:xfrm>
                  <a:off x="3936"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7" name="Oval 165"/>
                <p:cNvSpPr>
                  <a:spLocks noChangeArrowheads="1"/>
                </p:cNvSpPr>
                <p:nvPr/>
              </p:nvSpPr>
              <p:spPr bwMode="auto">
                <a:xfrm>
                  <a:off x="4080"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8" name="Oval 166"/>
                <p:cNvSpPr>
                  <a:spLocks noChangeArrowheads="1"/>
                </p:cNvSpPr>
                <p:nvPr/>
              </p:nvSpPr>
              <p:spPr bwMode="auto">
                <a:xfrm>
                  <a:off x="4224"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39" name="Oval 167"/>
                <p:cNvSpPr>
                  <a:spLocks noChangeArrowheads="1"/>
                </p:cNvSpPr>
                <p:nvPr/>
              </p:nvSpPr>
              <p:spPr bwMode="auto">
                <a:xfrm>
                  <a:off x="4368"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0" name="Oval 168"/>
                <p:cNvSpPr>
                  <a:spLocks noChangeArrowheads="1"/>
                </p:cNvSpPr>
                <p:nvPr/>
              </p:nvSpPr>
              <p:spPr bwMode="auto">
                <a:xfrm>
                  <a:off x="4512"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1" name="Oval 169"/>
                <p:cNvSpPr>
                  <a:spLocks noChangeArrowheads="1"/>
                </p:cNvSpPr>
                <p:nvPr/>
              </p:nvSpPr>
              <p:spPr bwMode="auto">
                <a:xfrm>
                  <a:off x="4007"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2" name="Oval 170"/>
                <p:cNvSpPr>
                  <a:spLocks noChangeArrowheads="1"/>
                </p:cNvSpPr>
                <p:nvPr/>
              </p:nvSpPr>
              <p:spPr bwMode="auto">
                <a:xfrm>
                  <a:off x="4151"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3" name="Oval 171"/>
                <p:cNvSpPr>
                  <a:spLocks noChangeArrowheads="1"/>
                </p:cNvSpPr>
                <p:nvPr/>
              </p:nvSpPr>
              <p:spPr bwMode="auto">
                <a:xfrm>
                  <a:off x="4295"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8444" name="Oval 172"/>
                <p:cNvSpPr>
                  <a:spLocks noChangeArrowheads="1"/>
                </p:cNvSpPr>
                <p:nvPr/>
              </p:nvSpPr>
              <p:spPr bwMode="auto">
                <a:xfrm>
                  <a:off x="4439"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silica-r0.45.png                                               0009C61BWesternesse                    B6C46D1E:"/>
          <p:cNvPicPr>
            <a:picLocks noChangeAspect="1" noChangeArrowheads="1"/>
          </p:cNvPicPr>
          <p:nvPr/>
        </p:nvPicPr>
        <p:blipFill>
          <a:blip r:embed="rId2"/>
          <a:srcRect/>
          <a:stretch>
            <a:fillRect/>
          </a:stretch>
        </p:blipFill>
        <p:spPr bwMode="auto">
          <a:xfrm>
            <a:off x="914400" y="1270000"/>
            <a:ext cx="6223000" cy="5130800"/>
          </a:xfrm>
          <a:prstGeom prst="rect">
            <a:avLst/>
          </a:prstGeom>
          <a:noFill/>
          <a:ln w="9525">
            <a:noFill/>
            <a:miter lim="800000"/>
            <a:headEnd/>
            <a:tailEnd/>
          </a:ln>
        </p:spPr>
      </p:pic>
      <p:sp>
        <p:nvSpPr>
          <p:cNvPr id="229379" name="Rectangle 3"/>
          <p:cNvSpPr>
            <a:spLocks noGrp="1" noChangeArrowheads="1"/>
          </p:cNvSpPr>
          <p:nvPr>
            <p:ph type="title"/>
          </p:nvPr>
        </p:nvSpPr>
        <p:spPr>
          <a:xfrm>
            <a:off x="-374650" y="76200"/>
            <a:ext cx="9144000" cy="1143000"/>
          </a:xfrm>
        </p:spPr>
        <p:txBody>
          <a:bodyPr/>
          <a:lstStyle/>
          <a:p>
            <a:r>
              <a:rPr lang="en-US" smtClean="0">
                <a:ea typeface="ＭＳ Ｐゴシック" charset="-128"/>
              </a:rPr>
              <a:t>PCF: </a:t>
            </a:r>
            <a:r>
              <a:rPr lang="en-US" smtClean="0">
                <a:solidFill>
                  <a:schemeClr val="accent2"/>
                </a:solidFill>
                <a:ea typeface="ＭＳ Ｐゴシック" charset="-128"/>
              </a:rPr>
              <a:t>Holey Silica Cladding</a:t>
            </a:r>
          </a:p>
        </p:txBody>
      </p:sp>
      <p:grpSp>
        <p:nvGrpSpPr>
          <p:cNvPr id="229380" name="Group 4"/>
          <p:cNvGrpSpPr>
            <a:grpSpLocks/>
          </p:cNvGrpSpPr>
          <p:nvPr/>
        </p:nvGrpSpPr>
        <p:grpSpPr bwMode="auto">
          <a:xfrm>
            <a:off x="7473950" y="336550"/>
            <a:ext cx="1593850" cy="1030288"/>
            <a:chOff x="1763" y="1632"/>
            <a:chExt cx="1484" cy="960"/>
          </a:xfrm>
        </p:grpSpPr>
        <p:sp>
          <p:nvSpPr>
            <p:cNvPr id="229424" name="Rectangle 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9425" name="Oval 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9426" name="Oval 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9427" name="Oval 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29428" name="Oval 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29429" name="Oval 1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29381" name="Line 11"/>
          <p:cNvSpPr>
            <a:spLocks noChangeShapeType="1"/>
          </p:cNvSpPr>
          <p:nvPr/>
        </p:nvSpPr>
        <p:spPr bwMode="auto">
          <a:xfrm rot="-3434166">
            <a:off x="8083550" y="661988"/>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29382" name="Text Box 12"/>
          <p:cNvSpPr txBox="1">
            <a:spLocks noChangeArrowheads="1"/>
          </p:cNvSpPr>
          <p:nvPr/>
        </p:nvSpPr>
        <p:spPr bwMode="auto">
          <a:xfrm>
            <a:off x="7780338" y="260350"/>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29383" name="Line 13"/>
          <p:cNvSpPr>
            <a:spLocks noChangeShapeType="1"/>
          </p:cNvSpPr>
          <p:nvPr/>
        </p:nvSpPr>
        <p:spPr bwMode="auto">
          <a:xfrm>
            <a:off x="7974013" y="1081088"/>
            <a:ext cx="600075" cy="0"/>
          </a:xfrm>
          <a:prstGeom prst="line">
            <a:avLst/>
          </a:prstGeom>
          <a:noFill/>
          <a:ln w="28575">
            <a:solidFill>
              <a:srgbClr val="FF0000"/>
            </a:solidFill>
            <a:round/>
            <a:headEnd/>
            <a:tailEnd/>
          </a:ln>
        </p:spPr>
        <p:txBody>
          <a:bodyPr wrap="none" anchor="ctr"/>
          <a:lstStyle/>
          <a:p>
            <a:endParaRPr lang="cs-CZ"/>
          </a:p>
        </p:txBody>
      </p:sp>
      <p:sp>
        <p:nvSpPr>
          <p:cNvPr id="229384" name="Text Box 14"/>
          <p:cNvSpPr txBox="1">
            <a:spLocks noChangeArrowheads="1"/>
          </p:cNvSpPr>
          <p:nvPr/>
        </p:nvSpPr>
        <p:spPr bwMode="auto">
          <a:xfrm>
            <a:off x="8091488" y="99377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229385" name="Text Box 15"/>
          <p:cNvSpPr txBox="1">
            <a:spLocks noChangeArrowheads="1"/>
          </p:cNvSpPr>
          <p:nvPr/>
        </p:nvSpPr>
        <p:spPr bwMode="auto">
          <a:xfrm>
            <a:off x="8159750" y="76200"/>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=1.46</a:t>
            </a:r>
          </a:p>
        </p:txBody>
      </p:sp>
      <p:sp>
        <p:nvSpPr>
          <p:cNvPr id="229386" name="Rectangle 16"/>
          <p:cNvSpPr>
            <a:spLocks noChangeArrowheads="1"/>
          </p:cNvSpPr>
          <p:nvPr/>
        </p:nvSpPr>
        <p:spPr bwMode="auto">
          <a:xfrm>
            <a:off x="3352800" y="6192838"/>
            <a:ext cx="1828800" cy="2286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9387" name="Rectangle 17"/>
          <p:cNvSpPr>
            <a:spLocks noChangeArrowheads="1"/>
          </p:cNvSpPr>
          <p:nvPr/>
        </p:nvSpPr>
        <p:spPr bwMode="auto">
          <a:xfrm>
            <a:off x="3822700" y="6172200"/>
            <a:ext cx="1019175" cy="423863"/>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b</a:t>
            </a:r>
            <a:r>
              <a:rPr lang="en-US" sz="2000"/>
              <a:t> (2π/</a:t>
            </a:r>
            <a:r>
              <a:rPr lang="en-US" sz="2000" i="1"/>
              <a:t>a</a:t>
            </a:r>
            <a:r>
              <a:rPr lang="en-US" sz="2000"/>
              <a:t>)</a:t>
            </a:r>
          </a:p>
        </p:txBody>
      </p:sp>
      <p:sp>
        <p:nvSpPr>
          <p:cNvPr id="229388" name="Rectangle 18"/>
          <p:cNvSpPr>
            <a:spLocks noChangeArrowheads="1"/>
          </p:cNvSpPr>
          <p:nvPr/>
        </p:nvSpPr>
        <p:spPr bwMode="auto">
          <a:xfrm>
            <a:off x="914400" y="3124200"/>
            <a:ext cx="2286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9389" name="Rectangle 19"/>
          <p:cNvSpPr>
            <a:spLocks noChangeArrowheads="1"/>
          </p:cNvSpPr>
          <p:nvPr/>
        </p:nvSpPr>
        <p:spPr bwMode="auto">
          <a:xfrm>
            <a:off x="3124200" y="1219200"/>
            <a:ext cx="2209800" cy="3048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29390" name="Text Box 20"/>
          <p:cNvSpPr txBox="1">
            <a:spLocks noChangeArrowheads="1"/>
          </p:cNvSpPr>
          <p:nvPr/>
        </p:nvSpPr>
        <p:spPr bwMode="auto">
          <a:xfrm>
            <a:off x="3581400" y="1066800"/>
            <a:ext cx="13128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0.45</a:t>
            </a:r>
            <a:r>
              <a:rPr lang="en-US" i="1">
                <a:solidFill>
                  <a:srgbClr val="FF0000"/>
                </a:solidFill>
              </a:rPr>
              <a:t>a</a:t>
            </a:r>
            <a:endParaRPr lang="en-US" i="1"/>
          </a:p>
        </p:txBody>
      </p:sp>
      <p:sp>
        <p:nvSpPr>
          <p:cNvPr id="229391" name="Rectangle 21"/>
          <p:cNvSpPr>
            <a:spLocks noChangeArrowheads="1"/>
          </p:cNvSpPr>
          <p:nvPr/>
        </p:nvSpPr>
        <p:spPr bwMode="auto">
          <a:xfrm rot="-5400000">
            <a:off x="373063" y="3494088"/>
            <a:ext cx="1166812"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latin typeface="Symbol" pitchFamily="18" charset="2"/>
              </a:rPr>
              <a:t>w</a:t>
            </a:r>
            <a:r>
              <a:rPr lang="en-US" sz="2000"/>
              <a:t> (2π</a:t>
            </a:r>
            <a:r>
              <a:rPr lang="en-US" sz="2000" i="1"/>
              <a:t>c</a:t>
            </a:r>
            <a:r>
              <a:rPr lang="en-US" sz="2000"/>
              <a:t>/</a:t>
            </a:r>
            <a:r>
              <a:rPr lang="en-US" sz="2000" i="1"/>
              <a:t>a</a:t>
            </a:r>
            <a:r>
              <a:rPr lang="en-US" sz="2000"/>
              <a:t>)</a:t>
            </a:r>
          </a:p>
        </p:txBody>
      </p:sp>
      <p:sp>
        <p:nvSpPr>
          <p:cNvPr id="229392" name="Text Box 22"/>
          <p:cNvSpPr txBox="1">
            <a:spLocks noChangeArrowheads="1"/>
          </p:cNvSpPr>
          <p:nvPr/>
        </p:nvSpPr>
        <p:spPr bwMode="auto">
          <a:xfrm>
            <a:off x="1498600" y="1600200"/>
            <a:ext cx="1092200" cy="366713"/>
          </a:xfrm>
          <a:prstGeom prst="rect">
            <a:avLst/>
          </a:prstGeom>
          <a:noFill/>
          <a:ln w="9525">
            <a:noFill/>
            <a:miter lim="800000"/>
            <a:headEnd/>
            <a:tailEnd/>
          </a:ln>
        </p:spPr>
        <p:txBody>
          <a:bodyPr wrap="none">
            <a:spAutoFit/>
          </a:bodyPr>
          <a:lstStyle/>
          <a:p>
            <a:pPr algn="ctr" eaLnBrk="0" hangingPunct="0"/>
            <a:r>
              <a:rPr lang="en-US" sz="1800"/>
              <a:t>light cone</a:t>
            </a:r>
          </a:p>
        </p:txBody>
      </p:sp>
      <p:sp>
        <p:nvSpPr>
          <p:cNvPr id="229393" name="Text Box 23"/>
          <p:cNvSpPr txBox="1">
            <a:spLocks noChangeArrowheads="1"/>
          </p:cNvSpPr>
          <p:nvPr/>
        </p:nvSpPr>
        <p:spPr bwMode="auto">
          <a:xfrm rot="-2588264">
            <a:off x="1300163" y="4627563"/>
            <a:ext cx="2181225" cy="423862"/>
          </a:xfrm>
          <a:prstGeom prst="rect">
            <a:avLst/>
          </a:prstGeom>
          <a:noFill/>
          <a:ln w="9525">
            <a:noFill/>
            <a:miter lim="800000"/>
            <a:headEnd/>
            <a:tailEnd/>
          </a:ln>
        </p:spPr>
        <p:txBody>
          <a:bodyPr wrap="none">
            <a:spAutoFit/>
          </a:bodyPr>
          <a:lstStyle/>
          <a:p>
            <a:pPr algn="ctr" eaLnBrk="0" hangingPunct="0"/>
            <a:r>
              <a:rPr lang="en-US" sz="2000">
                <a:solidFill>
                  <a:srgbClr val="FF0000"/>
                </a:solidFill>
              </a:rPr>
              <a:t>air light line</a:t>
            </a:r>
            <a:r>
              <a:rPr lang="en-US" sz="2000"/>
              <a:t> </a:t>
            </a:r>
            <a:r>
              <a:rPr lang="en-US" sz="2000">
                <a:latin typeface="Symbol" pitchFamily="18" charset="2"/>
              </a:rPr>
              <a:t>w</a:t>
            </a:r>
            <a:r>
              <a:rPr lang="en-US" sz="2000"/>
              <a:t> = </a:t>
            </a:r>
            <a:r>
              <a:rPr lang="en-US" sz="2000">
                <a:latin typeface="Symbol" pitchFamily="18" charset="2"/>
              </a:rPr>
              <a:t>b</a:t>
            </a:r>
            <a:r>
              <a:rPr lang="en-US" sz="2000" i="1"/>
              <a:t>c</a:t>
            </a:r>
            <a:endParaRPr lang="en-US" sz="2000"/>
          </a:p>
        </p:txBody>
      </p:sp>
      <p:grpSp>
        <p:nvGrpSpPr>
          <p:cNvPr id="229394" name="Group 24"/>
          <p:cNvGrpSpPr>
            <a:grpSpLocks/>
          </p:cNvGrpSpPr>
          <p:nvPr/>
        </p:nvGrpSpPr>
        <p:grpSpPr bwMode="auto">
          <a:xfrm>
            <a:off x="5257800" y="1981200"/>
            <a:ext cx="6019800" cy="3829050"/>
            <a:chOff x="3456" y="1488"/>
            <a:chExt cx="3360" cy="2137"/>
          </a:xfrm>
        </p:grpSpPr>
        <p:sp>
          <p:nvSpPr>
            <p:cNvPr id="229420" name="Freeform 25"/>
            <p:cNvSpPr>
              <a:spLocks/>
            </p:cNvSpPr>
            <p:nvPr/>
          </p:nvSpPr>
          <p:spPr bwMode="auto">
            <a:xfrm>
              <a:off x="3461" y="2322"/>
              <a:ext cx="1935" cy="1303"/>
            </a:xfrm>
            <a:custGeom>
              <a:avLst/>
              <a:gdLst>
                <a:gd name="T0" fmla="*/ 0 w 717"/>
                <a:gd name="T1" fmla="*/ 186164 h 483"/>
                <a:gd name="T2" fmla="*/ 129866 w 717"/>
                <a:gd name="T3" fmla="*/ 186164 h 483"/>
                <a:gd name="T4" fmla="*/ 277002 w 717"/>
                <a:gd name="T5" fmla="*/ 86284 h 483"/>
                <a:gd name="T6" fmla="*/ 277002 w 717"/>
                <a:gd name="T7" fmla="*/ 0 h 483"/>
                <a:gd name="T8" fmla="*/ 0 w 717"/>
                <a:gd name="T9" fmla="*/ 0 h 483"/>
                <a:gd name="T10" fmla="*/ 0 w 717"/>
                <a:gd name="T11" fmla="*/ 186164 h 483"/>
                <a:gd name="T12" fmla="*/ 0 60000 65536"/>
                <a:gd name="T13" fmla="*/ 0 60000 65536"/>
                <a:gd name="T14" fmla="*/ 0 60000 65536"/>
                <a:gd name="T15" fmla="*/ 0 60000 65536"/>
                <a:gd name="T16" fmla="*/ 0 60000 65536"/>
                <a:gd name="T17" fmla="*/ 0 60000 65536"/>
                <a:gd name="T18" fmla="*/ 0 w 717"/>
                <a:gd name="T19" fmla="*/ 0 h 483"/>
                <a:gd name="T20" fmla="*/ 717 w 717"/>
                <a:gd name="T21" fmla="*/ 483 h 483"/>
              </a:gdLst>
              <a:ahLst/>
              <a:cxnLst>
                <a:cxn ang="T12">
                  <a:pos x="T0" y="T1"/>
                </a:cxn>
                <a:cxn ang="T13">
                  <a:pos x="T2" y="T3"/>
                </a:cxn>
                <a:cxn ang="T14">
                  <a:pos x="T4" y="T5"/>
                </a:cxn>
                <a:cxn ang="T15">
                  <a:pos x="T6" y="T7"/>
                </a:cxn>
                <a:cxn ang="T16">
                  <a:pos x="T8" y="T9"/>
                </a:cxn>
                <a:cxn ang="T17">
                  <a:pos x="T10" y="T11"/>
                </a:cxn>
              </a:cxnLst>
              <a:rect l="T18" t="T19" r="T20" b="T21"/>
              <a:pathLst>
                <a:path w="717" h="483">
                  <a:moveTo>
                    <a:pt x="0" y="483"/>
                  </a:moveTo>
                  <a:lnTo>
                    <a:pt x="336" y="483"/>
                  </a:lnTo>
                  <a:lnTo>
                    <a:pt x="717" y="224"/>
                  </a:lnTo>
                  <a:lnTo>
                    <a:pt x="717" y="0"/>
                  </a:lnTo>
                  <a:lnTo>
                    <a:pt x="0" y="0"/>
                  </a:lnTo>
                  <a:lnTo>
                    <a:pt x="0" y="483"/>
                  </a:lnTo>
                  <a:close/>
                </a:path>
              </a:pathLst>
            </a:custGeom>
            <a:solidFill>
              <a:schemeClr val="bg2"/>
            </a:solidFill>
            <a:ln w="9525">
              <a:noFill/>
              <a:round/>
              <a:headEnd/>
              <a:tailEnd/>
            </a:ln>
          </p:spPr>
          <p:txBody>
            <a:bodyPr wrap="none" anchor="ctr"/>
            <a:lstStyle/>
            <a:p>
              <a:endParaRPr lang="cs-CZ"/>
            </a:p>
          </p:txBody>
        </p:sp>
        <p:sp>
          <p:nvSpPr>
            <p:cNvPr id="229421" name="Freeform 26"/>
            <p:cNvSpPr>
              <a:spLocks/>
            </p:cNvSpPr>
            <p:nvPr/>
          </p:nvSpPr>
          <p:spPr bwMode="auto">
            <a:xfrm>
              <a:off x="3642" y="1488"/>
              <a:ext cx="3174" cy="1921"/>
            </a:xfrm>
            <a:custGeom>
              <a:avLst/>
              <a:gdLst>
                <a:gd name="T0" fmla="*/ 0 w 1176"/>
                <a:gd name="T1" fmla="*/ 274644 h 712"/>
                <a:gd name="T2" fmla="*/ 52595 w 1176"/>
                <a:gd name="T3" fmla="*/ 248030 h 712"/>
                <a:gd name="T4" fmla="*/ 146077 w 1176"/>
                <a:gd name="T5" fmla="*/ 200561 h 712"/>
                <a:gd name="T6" fmla="*/ 222717 w 1176"/>
                <a:gd name="T7" fmla="*/ 157430 h 712"/>
                <a:gd name="T8" fmla="*/ 304898 w 1176"/>
                <a:gd name="T9" fmla="*/ 112227 h 712"/>
                <a:gd name="T10" fmla="*/ 374205 w 1176"/>
                <a:gd name="T11" fmla="*/ 69779 h 712"/>
                <a:gd name="T12" fmla="*/ 416336 w 1176"/>
                <a:gd name="T13" fmla="*/ 47469 h 712"/>
                <a:gd name="T14" fmla="*/ 454597 w 1176"/>
                <a:gd name="T15" fmla="*/ 25863 h 712"/>
                <a:gd name="T16" fmla="*/ 434798 w 1176"/>
                <a:gd name="T17" fmla="*/ 0 h 712"/>
                <a:gd name="T18" fmla="*/ 183177 w 1176"/>
                <a:gd name="T19" fmla="*/ 157430 h 712"/>
                <a:gd name="T20" fmla="*/ 70047 w 1176"/>
                <a:gd name="T21" fmla="*/ 227153 h 712"/>
                <a:gd name="T22" fmla="*/ 0 w 1176"/>
                <a:gd name="T23" fmla="*/ 274644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76"/>
                <a:gd name="T37" fmla="*/ 0 h 712"/>
                <a:gd name="T38" fmla="*/ 1176 w 1176"/>
                <a:gd name="T39" fmla="*/ 712 h 7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76" h="712">
                  <a:moveTo>
                    <a:pt x="0" y="712"/>
                  </a:moveTo>
                  <a:lnTo>
                    <a:pt x="136" y="643"/>
                  </a:lnTo>
                  <a:lnTo>
                    <a:pt x="378" y="520"/>
                  </a:lnTo>
                  <a:lnTo>
                    <a:pt x="576" y="408"/>
                  </a:lnTo>
                  <a:lnTo>
                    <a:pt x="789" y="291"/>
                  </a:lnTo>
                  <a:lnTo>
                    <a:pt x="968" y="181"/>
                  </a:lnTo>
                  <a:lnTo>
                    <a:pt x="1077" y="123"/>
                  </a:lnTo>
                  <a:lnTo>
                    <a:pt x="1176" y="67"/>
                  </a:lnTo>
                  <a:lnTo>
                    <a:pt x="1125" y="0"/>
                  </a:lnTo>
                  <a:lnTo>
                    <a:pt x="474" y="408"/>
                  </a:lnTo>
                  <a:lnTo>
                    <a:pt x="181" y="589"/>
                  </a:lnTo>
                  <a:lnTo>
                    <a:pt x="0" y="712"/>
                  </a:lnTo>
                  <a:close/>
                </a:path>
              </a:pathLst>
            </a:custGeom>
            <a:solidFill>
              <a:schemeClr val="bg1"/>
            </a:solidFill>
            <a:ln w="9525">
              <a:noFill/>
              <a:round/>
              <a:headEnd/>
              <a:tailEnd/>
            </a:ln>
          </p:spPr>
          <p:txBody>
            <a:bodyPr wrap="none" anchor="ctr"/>
            <a:lstStyle/>
            <a:p>
              <a:endParaRPr lang="cs-CZ"/>
            </a:p>
          </p:txBody>
        </p:sp>
        <p:sp>
          <p:nvSpPr>
            <p:cNvPr id="229422" name="Rectangle 27"/>
            <p:cNvSpPr>
              <a:spLocks noChangeArrowheads="1"/>
            </p:cNvSpPr>
            <p:nvPr/>
          </p:nvSpPr>
          <p:spPr bwMode="auto">
            <a:xfrm>
              <a:off x="3456" y="2322"/>
              <a:ext cx="1943" cy="1303"/>
            </a:xfrm>
            <a:prstGeom prst="rect">
              <a:avLst/>
            </a:prstGeom>
            <a:noFill/>
            <a:ln w="28575">
              <a:solidFill>
                <a:srgbClr val="FF0000"/>
              </a:solidFill>
              <a:prstDash val="dash"/>
              <a:miter lim="800000"/>
              <a:headEnd/>
              <a:tailEnd/>
            </a:ln>
          </p:spPr>
          <p:txBody>
            <a:bodyPr wrap="none" anchor="ctr"/>
            <a:lstStyle/>
            <a:p>
              <a:pPr algn="ctr" eaLnBrk="0" hangingPunct="0"/>
              <a:endParaRPr lang="cs-CZ"/>
            </a:p>
          </p:txBody>
        </p:sp>
        <p:sp>
          <p:nvSpPr>
            <p:cNvPr id="229423" name="Line 28"/>
            <p:cNvSpPr>
              <a:spLocks noChangeShapeType="1"/>
            </p:cNvSpPr>
            <p:nvPr/>
          </p:nvSpPr>
          <p:spPr bwMode="auto">
            <a:xfrm flipH="1">
              <a:off x="3864" y="2314"/>
              <a:ext cx="1368" cy="1303"/>
            </a:xfrm>
            <a:prstGeom prst="line">
              <a:avLst/>
            </a:prstGeom>
            <a:noFill/>
            <a:ln w="28575">
              <a:solidFill>
                <a:schemeClr val="tx1"/>
              </a:solidFill>
              <a:round/>
              <a:headEnd/>
              <a:tailEnd/>
            </a:ln>
          </p:spPr>
          <p:txBody>
            <a:bodyPr wrap="none" anchor="ctr"/>
            <a:lstStyle/>
            <a:p>
              <a:endParaRPr lang="cs-CZ"/>
            </a:p>
          </p:txBody>
        </p:sp>
      </p:grpSp>
      <p:sp>
        <p:nvSpPr>
          <p:cNvPr id="229395" name="Rectangle 29"/>
          <p:cNvSpPr>
            <a:spLocks noChangeArrowheads="1"/>
          </p:cNvSpPr>
          <p:nvPr/>
        </p:nvSpPr>
        <p:spPr bwMode="auto">
          <a:xfrm>
            <a:off x="6934200" y="2057400"/>
            <a:ext cx="228600" cy="304800"/>
          </a:xfrm>
          <a:prstGeom prst="rect">
            <a:avLst/>
          </a:prstGeom>
          <a:solidFill>
            <a:schemeClr val="bg1"/>
          </a:solidFill>
          <a:ln w="9525">
            <a:noFill/>
            <a:miter lim="800000"/>
            <a:headEnd/>
            <a:tailEnd/>
          </a:ln>
        </p:spPr>
        <p:txBody>
          <a:bodyPr wrap="none" anchor="ctr"/>
          <a:lstStyle/>
          <a:p>
            <a:pPr algn="ctr" eaLnBrk="0" hangingPunct="0"/>
            <a:endParaRPr lang="cs-CZ"/>
          </a:p>
        </p:txBody>
      </p:sp>
      <p:grpSp>
        <p:nvGrpSpPr>
          <p:cNvPr id="229396" name="Group 30"/>
          <p:cNvGrpSpPr>
            <a:grpSpLocks/>
          </p:cNvGrpSpPr>
          <p:nvPr/>
        </p:nvGrpSpPr>
        <p:grpSpPr bwMode="auto">
          <a:xfrm>
            <a:off x="3657600" y="2963863"/>
            <a:ext cx="5080000" cy="2844800"/>
            <a:chOff x="2304" y="1867"/>
            <a:chExt cx="3200" cy="1792"/>
          </a:xfrm>
        </p:grpSpPr>
        <p:sp>
          <p:nvSpPr>
            <p:cNvPr id="229417" name="Rectangle 31"/>
            <p:cNvSpPr>
              <a:spLocks noChangeArrowheads="1"/>
            </p:cNvSpPr>
            <p:nvPr/>
          </p:nvSpPr>
          <p:spPr bwMode="auto">
            <a:xfrm>
              <a:off x="2304" y="1869"/>
              <a:ext cx="720" cy="483"/>
            </a:xfrm>
            <a:prstGeom prst="rect">
              <a:avLst/>
            </a:prstGeom>
            <a:noFill/>
            <a:ln w="9525">
              <a:solidFill>
                <a:srgbClr val="FF0000"/>
              </a:solidFill>
              <a:prstDash val="dash"/>
              <a:miter lim="800000"/>
              <a:headEnd/>
              <a:tailEnd/>
            </a:ln>
          </p:spPr>
          <p:txBody>
            <a:bodyPr wrap="none" anchor="ctr"/>
            <a:lstStyle/>
            <a:p>
              <a:pPr algn="ctr" eaLnBrk="0" hangingPunct="0"/>
              <a:endParaRPr lang="cs-CZ"/>
            </a:p>
          </p:txBody>
        </p:sp>
        <p:sp>
          <p:nvSpPr>
            <p:cNvPr id="229418" name="Line 32"/>
            <p:cNvSpPr>
              <a:spLocks noChangeShapeType="1"/>
            </p:cNvSpPr>
            <p:nvPr/>
          </p:nvSpPr>
          <p:spPr bwMode="auto">
            <a:xfrm>
              <a:off x="3024" y="1867"/>
              <a:ext cx="2480" cy="314"/>
            </a:xfrm>
            <a:prstGeom prst="line">
              <a:avLst/>
            </a:prstGeom>
            <a:noFill/>
            <a:ln w="9525">
              <a:solidFill>
                <a:srgbClr val="FF0000"/>
              </a:solidFill>
              <a:prstDash val="dash"/>
              <a:round/>
              <a:headEnd/>
              <a:tailEnd/>
            </a:ln>
          </p:spPr>
          <p:txBody>
            <a:bodyPr wrap="none" anchor="ctr"/>
            <a:lstStyle/>
            <a:p>
              <a:endParaRPr lang="cs-CZ"/>
            </a:p>
          </p:txBody>
        </p:sp>
        <p:sp>
          <p:nvSpPr>
            <p:cNvPr id="229419" name="Line 33"/>
            <p:cNvSpPr>
              <a:spLocks noChangeShapeType="1"/>
            </p:cNvSpPr>
            <p:nvPr/>
          </p:nvSpPr>
          <p:spPr bwMode="auto">
            <a:xfrm>
              <a:off x="2309" y="2352"/>
              <a:ext cx="1003" cy="1307"/>
            </a:xfrm>
            <a:prstGeom prst="line">
              <a:avLst/>
            </a:prstGeom>
            <a:noFill/>
            <a:ln w="9525">
              <a:solidFill>
                <a:srgbClr val="FF0000"/>
              </a:solidFill>
              <a:prstDash val="dash"/>
              <a:round/>
              <a:headEnd/>
              <a:tailEnd/>
            </a:ln>
          </p:spPr>
          <p:txBody>
            <a:bodyPr wrap="none" anchor="ctr"/>
            <a:lstStyle/>
            <a:p>
              <a:endParaRPr lang="cs-CZ"/>
            </a:p>
          </p:txBody>
        </p:sp>
      </p:grpSp>
      <p:pic>
        <p:nvPicPr>
          <p:cNvPr id="334882" name="Picture 34"/>
          <p:cNvPicPr>
            <a:picLocks noChangeAspect="1" noChangeArrowheads="1"/>
          </p:cNvPicPr>
          <p:nvPr/>
        </p:nvPicPr>
        <p:blipFill>
          <a:blip r:embed="rId3"/>
          <a:srcRect/>
          <a:stretch>
            <a:fillRect/>
          </a:stretch>
        </p:blipFill>
        <p:spPr bwMode="auto">
          <a:xfrm>
            <a:off x="5422900" y="3581400"/>
            <a:ext cx="1054100" cy="1016000"/>
          </a:xfrm>
          <a:prstGeom prst="rect">
            <a:avLst/>
          </a:prstGeom>
          <a:noFill/>
          <a:ln w="9525">
            <a:noFill/>
            <a:miter lim="800000"/>
            <a:headEnd/>
            <a:tailEnd/>
          </a:ln>
        </p:spPr>
      </p:pic>
      <p:grpSp>
        <p:nvGrpSpPr>
          <p:cNvPr id="5" name="Group 35"/>
          <p:cNvGrpSpPr>
            <a:grpSpLocks/>
          </p:cNvGrpSpPr>
          <p:nvPr/>
        </p:nvGrpSpPr>
        <p:grpSpPr bwMode="auto">
          <a:xfrm>
            <a:off x="3779838" y="1622425"/>
            <a:ext cx="5426075" cy="3787775"/>
            <a:chOff x="2381" y="1022"/>
            <a:chExt cx="3418" cy="2386"/>
          </a:xfrm>
        </p:grpSpPr>
        <p:grpSp>
          <p:nvGrpSpPr>
            <p:cNvPr id="229409" name="Group 36"/>
            <p:cNvGrpSpPr>
              <a:grpSpLocks/>
            </p:cNvGrpSpPr>
            <p:nvPr/>
          </p:nvGrpSpPr>
          <p:grpSpPr bwMode="auto">
            <a:xfrm>
              <a:off x="2381" y="1022"/>
              <a:ext cx="3418" cy="2386"/>
              <a:chOff x="2381" y="1022"/>
              <a:chExt cx="3418" cy="2386"/>
            </a:xfrm>
          </p:grpSpPr>
          <p:grpSp>
            <p:nvGrpSpPr>
              <p:cNvPr id="229411" name="Group 37"/>
              <p:cNvGrpSpPr>
                <a:grpSpLocks/>
              </p:cNvGrpSpPr>
              <p:nvPr/>
            </p:nvGrpSpPr>
            <p:grpSpPr bwMode="auto">
              <a:xfrm>
                <a:off x="2381" y="1416"/>
                <a:ext cx="2691" cy="1992"/>
                <a:chOff x="2381" y="1416"/>
                <a:chExt cx="2691" cy="1992"/>
              </a:xfrm>
            </p:grpSpPr>
            <p:sp>
              <p:nvSpPr>
                <p:cNvPr id="229414" name="Freeform 38"/>
                <p:cNvSpPr>
                  <a:spLocks/>
                </p:cNvSpPr>
                <p:nvPr/>
              </p:nvSpPr>
              <p:spPr bwMode="auto">
                <a:xfrm>
                  <a:off x="3531" y="2416"/>
                  <a:ext cx="1541" cy="992"/>
                </a:xfrm>
                <a:custGeom>
                  <a:avLst/>
                  <a:gdLst>
                    <a:gd name="T0" fmla="*/ 0 w 1541"/>
                    <a:gd name="T1" fmla="*/ 992 h 992"/>
                    <a:gd name="T2" fmla="*/ 1077 w 1541"/>
                    <a:gd name="T3" fmla="*/ 453 h 992"/>
                    <a:gd name="T4" fmla="*/ 1541 w 1541"/>
                    <a:gd name="T5" fmla="*/ 0 h 992"/>
                    <a:gd name="T6" fmla="*/ 549 w 1541"/>
                    <a:gd name="T7" fmla="*/ 619 h 992"/>
                    <a:gd name="T8" fmla="*/ 373 w 1541"/>
                    <a:gd name="T9" fmla="*/ 736 h 992"/>
                    <a:gd name="T10" fmla="*/ 80 w 1541"/>
                    <a:gd name="T11" fmla="*/ 933 h 992"/>
                    <a:gd name="T12" fmla="*/ 0 w 1541"/>
                    <a:gd name="T13" fmla="*/ 992 h 992"/>
                    <a:gd name="T14" fmla="*/ 0 60000 65536"/>
                    <a:gd name="T15" fmla="*/ 0 60000 65536"/>
                    <a:gd name="T16" fmla="*/ 0 60000 65536"/>
                    <a:gd name="T17" fmla="*/ 0 60000 65536"/>
                    <a:gd name="T18" fmla="*/ 0 60000 65536"/>
                    <a:gd name="T19" fmla="*/ 0 60000 65536"/>
                    <a:gd name="T20" fmla="*/ 0 60000 65536"/>
                    <a:gd name="T21" fmla="*/ 0 w 1541"/>
                    <a:gd name="T22" fmla="*/ 0 h 992"/>
                    <a:gd name="T23" fmla="*/ 1541 w 1541"/>
                    <a:gd name="T24" fmla="*/ 992 h 9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1" h="992">
                      <a:moveTo>
                        <a:pt x="0" y="992"/>
                      </a:moveTo>
                      <a:lnTo>
                        <a:pt x="1077" y="453"/>
                      </a:lnTo>
                      <a:lnTo>
                        <a:pt x="1541" y="0"/>
                      </a:lnTo>
                      <a:lnTo>
                        <a:pt x="549" y="619"/>
                      </a:lnTo>
                      <a:lnTo>
                        <a:pt x="373" y="736"/>
                      </a:lnTo>
                      <a:lnTo>
                        <a:pt x="80" y="933"/>
                      </a:lnTo>
                      <a:lnTo>
                        <a:pt x="0" y="992"/>
                      </a:lnTo>
                      <a:close/>
                    </a:path>
                  </a:pathLst>
                </a:custGeom>
                <a:solidFill>
                  <a:srgbClr val="FFCCCC"/>
                </a:solidFill>
                <a:ln w="9525">
                  <a:solidFill>
                    <a:schemeClr val="tx1"/>
                  </a:solidFill>
                  <a:round/>
                  <a:headEnd/>
                  <a:tailEnd/>
                </a:ln>
              </p:spPr>
              <p:txBody>
                <a:bodyPr wrap="none" anchor="ctr"/>
                <a:lstStyle/>
                <a:p>
                  <a:endParaRPr lang="cs-CZ"/>
                </a:p>
              </p:txBody>
            </p:sp>
            <p:sp>
              <p:nvSpPr>
                <p:cNvPr id="229415" name="Freeform 39"/>
                <p:cNvSpPr>
                  <a:spLocks/>
                </p:cNvSpPr>
                <p:nvPr/>
              </p:nvSpPr>
              <p:spPr bwMode="auto">
                <a:xfrm>
                  <a:off x="2381" y="2048"/>
                  <a:ext cx="331" cy="219"/>
                </a:xfrm>
                <a:custGeom>
                  <a:avLst/>
                  <a:gdLst>
                    <a:gd name="T0" fmla="*/ 0 w 331"/>
                    <a:gd name="T1" fmla="*/ 219 h 219"/>
                    <a:gd name="T2" fmla="*/ 222 w 331"/>
                    <a:gd name="T3" fmla="*/ 109 h 219"/>
                    <a:gd name="T4" fmla="*/ 331 w 331"/>
                    <a:gd name="T5" fmla="*/ 0 h 219"/>
                    <a:gd name="T6" fmla="*/ 0 w 331"/>
                    <a:gd name="T7" fmla="*/ 219 h 219"/>
                    <a:gd name="T8" fmla="*/ 0 60000 65536"/>
                    <a:gd name="T9" fmla="*/ 0 60000 65536"/>
                    <a:gd name="T10" fmla="*/ 0 60000 65536"/>
                    <a:gd name="T11" fmla="*/ 0 60000 65536"/>
                    <a:gd name="T12" fmla="*/ 0 w 331"/>
                    <a:gd name="T13" fmla="*/ 0 h 219"/>
                    <a:gd name="T14" fmla="*/ 331 w 331"/>
                    <a:gd name="T15" fmla="*/ 219 h 219"/>
                  </a:gdLst>
                  <a:ahLst/>
                  <a:cxnLst>
                    <a:cxn ang="T8">
                      <a:pos x="T0" y="T1"/>
                    </a:cxn>
                    <a:cxn ang="T9">
                      <a:pos x="T2" y="T3"/>
                    </a:cxn>
                    <a:cxn ang="T10">
                      <a:pos x="T4" y="T5"/>
                    </a:cxn>
                    <a:cxn ang="T11">
                      <a:pos x="T6" y="T7"/>
                    </a:cxn>
                  </a:cxnLst>
                  <a:rect l="T12" t="T13" r="T14" b="T15"/>
                  <a:pathLst>
                    <a:path w="331" h="219">
                      <a:moveTo>
                        <a:pt x="0" y="219"/>
                      </a:moveTo>
                      <a:lnTo>
                        <a:pt x="222" y="109"/>
                      </a:lnTo>
                      <a:lnTo>
                        <a:pt x="331" y="0"/>
                      </a:lnTo>
                      <a:lnTo>
                        <a:pt x="0" y="219"/>
                      </a:lnTo>
                      <a:close/>
                    </a:path>
                  </a:pathLst>
                </a:custGeom>
                <a:solidFill>
                  <a:srgbClr val="FFCCCC"/>
                </a:solidFill>
                <a:ln w="9525">
                  <a:solidFill>
                    <a:schemeClr val="tx1"/>
                  </a:solidFill>
                  <a:round/>
                  <a:headEnd/>
                  <a:tailEnd/>
                </a:ln>
              </p:spPr>
              <p:txBody>
                <a:bodyPr wrap="none" anchor="ctr"/>
                <a:lstStyle/>
                <a:p>
                  <a:endParaRPr lang="cs-CZ"/>
                </a:p>
              </p:txBody>
            </p:sp>
            <p:sp>
              <p:nvSpPr>
                <p:cNvPr id="229416" name="Freeform 40"/>
                <p:cNvSpPr>
                  <a:spLocks/>
                </p:cNvSpPr>
                <p:nvPr/>
              </p:nvSpPr>
              <p:spPr bwMode="auto">
                <a:xfrm>
                  <a:off x="2765" y="1416"/>
                  <a:ext cx="611" cy="395"/>
                </a:xfrm>
                <a:custGeom>
                  <a:avLst/>
                  <a:gdLst>
                    <a:gd name="T0" fmla="*/ 0 w 611"/>
                    <a:gd name="T1" fmla="*/ 395 h 395"/>
                    <a:gd name="T2" fmla="*/ 440 w 611"/>
                    <a:gd name="T3" fmla="*/ 125 h 395"/>
                    <a:gd name="T4" fmla="*/ 542 w 611"/>
                    <a:gd name="T5" fmla="*/ 69 h 395"/>
                    <a:gd name="T6" fmla="*/ 611 w 611"/>
                    <a:gd name="T7" fmla="*/ 0 h 395"/>
                    <a:gd name="T8" fmla="*/ 291 w 611"/>
                    <a:gd name="T9" fmla="*/ 181 h 395"/>
                    <a:gd name="T10" fmla="*/ 14 w 611"/>
                    <a:gd name="T11" fmla="*/ 384 h 395"/>
                    <a:gd name="T12" fmla="*/ 0 60000 65536"/>
                    <a:gd name="T13" fmla="*/ 0 60000 65536"/>
                    <a:gd name="T14" fmla="*/ 0 60000 65536"/>
                    <a:gd name="T15" fmla="*/ 0 60000 65536"/>
                    <a:gd name="T16" fmla="*/ 0 60000 65536"/>
                    <a:gd name="T17" fmla="*/ 0 60000 65536"/>
                    <a:gd name="T18" fmla="*/ 0 w 611"/>
                    <a:gd name="T19" fmla="*/ 0 h 395"/>
                    <a:gd name="T20" fmla="*/ 611 w 611"/>
                    <a:gd name="T21" fmla="*/ 395 h 395"/>
                  </a:gdLst>
                  <a:ahLst/>
                  <a:cxnLst>
                    <a:cxn ang="T12">
                      <a:pos x="T0" y="T1"/>
                    </a:cxn>
                    <a:cxn ang="T13">
                      <a:pos x="T2" y="T3"/>
                    </a:cxn>
                    <a:cxn ang="T14">
                      <a:pos x="T4" y="T5"/>
                    </a:cxn>
                    <a:cxn ang="T15">
                      <a:pos x="T6" y="T7"/>
                    </a:cxn>
                    <a:cxn ang="T16">
                      <a:pos x="T8" y="T9"/>
                    </a:cxn>
                    <a:cxn ang="T17">
                      <a:pos x="T10" y="T11"/>
                    </a:cxn>
                  </a:cxnLst>
                  <a:rect l="T18" t="T19" r="T20" b="T21"/>
                  <a:pathLst>
                    <a:path w="611" h="395">
                      <a:moveTo>
                        <a:pt x="0" y="395"/>
                      </a:moveTo>
                      <a:lnTo>
                        <a:pt x="440" y="125"/>
                      </a:lnTo>
                      <a:lnTo>
                        <a:pt x="542" y="69"/>
                      </a:lnTo>
                      <a:lnTo>
                        <a:pt x="611" y="0"/>
                      </a:lnTo>
                      <a:lnTo>
                        <a:pt x="291" y="181"/>
                      </a:lnTo>
                      <a:lnTo>
                        <a:pt x="14" y="384"/>
                      </a:lnTo>
                    </a:path>
                  </a:pathLst>
                </a:custGeom>
                <a:solidFill>
                  <a:srgbClr val="FFCCCC"/>
                </a:solidFill>
                <a:ln w="9525">
                  <a:solidFill>
                    <a:schemeClr val="tx1"/>
                  </a:solidFill>
                  <a:round/>
                  <a:headEnd/>
                  <a:tailEnd/>
                </a:ln>
              </p:spPr>
              <p:txBody>
                <a:bodyPr wrap="none" anchor="ctr"/>
                <a:lstStyle/>
                <a:p>
                  <a:endParaRPr lang="cs-CZ"/>
                </a:p>
              </p:txBody>
            </p:sp>
          </p:grpSp>
          <p:sp>
            <p:nvSpPr>
              <p:cNvPr id="229412" name="Line 41"/>
              <p:cNvSpPr>
                <a:spLocks noChangeShapeType="1"/>
              </p:cNvSpPr>
              <p:nvPr/>
            </p:nvSpPr>
            <p:spPr bwMode="auto">
              <a:xfrm flipV="1">
                <a:off x="4512" y="1718"/>
                <a:ext cx="437" cy="1119"/>
              </a:xfrm>
              <a:prstGeom prst="line">
                <a:avLst/>
              </a:prstGeom>
              <a:noFill/>
              <a:ln w="28575">
                <a:solidFill>
                  <a:srgbClr val="FF0000"/>
                </a:solidFill>
                <a:round/>
                <a:headEnd type="triangle" w="med" len="med"/>
                <a:tailEnd/>
              </a:ln>
            </p:spPr>
            <p:txBody>
              <a:bodyPr wrap="none" anchor="ctr"/>
              <a:lstStyle/>
              <a:p>
                <a:endParaRPr lang="cs-CZ"/>
              </a:p>
            </p:txBody>
          </p:sp>
          <p:sp>
            <p:nvSpPr>
              <p:cNvPr id="229413" name="Text Box 42"/>
              <p:cNvSpPr txBox="1">
                <a:spLocks noChangeArrowheads="1"/>
              </p:cNvSpPr>
              <p:nvPr/>
            </p:nvSpPr>
            <p:spPr bwMode="auto">
              <a:xfrm>
                <a:off x="4272" y="1022"/>
                <a:ext cx="1527" cy="710"/>
              </a:xfrm>
              <a:prstGeom prst="rect">
                <a:avLst/>
              </a:prstGeom>
              <a:noFill/>
              <a:ln w="9525">
                <a:noFill/>
                <a:miter lim="800000"/>
                <a:headEnd/>
                <a:tailEnd/>
              </a:ln>
            </p:spPr>
            <p:txBody>
              <a:bodyPr wrap="none">
                <a:spAutoFit/>
              </a:bodyPr>
              <a:lstStyle/>
              <a:p>
                <a:pPr algn="ctr" eaLnBrk="0" hangingPunct="0"/>
                <a:r>
                  <a:rPr lang="en-US" sz="2000"/>
                  <a:t>above air line:</a:t>
                </a:r>
              </a:p>
              <a:p>
                <a:pPr algn="ctr" eaLnBrk="0" hangingPunct="0"/>
                <a:r>
                  <a:rPr lang="en-US">
                    <a:solidFill>
                      <a:srgbClr val="FF0000"/>
                    </a:solidFill>
                  </a:rPr>
                  <a:t>guiding in air core</a:t>
                </a:r>
                <a:endParaRPr lang="en-US">
                  <a:solidFill>
                    <a:schemeClr val="accent2"/>
                  </a:solidFill>
                </a:endParaRPr>
              </a:p>
              <a:p>
                <a:pPr algn="ctr" eaLnBrk="0" hangingPunct="0"/>
                <a:r>
                  <a:rPr lang="en-US"/>
                  <a:t>is possible</a:t>
                </a:r>
              </a:p>
            </p:txBody>
          </p:sp>
        </p:grpSp>
        <p:pic>
          <p:nvPicPr>
            <p:cNvPr id="229410" name="Picture 43"/>
            <p:cNvPicPr>
              <a:picLocks noChangeAspect="1" noChangeArrowheads="1"/>
            </p:cNvPicPr>
            <p:nvPr/>
          </p:nvPicPr>
          <p:blipFill>
            <a:blip r:embed="rId4"/>
            <a:srcRect/>
            <a:stretch>
              <a:fillRect/>
            </a:stretch>
          </p:blipFill>
          <p:spPr bwMode="auto">
            <a:xfrm>
              <a:off x="5200" y="1720"/>
              <a:ext cx="416" cy="344"/>
            </a:xfrm>
            <a:prstGeom prst="rect">
              <a:avLst/>
            </a:prstGeom>
            <a:noFill/>
            <a:ln w="9525">
              <a:noFill/>
              <a:miter lim="800000"/>
              <a:headEnd/>
              <a:tailEnd/>
            </a:ln>
          </p:spPr>
        </p:pic>
      </p:grpSp>
      <p:grpSp>
        <p:nvGrpSpPr>
          <p:cNvPr id="8" name="Group 44"/>
          <p:cNvGrpSpPr>
            <a:grpSpLocks/>
          </p:cNvGrpSpPr>
          <p:nvPr/>
        </p:nvGrpSpPr>
        <p:grpSpPr bwMode="auto">
          <a:xfrm>
            <a:off x="4127500" y="1549400"/>
            <a:ext cx="5016500" cy="5308600"/>
            <a:chOff x="2600" y="976"/>
            <a:chExt cx="3160" cy="3344"/>
          </a:xfrm>
        </p:grpSpPr>
        <p:grpSp>
          <p:nvGrpSpPr>
            <p:cNvPr id="229401" name="Group 45"/>
            <p:cNvGrpSpPr>
              <a:grpSpLocks/>
            </p:cNvGrpSpPr>
            <p:nvPr/>
          </p:nvGrpSpPr>
          <p:grpSpPr bwMode="auto">
            <a:xfrm>
              <a:off x="2600" y="976"/>
              <a:ext cx="3160" cy="3344"/>
              <a:chOff x="2600" y="976"/>
              <a:chExt cx="3160" cy="3344"/>
            </a:xfrm>
          </p:grpSpPr>
          <p:grpSp>
            <p:nvGrpSpPr>
              <p:cNvPr id="229403" name="Group 46"/>
              <p:cNvGrpSpPr>
                <a:grpSpLocks/>
              </p:cNvGrpSpPr>
              <p:nvPr/>
            </p:nvGrpSpPr>
            <p:grpSpPr bwMode="auto">
              <a:xfrm>
                <a:off x="2600" y="976"/>
                <a:ext cx="2904" cy="1877"/>
                <a:chOff x="2600" y="976"/>
                <a:chExt cx="2904" cy="1877"/>
              </a:xfrm>
            </p:grpSpPr>
            <p:sp>
              <p:nvSpPr>
                <p:cNvPr id="229406" name="Freeform 47"/>
                <p:cNvSpPr>
                  <a:spLocks/>
                </p:cNvSpPr>
                <p:nvPr/>
              </p:nvSpPr>
              <p:spPr bwMode="auto">
                <a:xfrm>
                  <a:off x="4635" y="2181"/>
                  <a:ext cx="869" cy="672"/>
                </a:xfrm>
                <a:custGeom>
                  <a:avLst/>
                  <a:gdLst>
                    <a:gd name="T0" fmla="*/ 0 w 869"/>
                    <a:gd name="T1" fmla="*/ 672 h 672"/>
                    <a:gd name="T2" fmla="*/ 858 w 869"/>
                    <a:gd name="T3" fmla="*/ 187 h 672"/>
                    <a:gd name="T4" fmla="*/ 869 w 869"/>
                    <a:gd name="T5" fmla="*/ 0 h 672"/>
                    <a:gd name="T6" fmla="*/ 805 w 869"/>
                    <a:gd name="T7" fmla="*/ 6 h 672"/>
                    <a:gd name="T8" fmla="*/ 453 w 869"/>
                    <a:gd name="T9" fmla="*/ 230 h 672"/>
                    <a:gd name="T10" fmla="*/ 0 w 869"/>
                    <a:gd name="T11" fmla="*/ 672 h 672"/>
                    <a:gd name="T12" fmla="*/ 0 60000 65536"/>
                    <a:gd name="T13" fmla="*/ 0 60000 65536"/>
                    <a:gd name="T14" fmla="*/ 0 60000 65536"/>
                    <a:gd name="T15" fmla="*/ 0 60000 65536"/>
                    <a:gd name="T16" fmla="*/ 0 60000 65536"/>
                    <a:gd name="T17" fmla="*/ 0 60000 65536"/>
                    <a:gd name="T18" fmla="*/ 0 w 869"/>
                    <a:gd name="T19" fmla="*/ 0 h 672"/>
                    <a:gd name="T20" fmla="*/ 869 w 869"/>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869" h="672">
                      <a:moveTo>
                        <a:pt x="0" y="672"/>
                      </a:moveTo>
                      <a:lnTo>
                        <a:pt x="858" y="187"/>
                      </a:lnTo>
                      <a:lnTo>
                        <a:pt x="869" y="0"/>
                      </a:lnTo>
                      <a:lnTo>
                        <a:pt x="805" y="6"/>
                      </a:lnTo>
                      <a:lnTo>
                        <a:pt x="453" y="230"/>
                      </a:lnTo>
                      <a:lnTo>
                        <a:pt x="0" y="672"/>
                      </a:lnTo>
                      <a:close/>
                    </a:path>
                  </a:pathLst>
                </a:custGeom>
                <a:solidFill>
                  <a:schemeClr val="hlink"/>
                </a:solidFill>
                <a:ln w="9525">
                  <a:solidFill>
                    <a:schemeClr val="tx1"/>
                  </a:solidFill>
                  <a:round/>
                  <a:headEnd/>
                  <a:tailEnd/>
                </a:ln>
              </p:spPr>
              <p:txBody>
                <a:bodyPr wrap="none" anchor="ctr"/>
                <a:lstStyle/>
                <a:p>
                  <a:endParaRPr lang="cs-CZ"/>
                </a:p>
              </p:txBody>
            </p:sp>
            <p:sp>
              <p:nvSpPr>
                <p:cNvPr id="229407" name="Freeform 48"/>
                <p:cNvSpPr>
                  <a:spLocks/>
                </p:cNvSpPr>
                <p:nvPr/>
              </p:nvSpPr>
              <p:spPr bwMode="auto">
                <a:xfrm>
                  <a:off x="2600" y="976"/>
                  <a:ext cx="1840" cy="1181"/>
                </a:xfrm>
                <a:custGeom>
                  <a:avLst/>
                  <a:gdLst>
                    <a:gd name="T0" fmla="*/ 0 w 1840"/>
                    <a:gd name="T1" fmla="*/ 1181 h 1181"/>
                    <a:gd name="T2" fmla="*/ 480 w 1840"/>
                    <a:gd name="T3" fmla="*/ 920 h 1181"/>
                    <a:gd name="T4" fmla="*/ 1117 w 1840"/>
                    <a:gd name="T5" fmla="*/ 549 h 1181"/>
                    <a:gd name="T6" fmla="*/ 1840 w 1840"/>
                    <a:gd name="T7" fmla="*/ 117 h 1181"/>
                    <a:gd name="T8" fmla="*/ 1840 w 1840"/>
                    <a:gd name="T9" fmla="*/ 3 h 1181"/>
                    <a:gd name="T10" fmla="*/ 1797 w 1840"/>
                    <a:gd name="T11" fmla="*/ 0 h 1181"/>
                    <a:gd name="T12" fmla="*/ 989 w 1840"/>
                    <a:gd name="T13" fmla="*/ 520 h 1181"/>
                    <a:gd name="T14" fmla="*/ 445 w 1840"/>
                    <a:gd name="T15" fmla="*/ 867 h 1181"/>
                    <a:gd name="T16" fmla="*/ 101 w 1840"/>
                    <a:gd name="T17" fmla="*/ 1075 h 1181"/>
                    <a:gd name="T18" fmla="*/ 0 w 1840"/>
                    <a:gd name="T19" fmla="*/ 1181 h 1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40"/>
                    <a:gd name="T31" fmla="*/ 0 h 1181"/>
                    <a:gd name="T32" fmla="*/ 1840 w 1840"/>
                    <a:gd name="T33" fmla="*/ 1181 h 11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40" h="1181">
                      <a:moveTo>
                        <a:pt x="0" y="1181"/>
                      </a:moveTo>
                      <a:lnTo>
                        <a:pt x="480" y="920"/>
                      </a:lnTo>
                      <a:lnTo>
                        <a:pt x="1117" y="549"/>
                      </a:lnTo>
                      <a:lnTo>
                        <a:pt x="1840" y="117"/>
                      </a:lnTo>
                      <a:lnTo>
                        <a:pt x="1840" y="3"/>
                      </a:lnTo>
                      <a:lnTo>
                        <a:pt x="1797" y="0"/>
                      </a:lnTo>
                      <a:lnTo>
                        <a:pt x="989" y="520"/>
                      </a:lnTo>
                      <a:lnTo>
                        <a:pt x="445" y="867"/>
                      </a:lnTo>
                      <a:lnTo>
                        <a:pt x="101" y="1075"/>
                      </a:lnTo>
                      <a:lnTo>
                        <a:pt x="0" y="1181"/>
                      </a:lnTo>
                      <a:close/>
                    </a:path>
                  </a:pathLst>
                </a:custGeom>
                <a:solidFill>
                  <a:schemeClr val="hlink"/>
                </a:solidFill>
                <a:ln w="9525">
                  <a:solidFill>
                    <a:schemeClr val="tx1"/>
                  </a:solidFill>
                  <a:round/>
                  <a:headEnd/>
                  <a:tailEnd/>
                </a:ln>
              </p:spPr>
              <p:txBody>
                <a:bodyPr wrap="none" anchor="ctr"/>
                <a:lstStyle/>
                <a:p>
                  <a:endParaRPr lang="cs-CZ"/>
                </a:p>
              </p:txBody>
            </p:sp>
            <p:sp>
              <p:nvSpPr>
                <p:cNvPr id="229408" name="Freeform 49"/>
                <p:cNvSpPr>
                  <a:spLocks/>
                </p:cNvSpPr>
                <p:nvPr/>
              </p:nvSpPr>
              <p:spPr bwMode="auto">
                <a:xfrm>
                  <a:off x="3363" y="1280"/>
                  <a:ext cx="256" cy="160"/>
                </a:xfrm>
                <a:custGeom>
                  <a:avLst/>
                  <a:gdLst>
                    <a:gd name="T0" fmla="*/ 45 w 256"/>
                    <a:gd name="T1" fmla="*/ 109 h 160"/>
                    <a:gd name="T2" fmla="*/ 208 w 256"/>
                    <a:gd name="T3" fmla="*/ 21 h 160"/>
                    <a:gd name="T4" fmla="*/ 256 w 256"/>
                    <a:gd name="T5" fmla="*/ 0 h 160"/>
                    <a:gd name="T6" fmla="*/ 0 w 256"/>
                    <a:gd name="T7" fmla="*/ 160 h 160"/>
                    <a:gd name="T8" fmla="*/ 45 w 256"/>
                    <a:gd name="T9" fmla="*/ 109 h 160"/>
                    <a:gd name="T10" fmla="*/ 0 60000 65536"/>
                    <a:gd name="T11" fmla="*/ 0 60000 65536"/>
                    <a:gd name="T12" fmla="*/ 0 60000 65536"/>
                    <a:gd name="T13" fmla="*/ 0 60000 65536"/>
                    <a:gd name="T14" fmla="*/ 0 60000 65536"/>
                    <a:gd name="T15" fmla="*/ 0 w 256"/>
                    <a:gd name="T16" fmla="*/ 0 h 160"/>
                    <a:gd name="T17" fmla="*/ 256 w 256"/>
                    <a:gd name="T18" fmla="*/ 160 h 160"/>
                  </a:gdLst>
                  <a:ahLst/>
                  <a:cxnLst>
                    <a:cxn ang="T10">
                      <a:pos x="T0" y="T1"/>
                    </a:cxn>
                    <a:cxn ang="T11">
                      <a:pos x="T2" y="T3"/>
                    </a:cxn>
                    <a:cxn ang="T12">
                      <a:pos x="T4" y="T5"/>
                    </a:cxn>
                    <a:cxn ang="T13">
                      <a:pos x="T6" y="T7"/>
                    </a:cxn>
                    <a:cxn ang="T14">
                      <a:pos x="T8" y="T9"/>
                    </a:cxn>
                  </a:cxnLst>
                  <a:rect l="T15" t="T16" r="T17" b="T18"/>
                  <a:pathLst>
                    <a:path w="256" h="160">
                      <a:moveTo>
                        <a:pt x="45" y="109"/>
                      </a:moveTo>
                      <a:lnTo>
                        <a:pt x="208" y="21"/>
                      </a:lnTo>
                      <a:lnTo>
                        <a:pt x="256" y="0"/>
                      </a:lnTo>
                      <a:lnTo>
                        <a:pt x="0" y="160"/>
                      </a:lnTo>
                      <a:lnTo>
                        <a:pt x="45" y="109"/>
                      </a:lnTo>
                      <a:close/>
                    </a:path>
                  </a:pathLst>
                </a:custGeom>
                <a:solidFill>
                  <a:schemeClr val="hlink"/>
                </a:solidFill>
                <a:ln w="9525">
                  <a:solidFill>
                    <a:schemeClr val="tx1"/>
                  </a:solidFill>
                  <a:round/>
                  <a:headEnd/>
                  <a:tailEnd/>
                </a:ln>
              </p:spPr>
              <p:txBody>
                <a:bodyPr wrap="none" anchor="ctr"/>
                <a:lstStyle/>
                <a:p>
                  <a:endParaRPr lang="cs-CZ"/>
                </a:p>
              </p:txBody>
            </p:sp>
          </p:grpSp>
          <p:sp>
            <p:nvSpPr>
              <p:cNvPr id="229404" name="Line 50"/>
              <p:cNvSpPr>
                <a:spLocks noChangeShapeType="1"/>
              </p:cNvSpPr>
              <p:nvPr/>
            </p:nvSpPr>
            <p:spPr bwMode="auto">
              <a:xfrm flipH="1">
                <a:off x="4742" y="2448"/>
                <a:ext cx="469" cy="1568"/>
              </a:xfrm>
              <a:prstGeom prst="line">
                <a:avLst/>
              </a:prstGeom>
              <a:noFill/>
              <a:ln w="28575">
                <a:solidFill>
                  <a:schemeClr val="accent2"/>
                </a:solidFill>
                <a:round/>
                <a:headEnd type="triangle" w="med" len="med"/>
                <a:tailEnd/>
              </a:ln>
            </p:spPr>
            <p:txBody>
              <a:bodyPr wrap="none" anchor="ctr"/>
              <a:lstStyle/>
              <a:p>
                <a:endParaRPr lang="cs-CZ"/>
              </a:p>
            </p:txBody>
          </p:sp>
          <p:sp>
            <p:nvSpPr>
              <p:cNvPr id="229405" name="Text Box 51"/>
              <p:cNvSpPr txBox="1">
                <a:spLocks noChangeArrowheads="1"/>
              </p:cNvSpPr>
              <p:nvPr/>
            </p:nvSpPr>
            <p:spPr bwMode="auto">
              <a:xfrm>
                <a:off x="2810" y="4032"/>
                <a:ext cx="2950" cy="288"/>
              </a:xfrm>
              <a:prstGeom prst="rect">
                <a:avLst/>
              </a:prstGeom>
              <a:noFill/>
              <a:ln w="9525">
                <a:noFill/>
                <a:miter lim="800000"/>
                <a:headEnd/>
                <a:tailEnd/>
              </a:ln>
            </p:spPr>
            <p:txBody>
              <a:bodyPr wrap="none">
                <a:spAutoFit/>
              </a:bodyPr>
              <a:lstStyle/>
              <a:p>
                <a:pPr algn="ctr" eaLnBrk="0" hangingPunct="0"/>
                <a:r>
                  <a:rPr lang="en-US" sz="2000"/>
                  <a:t>below air line:</a:t>
                </a:r>
                <a:r>
                  <a:rPr lang="en-US"/>
                  <a:t> </a:t>
                </a:r>
                <a:r>
                  <a:rPr lang="en-US">
                    <a:solidFill>
                      <a:schemeClr val="accent2"/>
                    </a:solidFill>
                  </a:rPr>
                  <a:t>surface states</a:t>
                </a:r>
                <a:r>
                  <a:rPr lang="en-US"/>
                  <a:t> of air core</a:t>
                </a:r>
              </a:p>
            </p:txBody>
          </p:sp>
        </p:grpSp>
        <p:pic>
          <p:nvPicPr>
            <p:cNvPr id="229402" name="Picture 52"/>
            <p:cNvPicPr>
              <a:picLocks noChangeAspect="1" noChangeArrowheads="1"/>
            </p:cNvPicPr>
            <p:nvPr/>
          </p:nvPicPr>
          <p:blipFill>
            <a:blip r:embed="rId5"/>
            <a:srcRect/>
            <a:stretch>
              <a:fillRect/>
            </a:stretch>
          </p:blipFill>
          <p:spPr bwMode="auto">
            <a:xfrm>
              <a:off x="4944" y="3528"/>
              <a:ext cx="600" cy="600"/>
            </a:xfrm>
            <a:prstGeom prst="rect">
              <a:avLst/>
            </a:prstGeom>
            <a:noFill/>
            <a:ln w="9525">
              <a:noFill/>
              <a:miter lim="800000"/>
              <a:headEnd/>
              <a:tailEnd/>
            </a:ln>
          </p:spPr>
        </p:pic>
      </p:grpSp>
      <p:sp>
        <p:nvSpPr>
          <p:cNvPr id="229400" name="Text Box 53"/>
          <p:cNvSpPr txBox="1">
            <a:spLocks noChangeArrowheads="1"/>
          </p:cNvSpPr>
          <p:nvPr/>
        </p:nvSpPr>
        <p:spPr bwMode="auto">
          <a:xfrm>
            <a:off x="-36513" y="6172200"/>
            <a:ext cx="3694113" cy="701675"/>
          </a:xfrm>
          <a:prstGeom prst="rect">
            <a:avLst/>
          </a:prstGeom>
          <a:noFill/>
          <a:ln w="9525">
            <a:noFill/>
            <a:miter lim="800000"/>
            <a:headEnd/>
            <a:tailEnd/>
          </a:ln>
        </p:spPr>
        <p:txBody>
          <a:bodyPr wrap="none">
            <a:spAutoFit/>
          </a:bodyPr>
          <a:lstStyle/>
          <a:p>
            <a:pPr algn="ctr" eaLnBrk="0" hangingPunct="0"/>
            <a:r>
              <a:rPr lang="en-US" sz="2000"/>
              <a:t>[ figs: West </a:t>
            </a:r>
            <a:r>
              <a:rPr lang="en-US" sz="2000" i="1"/>
              <a:t>et al</a:t>
            </a:r>
            <a:r>
              <a:rPr lang="en-US" sz="2000"/>
              <a:t>, </a:t>
            </a:r>
          </a:p>
          <a:p>
            <a:pPr algn="ctr" eaLnBrk="0" hangingPunct="0"/>
            <a:r>
              <a:rPr lang="en-US" sz="2000" i="1"/>
              <a:t>Opt. Express</a:t>
            </a:r>
            <a:r>
              <a:rPr lang="en-US" sz="2000"/>
              <a:t> </a:t>
            </a:r>
            <a:r>
              <a:rPr lang="en-US" sz="2000" b="1"/>
              <a:t>12</a:t>
            </a:r>
            <a:r>
              <a:rPr lang="en-US" sz="2000"/>
              <a:t> (8), 1485 (2004)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48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76200" y="152400"/>
            <a:ext cx="7772400" cy="1143000"/>
          </a:xfrm>
        </p:spPr>
        <p:txBody>
          <a:bodyPr/>
          <a:lstStyle/>
          <a:p>
            <a:r>
              <a:rPr lang="en-US" smtClean="0">
                <a:ea typeface="ＭＳ Ｐゴシック" charset="-128"/>
              </a:rPr>
              <a:t>Experimental Air-guiding PCF</a:t>
            </a:r>
          </a:p>
        </p:txBody>
      </p:sp>
      <p:grpSp>
        <p:nvGrpSpPr>
          <p:cNvPr id="230403" name="Group 3"/>
          <p:cNvGrpSpPr>
            <a:grpSpLocks/>
          </p:cNvGrpSpPr>
          <p:nvPr/>
        </p:nvGrpSpPr>
        <p:grpSpPr bwMode="auto">
          <a:xfrm>
            <a:off x="7772400" y="228600"/>
            <a:ext cx="990600" cy="990600"/>
            <a:chOff x="3600" y="2352"/>
            <a:chExt cx="1344" cy="1344"/>
          </a:xfrm>
        </p:grpSpPr>
        <p:sp>
          <p:nvSpPr>
            <p:cNvPr id="230936" name="Oval 4"/>
            <p:cNvSpPr>
              <a:spLocks noChangeArrowheads="1"/>
            </p:cNvSpPr>
            <p:nvPr/>
          </p:nvSpPr>
          <p:spPr bwMode="auto">
            <a:xfrm>
              <a:off x="3600" y="2352"/>
              <a:ext cx="1344" cy="1344"/>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grpSp>
          <p:nvGrpSpPr>
            <p:cNvPr id="230937" name="Group 5"/>
            <p:cNvGrpSpPr>
              <a:grpSpLocks/>
            </p:cNvGrpSpPr>
            <p:nvPr/>
          </p:nvGrpSpPr>
          <p:grpSpPr bwMode="auto">
            <a:xfrm>
              <a:off x="3648" y="2426"/>
              <a:ext cx="1248" cy="1196"/>
              <a:chOff x="3648" y="2458"/>
              <a:chExt cx="1248" cy="1196"/>
            </a:xfrm>
          </p:grpSpPr>
          <p:sp>
            <p:nvSpPr>
              <p:cNvPr id="230938" name="Oval 6"/>
              <p:cNvSpPr>
                <a:spLocks noChangeArrowheads="1"/>
              </p:cNvSpPr>
              <p:nvPr/>
            </p:nvSpPr>
            <p:spPr bwMode="auto">
              <a:xfrm>
                <a:off x="4007"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39" name="Oval 7"/>
              <p:cNvSpPr>
                <a:spLocks noChangeArrowheads="1"/>
              </p:cNvSpPr>
              <p:nvPr/>
            </p:nvSpPr>
            <p:spPr bwMode="auto">
              <a:xfrm>
                <a:off x="4151"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0" name="Oval 8"/>
              <p:cNvSpPr>
                <a:spLocks noChangeArrowheads="1"/>
              </p:cNvSpPr>
              <p:nvPr/>
            </p:nvSpPr>
            <p:spPr bwMode="auto">
              <a:xfrm>
                <a:off x="4295"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1" name="Oval 9"/>
              <p:cNvSpPr>
                <a:spLocks noChangeArrowheads="1"/>
              </p:cNvSpPr>
              <p:nvPr/>
            </p:nvSpPr>
            <p:spPr bwMode="auto">
              <a:xfrm>
                <a:off x="4439"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2" name="Oval 10"/>
              <p:cNvSpPr>
                <a:spLocks noChangeArrowheads="1"/>
              </p:cNvSpPr>
              <p:nvPr/>
            </p:nvSpPr>
            <p:spPr bwMode="auto">
              <a:xfrm>
                <a:off x="3936"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3" name="Oval 11"/>
              <p:cNvSpPr>
                <a:spLocks noChangeArrowheads="1"/>
              </p:cNvSpPr>
              <p:nvPr/>
            </p:nvSpPr>
            <p:spPr bwMode="auto">
              <a:xfrm>
                <a:off x="4080"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4" name="Oval 12"/>
              <p:cNvSpPr>
                <a:spLocks noChangeArrowheads="1"/>
              </p:cNvSpPr>
              <p:nvPr/>
            </p:nvSpPr>
            <p:spPr bwMode="auto">
              <a:xfrm>
                <a:off x="4224"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5" name="Oval 13"/>
              <p:cNvSpPr>
                <a:spLocks noChangeArrowheads="1"/>
              </p:cNvSpPr>
              <p:nvPr/>
            </p:nvSpPr>
            <p:spPr bwMode="auto">
              <a:xfrm>
                <a:off x="4368"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6" name="Oval 14"/>
              <p:cNvSpPr>
                <a:spLocks noChangeArrowheads="1"/>
              </p:cNvSpPr>
              <p:nvPr/>
            </p:nvSpPr>
            <p:spPr bwMode="auto">
              <a:xfrm>
                <a:off x="4512"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7" name="Oval 15"/>
              <p:cNvSpPr>
                <a:spLocks noChangeArrowheads="1"/>
              </p:cNvSpPr>
              <p:nvPr/>
            </p:nvSpPr>
            <p:spPr bwMode="auto">
              <a:xfrm>
                <a:off x="386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8" name="Oval 16"/>
              <p:cNvSpPr>
                <a:spLocks noChangeArrowheads="1"/>
              </p:cNvSpPr>
              <p:nvPr/>
            </p:nvSpPr>
            <p:spPr bwMode="auto">
              <a:xfrm>
                <a:off x="4007"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49" name="Oval 17"/>
              <p:cNvSpPr>
                <a:spLocks noChangeArrowheads="1"/>
              </p:cNvSpPr>
              <p:nvPr/>
            </p:nvSpPr>
            <p:spPr bwMode="auto">
              <a:xfrm>
                <a:off x="4151"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0" name="Oval 18"/>
              <p:cNvSpPr>
                <a:spLocks noChangeArrowheads="1"/>
              </p:cNvSpPr>
              <p:nvPr/>
            </p:nvSpPr>
            <p:spPr bwMode="auto">
              <a:xfrm>
                <a:off x="4295"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1" name="Oval 19"/>
              <p:cNvSpPr>
                <a:spLocks noChangeArrowheads="1"/>
              </p:cNvSpPr>
              <p:nvPr/>
            </p:nvSpPr>
            <p:spPr bwMode="auto">
              <a:xfrm>
                <a:off x="4439"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2" name="Oval 20"/>
              <p:cNvSpPr>
                <a:spLocks noChangeArrowheads="1"/>
              </p:cNvSpPr>
              <p:nvPr/>
            </p:nvSpPr>
            <p:spPr bwMode="auto">
              <a:xfrm>
                <a:off x="458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3" name="Oval 21"/>
              <p:cNvSpPr>
                <a:spLocks noChangeArrowheads="1"/>
              </p:cNvSpPr>
              <p:nvPr/>
            </p:nvSpPr>
            <p:spPr bwMode="auto">
              <a:xfrm>
                <a:off x="379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4" name="Oval 22"/>
              <p:cNvSpPr>
                <a:spLocks noChangeArrowheads="1"/>
              </p:cNvSpPr>
              <p:nvPr/>
            </p:nvSpPr>
            <p:spPr bwMode="auto">
              <a:xfrm>
                <a:off x="393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5" name="Oval 23"/>
              <p:cNvSpPr>
                <a:spLocks noChangeArrowheads="1"/>
              </p:cNvSpPr>
              <p:nvPr/>
            </p:nvSpPr>
            <p:spPr bwMode="auto">
              <a:xfrm>
                <a:off x="4080"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6" name="Oval 24"/>
              <p:cNvSpPr>
                <a:spLocks noChangeArrowheads="1"/>
              </p:cNvSpPr>
              <p:nvPr/>
            </p:nvSpPr>
            <p:spPr bwMode="auto">
              <a:xfrm>
                <a:off x="4224"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7" name="Oval 25"/>
              <p:cNvSpPr>
                <a:spLocks noChangeArrowheads="1"/>
              </p:cNvSpPr>
              <p:nvPr/>
            </p:nvSpPr>
            <p:spPr bwMode="auto">
              <a:xfrm>
                <a:off x="4368"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8" name="Oval 26"/>
              <p:cNvSpPr>
                <a:spLocks noChangeArrowheads="1"/>
              </p:cNvSpPr>
              <p:nvPr/>
            </p:nvSpPr>
            <p:spPr bwMode="auto">
              <a:xfrm>
                <a:off x="451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59" name="Oval 27"/>
              <p:cNvSpPr>
                <a:spLocks noChangeArrowheads="1"/>
              </p:cNvSpPr>
              <p:nvPr/>
            </p:nvSpPr>
            <p:spPr bwMode="auto">
              <a:xfrm>
                <a:off x="465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0" name="Oval 28"/>
              <p:cNvSpPr>
                <a:spLocks noChangeArrowheads="1"/>
              </p:cNvSpPr>
              <p:nvPr/>
            </p:nvSpPr>
            <p:spPr bwMode="auto">
              <a:xfrm>
                <a:off x="371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1" name="Oval 29"/>
              <p:cNvSpPr>
                <a:spLocks noChangeArrowheads="1"/>
              </p:cNvSpPr>
              <p:nvPr/>
            </p:nvSpPr>
            <p:spPr bwMode="auto">
              <a:xfrm>
                <a:off x="386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2" name="Oval 30"/>
              <p:cNvSpPr>
                <a:spLocks noChangeArrowheads="1"/>
              </p:cNvSpPr>
              <p:nvPr/>
            </p:nvSpPr>
            <p:spPr bwMode="auto">
              <a:xfrm>
                <a:off x="400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3" name="Oval 31"/>
              <p:cNvSpPr>
                <a:spLocks noChangeArrowheads="1"/>
              </p:cNvSpPr>
              <p:nvPr/>
            </p:nvSpPr>
            <p:spPr bwMode="auto">
              <a:xfrm>
                <a:off x="4151"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4" name="Oval 32"/>
              <p:cNvSpPr>
                <a:spLocks noChangeArrowheads="1"/>
              </p:cNvSpPr>
              <p:nvPr/>
            </p:nvSpPr>
            <p:spPr bwMode="auto">
              <a:xfrm>
                <a:off x="4295"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5" name="Oval 33"/>
              <p:cNvSpPr>
                <a:spLocks noChangeArrowheads="1"/>
              </p:cNvSpPr>
              <p:nvPr/>
            </p:nvSpPr>
            <p:spPr bwMode="auto">
              <a:xfrm>
                <a:off x="443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6" name="Oval 34"/>
              <p:cNvSpPr>
                <a:spLocks noChangeArrowheads="1"/>
              </p:cNvSpPr>
              <p:nvPr/>
            </p:nvSpPr>
            <p:spPr bwMode="auto">
              <a:xfrm>
                <a:off x="458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7" name="Oval 35"/>
              <p:cNvSpPr>
                <a:spLocks noChangeArrowheads="1"/>
              </p:cNvSpPr>
              <p:nvPr/>
            </p:nvSpPr>
            <p:spPr bwMode="auto">
              <a:xfrm>
                <a:off x="472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8" name="Oval 36"/>
              <p:cNvSpPr>
                <a:spLocks noChangeArrowheads="1"/>
              </p:cNvSpPr>
              <p:nvPr/>
            </p:nvSpPr>
            <p:spPr bwMode="auto">
              <a:xfrm>
                <a:off x="364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69" name="Oval 37"/>
              <p:cNvSpPr>
                <a:spLocks noChangeArrowheads="1"/>
              </p:cNvSpPr>
              <p:nvPr/>
            </p:nvSpPr>
            <p:spPr bwMode="auto">
              <a:xfrm>
                <a:off x="379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0" name="Oval 38"/>
              <p:cNvSpPr>
                <a:spLocks noChangeArrowheads="1"/>
              </p:cNvSpPr>
              <p:nvPr/>
            </p:nvSpPr>
            <p:spPr bwMode="auto">
              <a:xfrm>
                <a:off x="393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1" name="Oval 39"/>
              <p:cNvSpPr>
                <a:spLocks noChangeArrowheads="1"/>
              </p:cNvSpPr>
              <p:nvPr/>
            </p:nvSpPr>
            <p:spPr bwMode="auto">
              <a:xfrm>
                <a:off x="408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2" name="Oval 40"/>
              <p:cNvSpPr>
                <a:spLocks noChangeArrowheads="1"/>
              </p:cNvSpPr>
              <p:nvPr/>
            </p:nvSpPr>
            <p:spPr bwMode="auto">
              <a:xfrm>
                <a:off x="4128" y="2916"/>
                <a:ext cx="288" cy="288"/>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3" name="Oval 41"/>
              <p:cNvSpPr>
                <a:spLocks noChangeArrowheads="1"/>
              </p:cNvSpPr>
              <p:nvPr/>
            </p:nvSpPr>
            <p:spPr bwMode="auto">
              <a:xfrm>
                <a:off x="436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4" name="Oval 42"/>
              <p:cNvSpPr>
                <a:spLocks noChangeArrowheads="1"/>
              </p:cNvSpPr>
              <p:nvPr/>
            </p:nvSpPr>
            <p:spPr bwMode="auto">
              <a:xfrm>
                <a:off x="451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5" name="Oval 43"/>
              <p:cNvSpPr>
                <a:spLocks noChangeArrowheads="1"/>
              </p:cNvSpPr>
              <p:nvPr/>
            </p:nvSpPr>
            <p:spPr bwMode="auto">
              <a:xfrm>
                <a:off x="465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6" name="Oval 44"/>
              <p:cNvSpPr>
                <a:spLocks noChangeArrowheads="1"/>
              </p:cNvSpPr>
              <p:nvPr/>
            </p:nvSpPr>
            <p:spPr bwMode="auto">
              <a:xfrm>
                <a:off x="480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7" name="Oval 45"/>
              <p:cNvSpPr>
                <a:spLocks noChangeArrowheads="1"/>
              </p:cNvSpPr>
              <p:nvPr/>
            </p:nvSpPr>
            <p:spPr bwMode="auto">
              <a:xfrm>
                <a:off x="371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8" name="Oval 46"/>
              <p:cNvSpPr>
                <a:spLocks noChangeArrowheads="1"/>
              </p:cNvSpPr>
              <p:nvPr/>
            </p:nvSpPr>
            <p:spPr bwMode="auto">
              <a:xfrm>
                <a:off x="386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79" name="Oval 47"/>
              <p:cNvSpPr>
                <a:spLocks noChangeArrowheads="1"/>
              </p:cNvSpPr>
              <p:nvPr/>
            </p:nvSpPr>
            <p:spPr bwMode="auto">
              <a:xfrm>
                <a:off x="400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0" name="Oval 48"/>
              <p:cNvSpPr>
                <a:spLocks noChangeArrowheads="1"/>
              </p:cNvSpPr>
              <p:nvPr/>
            </p:nvSpPr>
            <p:spPr bwMode="auto">
              <a:xfrm>
                <a:off x="4151"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1" name="Oval 49"/>
              <p:cNvSpPr>
                <a:spLocks noChangeArrowheads="1"/>
              </p:cNvSpPr>
              <p:nvPr/>
            </p:nvSpPr>
            <p:spPr bwMode="auto">
              <a:xfrm>
                <a:off x="4295"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2" name="Oval 50"/>
              <p:cNvSpPr>
                <a:spLocks noChangeArrowheads="1"/>
              </p:cNvSpPr>
              <p:nvPr/>
            </p:nvSpPr>
            <p:spPr bwMode="auto">
              <a:xfrm>
                <a:off x="443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3" name="Oval 51"/>
              <p:cNvSpPr>
                <a:spLocks noChangeArrowheads="1"/>
              </p:cNvSpPr>
              <p:nvPr/>
            </p:nvSpPr>
            <p:spPr bwMode="auto">
              <a:xfrm>
                <a:off x="458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4" name="Oval 52"/>
              <p:cNvSpPr>
                <a:spLocks noChangeArrowheads="1"/>
              </p:cNvSpPr>
              <p:nvPr/>
            </p:nvSpPr>
            <p:spPr bwMode="auto">
              <a:xfrm>
                <a:off x="472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5" name="Oval 53"/>
              <p:cNvSpPr>
                <a:spLocks noChangeArrowheads="1"/>
              </p:cNvSpPr>
              <p:nvPr/>
            </p:nvSpPr>
            <p:spPr bwMode="auto">
              <a:xfrm>
                <a:off x="379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6" name="Oval 54"/>
              <p:cNvSpPr>
                <a:spLocks noChangeArrowheads="1"/>
              </p:cNvSpPr>
              <p:nvPr/>
            </p:nvSpPr>
            <p:spPr bwMode="auto">
              <a:xfrm>
                <a:off x="393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7" name="Oval 55"/>
              <p:cNvSpPr>
                <a:spLocks noChangeArrowheads="1"/>
              </p:cNvSpPr>
              <p:nvPr/>
            </p:nvSpPr>
            <p:spPr bwMode="auto">
              <a:xfrm>
                <a:off x="4080"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8" name="Oval 56"/>
              <p:cNvSpPr>
                <a:spLocks noChangeArrowheads="1"/>
              </p:cNvSpPr>
              <p:nvPr/>
            </p:nvSpPr>
            <p:spPr bwMode="auto">
              <a:xfrm>
                <a:off x="4224"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89" name="Oval 57"/>
              <p:cNvSpPr>
                <a:spLocks noChangeArrowheads="1"/>
              </p:cNvSpPr>
              <p:nvPr/>
            </p:nvSpPr>
            <p:spPr bwMode="auto">
              <a:xfrm>
                <a:off x="4368"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0" name="Oval 58"/>
              <p:cNvSpPr>
                <a:spLocks noChangeArrowheads="1"/>
              </p:cNvSpPr>
              <p:nvPr/>
            </p:nvSpPr>
            <p:spPr bwMode="auto">
              <a:xfrm>
                <a:off x="451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1" name="Oval 59"/>
              <p:cNvSpPr>
                <a:spLocks noChangeArrowheads="1"/>
              </p:cNvSpPr>
              <p:nvPr/>
            </p:nvSpPr>
            <p:spPr bwMode="auto">
              <a:xfrm>
                <a:off x="465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2" name="Oval 60"/>
              <p:cNvSpPr>
                <a:spLocks noChangeArrowheads="1"/>
              </p:cNvSpPr>
              <p:nvPr/>
            </p:nvSpPr>
            <p:spPr bwMode="auto">
              <a:xfrm>
                <a:off x="386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3" name="Oval 61"/>
              <p:cNvSpPr>
                <a:spLocks noChangeArrowheads="1"/>
              </p:cNvSpPr>
              <p:nvPr/>
            </p:nvSpPr>
            <p:spPr bwMode="auto">
              <a:xfrm>
                <a:off x="4007"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4" name="Oval 62"/>
              <p:cNvSpPr>
                <a:spLocks noChangeArrowheads="1"/>
              </p:cNvSpPr>
              <p:nvPr/>
            </p:nvSpPr>
            <p:spPr bwMode="auto">
              <a:xfrm>
                <a:off x="4151"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5" name="Oval 63"/>
              <p:cNvSpPr>
                <a:spLocks noChangeArrowheads="1"/>
              </p:cNvSpPr>
              <p:nvPr/>
            </p:nvSpPr>
            <p:spPr bwMode="auto">
              <a:xfrm>
                <a:off x="4295"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6" name="Oval 64"/>
              <p:cNvSpPr>
                <a:spLocks noChangeArrowheads="1"/>
              </p:cNvSpPr>
              <p:nvPr/>
            </p:nvSpPr>
            <p:spPr bwMode="auto">
              <a:xfrm>
                <a:off x="4439"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7" name="Oval 65"/>
              <p:cNvSpPr>
                <a:spLocks noChangeArrowheads="1"/>
              </p:cNvSpPr>
              <p:nvPr/>
            </p:nvSpPr>
            <p:spPr bwMode="auto">
              <a:xfrm>
                <a:off x="458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8" name="Oval 66"/>
              <p:cNvSpPr>
                <a:spLocks noChangeArrowheads="1"/>
              </p:cNvSpPr>
              <p:nvPr/>
            </p:nvSpPr>
            <p:spPr bwMode="auto">
              <a:xfrm>
                <a:off x="3936"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0999" name="Oval 67"/>
              <p:cNvSpPr>
                <a:spLocks noChangeArrowheads="1"/>
              </p:cNvSpPr>
              <p:nvPr/>
            </p:nvSpPr>
            <p:spPr bwMode="auto">
              <a:xfrm>
                <a:off x="4080"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000" name="Oval 68"/>
              <p:cNvSpPr>
                <a:spLocks noChangeArrowheads="1"/>
              </p:cNvSpPr>
              <p:nvPr/>
            </p:nvSpPr>
            <p:spPr bwMode="auto">
              <a:xfrm>
                <a:off x="4224"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001" name="Oval 69"/>
              <p:cNvSpPr>
                <a:spLocks noChangeArrowheads="1"/>
              </p:cNvSpPr>
              <p:nvPr/>
            </p:nvSpPr>
            <p:spPr bwMode="auto">
              <a:xfrm>
                <a:off x="4368"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002" name="Oval 70"/>
              <p:cNvSpPr>
                <a:spLocks noChangeArrowheads="1"/>
              </p:cNvSpPr>
              <p:nvPr/>
            </p:nvSpPr>
            <p:spPr bwMode="auto">
              <a:xfrm>
                <a:off x="4512"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003" name="Oval 71"/>
              <p:cNvSpPr>
                <a:spLocks noChangeArrowheads="1"/>
              </p:cNvSpPr>
              <p:nvPr/>
            </p:nvSpPr>
            <p:spPr bwMode="auto">
              <a:xfrm>
                <a:off x="4007"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004" name="Oval 72"/>
              <p:cNvSpPr>
                <a:spLocks noChangeArrowheads="1"/>
              </p:cNvSpPr>
              <p:nvPr/>
            </p:nvSpPr>
            <p:spPr bwMode="auto">
              <a:xfrm>
                <a:off x="4151"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005" name="Oval 73"/>
              <p:cNvSpPr>
                <a:spLocks noChangeArrowheads="1"/>
              </p:cNvSpPr>
              <p:nvPr/>
            </p:nvSpPr>
            <p:spPr bwMode="auto">
              <a:xfrm>
                <a:off x="4295"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006" name="Oval 74"/>
              <p:cNvSpPr>
                <a:spLocks noChangeArrowheads="1"/>
              </p:cNvSpPr>
              <p:nvPr/>
            </p:nvSpPr>
            <p:spPr bwMode="auto">
              <a:xfrm>
                <a:off x="4439"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grpSp>
      </p:grpSp>
      <p:sp>
        <p:nvSpPr>
          <p:cNvPr id="230404" name="Text Box 75"/>
          <p:cNvSpPr txBox="1">
            <a:spLocks noChangeArrowheads="1"/>
          </p:cNvSpPr>
          <p:nvPr/>
        </p:nvSpPr>
        <p:spPr bwMode="auto">
          <a:xfrm>
            <a:off x="2057400" y="914400"/>
            <a:ext cx="3970338" cy="823913"/>
          </a:xfrm>
          <a:prstGeom prst="rect">
            <a:avLst/>
          </a:prstGeom>
          <a:noFill/>
          <a:ln w="9525">
            <a:noFill/>
            <a:miter lim="800000"/>
            <a:headEnd/>
            <a:tailEnd/>
          </a:ln>
        </p:spPr>
        <p:txBody>
          <a:bodyPr wrap="none">
            <a:spAutoFit/>
          </a:bodyPr>
          <a:lstStyle/>
          <a:p>
            <a:pPr eaLnBrk="0" hangingPunct="0"/>
            <a:r>
              <a:rPr lang="en-US" sz="4800">
                <a:solidFill>
                  <a:srgbClr val="FF0000"/>
                </a:solidFill>
              </a:rPr>
              <a:t>Fabrication </a:t>
            </a:r>
            <a:r>
              <a:rPr lang="en-US" sz="3200">
                <a:solidFill>
                  <a:srgbClr val="FF0000"/>
                </a:solidFill>
              </a:rPr>
              <a:t>(e.g.)</a:t>
            </a:r>
            <a:endParaRPr lang="en-US" sz="4800">
              <a:solidFill>
                <a:srgbClr val="FF0000"/>
              </a:solidFill>
            </a:endParaRPr>
          </a:p>
        </p:txBody>
      </p:sp>
      <p:grpSp>
        <p:nvGrpSpPr>
          <p:cNvPr id="230405" name="Group 76"/>
          <p:cNvGrpSpPr>
            <a:grpSpLocks/>
          </p:cNvGrpSpPr>
          <p:nvPr/>
        </p:nvGrpSpPr>
        <p:grpSpPr bwMode="auto">
          <a:xfrm>
            <a:off x="228600" y="2057400"/>
            <a:ext cx="2982913" cy="2057400"/>
            <a:chOff x="144" y="1296"/>
            <a:chExt cx="1879" cy="1296"/>
          </a:xfrm>
        </p:grpSpPr>
        <p:grpSp>
          <p:nvGrpSpPr>
            <p:cNvPr id="230932" name="Group 77"/>
            <p:cNvGrpSpPr>
              <a:grpSpLocks/>
            </p:cNvGrpSpPr>
            <p:nvPr/>
          </p:nvGrpSpPr>
          <p:grpSpPr bwMode="auto">
            <a:xfrm>
              <a:off x="528" y="1584"/>
              <a:ext cx="1008" cy="1008"/>
              <a:chOff x="528" y="1584"/>
              <a:chExt cx="1008" cy="1008"/>
            </a:xfrm>
          </p:grpSpPr>
          <p:sp>
            <p:nvSpPr>
              <p:cNvPr id="230934" name="Oval 7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35" name="Oval 7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sp>
          <p:nvSpPr>
            <p:cNvPr id="230933" name="Text Box 80"/>
            <p:cNvSpPr txBox="1">
              <a:spLocks noChangeArrowheads="1"/>
            </p:cNvSpPr>
            <p:nvPr/>
          </p:nvSpPr>
          <p:spPr bwMode="auto">
            <a:xfrm>
              <a:off x="144" y="1296"/>
              <a:ext cx="1879" cy="288"/>
            </a:xfrm>
            <a:prstGeom prst="rect">
              <a:avLst/>
            </a:prstGeom>
            <a:noFill/>
            <a:ln w="9525">
              <a:noFill/>
              <a:miter lim="800000"/>
              <a:headEnd/>
              <a:tailEnd/>
            </a:ln>
          </p:spPr>
          <p:txBody>
            <a:bodyPr wrap="none">
              <a:spAutoFit/>
            </a:bodyPr>
            <a:lstStyle/>
            <a:p>
              <a:pPr eaLnBrk="0" hangingPunct="0"/>
              <a:r>
                <a:rPr lang="en-US">
                  <a:solidFill>
                    <a:schemeClr val="accent2"/>
                  </a:solidFill>
                </a:rPr>
                <a:t>silica glass tube</a:t>
              </a:r>
              <a:r>
                <a:rPr lang="en-US"/>
                <a:t> (cm</a:t>
              </a:r>
              <a:r>
                <a:rPr lang="ja-JP" altLang="en-US"/>
                <a:t>’</a:t>
              </a:r>
              <a:r>
                <a:rPr lang="en-US" altLang="ja-JP"/>
                <a:t>s)</a:t>
              </a:r>
              <a:endParaRPr lang="en-US"/>
            </a:p>
          </p:txBody>
        </p:sp>
      </p:grpSp>
      <p:grpSp>
        <p:nvGrpSpPr>
          <p:cNvPr id="230406" name="Group 81"/>
          <p:cNvGrpSpPr>
            <a:grpSpLocks/>
          </p:cNvGrpSpPr>
          <p:nvPr/>
        </p:nvGrpSpPr>
        <p:grpSpPr bwMode="auto">
          <a:xfrm>
            <a:off x="1295400" y="4191000"/>
            <a:ext cx="1905000" cy="2324100"/>
            <a:chOff x="816" y="2640"/>
            <a:chExt cx="1200" cy="1464"/>
          </a:xfrm>
        </p:grpSpPr>
        <p:grpSp>
          <p:nvGrpSpPr>
            <p:cNvPr id="230924" name="Group 82"/>
            <p:cNvGrpSpPr>
              <a:grpSpLocks/>
            </p:cNvGrpSpPr>
            <p:nvPr/>
          </p:nvGrpSpPr>
          <p:grpSpPr bwMode="auto">
            <a:xfrm>
              <a:off x="1632" y="3552"/>
              <a:ext cx="192" cy="192"/>
              <a:chOff x="528" y="1584"/>
              <a:chExt cx="1008" cy="1008"/>
            </a:xfrm>
          </p:grpSpPr>
          <p:sp>
            <p:nvSpPr>
              <p:cNvPr id="230930" name="Oval 8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31" name="Oval 8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sp>
          <p:nvSpPr>
            <p:cNvPr id="230925" name="Line 85"/>
            <p:cNvSpPr>
              <a:spLocks noChangeShapeType="1"/>
            </p:cNvSpPr>
            <p:nvPr/>
          </p:nvSpPr>
          <p:spPr bwMode="auto">
            <a:xfrm>
              <a:off x="1248" y="2640"/>
              <a:ext cx="406" cy="893"/>
            </a:xfrm>
            <a:prstGeom prst="line">
              <a:avLst/>
            </a:prstGeom>
            <a:noFill/>
            <a:ln w="38100">
              <a:solidFill>
                <a:schemeClr val="tx1"/>
              </a:solidFill>
              <a:round/>
              <a:headEnd/>
              <a:tailEnd type="triangle" w="med" len="med"/>
            </a:ln>
          </p:spPr>
          <p:txBody>
            <a:bodyPr wrap="none" anchor="ctr"/>
            <a:lstStyle/>
            <a:p>
              <a:endParaRPr lang="cs-CZ"/>
            </a:p>
          </p:txBody>
        </p:sp>
        <p:sp>
          <p:nvSpPr>
            <p:cNvPr id="230926" name="Text Box 86"/>
            <p:cNvSpPr txBox="1">
              <a:spLocks noChangeArrowheads="1"/>
            </p:cNvSpPr>
            <p:nvPr/>
          </p:nvSpPr>
          <p:spPr bwMode="auto">
            <a:xfrm>
              <a:off x="816" y="2794"/>
              <a:ext cx="500" cy="518"/>
            </a:xfrm>
            <a:prstGeom prst="rect">
              <a:avLst/>
            </a:prstGeom>
            <a:noFill/>
            <a:ln w="9525">
              <a:noFill/>
              <a:miter lim="800000"/>
              <a:headEnd/>
              <a:tailEnd/>
            </a:ln>
          </p:spPr>
          <p:txBody>
            <a:bodyPr wrap="none">
              <a:spAutoFit/>
            </a:bodyPr>
            <a:lstStyle/>
            <a:p>
              <a:pPr algn="ctr" eaLnBrk="0" hangingPunct="0"/>
              <a:r>
                <a:rPr lang="en-US"/>
                <a:t>fiber</a:t>
              </a:r>
            </a:p>
            <a:p>
              <a:pPr algn="ctr" eaLnBrk="0" hangingPunct="0"/>
              <a:r>
                <a:rPr lang="en-US"/>
                <a:t>draw</a:t>
              </a:r>
            </a:p>
          </p:txBody>
        </p:sp>
        <p:sp>
          <p:nvSpPr>
            <p:cNvPr id="230927" name="Line 87"/>
            <p:cNvSpPr>
              <a:spLocks noChangeShapeType="1"/>
            </p:cNvSpPr>
            <p:nvPr/>
          </p:nvSpPr>
          <p:spPr bwMode="auto">
            <a:xfrm>
              <a:off x="1440" y="3840"/>
              <a:ext cx="192" cy="0"/>
            </a:xfrm>
            <a:prstGeom prst="line">
              <a:avLst/>
            </a:prstGeom>
            <a:noFill/>
            <a:ln w="9525">
              <a:solidFill>
                <a:schemeClr val="tx1"/>
              </a:solidFill>
              <a:round/>
              <a:headEnd/>
              <a:tailEnd type="triangle" w="med" len="med"/>
            </a:ln>
          </p:spPr>
          <p:txBody>
            <a:bodyPr wrap="none" anchor="ctr"/>
            <a:lstStyle/>
            <a:p>
              <a:endParaRPr lang="cs-CZ"/>
            </a:p>
          </p:txBody>
        </p:sp>
        <p:sp>
          <p:nvSpPr>
            <p:cNvPr id="230928" name="Line 88"/>
            <p:cNvSpPr>
              <a:spLocks noChangeShapeType="1"/>
            </p:cNvSpPr>
            <p:nvPr/>
          </p:nvSpPr>
          <p:spPr bwMode="auto">
            <a:xfrm flipH="1">
              <a:off x="1824" y="3840"/>
              <a:ext cx="192" cy="0"/>
            </a:xfrm>
            <a:prstGeom prst="line">
              <a:avLst/>
            </a:prstGeom>
            <a:noFill/>
            <a:ln w="9525">
              <a:solidFill>
                <a:schemeClr val="tx1"/>
              </a:solidFill>
              <a:round/>
              <a:headEnd/>
              <a:tailEnd type="triangle" w="med" len="med"/>
            </a:ln>
          </p:spPr>
          <p:txBody>
            <a:bodyPr wrap="none" anchor="ctr"/>
            <a:lstStyle/>
            <a:p>
              <a:endParaRPr lang="cs-CZ"/>
            </a:p>
          </p:txBody>
        </p:sp>
        <p:sp>
          <p:nvSpPr>
            <p:cNvPr id="230929" name="Text Box 89"/>
            <p:cNvSpPr txBox="1">
              <a:spLocks noChangeArrowheads="1"/>
            </p:cNvSpPr>
            <p:nvPr/>
          </p:nvSpPr>
          <p:spPr bwMode="auto">
            <a:xfrm>
              <a:off x="1466" y="3873"/>
              <a:ext cx="526" cy="231"/>
            </a:xfrm>
            <a:prstGeom prst="rect">
              <a:avLst/>
            </a:prstGeom>
            <a:noFill/>
            <a:ln w="9525">
              <a:noFill/>
              <a:miter lim="800000"/>
              <a:headEnd/>
              <a:tailEnd/>
            </a:ln>
          </p:spPr>
          <p:txBody>
            <a:bodyPr wrap="none">
              <a:spAutoFit/>
            </a:bodyPr>
            <a:lstStyle/>
            <a:p>
              <a:pPr algn="ctr" eaLnBrk="0" hangingPunct="0"/>
              <a:r>
                <a:rPr lang="en-US" sz="1800"/>
                <a:t>~1 mm</a:t>
              </a:r>
            </a:p>
          </p:txBody>
        </p:sp>
      </p:grpSp>
      <p:sp>
        <p:nvSpPr>
          <p:cNvPr id="230407" name="Line 90"/>
          <p:cNvSpPr>
            <a:spLocks noChangeShapeType="1"/>
          </p:cNvSpPr>
          <p:nvPr/>
        </p:nvSpPr>
        <p:spPr bwMode="auto">
          <a:xfrm flipV="1">
            <a:off x="2927350" y="4451350"/>
            <a:ext cx="811213" cy="1111250"/>
          </a:xfrm>
          <a:prstGeom prst="line">
            <a:avLst/>
          </a:prstGeom>
          <a:noFill/>
          <a:ln w="38100">
            <a:solidFill>
              <a:schemeClr val="tx1"/>
            </a:solidFill>
            <a:round/>
            <a:headEnd/>
            <a:tailEnd type="triangle" w="med" len="med"/>
          </a:ln>
        </p:spPr>
        <p:txBody>
          <a:bodyPr wrap="none" anchor="ctr"/>
          <a:lstStyle/>
          <a:p>
            <a:endParaRPr lang="cs-CZ"/>
          </a:p>
        </p:txBody>
      </p:sp>
      <p:grpSp>
        <p:nvGrpSpPr>
          <p:cNvPr id="230408" name="Group 91"/>
          <p:cNvGrpSpPr>
            <a:grpSpLocks/>
          </p:cNvGrpSpPr>
          <p:nvPr/>
        </p:nvGrpSpPr>
        <p:grpSpPr bwMode="auto">
          <a:xfrm>
            <a:off x="4572000" y="1981200"/>
            <a:ext cx="6705600" cy="6705600"/>
            <a:chOff x="2880" y="1248"/>
            <a:chExt cx="4224" cy="4224"/>
          </a:xfrm>
        </p:grpSpPr>
        <p:sp>
          <p:nvSpPr>
            <p:cNvPr id="230922" name="Oval 92"/>
            <p:cNvSpPr>
              <a:spLocks noChangeArrowheads="1"/>
            </p:cNvSpPr>
            <p:nvPr/>
          </p:nvSpPr>
          <p:spPr bwMode="auto">
            <a:xfrm>
              <a:off x="2880" y="1248"/>
              <a:ext cx="4224" cy="4224"/>
            </a:xfrm>
            <a:prstGeom prst="ellipse">
              <a:avLst/>
            </a:prstGeom>
            <a:solidFill>
              <a:schemeClr val="hlink"/>
            </a:solidFill>
            <a:ln w="9525">
              <a:solidFill>
                <a:schemeClr val="tx1"/>
              </a:solidFill>
              <a:round/>
              <a:headEnd/>
              <a:tailEnd/>
            </a:ln>
          </p:spPr>
          <p:txBody>
            <a:bodyPr wrap="none" anchor="ctr"/>
            <a:lstStyle/>
            <a:p>
              <a:pPr algn="ctr" eaLnBrk="0" hangingPunct="0"/>
              <a:endParaRPr lang="cs-CZ"/>
            </a:p>
          </p:txBody>
        </p:sp>
        <p:sp>
          <p:nvSpPr>
            <p:cNvPr id="230923" name="Text Box 93"/>
            <p:cNvSpPr txBox="1">
              <a:spLocks noChangeArrowheads="1"/>
            </p:cNvSpPr>
            <p:nvPr/>
          </p:nvSpPr>
          <p:spPr bwMode="auto">
            <a:xfrm>
              <a:off x="4608" y="1488"/>
              <a:ext cx="840" cy="518"/>
            </a:xfrm>
            <a:prstGeom prst="rect">
              <a:avLst/>
            </a:prstGeom>
            <a:noFill/>
            <a:ln w="9525">
              <a:noFill/>
              <a:miter lim="800000"/>
              <a:headEnd/>
              <a:tailEnd/>
            </a:ln>
          </p:spPr>
          <p:txBody>
            <a:bodyPr wrap="none">
              <a:spAutoFit/>
            </a:bodyPr>
            <a:lstStyle/>
            <a:p>
              <a:pPr algn="ctr" eaLnBrk="0" hangingPunct="0"/>
              <a:r>
                <a:rPr lang="en-US">
                  <a:solidFill>
                    <a:schemeClr val="accent2"/>
                  </a:solidFill>
                </a:rPr>
                <a:t>(outer</a:t>
              </a:r>
            </a:p>
            <a:p>
              <a:pPr algn="ctr" eaLnBrk="0" hangingPunct="0"/>
              <a:r>
                <a:rPr lang="en-US">
                  <a:solidFill>
                    <a:schemeClr val="accent2"/>
                  </a:solidFill>
                </a:rPr>
                <a:t>cladding)</a:t>
              </a:r>
            </a:p>
          </p:txBody>
        </p:sp>
      </p:grpSp>
      <p:grpSp>
        <p:nvGrpSpPr>
          <p:cNvPr id="230409" name="Group 94"/>
          <p:cNvGrpSpPr>
            <a:grpSpLocks/>
          </p:cNvGrpSpPr>
          <p:nvPr/>
        </p:nvGrpSpPr>
        <p:grpSpPr bwMode="auto">
          <a:xfrm>
            <a:off x="4813300" y="4129088"/>
            <a:ext cx="3949700" cy="2536825"/>
            <a:chOff x="3032" y="2601"/>
            <a:chExt cx="2488" cy="1598"/>
          </a:xfrm>
        </p:grpSpPr>
        <p:sp>
          <p:nvSpPr>
            <p:cNvPr id="230663" name="Oval 95"/>
            <p:cNvSpPr>
              <a:spLocks noChangeArrowheads="1"/>
            </p:cNvSpPr>
            <p:nvPr/>
          </p:nvSpPr>
          <p:spPr bwMode="auto">
            <a:xfrm>
              <a:off x="4656" y="3024"/>
              <a:ext cx="720" cy="72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nvGrpSpPr>
            <p:cNvPr id="230664" name="Group 96"/>
            <p:cNvGrpSpPr>
              <a:grpSpLocks/>
            </p:cNvGrpSpPr>
            <p:nvPr/>
          </p:nvGrpSpPr>
          <p:grpSpPr bwMode="auto">
            <a:xfrm>
              <a:off x="3032" y="2601"/>
              <a:ext cx="2488" cy="1598"/>
              <a:chOff x="3032" y="2601"/>
              <a:chExt cx="2488" cy="1598"/>
            </a:xfrm>
          </p:grpSpPr>
          <p:sp>
            <p:nvSpPr>
              <p:cNvPr id="230665" name="Text Box 97"/>
              <p:cNvSpPr txBox="1">
                <a:spLocks noChangeArrowheads="1"/>
              </p:cNvSpPr>
              <p:nvPr/>
            </p:nvSpPr>
            <p:spPr bwMode="auto">
              <a:xfrm>
                <a:off x="3151" y="3514"/>
                <a:ext cx="633" cy="518"/>
              </a:xfrm>
              <a:prstGeom prst="rect">
                <a:avLst/>
              </a:prstGeom>
              <a:noFill/>
              <a:ln w="9525">
                <a:noFill/>
                <a:miter lim="800000"/>
                <a:headEnd/>
                <a:tailEnd/>
              </a:ln>
            </p:spPr>
            <p:txBody>
              <a:bodyPr wrap="none">
                <a:spAutoFit/>
              </a:bodyPr>
              <a:lstStyle/>
              <a:p>
                <a:pPr algn="ctr" eaLnBrk="0" hangingPunct="0"/>
                <a:r>
                  <a:rPr lang="en-US"/>
                  <a:t>fuse &amp;</a:t>
                </a:r>
              </a:p>
              <a:p>
                <a:pPr algn="ctr" eaLnBrk="0" hangingPunct="0"/>
                <a:r>
                  <a:rPr lang="en-US"/>
                  <a:t>draw</a:t>
                </a:r>
              </a:p>
            </p:txBody>
          </p:sp>
          <p:grpSp>
            <p:nvGrpSpPr>
              <p:cNvPr id="230666" name="Group 98"/>
              <p:cNvGrpSpPr>
                <a:grpSpLocks/>
              </p:cNvGrpSpPr>
              <p:nvPr/>
            </p:nvGrpSpPr>
            <p:grpSpPr bwMode="auto">
              <a:xfrm>
                <a:off x="4464" y="2904"/>
                <a:ext cx="1056" cy="936"/>
                <a:chOff x="2832" y="1344"/>
                <a:chExt cx="2112" cy="1872"/>
              </a:xfrm>
            </p:grpSpPr>
            <p:grpSp>
              <p:nvGrpSpPr>
                <p:cNvPr id="230670" name="Group 99"/>
                <p:cNvGrpSpPr>
                  <a:grpSpLocks/>
                </p:cNvGrpSpPr>
                <p:nvPr/>
              </p:nvGrpSpPr>
              <p:grpSpPr bwMode="auto">
                <a:xfrm>
                  <a:off x="3312" y="1344"/>
                  <a:ext cx="192" cy="192"/>
                  <a:chOff x="528" y="1584"/>
                  <a:chExt cx="1008" cy="1008"/>
                </a:xfrm>
              </p:grpSpPr>
              <p:sp>
                <p:nvSpPr>
                  <p:cNvPr id="230920" name="Oval 10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21" name="Oval 10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1" name="Group 102"/>
                <p:cNvGrpSpPr>
                  <a:grpSpLocks/>
                </p:cNvGrpSpPr>
                <p:nvPr/>
              </p:nvGrpSpPr>
              <p:grpSpPr bwMode="auto">
                <a:xfrm>
                  <a:off x="3504" y="1344"/>
                  <a:ext cx="192" cy="192"/>
                  <a:chOff x="528" y="1584"/>
                  <a:chExt cx="1008" cy="1008"/>
                </a:xfrm>
              </p:grpSpPr>
              <p:sp>
                <p:nvSpPr>
                  <p:cNvPr id="230918" name="Oval 10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19" name="Oval 10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2" name="Group 105"/>
                <p:cNvGrpSpPr>
                  <a:grpSpLocks/>
                </p:cNvGrpSpPr>
                <p:nvPr/>
              </p:nvGrpSpPr>
              <p:grpSpPr bwMode="auto">
                <a:xfrm>
                  <a:off x="3696" y="1344"/>
                  <a:ext cx="192" cy="192"/>
                  <a:chOff x="528" y="1584"/>
                  <a:chExt cx="1008" cy="1008"/>
                </a:xfrm>
              </p:grpSpPr>
              <p:sp>
                <p:nvSpPr>
                  <p:cNvPr id="230916" name="Oval 10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17" name="Oval 10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3" name="Group 108"/>
                <p:cNvGrpSpPr>
                  <a:grpSpLocks/>
                </p:cNvGrpSpPr>
                <p:nvPr/>
              </p:nvGrpSpPr>
              <p:grpSpPr bwMode="auto">
                <a:xfrm>
                  <a:off x="3888" y="1344"/>
                  <a:ext cx="192" cy="192"/>
                  <a:chOff x="528" y="1584"/>
                  <a:chExt cx="1008" cy="1008"/>
                </a:xfrm>
              </p:grpSpPr>
              <p:sp>
                <p:nvSpPr>
                  <p:cNvPr id="230914" name="Oval 10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15" name="Oval 11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4" name="Group 111"/>
                <p:cNvGrpSpPr>
                  <a:grpSpLocks/>
                </p:cNvGrpSpPr>
                <p:nvPr/>
              </p:nvGrpSpPr>
              <p:grpSpPr bwMode="auto">
                <a:xfrm>
                  <a:off x="4080" y="1344"/>
                  <a:ext cx="192" cy="192"/>
                  <a:chOff x="528" y="1584"/>
                  <a:chExt cx="1008" cy="1008"/>
                </a:xfrm>
              </p:grpSpPr>
              <p:sp>
                <p:nvSpPr>
                  <p:cNvPr id="230912" name="Oval 11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13" name="Oval 11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5" name="Group 114"/>
                <p:cNvGrpSpPr>
                  <a:grpSpLocks/>
                </p:cNvGrpSpPr>
                <p:nvPr/>
              </p:nvGrpSpPr>
              <p:grpSpPr bwMode="auto">
                <a:xfrm>
                  <a:off x="4272" y="1344"/>
                  <a:ext cx="192" cy="192"/>
                  <a:chOff x="528" y="1584"/>
                  <a:chExt cx="1008" cy="1008"/>
                </a:xfrm>
              </p:grpSpPr>
              <p:sp>
                <p:nvSpPr>
                  <p:cNvPr id="230910" name="Oval 11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11" name="Oval 11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6" name="Group 117"/>
                <p:cNvGrpSpPr>
                  <a:grpSpLocks/>
                </p:cNvGrpSpPr>
                <p:nvPr/>
              </p:nvGrpSpPr>
              <p:grpSpPr bwMode="auto">
                <a:xfrm>
                  <a:off x="3216" y="1512"/>
                  <a:ext cx="192" cy="192"/>
                  <a:chOff x="528" y="1584"/>
                  <a:chExt cx="1008" cy="1008"/>
                </a:xfrm>
              </p:grpSpPr>
              <p:sp>
                <p:nvSpPr>
                  <p:cNvPr id="230908" name="Oval 11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09" name="Oval 11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7" name="Group 120"/>
                <p:cNvGrpSpPr>
                  <a:grpSpLocks/>
                </p:cNvGrpSpPr>
                <p:nvPr/>
              </p:nvGrpSpPr>
              <p:grpSpPr bwMode="auto">
                <a:xfrm>
                  <a:off x="3408" y="1512"/>
                  <a:ext cx="192" cy="192"/>
                  <a:chOff x="528" y="1584"/>
                  <a:chExt cx="1008" cy="1008"/>
                </a:xfrm>
              </p:grpSpPr>
              <p:sp>
                <p:nvSpPr>
                  <p:cNvPr id="230906" name="Oval 12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07" name="Oval 12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8" name="Group 123"/>
                <p:cNvGrpSpPr>
                  <a:grpSpLocks/>
                </p:cNvGrpSpPr>
                <p:nvPr/>
              </p:nvGrpSpPr>
              <p:grpSpPr bwMode="auto">
                <a:xfrm>
                  <a:off x="3600" y="1512"/>
                  <a:ext cx="192" cy="192"/>
                  <a:chOff x="528" y="1584"/>
                  <a:chExt cx="1008" cy="1008"/>
                </a:xfrm>
              </p:grpSpPr>
              <p:sp>
                <p:nvSpPr>
                  <p:cNvPr id="230904" name="Oval 12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05" name="Oval 12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79" name="Group 126"/>
                <p:cNvGrpSpPr>
                  <a:grpSpLocks/>
                </p:cNvGrpSpPr>
                <p:nvPr/>
              </p:nvGrpSpPr>
              <p:grpSpPr bwMode="auto">
                <a:xfrm>
                  <a:off x="3792" y="1512"/>
                  <a:ext cx="192" cy="192"/>
                  <a:chOff x="528" y="1584"/>
                  <a:chExt cx="1008" cy="1008"/>
                </a:xfrm>
              </p:grpSpPr>
              <p:sp>
                <p:nvSpPr>
                  <p:cNvPr id="230902" name="Oval 12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03" name="Oval 12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0" name="Group 129"/>
                <p:cNvGrpSpPr>
                  <a:grpSpLocks/>
                </p:cNvGrpSpPr>
                <p:nvPr/>
              </p:nvGrpSpPr>
              <p:grpSpPr bwMode="auto">
                <a:xfrm>
                  <a:off x="3984" y="1512"/>
                  <a:ext cx="192" cy="192"/>
                  <a:chOff x="528" y="1584"/>
                  <a:chExt cx="1008" cy="1008"/>
                </a:xfrm>
              </p:grpSpPr>
              <p:sp>
                <p:nvSpPr>
                  <p:cNvPr id="230900" name="Oval 13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901" name="Oval 13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1" name="Group 132"/>
                <p:cNvGrpSpPr>
                  <a:grpSpLocks/>
                </p:cNvGrpSpPr>
                <p:nvPr/>
              </p:nvGrpSpPr>
              <p:grpSpPr bwMode="auto">
                <a:xfrm>
                  <a:off x="4176" y="1512"/>
                  <a:ext cx="192" cy="192"/>
                  <a:chOff x="528" y="1584"/>
                  <a:chExt cx="1008" cy="1008"/>
                </a:xfrm>
              </p:grpSpPr>
              <p:sp>
                <p:nvSpPr>
                  <p:cNvPr id="230898" name="Oval 13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99" name="Oval 13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2" name="Group 135"/>
                <p:cNvGrpSpPr>
                  <a:grpSpLocks/>
                </p:cNvGrpSpPr>
                <p:nvPr/>
              </p:nvGrpSpPr>
              <p:grpSpPr bwMode="auto">
                <a:xfrm>
                  <a:off x="4368" y="1512"/>
                  <a:ext cx="192" cy="192"/>
                  <a:chOff x="528" y="1584"/>
                  <a:chExt cx="1008" cy="1008"/>
                </a:xfrm>
              </p:grpSpPr>
              <p:sp>
                <p:nvSpPr>
                  <p:cNvPr id="230896" name="Oval 13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97" name="Oval 13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3" name="Group 138"/>
                <p:cNvGrpSpPr>
                  <a:grpSpLocks/>
                </p:cNvGrpSpPr>
                <p:nvPr/>
              </p:nvGrpSpPr>
              <p:grpSpPr bwMode="auto">
                <a:xfrm>
                  <a:off x="3120" y="1680"/>
                  <a:ext cx="192" cy="192"/>
                  <a:chOff x="528" y="1584"/>
                  <a:chExt cx="1008" cy="1008"/>
                </a:xfrm>
              </p:grpSpPr>
              <p:sp>
                <p:nvSpPr>
                  <p:cNvPr id="230894" name="Oval 13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95" name="Oval 14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4" name="Group 141"/>
                <p:cNvGrpSpPr>
                  <a:grpSpLocks/>
                </p:cNvGrpSpPr>
                <p:nvPr/>
              </p:nvGrpSpPr>
              <p:grpSpPr bwMode="auto">
                <a:xfrm>
                  <a:off x="3312" y="1680"/>
                  <a:ext cx="192" cy="192"/>
                  <a:chOff x="528" y="1584"/>
                  <a:chExt cx="1008" cy="1008"/>
                </a:xfrm>
              </p:grpSpPr>
              <p:sp>
                <p:nvSpPr>
                  <p:cNvPr id="230892" name="Oval 14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93" name="Oval 14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5" name="Group 144"/>
                <p:cNvGrpSpPr>
                  <a:grpSpLocks/>
                </p:cNvGrpSpPr>
                <p:nvPr/>
              </p:nvGrpSpPr>
              <p:grpSpPr bwMode="auto">
                <a:xfrm>
                  <a:off x="3504" y="1680"/>
                  <a:ext cx="192" cy="192"/>
                  <a:chOff x="528" y="1584"/>
                  <a:chExt cx="1008" cy="1008"/>
                </a:xfrm>
              </p:grpSpPr>
              <p:sp>
                <p:nvSpPr>
                  <p:cNvPr id="230890" name="Oval 14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91" name="Oval 14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6" name="Group 147"/>
                <p:cNvGrpSpPr>
                  <a:grpSpLocks/>
                </p:cNvGrpSpPr>
                <p:nvPr/>
              </p:nvGrpSpPr>
              <p:grpSpPr bwMode="auto">
                <a:xfrm>
                  <a:off x="3696" y="1680"/>
                  <a:ext cx="192" cy="192"/>
                  <a:chOff x="528" y="1584"/>
                  <a:chExt cx="1008" cy="1008"/>
                </a:xfrm>
              </p:grpSpPr>
              <p:sp>
                <p:nvSpPr>
                  <p:cNvPr id="230888" name="Oval 14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89" name="Oval 14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7" name="Group 150"/>
                <p:cNvGrpSpPr>
                  <a:grpSpLocks/>
                </p:cNvGrpSpPr>
                <p:nvPr/>
              </p:nvGrpSpPr>
              <p:grpSpPr bwMode="auto">
                <a:xfrm>
                  <a:off x="3888" y="1680"/>
                  <a:ext cx="192" cy="192"/>
                  <a:chOff x="528" y="1584"/>
                  <a:chExt cx="1008" cy="1008"/>
                </a:xfrm>
              </p:grpSpPr>
              <p:sp>
                <p:nvSpPr>
                  <p:cNvPr id="230886" name="Oval 15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87" name="Oval 15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8" name="Group 153"/>
                <p:cNvGrpSpPr>
                  <a:grpSpLocks/>
                </p:cNvGrpSpPr>
                <p:nvPr/>
              </p:nvGrpSpPr>
              <p:grpSpPr bwMode="auto">
                <a:xfrm>
                  <a:off x="4080" y="1680"/>
                  <a:ext cx="192" cy="192"/>
                  <a:chOff x="528" y="1584"/>
                  <a:chExt cx="1008" cy="1008"/>
                </a:xfrm>
              </p:grpSpPr>
              <p:sp>
                <p:nvSpPr>
                  <p:cNvPr id="230884" name="Oval 15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85" name="Oval 15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89" name="Group 156"/>
                <p:cNvGrpSpPr>
                  <a:grpSpLocks/>
                </p:cNvGrpSpPr>
                <p:nvPr/>
              </p:nvGrpSpPr>
              <p:grpSpPr bwMode="auto">
                <a:xfrm>
                  <a:off x="4272" y="1680"/>
                  <a:ext cx="192" cy="192"/>
                  <a:chOff x="528" y="1584"/>
                  <a:chExt cx="1008" cy="1008"/>
                </a:xfrm>
              </p:grpSpPr>
              <p:sp>
                <p:nvSpPr>
                  <p:cNvPr id="230882" name="Oval 15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83" name="Oval 15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0" name="Group 159"/>
                <p:cNvGrpSpPr>
                  <a:grpSpLocks/>
                </p:cNvGrpSpPr>
                <p:nvPr/>
              </p:nvGrpSpPr>
              <p:grpSpPr bwMode="auto">
                <a:xfrm>
                  <a:off x="4464" y="1680"/>
                  <a:ext cx="192" cy="192"/>
                  <a:chOff x="528" y="1584"/>
                  <a:chExt cx="1008" cy="1008"/>
                </a:xfrm>
              </p:grpSpPr>
              <p:sp>
                <p:nvSpPr>
                  <p:cNvPr id="230880" name="Oval 16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81" name="Oval 16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1" name="Group 162"/>
                <p:cNvGrpSpPr>
                  <a:grpSpLocks/>
                </p:cNvGrpSpPr>
                <p:nvPr/>
              </p:nvGrpSpPr>
              <p:grpSpPr bwMode="auto">
                <a:xfrm>
                  <a:off x="3024" y="1848"/>
                  <a:ext cx="192" cy="192"/>
                  <a:chOff x="528" y="1584"/>
                  <a:chExt cx="1008" cy="1008"/>
                </a:xfrm>
              </p:grpSpPr>
              <p:sp>
                <p:nvSpPr>
                  <p:cNvPr id="230878" name="Oval 16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79" name="Oval 16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2" name="Group 165"/>
                <p:cNvGrpSpPr>
                  <a:grpSpLocks/>
                </p:cNvGrpSpPr>
                <p:nvPr/>
              </p:nvGrpSpPr>
              <p:grpSpPr bwMode="auto">
                <a:xfrm>
                  <a:off x="3216" y="1848"/>
                  <a:ext cx="192" cy="192"/>
                  <a:chOff x="528" y="1584"/>
                  <a:chExt cx="1008" cy="1008"/>
                </a:xfrm>
              </p:grpSpPr>
              <p:sp>
                <p:nvSpPr>
                  <p:cNvPr id="230876" name="Oval 16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77" name="Oval 16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3" name="Group 168"/>
                <p:cNvGrpSpPr>
                  <a:grpSpLocks/>
                </p:cNvGrpSpPr>
                <p:nvPr/>
              </p:nvGrpSpPr>
              <p:grpSpPr bwMode="auto">
                <a:xfrm>
                  <a:off x="3408" y="1848"/>
                  <a:ext cx="192" cy="192"/>
                  <a:chOff x="528" y="1584"/>
                  <a:chExt cx="1008" cy="1008"/>
                </a:xfrm>
              </p:grpSpPr>
              <p:sp>
                <p:nvSpPr>
                  <p:cNvPr id="230874" name="Oval 16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75" name="Oval 17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4" name="Group 171"/>
                <p:cNvGrpSpPr>
                  <a:grpSpLocks/>
                </p:cNvGrpSpPr>
                <p:nvPr/>
              </p:nvGrpSpPr>
              <p:grpSpPr bwMode="auto">
                <a:xfrm>
                  <a:off x="3600" y="1848"/>
                  <a:ext cx="192" cy="192"/>
                  <a:chOff x="528" y="1584"/>
                  <a:chExt cx="1008" cy="1008"/>
                </a:xfrm>
              </p:grpSpPr>
              <p:sp>
                <p:nvSpPr>
                  <p:cNvPr id="230872" name="Oval 17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73" name="Oval 17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5" name="Group 174"/>
                <p:cNvGrpSpPr>
                  <a:grpSpLocks/>
                </p:cNvGrpSpPr>
                <p:nvPr/>
              </p:nvGrpSpPr>
              <p:grpSpPr bwMode="auto">
                <a:xfrm>
                  <a:off x="3792" y="1848"/>
                  <a:ext cx="192" cy="192"/>
                  <a:chOff x="528" y="1584"/>
                  <a:chExt cx="1008" cy="1008"/>
                </a:xfrm>
              </p:grpSpPr>
              <p:sp>
                <p:nvSpPr>
                  <p:cNvPr id="230870" name="Oval 17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71" name="Oval 17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6" name="Group 177"/>
                <p:cNvGrpSpPr>
                  <a:grpSpLocks/>
                </p:cNvGrpSpPr>
                <p:nvPr/>
              </p:nvGrpSpPr>
              <p:grpSpPr bwMode="auto">
                <a:xfrm>
                  <a:off x="3984" y="1848"/>
                  <a:ext cx="192" cy="192"/>
                  <a:chOff x="528" y="1584"/>
                  <a:chExt cx="1008" cy="1008"/>
                </a:xfrm>
              </p:grpSpPr>
              <p:sp>
                <p:nvSpPr>
                  <p:cNvPr id="230868" name="Oval 17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69" name="Oval 17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7" name="Group 180"/>
                <p:cNvGrpSpPr>
                  <a:grpSpLocks/>
                </p:cNvGrpSpPr>
                <p:nvPr/>
              </p:nvGrpSpPr>
              <p:grpSpPr bwMode="auto">
                <a:xfrm>
                  <a:off x="4176" y="1848"/>
                  <a:ext cx="192" cy="192"/>
                  <a:chOff x="528" y="1584"/>
                  <a:chExt cx="1008" cy="1008"/>
                </a:xfrm>
              </p:grpSpPr>
              <p:sp>
                <p:nvSpPr>
                  <p:cNvPr id="230866" name="Oval 18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67" name="Oval 18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8" name="Group 183"/>
                <p:cNvGrpSpPr>
                  <a:grpSpLocks/>
                </p:cNvGrpSpPr>
                <p:nvPr/>
              </p:nvGrpSpPr>
              <p:grpSpPr bwMode="auto">
                <a:xfrm>
                  <a:off x="4368" y="1848"/>
                  <a:ext cx="192" cy="192"/>
                  <a:chOff x="528" y="1584"/>
                  <a:chExt cx="1008" cy="1008"/>
                </a:xfrm>
              </p:grpSpPr>
              <p:sp>
                <p:nvSpPr>
                  <p:cNvPr id="230864" name="Oval 18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65" name="Oval 18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699" name="Group 186"/>
                <p:cNvGrpSpPr>
                  <a:grpSpLocks/>
                </p:cNvGrpSpPr>
                <p:nvPr/>
              </p:nvGrpSpPr>
              <p:grpSpPr bwMode="auto">
                <a:xfrm>
                  <a:off x="4560" y="1848"/>
                  <a:ext cx="192" cy="192"/>
                  <a:chOff x="528" y="1584"/>
                  <a:chExt cx="1008" cy="1008"/>
                </a:xfrm>
              </p:grpSpPr>
              <p:sp>
                <p:nvSpPr>
                  <p:cNvPr id="230862" name="Oval 18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63" name="Oval 18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0" name="Group 189"/>
                <p:cNvGrpSpPr>
                  <a:grpSpLocks/>
                </p:cNvGrpSpPr>
                <p:nvPr/>
              </p:nvGrpSpPr>
              <p:grpSpPr bwMode="auto">
                <a:xfrm>
                  <a:off x="2928" y="2016"/>
                  <a:ext cx="192" cy="192"/>
                  <a:chOff x="528" y="1584"/>
                  <a:chExt cx="1008" cy="1008"/>
                </a:xfrm>
              </p:grpSpPr>
              <p:sp>
                <p:nvSpPr>
                  <p:cNvPr id="230860" name="Oval 19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61" name="Oval 19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1" name="Group 192"/>
                <p:cNvGrpSpPr>
                  <a:grpSpLocks/>
                </p:cNvGrpSpPr>
                <p:nvPr/>
              </p:nvGrpSpPr>
              <p:grpSpPr bwMode="auto">
                <a:xfrm>
                  <a:off x="3120" y="2016"/>
                  <a:ext cx="192" cy="192"/>
                  <a:chOff x="528" y="1584"/>
                  <a:chExt cx="1008" cy="1008"/>
                </a:xfrm>
              </p:grpSpPr>
              <p:sp>
                <p:nvSpPr>
                  <p:cNvPr id="230858" name="Oval 19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59" name="Oval 19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2" name="Group 195"/>
                <p:cNvGrpSpPr>
                  <a:grpSpLocks/>
                </p:cNvGrpSpPr>
                <p:nvPr/>
              </p:nvGrpSpPr>
              <p:grpSpPr bwMode="auto">
                <a:xfrm>
                  <a:off x="3312" y="2016"/>
                  <a:ext cx="192" cy="192"/>
                  <a:chOff x="528" y="1584"/>
                  <a:chExt cx="1008" cy="1008"/>
                </a:xfrm>
              </p:grpSpPr>
              <p:sp>
                <p:nvSpPr>
                  <p:cNvPr id="230856" name="Oval 19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57" name="Oval 19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3" name="Group 198"/>
                <p:cNvGrpSpPr>
                  <a:grpSpLocks/>
                </p:cNvGrpSpPr>
                <p:nvPr/>
              </p:nvGrpSpPr>
              <p:grpSpPr bwMode="auto">
                <a:xfrm>
                  <a:off x="3504" y="2016"/>
                  <a:ext cx="192" cy="192"/>
                  <a:chOff x="528" y="1584"/>
                  <a:chExt cx="1008" cy="1008"/>
                </a:xfrm>
              </p:grpSpPr>
              <p:sp>
                <p:nvSpPr>
                  <p:cNvPr id="230854" name="Oval 19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55" name="Oval 20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4" name="Group 201"/>
                <p:cNvGrpSpPr>
                  <a:grpSpLocks/>
                </p:cNvGrpSpPr>
                <p:nvPr/>
              </p:nvGrpSpPr>
              <p:grpSpPr bwMode="auto">
                <a:xfrm>
                  <a:off x="4080" y="2016"/>
                  <a:ext cx="192" cy="192"/>
                  <a:chOff x="528" y="1584"/>
                  <a:chExt cx="1008" cy="1008"/>
                </a:xfrm>
              </p:grpSpPr>
              <p:sp>
                <p:nvSpPr>
                  <p:cNvPr id="230852" name="Oval 20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53" name="Oval 20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5" name="Group 204"/>
                <p:cNvGrpSpPr>
                  <a:grpSpLocks/>
                </p:cNvGrpSpPr>
                <p:nvPr/>
              </p:nvGrpSpPr>
              <p:grpSpPr bwMode="auto">
                <a:xfrm>
                  <a:off x="4272" y="2016"/>
                  <a:ext cx="192" cy="192"/>
                  <a:chOff x="528" y="1584"/>
                  <a:chExt cx="1008" cy="1008"/>
                </a:xfrm>
              </p:grpSpPr>
              <p:sp>
                <p:nvSpPr>
                  <p:cNvPr id="230850" name="Oval 20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51" name="Oval 20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6" name="Group 207"/>
                <p:cNvGrpSpPr>
                  <a:grpSpLocks/>
                </p:cNvGrpSpPr>
                <p:nvPr/>
              </p:nvGrpSpPr>
              <p:grpSpPr bwMode="auto">
                <a:xfrm>
                  <a:off x="4464" y="2016"/>
                  <a:ext cx="192" cy="192"/>
                  <a:chOff x="528" y="1584"/>
                  <a:chExt cx="1008" cy="1008"/>
                </a:xfrm>
              </p:grpSpPr>
              <p:sp>
                <p:nvSpPr>
                  <p:cNvPr id="230848" name="Oval 20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49" name="Oval 20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7" name="Group 210"/>
                <p:cNvGrpSpPr>
                  <a:grpSpLocks/>
                </p:cNvGrpSpPr>
                <p:nvPr/>
              </p:nvGrpSpPr>
              <p:grpSpPr bwMode="auto">
                <a:xfrm>
                  <a:off x="4656" y="2016"/>
                  <a:ext cx="192" cy="192"/>
                  <a:chOff x="528" y="1584"/>
                  <a:chExt cx="1008" cy="1008"/>
                </a:xfrm>
              </p:grpSpPr>
              <p:sp>
                <p:nvSpPr>
                  <p:cNvPr id="230846" name="Oval 21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47" name="Oval 21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8" name="Group 213"/>
                <p:cNvGrpSpPr>
                  <a:grpSpLocks/>
                </p:cNvGrpSpPr>
                <p:nvPr/>
              </p:nvGrpSpPr>
              <p:grpSpPr bwMode="auto">
                <a:xfrm>
                  <a:off x="2832" y="2184"/>
                  <a:ext cx="192" cy="192"/>
                  <a:chOff x="528" y="1584"/>
                  <a:chExt cx="1008" cy="1008"/>
                </a:xfrm>
              </p:grpSpPr>
              <p:sp>
                <p:nvSpPr>
                  <p:cNvPr id="230844" name="Oval 21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45" name="Oval 21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09" name="Group 216"/>
                <p:cNvGrpSpPr>
                  <a:grpSpLocks/>
                </p:cNvGrpSpPr>
                <p:nvPr/>
              </p:nvGrpSpPr>
              <p:grpSpPr bwMode="auto">
                <a:xfrm>
                  <a:off x="3024" y="2184"/>
                  <a:ext cx="192" cy="192"/>
                  <a:chOff x="528" y="1584"/>
                  <a:chExt cx="1008" cy="1008"/>
                </a:xfrm>
              </p:grpSpPr>
              <p:sp>
                <p:nvSpPr>
                  <p:cNvPr id="230842" name="Oval 21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43" name="Oval 21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0" name="Group 219"/>
                <p:cNvGrpSpPr>
                  <a:grpSpLocks/>
                </p:cNvGrpSpPr>
                <p:nvPr/>
              </p:nvGrpSpPr>
              <p:grpSpPr bwMode="auto">
                <a:xfrm>
                  <a:off x="3216" y="2184"/>
                  <a:ext cx="192" cy="192"/>
                  <a:chOff x="528" y="1584"/>
                  <a:chExt cx="1008" cy="1008"/>
                </a:xfrm>
              </p:grpSpPr>
              <p:sp>
                <p:nvSpPr>
                  <p:cNvPr id="230840" name="Oval 22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41" name="Oval 22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1" name="Group 222"/>
                <p:cNvGrpSpPr>
                  <a:grpSpLocks/>
                </p:cNvGrpSpPr>
                <p:nvPr/>
              </p:nvGrpSpPr>
              <p:grpSpPr bwMode="auto">
                <a:xfrm>
                  <a:off x="3408" y="2184"/>
                  <a:ext cx="192" cy="192"/>
                  <a:chOff x="528" y="1584"/>
                  <a:chExt cx="1008" cy="1008"/>
                </a:xfrm>
              </p:grpSpPr>
              <p:sp>
                <p:nvSpPr>
                  <p:cNvPr id="230838" name="Oval 22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39" name="Oval 22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2" name="Group 225"/>
                <p:cNvGrpSpPr>
                  <a:grpSpLocks/>
                </p:cNvGrpSpPr>
                <p:nvPr/>
              </p:nvGrpSpPr>
              <p:grpSpPr bwMode="auto">
                <a:xfrm>
                  <a:off x="4176" y="2184"/>
                  <a:ext cx="192" cy="192"/>
                  <a:chOff x="528" y="1584"/>
                  <a:chExt cx="1008" cy="1008"/>
                </a:xfrm>
              </p:grpSpPr>
              <p:sp>
                <p:nvSpPr>
                  <p:cNvPr id="230836" name="Oval 22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37" name="Oval 22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3" name="Group 228"/>
                <p:cNvGrpSpPr>
                  <a:grpSpLocks/>
                </p:cNvGrpSpPr>
                <p:nvPr/>
              </p:nvGrpSpPr>
              <p:grpSpPr bwMode="auto">
                <a:xfrm>
                  <a:off x="4368" y="2184"/>
                  <a:ext cx="192" cy="192"/>
                  <a:chOff x="528" y="1584"/>
                  <a:chExt cx="1008" cy="1008"/>
                </a:xfrm>
              </p:grpSpPr>
              <p:sp>
                <p:nvSpPr>
                  <p:cNvPr id="230834" name="Oval 22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35" name="Oval 23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4" name="Group 231"/>
                <p:cNvGrpSpPr>
                  <a:grpSpLocks/>
                </p:cNvGrpSpPr>
                <p:nvPr/>
              </p:nvGrpSpPr>
              <p:grpSpPr bwMode="auto">
                <a:xfrm>
                  <a:off x="4560" y="2184"/>
                  <a:ext cx="192" cy="192"/>
                  <a:chOff x="528" y="1584"/>
                  <a:chExt cx="1008" cy="1008"/>
                </a:xfrm>
              </p:grpSpPr>
              <p:sp>
                <p:nvSpPr>
                  <p:cNvPr id="230832" name="Oval 23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33" name="Oval 23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5" name="Group 234"/>
                <p:cNvGrpSpPr>
                  <a:grpSpLocks/>
                </p:cNvGrpSpPr>
                <p:nvPr/>
              </p:nvGrpSpPr>
              <p:grpSpPr bwMode="auto">
                <a:xfrm>
                  <a:off x="4752" y="2184"/>
                  <a:ext cx="192" cy="192"/>
                  <a:chOff x="528" y="1584"/>
                  <a:chExt cx="1008" cy="1008"/>
                </a:xfrm>
              </p:grpSpPr>
              <p:sp>
                <p:nvSpPr>
                  <p:cNvPr id="230830" name="Oval 23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31" name="Oval 23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6" name="Group 237"/>
                <p:cNvGrpSpPr>
                  <a:grpSpLocks/>
                </p:cNvGrpSpPr>
                <p:nvPr/>
              </p:nvGrpSpPr>
              <p:grpSpPr bwMode="auto">
                <a:xfrm>
                  <a:off x="2928" y="2352"/>
                  <a:ext cx="192" cy="192"/>
                  <a:chOff x="528" y="1584"/>
                  <a:chExt cx="1008" cy="1008"/>
                </a:xfrm>
              </p:grpSpPr>
              <p:sp>
                <p:nvSpPr>
                  <p:cNvPr id="230828" name="Oval 23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29" name="Oval 23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7" name="Group 240"/>
                <p:cNvGrpSpPr>
                  <a:grpSpLocks/>
                </p:cNvGrpSpPr>
                <p:nvPr/>
              </p:nvGrpSpPr>
              <p:grpSpPr bwMode="auto">
                <a:xfrm>
                  <a:off x="3120" y="2352"/>
                  <a:ext cx="192" cy="192"/>
                  <a:chOff x="528" y="1584"/>
                  <a:chExt cx="1008" cy="1008"/>
                </a:xfrm>
              </p:grpSpPr>
              <p:sp>
                <p:nvSpPr>
                  <p:cNvPr id="230826" name="Oval 24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27" name="Oval 24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8" name="Group 243"/>
                <p:cNvGrpSpPr>
                  <a:grpSpLocks/>
                </p:cNvGrpSpPr>
                <p:nvPr/>
              </p:nvGrpSpPr>
              <p:grpSpPr bwMode="auto">
                <a:xfrm>
                  <a:off x="3312" y="2352"/>
                  <a:ext cx="192" cy="192"/>
                  <a:chOff x="528" y="1584"/>
                  <a:chExt cx="1008" cy="1008"/>
                </a:xfrm>
              </p:grpSpPr>
              <p:sp>
                <p:nvSpPr>
                  <p:cNvPr id="230824" name="Oval 24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25" name="Oval 24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19" name="Group 246"/>
                <p:cNvGrpSpPr>
                  <a:grpSpLocks/>
                </p:cNvGrpSpPr>
                <p:nvPr/>
              </p:nvGrpSpPr>
              <p:grpSpPr bwMode="auto">
                <a:xfrm>
                  <a:off x="3504" y="2352"/>
                  <a:ext cx="192" cy="192"/>
                  <a:chOff x="528" y="1584"/>
                  <a:chExt cx="1008" cy="1008"/>
                </a:xfrm>
              </p:grpSpPr>
              <p:sp>
                <p:nvSpPr>
                  <p:cNvPr id="230822" name="Oval 24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23" name="Oval 24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0" name="Group 249"/>
                <p:cNvGrpSpPr>
                  <a:grpSpLocks/>
                </p:cNvGrpSpPr>
                <p:nvPr/>
              </p:nvGrpSpPr>
              <p:grpSpPr bwMode="auto">
                <a:xfrm>
                  <a:off x="4080" y="2352"/>
                  <a:ext cx="192" cy="192"/>
                  <a:chOff x="528" y="1584"/>
                  <a:chExt cx="1008" cy="1008"/>
                </a:xfrm>
              </p:grpSpPr>
              <p:sp>
                <p:nvSpPr>
                  <p:cNvPr id="230820" name="Oval 25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21" name="Oval 25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1" name="Group 252"/>
                <p:cNvGrpSpPr>
                  <a:grpSpLocks/>
                </p:cNvGrpSpPr>
                <p:nvPr/>
              </p:nvGrpSpPr>
              <p:grpSpPr bwMode="auto">
                <a:xfrm>
                  <a:off x="4272" y="2352"/>
                  <a:ext cx="192" cy="192"/>
                  <a:chOff x="528" y="1584"/>
                  <a:chExt cx="1008" cy="1008"/>
                </a:xfrm>
              </p:grpSpPr>
              <p:sp>
                <p:nvSpPr>
                  <p:cNvPr id="230818" name="Oval 25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19" name="Oval 25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2" name="Group 255"/>
                <p:cNvGrpSpPr>
                  <a:grpSpLocks/>
                </p:cNvGrpSpPr>
                <p:nvPr/>
              </p:nvGrpSpPr>
              <p:grpSpPr bwMode="auto">
                <a:xfrm>
                  <a:off x="4464" y="2352"/>
                  <a:ext cx="192" cy="192"/>
                  <a:chOff x="528" y="1584"/>
                  <a:chExt cx="1008" cy="1008"/>
                </a:xfrm>
              </p:grpSpPr>
              <p:sp>
                <p:nvSpPr>
                  <p:cNvPr id="230816" name="Oval 25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17" name="Oval 25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3" name="Group 258"/>
                <p:cNvGrpSpPr>
                  <a:grpSpLocks/>
                </p:cNvGrpSpPr>
                <p:nvPr/>
              </p:nvGrpSpPr>
              <p:grpSpPr bwMode="auto">
                <a:xfrm>
                  <a:off x="4656" y="2352"/>
                  <a:ext cx="192" cy="192"/>
                  <a:chOff x="528" y="1584"/>
                  <a:chExt cx="1008" cy="1008"/>
                </a:xfrm>
              </p:grpSpPr>
              <p:sp>
                <p:nvSpPr>
                  <p:cNvPr id="230814" name="Oval 25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15" name="Oval 26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4" name="Group 261"/>
                <p:cNvGrpSpPr>
                  <a:grpSpLocks/>
                </p:cNvGrpSpPr>
                <p:nvPr/>
              </p:nvGrpSpPr>
              <p:grpSpPr bwMode="auto">
                <a:xfrm>
                  <a:off x="3024" y="2520"/>
                  <a:ext cx="192" cy="192"/>
                  <a:chOff x="528" y="1584"/>
                  <a:chExt cx="1008" cy="1008"/>
                </a:xfrm>
              </p:grpSpPr>
              <p:sp>
                <p:nvSpPr>
                  <p:cNvPr id="230812" name="Oval 26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13" name="Oval 26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5" name="Group 264"/>
                <p:cNvGrpSpPr>
                  <a:grpSpLocks/>
                </p:cNvGrpSpPr>
                <p:nvPr/>
              </p:nvGrpSpPr>
              <p:grpSpPr bwMode="auto">
                <a:xfrm>
                  <a:off x="3216" y="2520"/>
                  <a:ext cx="192" cy="192"/>
                  <a:chOff x="528" y="1584"/>
                  <a:chExt cx="1008" cy="1008"/>
                </a:xfrm>
              </p:grpSpPr>
              <p:sp>
                <p:nvSpPr>
                  <p:cNvPr id="230810" name="Oval 26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11" name="Oval 26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6" name="Group 267"/>
                <p:cNvGrpSpPr>
                  <a:grpSpLocks/>
                </p:cNvGrpSpPr>
                <p:nvPr/>
              </p:nvGrpSpPr>
              <p:grpSpPr bwMode="auto">
                <a:xfrm>
                  <a:off x="3408" y="2520"/>
                  <a:ext cx="192" cy="192"/>
                  <a:chOff x="528" y="1584"/>
                  <a:chExt cx="1008" cy="1008"/>
                </a:xfrm>
              </p:grpSpPr>
              <p:sp>
                <p:nvSpPr>
                  <p:cNvPr id="230808" name="Oval 26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09" name="Oval 26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7" name="Group 270"/>
                <p:cNvGrpSpPr>
                  <a:grpSpLocks/>
                </p:cNvGrpSpPr>
                <p:nvPr/>
              </p:nvGrpSpPr>
              <p:grpSpPr bwMode="auto">
                <a:xfrm>
                  <a:off x="3600" y="2520"/>
                  <a:ext cx="192" cy="192"/>
                  <a:chOff x="528" y="1584"/>
                  <a:chExt cx="1008" cy="1008"/>
                </a:xfrm>
              </p:grpSpPr>
              <p:sp>
                <p:nvSpPr>
                  <p:cNvPr id="230806" name="Oval 27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07" name="Oval 27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8" name="Group 273"/>
                <p:cNvGrpSpPr>
                  <a:grpSpLocks/>
                </p:cNvGrpSpPr>
                <p:nvPr/>
              </p:nvGrpSpPr>
              <p:grpSpPr bwMode="auto">
                <a:xfrm>
                  <a:off x="3792" y="2520"/>
                  <a:ext cx="192" cy="192"/>
                  <a:chOff x="528" y="1584"/>
                  <a:chExt cx="1008" cy="1008"/>
                </a:xfrm>
              </p:grpSpPr>
              <p:sp>
                <p:nvSpPr>
                  <p:cNvPr id="230804" name="Oval 27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05" name="Oval 27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29" name="Group 276"/>
                <p:cNvGrpSpPr>
                  <a:grpSpLocks/>
                </p:cNvGrpSpPr>
                <p:nvPr/>
              </p:nvGrpSpPr>
              <p:grpSpPr bwMode="auto">
                <a:xfrm>
                  <a:off x="3984" y="2520"/>
                  <a:ext cx="192" cy="192"/>
                  <a:chOff x="528" y="1584"/>
                  <a:chExt cx="1008" cy="1008"/>
                </a:xfrm>
              </p:grpSpPr>
              <p:sp>
                <p:nvSpPr>
                  <p:cNvPr id="230802" name="Oval 27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03" name="Oval 27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0" name="Group 279"/>
                <p:cNvGrpSpPr>
                  <a:grpSpLocks/>
                </p:cNvGrpSpPr>
                <p:nvPr/>
              </p:nvGrpSpPr>
              <p:grpSpPr bwMode="auto">
                <a:xfrm>
                  <a:off x="4176" y="2520"/>
                  <a:ext cx="192" cy="192"/>
                  <a:chOff x="528" y="1584"/>
                  <a:chExt cx="1008" cy="1008"/>
                </a:xfrm>
              </p:grpSpPr>
              <p:sp>
                <p:nvSpPr>
                  <p:cNvPr id="230800" name="Oval 28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801" name="Oval 28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1" name="Group 282"/>
                <p:cNvGrpSpPr>
                  <a:grpSpLocks/>
                </p:cNvGrpSpPr>
                <p:nvPr/>
              </p:nvGrpSpPr>
              <p:grpSpPr bwMode="auto">
                <a:xfrm>
                  <a:off x="4368" y="2520"/>
                  <a:ext cx="192" cy="192"/>
                  <a:chOff x="528" y="1584"/>
                  <a:chExt cx="1008" cy="1008"/>
                </a:xfrm>
              </p:grpSpPr>
              <p:sp>
                <p:nvSpPr>
                  <p:cNvPr id="230798" name="Oval 28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99" name="Oval 28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2" name="Group 285"/>
                <p:cNvGrpSpPr>
                  <a:grpSpLocks/>
                </p:cNvGrpSpPr>
                <p:nvPr/>
              </p:nvGrpSpPr>
              <p:grpSpPr bwMode="auto">
                <a:xfrm>
                  <a:off x="4560" y="2520"/>
                  <a:ext cx="192" cy="192"/>
                  <a:chOff x="528" y="1584"/>
                  <a:chExt cx="1008" cy="1008"/>
                </a:xfrm>
              </p:grpSpPr>
              <p:sp>
                <p:nvSpPr>
                  <p:cNvPr id="230796" name="Oval 28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97" name="Oval 28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3" name="Group 288"/>
                <p:cNvGrpSpPr>
                  <a:grpSpLocks/>
                </p:cNvGrpSpPr>
                <p:nvPr/>
              </p:nvGrpSpPr>
              <p:grpSpPr bwMode="auto">
                <a:xfrm>
                  <a:off x="3120" y="2688"/>
                  <a:ext cx="192" cy="192"/>
                  <a:chOff x="528" y="1584"/>
                  <a:chExt cx="1008" cy="1008"/>
                </a:xfrm>
              </p:grpSpPr>
              <p:sp>
                <p:nvSpPr>
                  <p:cNvPr id="230794" name="Oval 28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95" name="Oval 29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4" name="Group 291"/>
                <p:cNvGrpSpPr>
                  <a:grpSpLocks/>
                </p:cNvGrpSpPr>
                <p:nvPr/>
              </p:nvGrpSpPr>
              <p:grpSpPr bwMode="auto">
                <a:xfrm>
                  <a:off x="3312" y="2688"/>
                  <a:ext cx="192" cy="192"/>
                  <a:chOff x="528" y="1584"/>
                  <a:chExt cx="1008" cy="1008"/>
                </a:xfrm>
              </p:grpSpPr>
              <p:sp>
                <p:nvSpPr>
                  <p:cNvPr id="230792" name="Oval 29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93" name="Oval 29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5" name="Group 294"/>
                <p:cNvGrpSpPr>
                  <a:grpSpLocks/>
                </p:cNvGrpSpPr>
                <p:nvPr/>
              </p:nvGrpSpPr>
              <p:grpSpPr bwMode="auto">
                <a:xfrm>
                  <a:off x="3504" y="2688"/>
                  <a:ext cx="192" cy="192"/>
                  <a:chOff x="528" y="1584"/>
                  <a:chExt cx="1008" cy="1008"/>
                </a:xfrm>
              </p:grpSpPr>
              <p:sp>
                <p:nvSpPr>
                  <p:cNvPr id="230790" name="Oval 29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91" name="Oval 29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6" name="Group 297"/>
                <p:cNvGrpSpPr>
                  <a:grpSpLocks/>
                </p:cNvGrpSpPr>
                <p:nvPr/>
              </p:nvGrpSpPr>
              <p:grpSpPr bwMode="auto">
                <a:xfrm>
                  <a:off x="3696" y="2688"/>
                  <a:ext cx="192" cy="192"/>
                  <a:chOff x="528" y="1584"/>
                  <a:chExt cx="1008" cy="1008"/>
                </a:xfrm>
              </p:grpSpPr>
              <p:sp>
                <p:nvSpPr>
                  <p:cNvPr id="230788" name="Oval 29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89" name="Oval 29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7" name="Group 300"/>
                <p:cNvGrpSpPr>
                  <a:grpSpLocks/>
                </p:cNvGrpSpPr>
                <p:nvPr/>
              </p:nvGrpSpPr>
              <p:grpSpPr bwMode="auto">
                <a:xfrm>
                  <a:off x="3888" y="2688"/>
                  <a:ext cx="192" cy="192"/>
                  <a:chOff x="528" y="1584"/>
                  <a:chExt cx="1008" cy="1008"/>
                </a:xfrm>
              </p:grpSpPr>
              <p:sp>
                <p:nvSpPr>
                  <p:cNvPr id="230786" name="Oval 30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87" name="Oval 30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8" name="Group 303"/>
                <p:cNvGrpSpPr>
                  <a:grpSpLocks/>
                </p:cNvGrpSpPr>
                <p:nvPr/>
              </p:nvGrpSpPr>
              <p:grpSpPr bwMode="auto">
                <a:xfrm>
                  <a:off x="4080" y="2688"/>
                  <a:ext cx="192" cy="192"/>
                  <a:chOff x="528" y="1584"/>
                  <a:chExt cx="1008" cy="1008"/>
                </a:xfrm>
              </p:grpSpPr>
              <p:sp>
                <p:nvSpPr>
                  <p:cNvPr id="230784" name="Oval 30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85" name="Oval 30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39" name="Group 306"/>
                <p:cNvGrpSpPr>
                  <a:grpSpLocks/>
                </p:cNvGrpSpPr>
                <p:nvPr/>
              </p:nvGrpSpPr>
              <p:grpSpPr bwMode="auto">
                <a:xfrm>
                  <a:off x="4272" y="2688"/>
                  <a:ext cx="192" cy="192"/>
                  <a:chOff x="528" y="1584"/>
                  <a:chExt cx="1008" cy="1008"/>
                </a:xfrm>
              </p:grpSpPr>
              <p:sp>
                <p:nvSpPr>
                  <p:cNvPr id="230782" name="Oval 30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83" name="Oval 30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0" name="Group 309"/>
                <p:cNvGrpSpPr>
                  <a:grpSpLocks/>
                </p:cNvGrpSpPr>
                <p:nvPr/>
              </p:nvGrpSpPr>
              <p:grpSpPr bwMode="auto">
                <a:xfrm>
                  <a:off x="4464" y="2688"/>
                  <a:ext cx="192" cy="192"/>
                  <a:chOff x="528" y="1584"/>
                  <a:chExt cx="1008" cy="1008"/>
                </a:xfrm>
              </p:grpSpPr>
              <p:sp>
                <p:nvSpPr>
                  <p:cNvPr id="230780" name="Oval 31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81" name="Oval 31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1" name="Group 312"/>
                <p:cNvGrpSpPr>
                  <a:grpSpLocks/>
                </p:cNvGrpSpPr>
                <p:nvPr/>
              </p:nvGrpSpPr>
              <p:grpSpPr bwMode="auto">
                <a:xfrm>
                  <a:off x="3216" y="2856"/>
                  <a:ext cx="192" cy="192"/>
                  <a:chOff x="528" y="1584"/>
                  <a:chExt cx="1008" cy="1008"/>
                </a:xfrm>
              </p:grpSpPr>
              <p:sp>
                <p:nvSpPr>
                  <p:cNvPr id="230778" name="Oval 31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79" name="Oval 31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2" name="Group 315"/>
                <p:cNvGrpSpPr>
                  <a:grpSpLocks/>
                </p:cNvGrpSpPr>
                <p:nvPr/>
              </p:nvGrpSpPr>
              <p:grpSpPr bwMode="auto">
                <a:xfrm>
                  <a:off x="3408" y="2856"/>
                  <a:ext cx="192" cy="192"/>
                  <a:chOff x="528" y="1584"/>
                  <a:chExt cx="1008" cy="1008"/>
                </a:xfrm>
              </p:grpSpPr>
              <p:sp>
                <p:nvSpPr>
                  <p:cNvPr id="230776" name="Oval 31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77" name="Oval 31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3" name="Group 318"/>
                <p:cNvGrpSpPr>
                  <a:grpSpLocks/>
                </p:cNvGrpSpPr>
                <p:nvPr/>
              </p:nvGrpSpPr>
              <p:grpSpPr bwMode="auto">
                <a:xfrm>
                  <a:off x="3600" y="2856"/>
                  <a:ext cx="192" cy="192"/>
                  <a:chOff x="528" y="1584"/>
                  <a:chExt cx="1008" cy="1008"/>
                </a:xfrm>
              </p:grpSpPr>
              <p:sp>
                <p:nvSpPr>
                  <p:cNvPr id="230774" name="Oval 31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75" name="Oval 32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4" name="Group 321"/>
                <p:cNvGrpSpPr>
                  <a:grpSpLocks/>
                </p:cNvGrpSpPr>
                <p:nvPr/>
              </p:nvGrpSpPr>
              <p:grpSpPr bwMode="auto">
                <a:xfrm>
                  <a:off x="3792" y="2856"/>
                  <a:ext cx="192" cy="192"/>
                  <a:chOff x="528" y="1584"/>
                  <a:chExt cx="1008" cy="1008"/>
                </a:xfrm>
              </p:grpSpPr>
              <p:sp>
                <p:nvSpPr>
                  <p:cNvPr id="230772" name="Oval 32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73" name="Oval 32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5" name="Group 324"/>
                <p:cNvGrpSpPr>
                  <a:grpSpLocks/>
                </p:cNvGrpSpPr>
                <p:nvPr/>
              </p:nvGrpSpPr>
              <p:grpSpPr bwMode="auto">
                <a:xfrm>
                  <a:off x="3984" y="2856"/>
                  <a:ext cx="192" cy="192"/>
                  <a:chOff x="528" y="1584"/>
                  <a:chExt cx="1008" cy="1008"/>
                </a:xfrm>
              </p:grpSpPr>
              <p:sp>
                <p:nvSpPr>
                  <p:cNvPr id="230770" name="Oval 32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71" name="Oval 32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6" name="Group 327"/>
                <p:cNvGrpSpPr>
                  <a:grpSpLocks/>
                </p:cNvGrpSpPr>
                <p:nvPr/>
              </p:nvGrpSpPr>
              <p:grpSpPr bwMode="auto">
                <a:xfrm>
                  <a:off x="4176" y="2856"/>
                  <a:ext cx="192" cy="192"/>
                  <a:chOff x="528" y="1584"/>
                  <a:chExt cx="1008" cy="1008"/>
                </a:xfrm>
              </p:grpSpPr>
              <p:sp>
                <p:nvSpPr>
                  <p:cNvPr id="230768" name="Oval 32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69" name="Oval 32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7" name="Group 330"/>
                <p:cNvGrpSpPr>
                  <a:grpSpLocks/>
                </p:cNvGrpSpPr>
                <p:nvPr/>
              </p:nvGrpSpPr>
              <p:grpSpPr bwMode="auto">
                <a:xfrm>
                  <a:off x="4368" y="2856"/>
                  <a:ext cx="192" cy="192"/>
                  <a:chOff x="528" y="1584"/>
                  <a:chExt cx="1008" cy="1008"/>
                </a:xfrm>
              </p:grpSpPr>
              <p:sp>
                <p:nvSpPr>
                  <p:cNvPr id="230766" name="Oval 33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67" name="Oval 33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8" name="Group 333"/>
                <p:cNvGrpSpPr>
                  <a:grpSpLocks/>
                </p:cNvGrpSpPr>
                <p:nvPr/>
              </p:nvGrpSpPr>
              <p:grpSpPr bwMode="auto">
                <a:xfrm>
                  <a:off x="3504" y="3024"/>
                  <a:ext cx="192" cy="192"/>
                  <a:chOff x="528" y="1584"/>
                  <a:chExt cx="1008" cy="1008"/>
                </a:xfrm>
              </p:grpSpPr>
              <p:sp>
                <p:nvSpPr>
                  <p:cNvPr id="230764" name="Oval 33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65" name="Oval 33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49" name="Group 336"/>
                <p:cNvGrpSpPr>
                  <a:grpSpLocks/>
                </p:cNvGrpSpPr>
                <p:nvPr/>
              </p:nvGrpSpPr>
              <p:grpSpPr bwMode="auto">
                <a:xfrm>
                  <a:off x="3696" y="3024"/>
                  <a:ext cx="192" cy="192"/>
                  <a:chOff x="528" y="1584"/>
                  <a:chExt cx="1008" cy="1008"/>
                </a:xfrm>
              </p:grpSpPr>
              <p:sp>
                <p:nvSpPr>
                  <p:cNvPr id="230762" name="Oval 33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63" name="Oval 33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50" name="Group 339"/>
                <p:cNvGrpSpPr>
                  <a:grpSpLocks/>
                </p:cNvGrpSpPr>
                <p:nvPr/>
              </p:nvGrpSpPr>
              <p:grpSpPr bwMode="auto">
                <a:xfrm>
                  <a:off x="3888" y="3024"/>
                  <a:ext cx="192" cy="192"/>
                  <a:chOff x="528" y="1584"/>
                  <a:chExt cx="1008" cy="1008"/>
                </a:xfrm>
              </p:grpSpPr>
              <p:sp>
                <p:nvSpPr>
                  <p:cNvPr id="230760" name="Oval 34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61" name="Oval 34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51" name="Group 342"/>
                <p:cNvGrpSpPr>
                  <a:grpSpLocks/>
                </p:cNvGrpSpPr>
                <p:nvPr/>
              </p:nvGrpSpPr>
              <p:grpSpPr bwMode="auto">
                <a:xfrm>
                  <a:off x="4080" y="3024"/>
                  <a:ext cx="192" cy="192"/>
                  <a:chOff x="528" y="1584"/>
                  <a:chExt cx="1008" cy="1008"/>
                </a:xfrm>
              </p:grpSpPr>
              <p:sp>
                <p:nvSpPr>
                  <p:cNvPr id="230758" name="Oval 34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59" name="Oval 34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52" name="Group 345"/>
                <p:cNvGrpSpPr>
                  <a:grpSpLocks/>
                </p:cNvGrpSpPr>
                <p:nvPr/>
              </p:nvGrpSpPr>
              <p:grpSpPr bwMode="auto">
                <a:xfrm>
                  <a:off x="4272" y="3024"/>
                  <a:ext cx="192" cy="192"/>
                  <a:chOff x="528" y="1584"/>
                  <a:chExt cx="1008" cy="1008"/>
                </a:xfrm>
              </p:grpSpPr>
              <p:sp>
                <p:nvSpPr>
                  <p:cNvPr id="230756" name="Oval 34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57" name="Oval 34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753" name="Group 348"/>
                <p:cNvGrpSpPr>
                  <a:grpSpLocks/>
                </p:cNvGrpSpPr>
                <p:nvPr/>
              </p:nvGrpSpPr>
              <p:grpSpPr bwMode="auto">
                <a:xfrm>
                  <a:off x="3312" y="3024"/>
                  <a:ext cx="192" cy="192"/>
                  <a:chOff x="528" y="1584"/>
                  <a:chExt cx="1008" cy="1008"/>
                </a:xfrm>
              </p:grpSpPr>
              <p:sp>
                <p:nvSpPr>
                  <p:cNvPr id="230754" name="Oval 34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755" name="Oval 35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sp>
            <p:nvSpPr>
              <p:cNvPr id="230667" name="Line 351"/>
              <p:cNvSpPr>
                <a:spLocks noChangeShapeType="1"/>
              </p:cNvSpPr>
              <p:nvPr/>
            </p:nvSpPr>
            <p:spPr bwMode="auto">
              <a:xfrm>
                <a:off x="4464" y="2832"/>
                <a:ext cx="1056" cy="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230668" name="Text Box 352"/>
              <p:cNvSpPr txBox="1">
                <a:spLocks noChangeArrowheads="1"/>
              </p:cNvSpPr>
              <p:nvPr/>
            </p:nvSpPr>
            <p:spPr bwMode="auto">
              <a:xfrm>
                <a:off x="4733" y="2601"/>
                <a:ext cx="569" cy="231"/>
              </a:xfrm>
              <a:prstGeom prst="rect">
                <a:avLst/>
              </a:prstGeom>
              <a:noFill/>
              <a:ln w="9525">
                <a:noFill/>
                <a:miter lim="800000"/>
                <a:headEnd/>
                <a:tailEnd/>
              </a:ln>
            </p:spPr>
            <p:txBody>
              <a:bodyPr wrap="none">
                <a:spAutoFit/>
              </a:bodyPr>
              <a:lstStyle/>
              <a:p>
                <a:pPr algn="ctr" eaLnBrk="0" hangingPunct="0"/>
                <a:r>
                  <a:rPr lang="en-US" sz="1800"/>
                  <a:t>~50 µm</a:t>
                </a:r>
              </a:p>
            </p:txBody>
          </p:sp>
          <p:sp>
            <p:nvSpPr>
              <p:cNvPr id="230669" name="Freeform 353"/>
              <p:cNvSpPr>
                <a:spLocks/>
              </p:cNvSpPr>
              <p:nvPr/>
            </p:nvSpPr>
            <p:spPr bwMode="auto">
              <a:xfrm>
                <a:off x="3032" y="3216"/>
                <a:ext cx="1528" cy="983"/>
              </a:xfrm>
              <a:custGeom>
                <a:avLst/>
                <a:gdLst>
                  <a:gd name="T0" fmla="*/ 136 w 1528"/>
                  <a:gd name="T1" fmla="*/ 0 h 983"/>
                  <a:gd name="T2" fmla="*/ 232 w 1528"/>
                  <a:gd name="T3" fmla="*/ 912 h 983"/>
                  <a:gd name="T4" fmla="*/ 1528 w 1528"/>
                  <a:gd name="T5" fmla="*/ 432 h 983"/>
                  <a:gd name="T6" fmla="*/ 0 60000 65536"/>
                  <a:gd name="T7" fmla="*/ 0 60000 65536"/>
                  <a:gd name="T8" fmla="*/ 0 60000 65536"/>
                  <a:gd name="T9" fmla="*/ 0 w 1528"/>
                  <a:gd name="T10" fmla="*/ 0 h 983"/>
                  <a:gd name="T11" fmla="*/ 1528 w 1528"/>
                  <a:gd name="T12" fmla="*/ 983 h 983"/>
                </a:gdLst>
                <a:ahLst/>
                <a:cxnLst>
                  <a:cxn ang="T6">
                    <a:pos x="T0" y="T1"/>
                  </a:cxn>
                  <a:cxn ang="T7">
                    <a:pos x="T2" y="T3"/>
                  </a:cxn>
                  <a:cxn ang="T8">
                    <a:pos x="T4" y="T5"/>
                  </a:cxn>
                </a:cxnLst>
                <a:rect l="T9" t="T10" r="T11" b="T12"/>
                <a:pathLst>
                  <a:path w="1528" h="983">
                    <a:moveTo>
                      <a:pt x="136" y="0"/>
                    </a:moveTo>
                    <a:cubicBezTo>
                      <a:pt x="68" y="420"/>
                      <a:pt x="0" y="840"/>
                      <a:pt x="232" y="912"/>
                    </a:cubicBezTo>
                    <a:cubicBezTo>
                      <a:pt x="463" y="983"/>
                      <a:pt x="995" y="707"/>
                      <a:pt x="1528" y="432"/>
                    </a:cubicBezTo>
                  </a:path>
                </a:pathLst>
              </a:custGeom>
              <a:noFill/>
              <a:ln w="38100">
                <a:solidFill>
                  <a:schemeClr val="tx1"/>
                </a:solidFill>
                <a:round/>
                <a:headEnd/>
                <a:tailEnd type="triangle" w="med" len="med"/>
              </a:ln>
            </p:spPr>
            <p:txBody>
              <a:bodyPr wrap="none" anchor="ctr"/>
              <a:lstStyle/>
              <a:p>
                <a:endParaRPr lang="cs-CZ"/>
              </a:p>
            </p:txBody>
          </p:sp>
        </p:grpSp>
      </p:grpSp>
      <p:sp>
        <p:nvSpPr>
          <p:cNvPr id="230410" name="Oval 354"/>
          <p:cNvSpPr>
            <a:spLocks noChangeArrowheads="1"/>
          </p:cNvSpPr>
          <p:nvPr/>
        </p:nvSpPr>
        <p:spPr bwMode="auto">
          <a:xfrm flipV="1">
            <a:off x="4495800" y="2971800"/>
            <a:ext cx="1143000" cy="1143000"/>
          </a:xfrm>
          <a:prstGeom prst="ellipse">
            <a:avLst/>
          </a:prstGeom>
          <a:solidFill>
            <a:schemeClr val="bg1"/>
          </a:solidFill>
          <a:ln w="9525">
            <a:noFill/>
            <a:round/>
            <a:headEnd/>
            <a:tailEnd/>
          </a:ln>
        </p:spPr>
        <p:txBody>
          <a:bodyPr wrap="none" anchor="ctr"/>
          <a:lstStyle/>
          <a:p>
            <a:pPr algn="ctr" eaLnBrk="0" hangingPunct="0"/>
            <a:endParaRPr lang="cs-CZ"/>
          </a:p>
        </p:txBody>
      </p:sp>
      <p:grpSp>
        <p:nvGrpSpPr>
          <p:cNvPr id="230411" name="Group 355"/>
          <p:cNvGrpSpPr>
            <a:grpSpLocks/>
          </p:cNvGrpSpPr>
          <p:nvPr/>
        </p:nvGrpSpPr>
        <p:grpSpPr bwMode="auto">
          <a:xfrm flipV="1">
            <a:off x="4114800" y="4724400"/>
            <a:ext cx="304800" cy="304800"/>
            <a:chOff x="528" y="1584"/>
            <a:chExt cx="1008" cy="1008"/>
          </a:xfrm>
        </p:grpSpPr>
        <p:sp>
          <p:nvSpPr>
            <p:cNvPr id="230661" name="Oval 35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62" name="Oval 35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2" name="Group 358"/>
          <p:cNvGrpSpPr>
            <a:grpSpLocks/>
          </p:cNvGrpSpPr>
          <p:nvPr/>
        </p:nvGrpSpPr>
        <p:grpSpPr bwMode="auto">
          <a:xfrm flipV="1">
            <a:off x="4419600" y="4724400"/>
            <a:ext cx="304800" cy="304800"/>
            <a:chOff x="528" y="1584"/>
            <a:chExt cx="1008" cy="1008"/>
          </a:xfrm>
        </p:grpSpPr>
        <p:sp>
          <p:nvSpPr>
            <p:cNvPr id="230659" name="Oval 35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60" name="Oval 36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3" name="Group 361"/>
          <p:cNvGrpSpPr>
            <a:grpSpLocks/>
          </p:cNvGrpSpPr>
          <p:nvPr/>
        </p:nvGrpSpPr>
        <p:grpSpPr bwMode="auto">
          <a:xfrm flipV="1">
            <a:off x="4724400" y="4724400"/>
            <a:ext cx="304800" cy="304800"/>
            <a:chOff x="528" y="1584"/>
            <a:chExt cx="1008" cy="1008"/>
          </a:xfrm>
        </p:grpSpPr>
        <p:sp>
          <p:nvSpPr>
            <p:cNvPr id="230657" name="Oval 36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58" name="Oval 36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4" name="Group 364"/>
          <p:cNvGrpSpPr>
            <a:grpSpLocks/>
          </p:cNvGrpSpPr>
          <p:nvPr/>
        </p:nvGrpSpPr>
        <p:grpSpPr bwMode="auto">
          <a:xfrm flipV="1">
            <a:off x="5029200" y="4724400"/>
            <a:ext cx="304800" cy="304800"/>
            <a:chOff x="528" y="1584"/>
            <a:chExt cx="1008" cy="1008"/>
          </a:xfrm>
        </p:grpSpPr>
        <p:sp>
          <p:nvSpPr>
            <p:cNvPr id="230655" name="Oval 36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56" name="Oval 36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5" name="Group 367"/>
          <p:cNvGrpSpPr>
            <a:grpSpLocks/>
          </p:cNvGrpSpPr>
          <p:nvPr/>
        </p:nvGrpSpPr>
        <p:grpSpPr bwMode="auto">
          <a:xfrm flipV="1">
            <a:off x="5334000" y="4724400"/>
            <a:ext cx="304800" cy="304800"/>
            <a:chOff x="528" y="1584"/>
            <a:chExt cx="1008" cy="1008"/>
          </a:xfrm>
        </p:grpSpPr>
        <p:sp>
          <p:nvSpPr>
            <p:cNvPr id="230653" name="Oval 36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54" name="Oval 36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6" name="Group 370"/>
          <p:cNvGrpSpPr>
            <a:grpSpLocks/>
          </p:cNvGrpSpPr>
          <p:nvPr/>
        </p:nvGrpSpPr>
        <p:grpSpPr bwMode="auto">
          <a:xfrm flipV="1">
            <a:off x="5638800" y="4724400"/>
            <a:ext cx="304800" cy="304800"/>
            <a:chOff x="528" y="1584"/>
            <a:chExt cx="1008" cy="1008"/>
          </a:xfrm>
        </p:grpSpPr>
        <p:sp>
          <p:nvSpPr>
            <p:cNvPr id="230651" name="Oval 37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52" name="Oval 37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7" name="Group 373"/>
          <p:cNvGrpSpPr>
            <a:grpSpLocks/>
          </p:cNvGrpSpPr>
          <p:nvPr/>
        </p:nvGrpSpPr>
        <p:grpSpPr bwMode="auto">
          <a:xfrm flipV="1">
            <a:off x="3962400" y="4457700"/>
            <a:ext cx="304800" cy="304800"/>
            <a:chOff x="528" y="1584"/>
            <a:chExt cx="1008" cy="1008"/>
          </a:xfrm>
        </p:grpSpPr>
        <p:sp>
          <p:nvSpPr>
            <p:cNvPr id="230649" name="Oval 37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50" name="Oval 37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8" name="Group 376"/>
          <p:cNvGrpSpPr>
            <a:grpSpLocks/>
          </p:cNvGrpSpPr>
          <p:nvPr/>
        </p:nvGrpSpPr>
        <p:grpSpPr bwMode="auto">
          <a:xfrm flipV="1">
            <a:off x="4267200" y="4457700"/>
            <a:ext cx="304800" cy="304800"/>
            <a:chOff x="528" y="1584"/>
            <a:chExt cx="1008" cy="1008"/>
          </a:xfrm>
        </p:grpSpPr>
        <p:sp>
          <p:nvSpPr>
            <p:cNvPr id="230647" name="Oval 37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48" name="Oval 37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19" name="Group 379"/>
          <p:cNvGrpSpPr>
            <a:grpSpLocks/>
          </p:cNvGrpSpPr>
          <p:nvPr/>
        </p:nvGrpSpPr>
        <p:grpSpPr bwMode="auto">
          <a:xfrm flipV="1">
            <a:off x="4572000" y="4457700"/>
            <a:ext cx="304800" cy="304800"/>
            <a:chOff x="528" y="1584"/>
            <a:chExt cx="1008" cy="1008"/>
          </a:xfrm>
        </p:grpSpPr>
        <p:sp>
          <p:nvSpPr>
            <p:cNvPr id="230645" name="Oval 38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46" name="Oval 38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0" name="Group 382"/>
          <p:cNvGrpSpPr>
            <a:grpSpLocks/>
          </p:cNvGrpSpPr>
          <p:nvPr/>
        </p:nvGrpSpPr>
        <p:grpSpPr bwMode="auto">
          <a:xfrm flipV="1">
            <a:off x="4876800" y="4457700"/>
            <a:ext cx="304800" cy="304800"/>
            <a:chOff x="528" y="1584"/>
            <a:chExt cx="1008" cy="1008"/>
          </a:xfrm>
        </p:grpSpPr>
        <p:sp>
          <p:nvSpPr>
            <p:cNvPr id="230643" name="Oval 38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44" name="Oval 38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1" name="Group 385"/>
          <p:cNvGrpSpPr>
            <a:grpSpLocks/>
          </p:cNvGrpSpPr>
          <p:nvPr/>
        </p:nvGrpSpPr>
        <p:grpSpPr bwMode="auto">
          <a:xfrm flipV="1">
            <a:off x="5181600" y="4457700"/>
            <a:ext cx="304800" cy="304800"/>
            <a:chOff x="528" y="1584"/>
            <a:chExt cx="1008" cy="1008"/>
          </a:xfrm>
        </p:grpSpPr>
        <p:sp>
          <p:nvSpPr>
            <p:cNvPr id="230641" name="Oval 38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42" name="Oval 38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2" name="Group 388"/>
          <p:cNvGrpSpPr>
            <a:grpSpLocks/>
          </p:cNvGrpSpPr>
          <p:nvPr/>
        </p:nvGrpSpPr>
        <p:grpSpPr bwMode="auto">
          <a:xfrm flipV="1">
            <a:off x="5486400" y="4457700"/>
            <a:ext cx="304800" cy="304800"/>
            <a:chOff x="528" y="1584"/>
            <a:chExt cx="1008" cy="1008"/>
          </a:xfrm>
        </p:grpSpPr>
        <p:sp>
          <p:nvSpPr>
            <p:cNvPr id="230639" name="Oval 38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40" name="Oval 39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3" name="Group 391"/>
          <p:cNvGrpSpPr>
            <a:grpSpLocks/>
          </p:cNvGrpSpPr>
          <p:nvPr/>
        </p:nvGrpSpPr>
        <p:grpSpPr bwMode="auto">
          <a:xfrm flipV="1">
            <a:off x="5791200" y="4457700"/>
            <a:ext cx="304800" cy="304800"/>
            <a:chOff x="528" y="1584"/>
            <a:chExt cx="1008" cy="1008"/>
          </a:xfrm>
        </p:grpSpPr>
        <p:sp>
          <p:nvSpPr>
            <p:cNvPr id="230637" name="Oval 39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38" name="Oval 39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4" name="Group 394"/>
          <p:cNvGrpSpPr>
            <a:grpSpLocks/>
          </p:cNvGrpSpPr>
          <p:nvPr/>
        </p:nvGrpSpPr>
        <p:grpSpPr bwMode="auto">
          <a:xfrm flipV="1">
            <a:off x="3810000" y="4191000"/>
            <a:ext cx="304800" cy="304800"/>
            <a:chOff x="528" y="1584"/>
            <a:chExt cx="1008" cy="1008"/>
          </a:xfrm>
        </p:grpSpPr>
        <p:sp>
          <p:nvSpPr>
            <p:cNvPr id="230635" name="Oval 39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36" name="Oval 39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5" name="Group 397"/>
          <p:cNvGrpSpPr>
            <a:grpSpLocks/>
          </p:cNvGrpSpPr>
          <p:nvPr/>
        </p:nvGrpSpPr>
        <p:grpSpPr bwMode="auto">
          <a:xfrm flipV="1">
            <a:off x="4114800" y="4191000"/>
            <a:ext cx="304800" cy="304800"/>
            <a:chOff x="528" y="1584"/>
            <a:chExt cx="1008" cy="1008"/>
          </a:xfrm>
        </p:grpSpPr>
        <p:sp>
          <p:nvSpPr>
            <p:cNvPr id="230633" name="Oval 39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34" name="Oval 39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6" name="Group 400"/>
          <p:cNvGrpSpPr>
            <a:grpSpLocks/>
          </p:cNvGrpSpPr>
          <p:nvPr/>
        </p:nvGrpSpPr>
        <p:grpSpPr bwMode="auto">
          <a:xfrm flipV="1">
            <a:off x="4419600" y="4191000"/>
            <a:ext cx="304800" cy="304800"/>
            <a:chOff x="528" y="1584"/>
            <a:chExt cx="1008" cy="1008"/>
          </a:xfrm>
        </p:grpSpPr>
        <p:sp>
          <p:nvSpPr>
            <p:cNvPr id="230631" name="Oval 40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32" name="Oval 40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7" name="Group 403"/>
          <p:cNvGrpSpPr>
            <a:grpSpLocks/>
          </p:cNvGrpSpPr>
          <p:nvPr/>
        </p:nvGrpSpPr>
        <p:grpSpPr bwMode="auto">
          <a:xfrm flipV="1">
            <a:off x="4724400" y="4191000"/>
            <a:ext cx="304800" cy="304800"/>
            <a:chOff x="528" y="1584"/>
            <a:chExt cx="1008" cy="1008"/>
          </a:xfrm>
        </p:grpSpPr>
        <p:sp>
          <p:nvSpPr>
            <p:cNvPr id="230629" name="Oval 40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30" name="Oval 40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8" name="Group 406"/>
          <p:cNvGrpSpPr>
            <a:grpSpLocks/>
          </p:cNvGrpSpPr>
          <p:nvPr/>
        </p:nvGrpSpPr>
        <p:grpSpPr bwMode="auto">
          <a:xfrm flipV="1">
            <a:off x="5029200" y="4191000"/>
            <a:ext cx="304800" cy="304800"/>
            <a:chOff x="528" y="1584"/>
            <a:chExt cx="1008" cy="1008"/>
          </a:xfrm>
        </p:grpSpPr>
        <p:sp>
          <p:nvSpPr>
            <p:cNvPr id="230627" name="Oval 40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28" name="Oval 40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29" name="Group 409"/>
          <p:cNvGrpSpPr>
            <a:grpSpLocks/>
          </p:cNvGrpSpPr>
          <p:nvPr/>
        </p:nvGrpSpPr>
        <p:grpSpPr bwMode="auto">
          <a:xfrm flipV="1">
            <a:off x="5334000" y="4191000"/>
            <a:ext cx="304800" cy="304800"/>
            <a:chOff x="528" y="1584"/>
            <a:chExt cx="1008" cy="1008"/>
          </a:xfrm>
        </p:grpSpPr>
        <p:sp>
          <p:nvSpPr>
            <p:cNvPr id="230625" name="Oval 41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26" name="Oval 41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0" name="Group 412"/>
          <p:cNvGrpSpPr>
            <a:grpSpLocks/>
          </p:cNvGrpSpPr>
          <p:nvPr/>
        </p:nvGrpSpPr>
        <p:grpSpPr bwMode="auto">
          <a:xfrm flipV="1">
            <a:off x="5638800" y="4191000"/>
            <a:ext cx="304800" cy="304800"/>
            <a:chOff x="528" y="1584"/>
            <a:chExt cx="1008" cy="1008"/>
          </a:xfrm>
        </p:grpSpPr>
        <p:sp>
          <p:nvSpPr>
            <p:cNvPr id="230623" name="Oval 41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24" name="Oval 41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1" name="Group 415"/>
          <p:cNvGrpSpPr>
            <a:grpSpLocks/>
          </p:cNvGrpSpPr>
          <p:nvPr/>
        </p:nvGrpSpPr>
        <p:grpSpPr bwMode="auto">
          <a:xfrm flipV="1">
            <a:off x="5943600" y="4191000"/>
            <a:ext cx="304800" cy="304800"/>
            <a:chOff x="528" y="1584"/>
            <a:chExt cx="1008" cy="1008"/>
          </a:xfrm>
        </p:grpSpPr>
        <p:sp>
          <p:nvSpPr>
            <p:cNvPr id="230621" name="Oval 41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22" name="Oval 41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2" name="Group 418"/>
          <p:cNvGrpSpPr>
            <a:grpSpLocks/>
          </p:cNvGrpSpPr>
          <p:nvPr/>
        </p:nvGrpSpPr>
        <p:grpSpPr bwMode="auto">
          <a:xfrm flipV="1">
            <a:off x="3657600" y="3924300"/>
            <a:ext cx="304800" cy="304800"/>
            <a:chOff x="528" y="1584"/>
            <a:chExt cx="1008" cy="1008"/>
          </a:xfrm>
        </p:grpSpPr>
        <p:sp>
          <p:nvSpPr>
            <p:cNvPr id="230619" name="Oval 41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20" name="Oval 42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3" name="Group 421"/>
          <p:cNvGrpSpPr>
            <a:grpSpLocks/>
          </p:cNvGrpSpPr>
          <p:nvPr/>
        </p:nvGrpSpPr>
        <p:grpSpPr bwMode="auto">
          <a:xfrm flipV="1">
            <a:off x="3962400" y="3924300"/>
            <a:ext cx="304800" cy="304800"/>
            <a:chOff x="528" y="1584"/>
            <a:chExt cx="1008" cy="1008"/>
          </a:xfrm>
        </p:grpSpPr>
        <p:sp>
          <p:nvSpPr>
            <p:cNvPr id="230617" name="Oval 42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18" name="Oval 42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4" name="Group 424"/>
          <p:cNvGrpSpPr>
            <a:grpSpLocks/>
          </p:cNvGrpSpPr>
          <p:nvPr/>
        </p:nvGrpSpPr>
        <p:grpSpPr bwMode="auto">
          <a:xfrm flipV="1">
            <a:off x="4267200" y="3924300"/>
            <a:ext cx="304800" cy="304800"/>
            <a:chOff x="528" y="1584"/>
            <a:chExt cx="1008" cy="1008"/>
          </a:xfrm>
        </p:grpSpPr>
        <p:sp>
          <p:nvSpPr>
            <p:cNvPr id="230615" name="Oval 42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16" name="Oval 42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5" name="Group 427"/>
          <p:cNvGrpSpPr>
            <a:grpSpLocks/>
          </p:cNvGrpSpPr>
          <p:nvPr/>
        </p:nvGrpSpPr>
        <p:grpSpPr bwMode="auto">
          <a:xfrm flipV="1">
            <a:off x="4572000" y="3924300"/>
            <a:ext cx="304800" cy="304800"/>
            <a:chOff x="528" y="1584"/>
            <a:chExt cx="1008" cy="1008"/>
          </a:xfrm>
        </p:grpSpPr>
        <p:sp>
          <p:nvSpPr>
            <p:cNvPr id="230613" name="Oval 42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14" name="Oval 42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6" name="Group 430"/>
          <p:cNvGrpSpPr>
            <a:grpSpLocks/>
          </p:cNvGrpSpPr>
          <p:nvPr/>
        </p:nvGrpSpPr>
        <p:grpSpPr bwMode="auto">
          <a:xfrm flipV="1">
            <a:off x="4876800" y="3924300"/>
            <a:ext cx="304800" cy="304800"/>
            <a:chOff x="528" y="1584"/>
            <a:chExt cx="1008" cy="1008"/>
          </a:xfrm>
        </p:grpSpPr>
        <p:sp>
          <p:nvSpPr>
            <p:cNvPr id="230611" name="Oval 43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12" name="Oval 43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7" name="Group 433"/>
          <p:cNvGrpSpPr>
            <a:grpSpLocks/>
          </p:cNvGrpSpPr>
          <p:nvPr/>
        </p:nvGrpSpPr>
        <p:grpSpPr bwMode="auto">
          <a:xfrm flipV="1">
            <a:off x="5181600" y="3924300"/>
            <a:ext cx="304800" cy="304800"/>
            <a:chOff x="528" y="1584"/>
            <a:chExt cx="1008" cy="1008"/>
          </a:xfrm>
        </p:grpSpPr>
        <p:sp>
          <p:nvSpPr>
            <p:cNvPr id="230609" name="Oval 43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10" name="Oval 43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8" name="Group 436"/>
          <p:cNvGrpSpPr>
            <a:grpSpLocks/>
          </p:cNvGrpSpPr>
          <p:nvPr/>
        </p:nvGrpSpPr>
        <p:grpSpPr bwMode="auto">
          <a:xfrm flipV="1">
            <a:off x="5486400" y="3924300"/>
            <a:ext cx="304800" cy="304800"/>
            <a:chOff x="528" y="1584"/>
            <a:chExt cx="1008" cy="1008"/>
          </a:xfrm>
        </p:grpSpPr>
        <p:sp>
          <p:nvSpPr>
            <p:cNvPr id="230607" name="Oval 43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08" name="Oval 43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39" name="Group 439"/>
          <p:cNvGrpSpPr>
            <a:grpSpLocks/>
          </p:cNvGrpSpPr>
          <p:nvPr/>
        </p:nvGrpSpPr>
        <p:grpSpPr bwMode="auto">
          <a:xfrm flipV="1">
            <a:off x="5791200" y="3924300"/>
            <a:ext cx="304800" cy="304800"/>
            <a:chOff x="528" y="1584"/>
            <a:chExt cx="1008" cy="1008"/>
          </a:xfrm>
        </p:grpSpPr>
        <p:sp>
          <p:nvSpPr>
            <p:cNvPr id="230605" name="Oval 44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06" name="Oval 44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0" name="Group 442"/>
          <p:cNvGrpSpPr>
            <a:grpSpLocks/>
          </p:cNvGrpSpPr>
          <p:nvPr/>
        </p:nvGrpSpPr>
        <p:grpSpPr bwMode="auto">
          <a:xfrm flipV="1">
            <a:off x="6096000" y="3924300"/>
            <a:ext cx="304800" cy="304800"/>
            <a:chOff x="528" y="1584"/>
            <a:chExt cx="1008" cy="1008"/>
          </a:xfrm>
        </p:grpSpPr>
        <p:sp>
          <p:nvSpPr>
            <p:cNvPr id="230603" name="Oval 44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04" name="Oval 44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1" name="Group 445"/>
          <p:cNvGrpSpPr>
            <a:grpSpLocks/>
          </p:cNvGrpSpPr>
          <p:nvPr/>
        </p:nvGrpSpPr>
        <p:grpSpPr bwMode="auto">
          <a:xfrm flipV="1">
            <a:off x="3505200" y="3657600"/>
            <a:ext cx="304800" cy="304800"/>
            <a:chOff x="528" y="1584"/>
            <a:chExt cx="1008" cy="1008"/>
          </a:xfrm>
        </p:grpSpPr>
        <p:sp>
          <p:nvSpPr>
            <p:cNvPr id="230601" name="Oval 44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02" name="Oval 44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2" name="Group 448"/>
          <p:cNvGrpSpPr>
            <a:grpSpLocks/>
          </p:cNvGrpSpPr>
          <p:nvPr/>
        </p:nvGrpSpPr>
        <p:grpSpPr bwMode="auto">
          <a:xfrm flipV="1">
            <a:off x="3810000" y="3657600"/>
            <a:ext cx="304800" cy="304800"/>
            <a:chOff x="528" y="1584"/>
            <a:chExt cx="1008" cy="1008"/>
          </a:xfrm>
        </p:grpSpPr>
        <p:sp>
          <p:nvSpPr>
            <p:cNvPr id="230599" name="Oval 44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600" name="Oval 45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3" name="Group 451"/>
          <p:cNvGrpSpPr>
            <a:grpSpLocks/>
          </p:cNvGrpSpPr>
          <p:nvPr/>
        </p:nvGrpSpPr>
        <p:grpSpPr bwMode="auto">
          <a:xfrm flipV="1">
            <a:off x="4114800" y="3657600"/>
            <a:ext cx="304800" cy="304800"/>
            <a:chOff x="528" y="1584"/>
            <a:chExt cx="1008" cy="1008"/>
          </a:xfrm>
        </p:grpSpPr>
        <p:sp>
          <p:nvSpPr>
            <p:cNvPr id="230597" name="Oval 45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98" name="Oval 45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4" name="Group 454"/>
          <p:cNvGrpSpPr>
            <a:grpSpLocks/>
          </p:cNvGrpSpPr>
          <p:nvPr/>
        </p:nvGrpSpPr>
        <p:grpSpPr bwMode="auto">
          <a:xfrm flipV="1">
            <a:off x="4419600" y="3657600"/>
            <a:ext cx="304800" cy="304800"/>
            <a:chOff x="528" y="1584"/>
            <a:chExt cx="1008" cy="1008"/>
          </a:xfrm>
        </p:grpSpPr>
        <p:sp>
          <p:nvSpPr>
            <p:cNvPr id="230595" name="Oval 45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96" name="Oval 45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5" name="Group 457"/>
          <p:cNvGrpSpPr>
            <a:grpSpLocks/>
          </p:cNvGrpSpPr>
          <p:nvPr/>
        </p:nvGrpSpPr>
        <p:grpSpPr bwMode="auto">
          <a:xfrm flipV="1">
            <a:off x="5334000" y="3657600"/>
            <a:ext cx="304800" cy="304800"/>
            <a:chOff x="528" y="1584"/>
            <a:chExt cx="1008" cy="1008"/>
          </a:xfrm>
        </p:grpSpPr>
        <p:sp>
          <p:nvSpPr>
            <p:cNvPr id="230593" name="Oval 45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94" name="Oval 45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6" name="Group 460"/>
          <p:cNvGrpSpPr>
            <a:grpSpLocks/>
          </p:cNvGrpSpPr>
          <p:nvPr/>
        </p:nvGrpSpPr>
        <p:grpSpPr bwMode="auto">
          <a:xfrm flipV="1">
            <a:off x="5638800" y="3657600"/>
            <a:ext cx="304800" cy="304800"/>
            <a:chOff x="528" y="1584"/>
            <a:chExt cx="1008" cy="1008"/>
          </a:xfrm>
        </p:grpSpPr>
        <p:sp>
          <p:nvSpPr>
            <p:cNvPr id="230591" name="Oval 46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92" name="Oval 46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7" name="Group 463"/>
          <p:cNvGrpSpPr>
            <a:grpSpLocks/>
          </p:cNvGrpSpPr>
          <p:nvPr/>
        </p:nvGrpSpPr>
        <p:grpSpPr bwMode="auto">
          <a:xfrm flipV="1">
            <a:off x="5943600" y="3657600"/>
            <a:ext cx="304800" cy="304800"/>
            <a:chOff x="528" y="1584"/>
            <a:chExt cx="1008" cy="1008"/>
          </a:xfrm>
        </p:grpSpPr>
        <p:sp>
          <p:nvSpPr>
            <p:cNvPr id="230589" name="Oval 46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90" name="Oval 46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8" name="Group 466"/>
          <p:cNvGrpSpPr>
            <a:grpSpLocks/>
          </p:cNvGrpSpPr>
          <p:nvPr/>
        </p:nvGrpSpPr>
        <p:grpSpPr bwMode="auto">
          <a:xfrm flipV="1">
            <a:off x="6248400" y="3657600"/>
            <a:ext cx="304800" cy="304800"/>
            <a:chOff x="528" y="1584"/>
            <a:chExt cx="1008" cy="1008"/>
          </a:xfrm>
        </p:grpSpPr>
        <p:sp>
          <p:nvSpPr>
            <p:cNvPr id="230587" name="Oval 46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88" name="Oval 46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49" name="Group 469"/>
          <p:cNvGrpSpPr>
            <a:grpSpLocks/>
          </p:cNvGrpSpPr>
          <p:nvPr/>
        </p:nvGrpSpPr>
        <p:grpSpPr bwMode="auto">
          <a:xfrm flipV="1">
            <a:off x="3352800" y="3390900"/>
            <a:ext cx="304800" cy="304800"/>
            <a:chOff x="528" y="1584"/>
            <a:chExt cx="1008" cy="1008"/>
          </a:xfrm>
        </p:grpSpPr>
        <p:sp>
          <p:nvSpPr>
            <p:cNvPr id="230585" name="Oval 47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86" name="Oval 47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0" name="Group 472"/>
          <p:cNvGrpSpPr>
            <a:grpSpLocks/>
          </p:cNvGrpSpPr>
          <p:nvPr/>
        </p:nvGrpSpPr>
        <p:grpSpPr bwMode="auto">
          <a:xfrm flipV="1">
            <a:off x="3657600" y="3390900"/>
            <a:ext cx="304800" cy="304800"/>
            <a:chOff x="528" y="1584"/>
            <a:chExt cx="1008" cy="1008"/>
          </a:xfrm>
        </p:grpSpPr>
        <p:sp>
          <p:nvSpPr>
            <p:cNvPr id="230583" name="Oval 47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84" name="Oval 47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1" name="Group 475"/>
          <p:cNvGrpSpPr>
            <a:grpSpLocks/>
          </p:cNvGrpSpPr>
          <p:nvPr/>
        </p:nvGrpSpPr>
        <p:grpSpPr bwMode="auto">
          <a:xfrm flipV="1">
            <a:off x="3962400" y="3390900"/>
            <a:ext cx="304800" cy="304800"/>
            <a:chOff x="528" y="1584"/>
            <a:chExt cx="1008" cy="1008"/>
          </a:xfrm>
        </p:grpSpPr>
        <p:sp>
          <p:nvSpPr>
            <p:cNvPr id="230581" name="Oval 47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82" name="Oval 47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2" name="Group 478"/>
          <p:cNvGrpSpPr>
            <a:grpSpLocks/>
          </p:cNvGrpSpPr>
          <p:nvPr/>
        </p:nvGrpSpPr>
        <p:grpSpPr bwMode="auto">
          <a:xfrm flipV="1">
            <a:off x="4267200" y="3390900"/>
            <a:ext cx="304800" cy="304800"/>
            <a:chOff x="528" y="1584"/>
            <a:chExt cx="1008" cy="1008"/>
          </a:xfrm>
        </p:grpSpPr>
        <p:sp>
          <p:nvSpPr>
            <p:cNvPr id="230579" name="Oval 47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80" name="Oval 48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3" name="Group 481"/>
          <p:cNvGrpSpPr>
            <a:grpSpLocks/>
          </p:cNvGrpSpPr>
          <p:nvPr/>
        </p:nvGrpSpPr>
        <p:grpSpPr bwMode="auto">
          <a:xfrm flipV="1">
            <a:off x="5486400" y="3390900"/>
            <a:ext cx="304800" cy="304800"/>
            <a:chOff x="528" y="1584"/>
            <a:chExt cx="1008" cy="1008"/>
          </a:xfrm>
        </p:grpSpPr>
        <p:sp>
          <p:nvSpPr>
            <p:cNvPr id="230577" name="Oval 48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78" name="Oval 48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4" name="Group 484"/>
          <p:cNvGrpSpPr>
            <a:grpSpLocks/>
          </p:cNvGrpSpPr>
          <p:nvPr/>
        </p:nvGrpSpPr>
        <p:grpSpPr bwMode="auto">
          <a:xfrm flipV="1">
            <a:off x="5791200" y="3390900"/>
            <a:ext cx="304800" cy="304800"/>
            <a:chOff x="528" y="1584"/>
            <a:chExt cx="1008" cy="1008"/>
          </a:xfrm>
        </p:grpSpPr>
        <p:sp>
          <p:nvSpPr>
            <p:cNvPr id="230575" name="Oval 48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76" name="Oval 48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5" name="Group 487"/>
          <p:cNvGrpSpPr>
            <a:grpSpLocks/>
          </p:cNvGrpSpPr>
          <p:nvPr/>
        </p:nvGrpSpPr>
        <p:grpSpPr bwMode="auto">
          <a:xfrm flipV="1">
            <a:off x="6096000" y="3390900"/>
            <a:ext cx="304800" cy="304800"/>
            <a:chOff x="528" y="1584"/>
            <a:chExt cx="1008" cy="1008"/>
          </a:xfrm>
        </p:grpSpPr>
        <p:sp>
          <p:nvSpPr>
            <p:cNvPr id="230573" name="Oval 48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74" name="Oval 48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6" name="Group 490"/>
          <p:cNvGrpSpPr>
            <a:grpSpLocks/>
          </p:cNvGrpSpPr>
          <p:nvPr/>
        </p:nvGrpSpPr>
        <p:grpSpPr bwMode="auto">
          <a:xfrm flipV="1">
            <a:off x="6400800" y="3390900"/>
            <a:ext cx="304800" cy="304800"/>
            <a:chOff x="528" y="1584"/>
            <a:chExt cx="1008" cy="1008"/>
          </a:xfrm>
        </p:grpSpPr>
        <p:sp>
          <p:nvSpPr>
            <p:cNvPr id="230571" name="Oval 49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72" name="Oval 49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7" name="Group 493"/>
          <p:cNvGrpSpPr>
            <a:grpSpLocks/>
          </p:cNvGrpSpPr>
          <p:nvPr/>
        </p:nvGrpSpPr>
        <p:grpSpPr bwMode="auto">
          <a:xfrm flipV="1">
            <a:off x="3505200" y="3124200"/>
            <a:ext cx="304800" cy="304800"/>
            <a:chOff x="528" y="1584"/>
            <a:chExt cx="1008" cy="1008"/>
          </a:xfrm>
        </p:grpSpPr>
        <p:sp>
          <p:nvSpPr>
            <p:cNvPr id="230569" name="Oval 49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70" name="Oval 49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8" name="Group 496"/>
          <p:cNvGrpSpPr>
            <a:grpSpLocks/>
          </p:cNvGrpSpPr>
          <p:nvPr/>
        </p:nvGrpSpPr>
        <p:grpSpPr bwMode="auto">
          <a:xfrm flipV="1">
            <a:off x="3810000" y="3124200"/>
            <a:ext cx="304800" cy="304800"/>
            <a:chOff x="528" y="1584"/>
            <a:chExt cx="1008" cy="1008"/>
          </a:xfrm>
        </p:grpSpPr>
        <p:sp>
          <p:nvSpPr>
            <p:cNvPr id="230567" name="Oval 49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68" name="Oval 49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59" name="Group 499"/>
          <p:cNvGrpSpPr>
            <a:grpSpLocks/>
          </p:cNvGrpSpPr>
          <p:nvPr/>
        </p:nvGrpSpPr>
        <p:grpSpPr bwMode="auto">
          <a:xfrm flipV="1">
            <a:off x="4114800" y="3124200"/>
            <a:ext cx="304800" cy="304800"/>
            <a:chOff x="528" y="1584"/>
            <a:chExt cx="1008" cy="1008"/>
          </a:xfrm>
        </p:grpSpPr>
        <p:sp>
          <p:nvSpPr>
            <p:cNvPr id="230565" name="Oval 50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66" name="Oval 50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0" name="Group 502"/>
          <p:cNvGrpSpPr>
            <a:grpSpLocks/>
          </p:cNvGrpSpPr>
          <p:nvPr/>
        </p:nvGrpSpPr>
        <p:grpSpPr bwMode="auto">
          <a:xfrm flipV="1">
            <a:off x="4419600" y="3124200"/>
            <a:ext cx="304800" cy="304800"/>
            <a:chOff x="528" y="1584"/>
            <a:chExt cx="1008" cy="1008"/>
          </a:xfrm>
        </p:grpSpPr>
        <p:sp>
          <p:nvSpPr>
            <p:cNvPr id="230563" name="Oval 50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64" name="Oval 50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1" name="Group 505"/>
          <p:cNvGrpSpPr>
            <a:grpSpLocks/>
          </p:cNvGrpSpPr>
          <p:nvPr/>
        </p:nvGrpSpPr>
        <p:grpSpPr bwMode="auto">
          <a:xfrm flipV="1">
            <a:off x="5334000" y="3124200"/>
            <a:ext cx="304800" cy="304800"/>
            <a:chOff x="528" y="1584"/>
            <a:chExt cx="1008" cy="1008"/>
          </a:xfrm>
        </p:grpSpPr>
        <p:sp>
          <p:nvSpPr>
            <p:cNvPr id="230561" name="Oval 50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62" name="Oval 50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2" name="Group 508"/>
          <p:cNvGrpSpPr>
            <a:grpSpLocks/>
          </p:cNvGrpSpPr>
          <p:nvPr/>
        </p:nvGrpSpPr>
        <p:grpSpPr bwMode="auto">
          <a:xfrm flipV="1">
            <a:off x="5638800" y="3124200"/>
            <a:ext cx="304800" cy="304800"/>
            <a:chOff x="528" y="1584"/>
            <a:chExt cx="1008" cy="1008"/>
          </a:xfrm>
        </p:grpSpPr>
        <p:sp>
          <p:nvSpPr>
            <p:cNvPr id="230559" name="Oval 50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60" name="Oval 51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3" name="Group 511"/>
          <p:cNvGrpSpPr>
            <a:grpSpLocks/>
          </p:cNvGrpSpPr>
          <p:nvPr/>
        </p:nvGrpSpPr>
        <p:grpSpPr bwMode="auto">
          <a:xfrm flipV="1">
            <a:off x="5943600" y="3124200"/>
            <a:ext cx="304800" cy="304800"/>
            <a:chOff x="528" y="1584"/>
            <a:chExt cx="1008" cy="1008"/>
          </a:xfrm>
        </p:grpSpPr>
        <p:sp>
          <p:nvSpPr>
            <p:cNvPr id="230557" name="Oval 51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58" name="Oval 51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4" name="Group 514"/>
          <p:cNvGrpSpPr>
            <a:grpSpLocks/>
          </p:cNvGrpSpPr>
          <p:nvPr/>
        </p:nvGrpSpPr>
        <p:grpSpPr bwMode="auto">
          <a:xfrm flipV="1">
            <a:off x="6248400" y="3124200"/>
            <a:ext cx="304800" cy="304800"/>
            <a:chOff x="528" y="1584"/>
            <a:chExt cx="1008" cy="1008"/>
          </a:xfrm>
        </p:grpSpPr>
        <p:sp>
          <p:nvSpPr>
            <p:cNvPr id="230555" name="Oval 51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56" name="Oval 51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5" name="Group 517"/>
          <p:cNvGrpSpPr>
            <a:grpSpLocks/>
          </p:cNvGrpSpPr>
          <p:nvPr/>
        </p:nvGrpSpPr>
        <p:grpSpPr bwMode="auto">
          <a:xfrm flipV="1">
            <a:off x="3657600" y="2857500"/>
            <a:ext cx="304800" cy="304800"/>
            <a:chOff x="528" y="1584"/>
            <a:chExt cx="1008" cy="1008"/>
          </a:xfrm>
        </p:grpSpPr>
        <p:sp>
          <p:nvSpPr>
            <p:cNvPr id="230553" name="Oval 51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54" name="Oval 51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6" name="Group 520"/>
          <p:cNvGrpSpPr>
            <a:grpSpLocks/>
          </p:cNvGrpSpPr>
          <p:nvPr/>
        </p:nvGrpSpPr>
        <p:grpSpPr bwMode="auto">
          <a:xfrm flipV="1">
            <a:off x="3962400" y="2857500"/>
            <a:ext cx="304800" cy="304800"/>
            <a:chOff x="528" y="1584"/>
            <a:chExt cx="1008" cy="1008"/>
          </a:xfrm>
        </p:grpSpPr>
        <p:sp>
          <p:nvSpPr>
            <p:cNvPr id="230551" name="Oval 52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52" name="Oval 52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7" name="Group 523"/>
          <p:cNvGrpSpPr>
            <a:grpSpLocks/>
          </p:cNvGrpSpPr>
          <p:nvPr/>
        </p:nvGrpSpPr>
        <p:grpSpPr bwMode="auto">
          <a:xfrm flipV="1">
            <a:off x="4267200" y="2857500"/>
            <a:ext cx="304800" cy="304800"/>
            <a:chOff x="528" y="1584"/>
            <a:chExt cx="1008" cy="1008"/>
          </a:xfrm>
        </p:grpSpPr>
        <p:sp>
          <p:nvSpPr>
            <p:cNvPr id="230549" name="Oval 52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50" name="Oval 52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8" name="Group 526"/>
          <p:cNvGrpSpPr>
            <a:grpSpLocks/>
          </p:cNvGrpSpPr>
          <p:nvPr/>
        </p:nvGrpSpPr>
        <p:grpSpPr bwMode="auto">
          <a:xfrm flipV="1">
            <a:off x="4572000" y="2857500"/>
            <a:ext cx="304800" cy="304800"/>
            <a:chOff x="528" y="1584"/>
            <a:chExt cx="1008" cy="1008"/>
          </a:xfrm>
        </p:grpSpPr>
        <p:sp>
          <p:nvSpPr>
            <p:cNvPr id="230547" name="Oval 52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48" name="Oval 52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69" name="Group 529"/>
          <p:cNvGrpSpPr>
            <a:grpSpLocks/>
          </p:cNvGrpSpPr>
          <p:nvPr/>
        </p:nvGrpSpPr>
        <p:grpSpPr bwMode="auto">
          <a:xfrm flipV="1">
            <a:off x="4876800" y="2857500"/>
            <a:ext cx="304800" cy="304800"/>
            <a:chOff x="528" y="1584"/>
            <a:chExt cx="1008" cy="1008"/>
          </a:xfrm>
        </p:grpSpPr>
        <p:sp>
          <p:nvSpPr>
            <p:cNvPr id="230545" name="Oval 53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46" name="Oval 53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0" name="Group 532"/>
          <p:cNvGrpSpPr>
            <a:grpSpLocks/>
          </p:cNvGrpSpPr>
          <p:nvPr/>
        </p:nvGrpSpPr>
        <p:grpSpPr bwMode="auto">
          <a:xfrm flipV="1">
            <a:off x="5181600" y="2857500"/>
            <a:ext cx="304800" cy="304800"/>
            <a:chOff x="528" y="1584"/>
            <a:chExt cx="1008" cy="1008"/>
          </a:xfrm>
        </p:grpSpPr>
        <p:sp>
          <p:nvSpPr>
            <p:cNvPr id="230543" name="Oval 53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44" name="Oval 53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1" name="Group 535"/>
          <p:cNvGrpSpPr>
            <a:grpSpLocks/>
          </p:cNvGrpSpPr>
          <p:nvPr/>
        </p:nvGrpSpPr>
        <p:grpSpPr bwMode="auto">
          <a:xfrm flipV="1">
            <a:off x="5486400" y="2857500"/>
            <a:ext cx="304800" cy="304800"/>
            <a:chOff x="528" y="1584"/>
            <a:chExt cx="1008" cy="1008"/>
          </a:xfrm>
        </p:grpSpPr>
        <p:sp>
          <p:nvSpPr>
            <p:cNvPr id="230541" name="Oval 53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42" name="Oval 53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2" name="Group 538"/>
          <p:cNvGrpSpPr>
            <a:grpSpLocks/>
          </p:cNvGrpSpPr>
          <p:nvPr/>
        </p:nvGrpSpPr>
        <p:grpSpPr bwMode="auto">
          <a:xfrm flipV="1">
            <a:off x="5791200" y="2857500"/>
            <a:ext cx="304800" cy="304800"/>
            <a:chOff x="528" y="1584"/>
            <a:chExt cx="1008" cy="1008"/>
          </a:xfrm>
        </p:grpSpPr>
        <p:sp>
          <p:nvSpPr>
            <p:cNvPr id="230539" name="Oval 53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40" name="Oval 54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3" name="Group 541"/>
          <p:cNvGrpSpPr>
            <a:grpSpLocks/>
          </p:cNvGrpSpPr>
          <p:nvPr/>
        </p:nvGrpSpPr>
        <p:grpSpPr bwMode="auto">
          <a:xfrm flipV="1">
            <a:off x="6096000" y="2857500"/>
            <a:ext cx="304800" cy="304800"/>
            <a:chOff x="528" y="1584"/>
            <a:chExt cx="1008" cy="1008"/>
          </a:xfrm>
        </p:grpSpPr>
        <p:sp>
          <p:nvSpPr>
            <p:cNvPr id="230537" name="Oval 54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38" name="Oval 54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4" name="Group 544"/>
          <p:cNvGrpSpPr>
            <a:grpSpLocks/>
          </p:cNvGrpSpPr>
          <p:nvPr/>
        </p:nvGrpSpPr>
        <p:grpSpPr bwMode="auto">
          <a:xfrm flipV="1">
            <a:off x="3810000" y="2590800"/>
            <a:ext cx="304800" cy="304800"/>
            <a:chOff x="528" y="1584"/>
            <a:chExt cx="1008" cy="1008"/>
          </a:xfrm>
        </p:grpSpPr>
        <p:sp>
          <p:nvSpPr>
            <p:cNvPr id="230535" name="Oval 54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36" name="Oval 54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5" name="Group 547"/>
          <p:cNvGrpSpPr>
            <a:grpSpLocks/>
          </p:cNvGrpSpPr>
          <p:nvPr/>
        </p:nvGrpSpPr>
        <p:grpSpPr bwMode="auto">
          <a:xfrm flipV="1">
            <a:off x="4114800" y="2590800"/>
            <a:ext cx="304800" cy="304800"/>
            <a:chOff x="528" y="1584"/>
            <a:chExt cx="1008" cy="1008"/>
          </a:xfrm>
        </p:grpSpPr>
        <p:sp>
          <p:nvSpPr>
            <p:cNvPr id="230533" name="Oval 54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34" name="Oval 54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6" name="Group 550"/>
          <p:cNvGrpSpPr>
            <a:grpSpLocks/>
          </p:cNvGrpSpPr>
          <p:nvPr/>
        </p:nvGrpSpPr>
        <p:grpSpPr bwMode="auto">
          <a:xfrm flipV="1">
            <a:off x="4419600" y="2590800"/>
            <a:ext cx="304800" cy="304800"/>
            <a:chOff x="528" y="1584"/>
            <a:chExt cx="1008" cy="1008"/>
          </a:xfrm>
        </p:grpSpPr>
        <p:sp>
          <p:nvSpPr>
            <p:cNvPr id="230531" name="Oval 55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32" name="Oval 55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7" name="Group 553"/>
          <p:cNvGrpSpPr>
            <a:grpSpLocks/>
          </p:cNvGrpSpPr>
          <p:nvPr/>
        </p:nvGrpSpPr>
        <p:grpSpPr bwMode="auto">
          <a:xfrm flipV="1">
            <a:off x="4724400" y="2590800"/>
            <a:ext cx="304800" cy="304800"/>
            <a:chOff x="528" y="1584"/>
            <a:chExt cx="1008" cy="1008"/>
          </a:xfrm>
        </p:grpSpPr>
        <p:sp>
          <p:nvSpPr>
            <p:cNvPr id="230529" name="Oval 55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30" name="Oval 55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8" name="Group 556"/>
          <p:cNvGrpSpPr>
            <a:grpSpLocks/>
          </p:cNvGrpSpPr>
          <p:nvPr/>
        </p:nvGrpSpPr>
        <p:grpSpPr bwMode="auto">
          <a:xfrm flipV="1">
            <a:off x="5029200" y="2590800"/>
            <a:ext cx="304800" cy="304800"/>
            <a:chOff x="528" y="1584"/>
            <a:chExt cx="1008" cy="1008"/>
          </a:xfrm>
        </p:grpSpPr>
        <p:sp>
          <p:nvSpPr>
            <p:cNvPr id="230527" name="Oval 55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28" name="Oval 55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79" name="Group 559"/>
          <p:cNvGrpSpPr>
            <a:grpSpLocks/>
          </p:cNvGrpSpPr>
          <p:nvPr/>
        </p:nvGrpSpPr>
        <p:grpSpPr bwMode="auto">
          <a:xfrm flipV="1">
            <a:off x="5334000" y="2590800"/>
            <a:ext cx="304800" cy="304800"/>
            <a:chOff x="528" y="1584"/>
            <a:chExt cx="1008" cy="1008"/>
          </a:xfrm>
        </p:grpSpPr>
        <p:sp>
          <p:nvSpPr>
            <p:cNvPr id="230525" name="Oval 56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26" name="Oval 56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0" name="Group 562"/>
          <p:cNvGrpSpPr>
            <a:grpSpLocks/>
          </p:cNvGrpSpPr>
          <p:nvPr/>
        </p:nvGrpSpPr>
        <p:grpSpPr bwMode="auto">
          <a:xfrm flipV="1">
            <a:off x="5638800" y="2590800"/>
            <a:ext cx="304800" cy="304800"/>
            <a:chOff x="528" y="1584"/>
            <a:chExt cx="1008" cy="1008"/>
          </a:xfrm>
        </p:grpSpPr>
        <p:sp>
          <p:nvSpPr>
            <p:cNvPr id="230523" name="Oval 56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24" name="Oval 56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1" name="Group 565"/>
          <p:cNvGrpSpPr>
            <a:grpSpLocks/>
          </p:cNvGrpSpPr>
          <p:nvPr/>
        </p:nvGrpSpPr>
        <p:grpSpPr bwMode="auto">
          <a:xfrm flipV="1">
            <a:off x="5943600" y="2590800"/>
            <a:ext cx="304800" cy="304800"/>
            <a:chOff x="528" y="1584"/>
            <a:chExt cx="1008" cy="1008"/>
          </a:xfrm>
        </p:grpSpPr>
        <p:sp>
          <p:nvSpPr>
            <p:cNvPr id="230521" name="Oval 56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22" name="Oval 56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2" name="Group 568"/>
          <p:cNvGrpSpPr>
            <a:grpSpLocks/>
          </p:cNvGrpSpPr>
          <p:nvPr/>
        </p:nvGrpSpPr>
        <p:grpSpPr bwMode="auto">
          <a:xfrm flipV="1">
            <a:off x="3962400" y="2324100"/>
            <a:ext cx="304800" cy="304800"/>
            <a:chOff x="528" y="1584"/>
            <a:chExt cx="1008" cy="1008"/>
          </a:xfrm>
        </p:grpSpPr>
        <p:sp>
          <p:nvSpPr>
            <p:cNvPr id="230519" name="Oval 56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20" name="Oval 57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3" name="Group 571"/>
          <p:cNvGrpSpPr>
            <a:grpSpLocks/>
          </p:cNvGrpSpPr>
          <p:nvPr/>
        </p:nvGrpSpPr>
        <p:grpSpPr bwMode="auto">
          <a:xfrm flipV="1">
            <a:off x="4267200" y="2324100"/>
            <a:ext cx="304800" cy="304800"/>
            <a:chOff x="528" y="1584"/>
            <a:chExt cx="1008" cy="1008"/>
          </a:xfrm>
        </p:grpSpPr>
        <p:sp>
          <p:nvSpPr>
            <p:cNvPr id="230517" name="Oval 57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18" name="Oval 57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4" name="Group 574"/>
          <p:cNvGrpSpPr>
            <a:grpSpLocks/>
          </p:cNvGrpSpPr>
          <p:nvPr/>
        </p:nvGrpSpPr>
        <p:grpSpPr bwMode="auto">
          <a:xfrm flipV="1">
            <a:off x="4572000" y="2324100"/>
            <a:ext cx="304800" cy="304800"/>
            <a:chOff x="528" y="1584"/>
            <a:chExt cx="1008" cy="1008"/>
          </a:xfrm>
        </p:grpSpPr>
        <p:sp>
          <p:nvSpPr>
            <p:cNvPr id="230515" name="Oval 57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16" name="Oval 57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5" name="Group 577"/>
          <p:cNvGrpSpPr>
            <a:grpSpLocks/>
          </p:cNvGrpSpPr>
          <p:nvPr/>
        </p:nvGrpSpPr>
        <p:grpSpPr bwMode="auto">
          <a:xfrm flipV="1">
            <a:off x="4876800" y="2324100"/>
            <a:ext cx="304800" cy="304800"/>
            <a:chOff x="528" y="1584"/>
            <a:chExt cx="1008" cy="1008"/>
          </a:xfrm>
        </p:grpSpPr>
        <p:sp>
          <p:nvSpPr>
            <p:cNvPr id="230513" name="Oval 57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14" name="Oval 57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6" name="Group 580"/>
          <p:cNvGrpSpPr>
            <a:grpSpLocks/>
          </p:cNvGrpSpPr>
          <p:nvPr/>
        </p:nvGrpSpPr>
        <p:grpSpPr bwMode="auto">
          <a:xfrm flipV="1">
            <a:off x="5181600" y="2324100"/>
            <a:ext cx="304800" cy="304800"/>
            <a:chOff x="528" y="1584"/>
            <a:chExt cx="1008" cy="1008"/>
          </a:xfrm>
        </p:grpSpPr>
        <p:sp>
          <p:nvSpPr>
            <p:cNvPr id="230511" name="Oval 58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12" name="Oval 58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7" name="Group 583"/>
          <p:cNvGrpSpPr>
            <a:grpSpLocks/>
          </p:cNvGrpSpPr>
          <p:nvPr/>
        </p:nvGrpSpPr>
        <p:grpSpPr bwMode="auto">
          <a:xfrm flipV="1">
            <a:off x="5486400" y="2324100"/>
            <a:ext cx="304800" cy="304800"/>
            <a:chOff x="528" y="1584"/>
            <a:chExt cx="1008" cy="1008"/>
          </a:xfrm>
        </p:grpSpPr>
        <p:sp>
          <p:nvSpPr>
            <p:cNvPr id="230509" name="Oval 58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10" name="Oval 58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8" name="Group 586"/>
          <p:cNvGrpSpPr>
            <a:grpSpLocks/>
          </p:cNvGrpSpPr>
          <p:nvPr/>
        </p:nvGrpSpPr>
        <p:grpSpPr bwMode="auto">
          <a:xfrm flipV="1">
            <a:off x="5791200" y="2324100"/>
            <a:ext cx="304800" cy="304800"/>
            <a:chOff x="528" y="1584"/>
            <a:chExt cx="1008" cy="1008"/>
          </a:xfrm>
        </p:grpSpPr>
        <p:sp>
          <p:nvSpPr>
            <p:cNvPr id="230507" name="Oval 58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08" name="Oval 58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89" name="Group 589"/>
          <p:cNvGrpSpPr>
            <a:grpSpLocks/>
          </p:cNvGrpSpPr>
          <p:nvPr/>
        </p:nvGrpSpPr>
        <p:grpSpPr bwMode="auto">
          <a:xfrm flipV="1">
            <a:off x="4419600" y="2057400"/>
            <a:ext cx="304800" cy="304800"/>
            <a:chOff x="528" y="1584"/>
            <a:chExt cx="1008" cy="1008"/>
          </a:xfrm>
        </p:grpSpPr>
        <p:sp>
          <p:nvSpPr>
            <p:cNvPr id="230505" name="Oval 59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06" name="Oval 59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90" name="Group 592"/>
          <p:cNvGrpSpPr>
            <a:grpSpLocks/>
          </p:cNvGrpSpPr>
          <p:nvPr/>
        </p:nvGrpSpPr>
        <p:grpSpPr bwMode="auto">
          <a:xfrm flipV="1">
            <a:off x="4724400" y="2057400"/>
            <a:ext cx="304800" cy="304800"/>
            <a:chOff x="528" y="1584"/>
            <a:chExt cx="1008" cy="1008"/>
          </a:xfrm>
        </p:grpSpPr>
        <p:sp>
          <p:nvSpPr>
            <p:cNvPr id="230503" name="Oval 59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04" name="Oval 59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91" name="Group 595"/>
          <p:cNvGrpSpPr>
            <a:grpSpLocks/>
          </p:cNvGrpSpPr>
          <p:nvPr/>
        </p:nvGrpSpPr>
        <p:grpSpPr bwMode="auto">
          <a:xfrm flipV="1">
            <a:off x="5029200" y="2057400"/>
            <a:ext cx="304800" cy="304800"/>
            <a:chOff x="528" y="1584"/>
            <a:chExt cx="1008" cy="1008"/>
          </a:xfrm>
        </p:grpSpPr>
        <p:sp>
          <p:nvSpPr>
            <p:cNvPr id="230501" name="Oval 59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02" name="Oval 59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92" name="Group 598"/>
          <p:cNvGrpSpPr>
            <a:grpSpLocks/>
          </p:cNvGrpSpPr>
          <p:nvPr/>
        </p:nvGrpSpPr>
        <p:grpSpPr bwMode="auto">
          <a:xfrm flipV="1">
            <a:off x="5334000" y="2057400"/>
            <a:ext cx="304800" cy="304800"/>
            <a:chOff x="528" y="1584"/>
            <a:chExt cx="1008" cy="1008"/>
          </a:xfrm>
        </p:grpSpPr>
        <p:sp>
          <p:nvSpPr>
            <p:cNvPr id="230499" name="Oval 59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500" name="Oval 60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93" name="Group 601"/>
          <p:cNvGrpSpPr>
            <a:grpSpLocks/>
          </p:cNvGrpSpPr>
          <p:nvPr/>
        </p:nvGrpSpPr>
        <p:grpSpPr bwMode="auto">
          <a:xfrm flipV="1">
            <a:off x="5638800" y="2057400"/>
            <a:ext cx="304800" cy="304800"/>
            <a:chOff x="528" y="1584"/>
            <a:chExt cx="1008" cy="1008"/>
          </a:xfrm>
        </p:grpSpPr>
        <p:sp>
          <p:nvSpPr>
            <p:cNvPr id="230497" name="Oval 60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498" name="Oval 60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0494" name="Group 604"/>
          <p:cNvGrpSpPr>
            <a:grpSpLocks/>
          </p:cNvGrpSpPr>
          <p:nvPr/>
        </p:nvGrpSpPr>
        <p:grpSpPr bwMode="auto">
          <a:xfrm flipV="1">
            <a:off x="4114800" y="2057400"/>
            <a:ext cx="304800" cy="304800"/>
            <a:chOff x="528" y="1584"/>
            <a:chExt cx="1008" cy="1008"/>
          </a:xfrm>
        </p:grpSpPr>
        <p:sp>
          <p:nvSpPr>
            <p:cNvPr id="230495" name="Oval 60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0496" name="Oval 60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7"/>
          <p:cNvPicPr>
            <a:picLocks noChangeAspect="1" noChangeArrowheads="1"/>
          </p:cNvPicPr>
          <p:nvPr/>
        </p:nvPicPr>
        <p:blipFill>
          <a:blip r:embed="rId2"/>
          <a:srcRect/>
          <a:stretch>
            <a:fillRect/>
          </a:stretch>
        </p:blipFill>
        <p:spPr bwMode="auto">
          <a:xfrm>
            <a:off x="228600" y="1611313"/>
            <a:ext cx="4343400" cy="3962400"/>
          </a:xfrm>
          <a:prstGeom prst="rect">
            <a:avLst/>
          </a:prstGeom>
          <a:noFill/>
          <a:ln w="9525">
            <a:noFill/>
            <a:miter lim="800000"/>
            <a:headEnd/>
            <a:tailEnd/>
          </a:ln>
        </p:spPr>
      </p:pic>
      <p:pic>
        <p:nvPicPr>
          <p:cNvPr id="231427" name="Picture 1026"/>
          <p:cNvPicPr>
            <a:picLocks noChangeAspect="1" noChangeArrowheads="1"/>
          </p:cNvPicPr>
          <p:nvPr/>
        </p:nvPicPr>
        <p:blipFill>
          <a:blip r:embed="rId3"/>
          <a:srcRect/>
          <a:stretch>
            <a:fillRect/>
          </a:stretch>
        </p:blipFill>
        <p:spPr bwMode="auto">
          <a:xfrm>
            <a:off x="4648200" y="3657600"/>
            <a:ext cx="4495800" cy="2994025"/>
          </a:xfrm>
          <a:prstGeom prst="rect">
            <a:avLst/>
          </a:prstGeom>
          <a:noFill/>
          <a:ln w="9525">
            <a:noFill/>
            <a:miter lim="800000"/>
            <a:headEnd/>
            <a:tailEnd/>
          </a:ln>
        </p:spPr>
      </p:pic>
      <p:sp>
        <p:nvSpPr>
          <p:cNvPr id="231428" name="Rectangle 1028"/>
          <p:cNvSpPr>
            <a:spLocks noGrp="1" noChangeArrowheads="1"/>
          </p:cNvSpPr>
          <p:nvPr>
            <p:ph type="title"/>
          </p:nvPr>
        </p:nvSpPr>
        <p:spPr>
          <a:xfrm>
            <a:off x="76200" y="152400"/>
            <a:ext cx="7772400" cy="1143000"/>
          </a:xfrm>
        </p:spPr>
        <p:txBody>
          <a:bodyPr/>
          <a:lstStyle/>
          <a:p>
            <a:r>
              <a:rPr lang="en-US" smtClean="0">
                <a:ea typeface="ＭＳ Ｐゴシック" charset="-128"/>
              </a:rPr>
              <a:t>Experimental Air-guiding PCF</a:t>
            </a:r>
          </a:p>
        </p:txBody>
      </p:sp>
      <p:grpSp>
        <p:nvGrpSpPr>
          <p:cNvPr id="231429" name="Group 1029"/>
          <p:cNvGrpSpPr>
            <a:grpSpLocks/>
          </p:cNvGrpSpPr>
          <p:nvPr/>
        </p:nvGrpSpPr>
        <p:grpSpPr bwMode="auto">
          <a:xfrm>
            <a:off x="7772400" y="228600"/>
            <a:ext cx="990600" cy="990600"/>
            <a:chOff x="3600" y="2352"/>
            <a:chExt cx="1344" cy="1344"/>
          </a:xfrm>
        </p:grpSpPr>
        <p:sp>
          <p:nvSpPr>
            <p:cNvPr id="231438" name="Oval 1030"/>
            <p:cNvSpPr>
              <a:spLocks noChangeArrowheads="1"/>
            </p:cNvSpPr>
            <p:nvPr/>
          </p:nvSpPr>
          <p:spPr bwMode="auto">
            <a:xfrm>
              <a:off x="3600" y="2352"/>
              <a:ext cx="1344" cy="1344"/>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grpSp>
          <p:nvGrpSpPr>
            <p:cNvPr id="231439" name="Group 1031"/>
            <p:cNvGrpSpPr>
              <a:grpSpLocks/>
            </p:cNvGrpSpPr>
            <p:nvPr/>
          </p:nvGrpSpPr>
          <p:grpSpPr bwMode="auto">
            <a:xfrm>
              <a:off x="3648" y="2426"/>
              <a:ext cx="1248" cy="1196"/>
              <a:chOff x="3648" y="2458"/>
              <a:chExt cx="1248" cy="1196"/>
            </a:xfrm>
          </p:grpSpPr>
          <p:sp>
            <p:nvSpPr>
              <p:cNvPr id="231440" name="Oval 1032"/>
              <p:cNvSpPr>
                <a:spLocks noChangeArrowheads="1"/>
              </p:cNvSpPr>
              <p:nvPr/>
            </p:nvSpPr>
            <p:spPr bwMode="auto">
              <a:xfrm>
                <a:off x="4007"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1" name="Oval 1033"/>
              <p:cNvSpPr>
                <a:spLocks noChangeArrowheads="1"/>
              </p:cNvSpPr>
              <p:nvPr/>
            </p:nvSpPr>
            <p:spPr bwMode="auto">
              <a:xfrm>
                <a:off x="4151"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2" name="Oval 1034"/>
              <p:cNvSpPr>
                <a:spLocks noChangeArrowheads="1"/>
              </p:cNvSpPr>
              <p:nvPr/>
            </p:nvSpPr>
            <p:spPr bwMode="auto">
              <a:xfrm>
                <a:off x="4295"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3" name="Oval 1035"/>
              <p:cNvSpPr>
                <a:spLocks noChangeArrowheads="1"/>
              </p:cNvSpPr>
              <p:nvPr/>
            </p:nvSpPr>
            <p:spPr bwMode="auto">
              <a:xfrm>
                <a:off x="4439"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4" name="Oval 1036"/>
              <p:cNvSpPr>
                <a:spLocks noChangeArrowheads="1"/>
              </p:cNvSpPr>
              <p:nvPr/>
            </p:nvSpPr>
            <p:spPr bwMode="auto">
              <a:xfrm>
                <a:off x="3936"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5" name="Oval 1037"/>
              <p:cNvSpPr>
                <a:spLocks noChangeArrowheads="1"/>
              </p:cNvSpPr>
              <p:nvPr/>
            </p:nvSpPr>
            <p:spPr bwMode="auto">
              <a:xfrm>
                <a:off x="4080"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6" name="Oval 1038"/>
              <p:cNvSpPr>
                <a:spLocks noChangeArrowheads="1"/>
              </p:cNvSpPr>
              <p:nvPr/>
            </p:nvSpPr>
            <p:spPr bwMode="auto">
              <a:xfrm>
                <a:off x="4224"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7" name="Oval 1039"/>
              <p:cNvSpPr>
                <a:spLocks noChangeArrowheads="1"/>
              </p:cNvSpPr>
              <p:nvPr/>
            </p:nvSpPr>
            <p:spPr bwMode="auto">
              <a:xfrm>
                <a:off x="4368"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8" name="Oval 1040"/>
              <p:cNvSpPr>
                <a:spLocks noChangeArrowheads="1"/>
              </p:cNvSpPr>
              <p:nvPr/>
            </p:nvSpPr>
            <p:spPr bwMode="auto">
              <a:xfrm>
                <a:off x="4512"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49" name="Oval 1041"/>
              <p:cNvSpPr>
                <a:spLocks noChangeArrowheads="1"/>
              </p:cNvSpPr>
              <p:nvPr/>
            </p:nvSpPr>
            <p:spPr bwMode="auto">
              <a:xfrm>
                <a:off x="386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0" name="Oval 1042"/>
              <p:cNvSpPr>
                <a:spLocks noChangeArrowheads="1"/>
              </p:cNvSpPr>
              <p:nvPr/>
            </p:nvSpPr>
            <p:spPr bwMode="auto">
              <a:xfrm>
                <a:off x="4007"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1" name="Oval 1043"/>
              <p:cNvSpPr>
                <a:spLocks noChangeArrowheads="1"/>
              </p:cNvSpPr>
              <p:nvPr/>
            </p:nvSpPr>
            <p:spPr bwMode="auto">
              <a:xfrm>
                <a:off x="4151"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2" name="Oval 1044"/>
              <p:cNvSpPr>
                <a:spLocks noChangeArrowheads="1"/>
              </p:cNvSpPr>
              <p:nvPr/>
            </p:nvSpPr>
            <p:spPr bwMode="auto">
              <a:xfrm>
                <a:off x="4295"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3" name="Oval 1045"/>
              <p:cNvSpPr>
                <a:spLocks noChangeArrowheads="1"/>
              </p:cNvSpPr>
              <p:nvPr/>
            </p:nvSpPr>
            <p:spPr bwMode="auto">
              <a:xfrm>
                <a:off x="4439"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4" name="Oval 1046"/>
              <p:cNvSpPr>
                <a:spLocks noChangeArrowheads="1"/>
              </p:cNvSpPr>
              <p:nvPr/>
            </p:nvSpPr>
            <p:spPr bwMode="auto">
              <a:xfrm>
                <a:off x="458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5" name="Oval 1047"/>
              <p:cNvSpPr>
                <a:spLocks noChangeArrowheads="1"/>
              </p:cNvSpPr>
              <p:nvPr/>
            </p:nvSpPr>
            <p:spPr bwMode="auto">
              <a:xfrm>
                <a:off x="379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6" name="Oval 1048"/>
              <p:cNvSpPr>
                <a:spLocks noChangeArrowheads="1"/>
              </p:cNvSpPr>
              <p:nvPr/>
            </p:nvSpPr>
            <p:spPr bwMode="auto">
              <a:xfrm>
                <a:off x="393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7" name="Oval 1049"/>
              <p:cNvSpPr>
                <a:spLocks noChangeArrowheads="1"/>
              </p:cNvSpPr>
              <p:nvPr/>
            </p:nvSpPr>
            <p:spPr bwMode="auto">
              <a:xfrm>
                <a:off x="4080"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8" name="Oval 1050"/>
              <p:cNvSpPr>
                <a:spLocks noChangeArrowheads="1"/>
              </p:cNvSpPr>
              <p:nvPr/>
            </p:nvSpPr>
            <p:spPr bwMode="auto">
              <a:xfrm>
                <a:off x="4224"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59" name="Oval 1051"/>
              <p:cNvSpPr>
                <a:spLocks noChangeArrowheads="1"/>
              </p:cNvSpPr>
              <p:nvPr/>
            </p:nvSpPr>
            <p:spPr bwMode="auto">
              <a:xfrm>
                <a:off x="4368"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0" name="Oval 1052"/>
              <p:cNvSpPr>
                <a:spLocks noChangeArrowheads="1"/>
              </p:cNvSpPr>
              <p:nvPr/>
            </p:nvSpPr>
            <p:spPr bwMode="auto">
              <a:xfrm>
                <a:off x="451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1" name="Oval 1053"/>
              <p:cNvSpPr>
                <a:spLocks noChangeArrowheads="1"/>
              </p:cNvSpPr>
              <p:nvPr/>
            </p:nvSpPr>
            <p:spPr bwMode="auto">
              <a:xfrm>
                <a:off x="465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2" name="Oval 1054"/>
              <p:cNvSpPr>
                <a:spLocks noChangeArrowheads="1"/>
              </p:cNvSpPr>
              <p:nvPr/>
            </p:nvSpPr>
            <p:spPr bwMode="auto">
              <a:xfrm>
                <a:off x="371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3" name="Oval 1055"/>
              <p:cNvSpPr>
                <a:spLocks noChangeArrowheads="1"/>
              </p:cNvSpPr>
              <p:nvPr/>
            </p:nvSpPr>
            <p:spPr bwMode="auto">
              <a:xfrm>
                <a:off x="386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4" name="Oval 1056"/>
              <p:cNvSpPr>
                <a:spLocks noChangeArrowheads="1"/>
              </p:cNvSpPr>
              <p:nvPr/>
            </p:nvSpPr>
            <p:spPr bwMode="auto">
              <a:xfrm>
                <a:off x="400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5" name="Oval 1057"/>
              <p:cNvSpPr>
                <a:spLocks noChangeArrowheads="1"/>
              </p:cNvSpPr>
              <p:nvPr/>
            </p:nvSpPr>
            <p:spPr bwMode="auto">
              <a:xfrm>
                <a:off x="4151"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6" name="Oval 1058"/>
              <p:cNvSpPr>
                <a:spLocks noChangeArrowheads="1"/>
              </p:cNvSpPr>
              <p:nvPr/>
            </p:nvSpPr>
            <p:spPr bwMode="auto">
              <a:xfrm>
                <a:off x="4295"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7" name="Oval 1059"/>
              <p:cNvSpPr>
                <a:spLocks noChangeArrowheads="1"/>
              </p:cNvSpPr>
              <p:nvPr/>
            </p:nvSpPr>
            <p:spPr bwMode="auto">
              <a:xfrm>
                <a:off x="443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8" name="Oval 1060"/>
              <p:cNvSpPr>
                <a:spLocks noChangeArrowheads="1"/>
              </p:cNvSpPr>
              <p:nvPr/>
            </p:nvSpPr>
            <p:spPr bwMode="auto">
              <a:xfrm>
                <a:off x="458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69" name="Oval 1061"/>
              <p:cNvSpPr>
                <a:spLocks noChangeArrowheads="1"/>
              </p:cNvSpPr>
              <p:nvPr/>
            </p:nvSpPr>
            <p:spPr bwMode="auto">
              <a:xfrm>
                <a:off x="472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0" name="Oval 1062"/>
              <p:cNvSpPr>
                <a:spLocks noChangeArrowheads="1"/>
              </p:cNvSpPr>
              <p:nvPr/>
            </p:nvSpPr>
            <p:spPr bwMode="auto">
              <a:xfrm>
                <a:off x="364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1" name="Oval 1063"/>
              <p:cNvSpPr>
                <a:spLocks noChangeArrowheads="1"/>
              </p:cNvSpPr>
              <p:nvPr/>
            </p:nvSpPr>
            <p:spPr bwMode="auto">
              <a:xfrm>
                <a:off x="379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2" name="Oval 1064"/>
              <p:cNvSpPr>
                <a:spLocks noChangeArrowheads="1"/>
              </p:cNvSpPr>
              <p:nvPr/>
            </p:nvSpPr>
            <p:spPr bwMode="auto">
              <a:xfrm>
                <a:off x="393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3" name="Oval 1065"/>
              <p:cNvSpPr>
                <a:spLocks noChangeArrowheads="1"/>
              </p:cNvSpPr>
              <p:nvPr/>
            </p:nvSpPr>
            <p:spPr bwMode="auto">
              <a:xfrm>
                <a:off x="408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4" name="Oval 1066"/>
              <p:cNvSpPr>
                <a:spLocks noChangeArrowheads="1"/>
              </p:cNvSpPr>
              <p:nvPr/>
            </p:nvSpPr>
            <p:spPr bwMode="auto">
              <a:xfrm>
                <a:off x="4128" y="2916"/>
                <a:ext cx="288" cy="288"/>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5" name="Oval 1067"/>
              <p:cNvSpPr>
                <a:spLocks noChangeArrowheads="1"/>
              </p:cNvSpPr>
              <p:nvPr/>
            </p:nvSpPr>
            <p:spPr bwMode="auto">
              <a:xfrm>
                <a:off x="436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6" name="Oval 1068"/>
              <p:cNvSpPr>
                <a:spLocks noChangeArrowheads="1"/>
              </p:cNvSpPr>
              <p:nvPr/>
            </p:nvSpPr>
            <p:spPr bwMode="auto">
              <a:xfrm>
                <a:off x="451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7" name="Oval 1069"/>
              <p:cNvSpPr>
                <a:spLocks noChangeArrowheads="1"/>
              </p:cNvSpPr>
              <p:nvPr/>
            </p:nvSpPr>
            <p:spPr bwMode="auto">
              <a:xfrm>
                <a:off x="465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8" name="Oval 1070"/>
              <p:cNvSpPr>
                <a:spLocks noChangeArrowheads="1"/>
              </p:cNvSpPr>
              <p:nvPr/>
            </p:nvSpPr>
            <p:spPr bwMode="auto">
              <a:xfrm>
                <a:off x="480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79" name="Oval 1071"/>
              <p:cNvSpPr>
                <a:spLocks noChangeArrowheads="1"/>
              </p:cNvSpPr>
              <p:nvPr/>
            </p:nvSpPr>
            <p:spPr bwMode="auto">
              <a:xfrm>
                <a:off x="371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0" name="Oval 1072"/>
              <p:cNvSpPr>
                <a:spLocks noChangeArrowheads="1"/>
              </p:cNvSpPr>
              <p:nvPr/>
            </p:nvSpPr>
            <p:spPr bwMode="auto">
              <a:xfrm>
                <a:off x="386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1" name="Oval 1073"/>
              <p:cNvSpPr>
                <a:spLocks noChangeArrowheads="1"/>
              </p:cNvSpPr>
              <p:nvPr/>
            </p:nvSpPr>
            <p:spPr bwMode="auto">
              <a:xfrm>
                <a:off x="400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2" name="Oval 1074"/>
              <p:cNvSpPr>
                <a:spLocks noChangeArrowheads="1"/>
              </p:cNvSpPr>
              <p:nvPr/>
            </p:nvSpPr>
            <p:spPr bwMode="auto">
              <a:xfrm>
                <a:off x="4151"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3" name="Oval 1075"/>
              <p:cNvSpPr>
                <a:spLocks noChangeArrowheads="1"/>
              </p:cNvSpPr>
              <p:nvPr/>
            </p:nvSpPr>
            <p:spPr bwMode="auto">
              <a:xfrm>
                <a:off x="4295"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4" name="Oval 1076"/>
              <p:cNvSpPr>
                <a:spLocks noChangeArrowheads="1"/>
              </p:cNvSpPr>
              <p:nvPr/>
            </p:nvSpPr>
            <p:spPr bwMode="auto">
              <a:xfrm>
                <a:off x="443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5" name="Oval 1077"/>
              <p:cNvSpPr>
                <a:spLocks noChangeArrowheads="1"/>
              </p:cNvSpPr>
              <p:nvPr/>
            </p:nvSpPr>
            <p:spPr bwMode="auto">
              <a:xfrm>
                <a:off x="458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6" name="Oval 1078"/>
              <p:cNvSpPr>
                <a:spLocks noChangeArrowheads="1"/>
              </p:cNvSpPr>
              <p:nvPr/>
            </p:nvSpPr>
            <p:spPr bwMode="auto">
              <a:xfrm>
                <a:off x="472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7" name="Oval 1079"/>
              <p:cNvSpPr>
                <a:spLocks noChangeArrowheads="1"/>
              </p:cNvSpPr>
              <p:nvPr/>
            </p:nvSpPr>
            <p:spPr bwMode="auto">
              <a:xfrm>
                <a:off x="379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8" name="Oval 1080"/>
              <p:cNvSpPr>
                <a:spLocks noChangeArrowheads="1"/>
              </p:cNvSpPr>
              <p:nvPr/>
            </p:nvSpPr>
            <p:spPr bwMode="auto">
              <a:xfrm>
                <a:off x="393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89" name="Oval 1081"/>
              <p:cNvSpPr>
                <a:spLocks noChangeArrowheads="1"/>
              </p:cNvSpPr>
              <p:nvPr/>
            </p:nvSpPr>
            <p:spPr bwMode="auto">
              <a:xfrm>
                <a:off x="4080"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0" name="Oval 1082"/>
              <p:cNvSpPr>
                <a:spLocks noChangeArrowheads="1"/>
              </p:cNvSpPr>
              <p:nvPr/>
            </p:nvSpPr>
            <p:spPr bwMode="auto">
              <a:xfrm>
                <a:off x="4224"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1" name="Oval 1083"/>
              <p:cNvSpPr>
                <a:spLocks noChangeArrowheads="1"/>
              </p:cNvSpPr>
              <p:nvPr/>
            </p:nvSpPr>
            <p:spPr bwMode="auto">
              <a:xfrm>
                <a:off x="4368"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2" name="Oval 1084"/>
              <p:cNvSpPr>
                <a:spLocks noChangeArrowheads="1"/>
              </p:cNvSpPr>
              <p:nvPr/>
            </p:nvSpPr>
            <p:spPr bwMode="auto">
              <a:xfrm>
                <a:off x="451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3" name="Oval 1085"/>
              <p:cNvSpPr>
                <a:spLocks noChangeArrowheads="1"/>
              </p:cNvSpPr>
              <p:nvPr/>
            </p:nvSpPr>
            <p:spPr bwMode="auto">
              <a:xfrm>
                <a:off x="465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4" name="Oval 1086"/>
              <p:cNvSpPr>
                <a:spLocks noChangeArrowheads="1"/>
              </p:cNvSpPr>
              <p:nvPr/>
            </p:nvSpPr>
            <p:spPr bwMode="auto">
              <a:xfrm>
                <a:off x="386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5" name="Oval 1087"/>
              <p:cNvSpPr>
                <a:spLocks noChangeArrowheads="1"/>
              </p:cNvSpPr>
              <p:nvPr/>
            </p:nvSpPr>
            <p:spPr bwMode="auto">
              <a:xfrm>
                <a:off x="4007"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6" name="Oval 1088"/>
              <p:cNvSpPr>
                <a:spLocks noChangeArrowheads="1"/>
              </p:cNvSpPr>
              <p:nvPr/>
            </p:nvSpPr>
            <p:spPr bwMode="auto">
              <a:xfrm>
                <a:off x="4151"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7" name="Oval 1089"/>
              <p:cNvSpPr>
                <a:spLocks noChangeArrowheads="1"/>
              </p:cNvSpPr>
              <p:nvPr/>
            </p:nvSpPr>
            <p:spPr bwMode="auto">
              <a:xfrm>
                <a:off x="4295"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8" name="Oval 1090"/>
              <p:cNvSpPr>
                <a:spLocks noChangeArrowheads="1"/>
              </p:cNvSpPr>
              <p:nvPr/>
            </p:nvSpPr>
            <p:spPr bwMode="auto">
              <a:xfrm>
                <a:off x="4439"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499" name="Oval 1091"/>
              <p:cNvSpPr>
                <a:spLocks noChangeArrowheads="1"/>
              </p:cNvSpPr>
              <p:nvPr/>
            </p:nvSpPr>
            <p:spPr bwMode="auto">
              <a:xfrm>
                <a:off x="458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0" name="Oval 1092"/>
              <p:cNvSpPr>
                <a:spLocks noChangeArrowheads="1"/>
              </p:cNvSpPr>
              <p:nvPr/>
            </p:nvSpPr>
            <p:spPr bwMode="auto">
              <a:xfrm>
                <a:off x="3936"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1" name="Oval 1093"/>
              <p:cNvSpPr>
                <a:spLocks noChangeArrowheads="1"/>
              </p:cNvSpPr>
              <p:nvPr/>
            </p:nvSpPr>
            <p:spPr bwMode="auto">
              <a:xfrm>
                <a:off x="4080"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2" name="Oval 1094"/>
              <p:cNvSpPr>
                <a:spLocks noChangeArrowheads="1"/>
              </p:cNvSpPr>
              <p:nvPr/>
            </p:nvSpPr>
            <p:spPr bwMode="auto">
              <a:xfrm>
                <a:off x="4224"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3" name="Oval 1095"/>
              <p:cNvSpPr>
                <a:spLocks noChangeArrowheads="1"/>
              </p:cNvSpPr>
              <p:nvPr/>
            </p:nvSpPr>
            <p:spPr bwMode="auto">
              <a:xfrm>
                <a:off x="4368"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4" name="Oval 1096"/>
              <p:cNvSpPr>
                <a:spLocks noChangeArrowheads="1"/>
              </p:cNvSpPr>
              <p:nvPr/>
            </p:nvSpPr>
            <p:spPr bwMode="auto">
              <a:xfrm>
                <a:off x="4512"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5" name="Oval 1097"/>
              <p:cNvSpPr>
                <a:spLocks noChangeArrowheads="1"/>
              </p:cNvSpPr>
              <p:nvPr/>
            </p:nvSpPr>
            <p:spPr bwMode="auto">
              <a:xfrm>
                <a:off x="4007"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6" name="Oval 1098"/>
              <p:cNvSpPr>
                <a:spLocks noChangeArrowheads="1"/>
              </p:cNvSpPr>
              <p:nvPr/>
            </p:nvSpPr>
            <p:spPr bwMode="auto">
              <a:xfrm>
                <a:off x="4151"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7" name="Oval 1099"/>
              <p:cNvSpPr>
                <a:spLocks noChangeArrowheads="1"/>
              </p:cNvSpPr>
              <p:nvPr/>
            </p:nvSpPr>
            <p:spPr bwMode="auto">
              <a:xfrm>
                <a:off x="4295"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1508" name="Oval 1100"/>
              <p:cNvSpPr>
                <a:spLocks noChangeArrowheads="1"/>
              </p:cNvSpPr>
              <p:nvPr/>
            </p:nvSpPr>
            <p:spPr bwMode="auto">
              <a:xfrm>
                <a:off x="4439"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grpSp>
      </p:grpSp>
      <p:sp>
        <p:nvSpPr>
          <p:cNvPr id="231430" name="Text Box 1101"/>
          <p:cNvSpPr txBox="1">
            <a:spLocks noChangeArrowheads="1"/>
          </p:cNvSpPr>
          <p:nvPr/>
        </p:nvSpPr>
        <p:spPr bwMode="auto">
          <a:xfrm>
            <a:off x="1484313" y="1096963"/>
            <a:ext cx="5068887" cy="396875"/>
          </a:xfrm>
          <a:prstGeom prst="rect">
            <a:avLst/>
          </a:prstGeom>
          <a:noFill/>
          <a:ln w="9525">
            <a:noFill/>
            <a:miter lim="800000"/>
            <a:headEnd/>
            <a:tailEnd/>
          </a:ln>
        </p:spPr>
        <p:txBody>
          <a:bodyPr wrap="none">
            <a:spAutoFit/>
          </a:bodyPr>
          <a:lstStyle/>
          <a:p>
            <a:pPr algn="ctr" eaLnBrk="0" hangingPunct="0"/>
            <a:r>
              <a:rPr lang="en-US" sz="2000"/>
              <a:t>[ R. F. Cregan </a:t>
            </a:r>
            <a:r>
              <a:rPr lang="en-US" sz="2000" i="1"/>
              <a:t>et al.</a:t>
            </a:r>
            <a:r>
              <a:rPr lang="en-US" sz="2000"/>
              <a:t>, </a:t>
            </a:r>
            <a:r>
              <a:rPr lang="en-US" sz="2000" i="1"/>
              <a:t>Science</a:t>
            </a:r>
            <a:r>
              <a:rPr lang="en-US" sz="2000"/>
              <a:t> </a:t>
            </a:r>
            <a:r>
              <a:rPr lang="en-US" sz="2000" b="1"/>
              <a:t>285</a:t>
            </a:r>
            <a:r>
              <a:rPr lang="en-US" sz="2000"/>
              <a:t>, 1537 (1999) ]</a:t>
            </a:r>
          </a:p>
        </p:txBody>
      </p:sp>
      <p:sp>
        <p:nvSpPr>
          <p:cNvPr id="231431" name="Line 1102"/>
          <p:cNvSpPr>
            <a:spLocks noChangeShapeType="1"/>
          </p:cNvSpPr>
          <p:nvPr/>
        </p:nvSpPr>
        <p:spPr bwMode="auto">
          <a:xfrm>
            <a:off x="4114800" y="1905000"/>
            <a:ext cx="336550" cy="0"/>
          </a:xfrm>
          <a:prstGeom prst="line">
            <a:avLst/>
          </a:prstGeom>
          <a:noFill/>
          <a:ln w="38100">
            <a:solidFill>
              <a:srgbClr val="FF0000"/>
            </a:solidFill>
            <a:round/>
            <a:headEnd/>
            <a:tailEnd/>
          </a:ln>
        </p:spPr>
        <p:txBody>
          <a:bodyPr wrap="none" anchor="ctr"/>
          <a:lstStyle/>
          <a:p>
            <a:endParaRPr lang="cs-CZ"/>
          </a:p>
        </p:txBody>
      </p:sp>
      <p:sp>
        <p:nvSpPr>
          <p:cNvPr id="231432" name="Text Box 1103"/>
          <p:cNvSpPr txBox="1">
            <a:spLocks noChangeArrowheads="1"/>
          </p:cNvSpPr>
          <p:nvPr/>
        </p:nvSpPr>
        <p:spPr bwMode="auto">
          <a:xfrm>
            <a:off x="3886200" y="1905000"/>
            <a:ext cx="735013" cy="366713"/>
          </a:xfrm>
          <a:prstGeom prst="rect">
            <a:avLst/>
          </a:prstGeom>
          <a:noFill/>
          <a:ln w="9525">
            <a:noFill/>
            <a:miter lim="800000"/>
            <a:headEnd/>
            <a:tailEnd/>
          </a:ln>
        </p:spPr>
        <p:txBody>
          <a:bodyPr wrap="none">
            <a:spAutoFit/>
          </a:bodyPr>
          <a:lstStyle/>
          <a:p>
            <a:pPr algn="ctr" eaLnBrk="0" hangingPunct="0"/>
            <a:r>
              <a:rPr lang="en-US" sz="1800" b="1">
                <a:solidFill>
                  <a:srgbClr val="FF0000"/>
                </a:solidFill>
              </a:rPr>
              <a:t>10µm</a:t>
            </a:r>
          </a:p>
        </p:txBody>
      </p:sp>
      <p:sp>
        <p:nvSpPr>
          <p:cNvPr id="231433" name="Line 1104"/>
          <p:cNvSpPr>
            <a:spLocks noChangeShapeType="1"/>
          </p:cNvSpPr>
          <p:nvPr/>
        </p:nvSpPr>
        <p:spPr bwMode="auto">
          <a:xfrm>
            <a:off x="5029200" y="3886200"/>
            <a:ext cx="609600" cy="0"/>
          </a:xfrm>
          <a:prstGeom prst="line">
            <a:avLst/>
          </a:prstGeom>
          <a:noFill/>
          <a:ln w="38100">
            <a:solidFill>
              <a:srgbClr val="FF0000"/>
            </a:solidFill>
            <a:round/>
            <a:headEnd/>
            <a:tailEnd/>
          </a:ln>
        </p:spPr>
        <p:txBody>
          <a:bodyPr wrap="none" anchor="ctr"/>
          <a:lstStyle/>
          <a:p>
            <a:endParaRPr lang="cs-CZ"/>
          </a:p>
        </p:txBody>
      </p:sp>
      <p:sp>
        <p:nvSpPr>
          <p:cNvPr id="231434" name="Text Box 1105"/>
          <p:cNvSpPr txBox="1">
            <a:spLocks noChangeArrowheads="1"/>
          </p:cNvSpPr>
          <p:nvPr/>
        </p:nvSpPr>
        <p:spPr bwMode="auto">
          <a:xfrm>
            <a:off x="5029200" y="3886200"/>
            <a:ext cx="620713" cy="366713"/>
          </a:xfrm>
          <a:prstGeom prst="rect">
            <a:avLst/>
          </a:prstGeom>
          <a:noFill/>
          <a:ln w="9525">
            <a:noFill/>
            <a:miter lim="800000"/>
            <a:headEnd/>
            <a:tailEnd/>
          </a:ln>
        </p:spPr>
        <p:txBody>
          <a:bodyPr wrap="none">
            <a:spAutoFit/>
          </a:bodyPr>
          <a:lstStyle/>
          <a:p>
            <a:pPr algn="ctr" eaLnBrk="0" hangingPunct="0"/>
            <a:r>
              <a:rPr lang="en-US" sz="1800" b="1">
                <a:solidFill>
                  <a:srgbClr val="FF0000"/>
                </a:solidFill>
              </a:rPr>
              <a:t>5µm</a:t>
            </a:r>
          </a:p>
        </p:txBody>
      </p:sp>
      <p:sp>
        <p:nvSpPr>
          <p:cNvPr id="231435" name="Rectangle 1106"/>
          <p:cNvSpPr>
            <a:spLocks noChangeArrowheads="1"/>
          </p:cNvSpPr>
          <p:nvPr/>
        </p:nvSpPr>
        <p:spPr bwMode="auto">
          <a:xfrm>
            <a:off x="1855788" y="3200400"/>
            <a:ext cx="1306512" cy="898525"/>
          </a:xfrm>
          <a:prstGeom prst="rect">
            <a:avLst/>
          </a:prstGeom>
          <a:noFill/>
          <a:ln w="28575">
            <a:solidFill>
              <a:srgbClr val="FF0000"/>
            </a:solidFill>
            <a:prstDash val="dash"/>
            <a:miter lim="800000"/>
            <a:headEnd/>
            <a:tailEnd/>
          </a:ln>
        </p:spPr>
        <p:txBody>
          <a:bodyPr wrap="none" anchor="ctr"/>
          <a:lstStyle/>
          <a:p>
            <a:pPr algn="ctr" eaLnBrk="0" hangingPunct="0"/>
            <a:endParaRPr lang="cs-CZ"/>
          </a:p>
        </p:txBody>
      </p:sp>
      <p:sp>
        <p:nvSpPr>
          <p:cNvPr id="231436" name="Rectangle 1107"/>
          <p:cNvSpPr>
            <a:spLocks noChangeArrowheads="1"/>
          </p:cNvSpPr>
          <p:nvPr/>
        </p:nvSpPr>
        <p:spPr bwMode="auto">
          <a:xfrm>
            <a:off x="4648200" y="3657600"/>
            <a:ext cx="4489450" cy="2992438"/>
          </a:xfrm>
          <a:prstGeom prst="rect">
            <a:avLst/>
          </a:prstGeom>
          <a:noFill/>
          <a:ln w="28575">
            <a:solidFill>
              <a:srgbClr val="FF0000"/>
            </a:solidFill>
            <a:prstDash val="dash"/>
            <a:miter lim="800000"/>
            <a:headEnd/>
            <a:tailEnd/>
          </a:ln>
        </p:spPr>
        <p:txBody>
          <a:bodyPr wrap="none" anchor="ctr"/>
          <a:lstStyle/>
          <a:p>
            <a:pPr algn="ctr" eaLnBrk="0" hangingPunct="0"/>
            <a:endParaRPr lang="cs-CZ"/>
          </a:p>
        </p:txBody>
      </p:sp>
      <p:sp>
        <p:nvSpPr>
          <p:cNvPr id="231437" name="Line 1108"/>
          <p:cNvSpPr>
            <a:spLocks noChangeShapeType="1"/>
          </p:cNvSpPr>
          <p:nvPr/>
        </p:nvSpPr>
        <p:spPr bwMode="auto">
          <a:xfrm>
            <a:off x="3170238" y="3730625"/>
            <a:ext cx="1471612" cy="193675"/>
          </a:xfrm>
          <a:prstGeom prst="line">
            <a:avLst/>
          </a:prstGeom>
          <a:noFill/>
          <a:ln w="28575">
            <a:solidFill>
              <a:srgbClr val="FF0000"/>
            </a:solidFill>
            <a:round/>
            <a:headEnd/>
            <a:tailEnd type="triangle" w="med" len="me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76200" y="152400"/>
            <a:ext cx="7772400" cy="1143000"/>
          </a:xfrm>
        </p:spPr>
        <p:txBody>
          <a:bodyPr/>
          <a:lstStyle/>
          <a:p>
            <a:r>
              <a:rPr lang="en-US" smtClean="0">
                <a:ea typeface="ＭＳ Ｐゴシック" charset="-128"/>
              </a:rPr>
              <a:t>Experimental Air-guiding PCF</a:t>
            </a:r>
          </a:p>
        </p:txBody>
      </p:sp>
      <p:grpSp>
        <p:nvGrpSpPr>
          <p:cNvPr id="232451" name="Group 3"/>
          <p:cNvGrpSpPr>
            <a:grpSpLocks/>
          </p:cNvGrpSpPr>
          <p:nvPr/>
        </p:nvGrpSpPr>
        <p:grpSpPr bwMode="auto">
          <a:xfrm>
            <a:off x="7772400" y="228600"/>
            <a:ext cx="990600" cy="990600"/>
            <a:chOff x="3600" y="2352"/>
            <a:chExt cx="1344" cy="1344"/>
          </a:xfrm>
        </p:grpSpPr>
        <p:sp>
          <p:nvSpPr>
            <p:cNvPr id="232457" name="Oval 4"/>
            <p:cNvSpPr>
              <a:spLocks noChangeArrowheads="1"/>
            </p:cNvSpPr>
            <p:nvPr/>
          </p:nvSpPr>
          <p:spPr bwMode="auto">
            <a:xfrm>
              <a:off x="3600" y="2352"/>
              <a:ext cx="1344" cy="1344"/>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grpSp>
          <p:nvGrpSpPr>
            <p:cNvPr id="232458" name="Group 5"/>
            <p:cNvGrpSpPr>
              <a:grpSpLocks/>
            </p:cNvGrpSpPr>
            <p:nvPr/>
          </p:nvGrpSpPr>
          <p:grpSpPr bwMode="auto">
            <a:xfrm>
              <a:off x="3648" y="2426"/>
              <a:ext cx="1248" cy="1196"/>
              <a:chOff x="3648" y="2458"/>
              <a:chExt cx="1248" cy="1196"/>
            </a:xfrm>
          </p:grpSpPr>
          <p:sp>
            <p:nvSpPr>
              <p:cNvPr id="232459" name="Oval 6"/>
              <p:cNvSpPr>
                <a:spLocks noChangeArrowheads="1"/>
              </p:cNvSpPr>
              <p:nvPr/>
            </p:nvSpPr>
            <p:spPr bwMode="auto">
              <a:xfrm>
                <a:off x="4007"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0" name="Oval 7"/>
              <p:cNvSpPr>
                <a:spLocks noChangeArrowheads="1"/>
              </p:cNvSpPr>
              <p:nvPr/>
            </p:nvSpPr>
            <p:spPr bwMode="auto">
              <a:xfrm>
                <a:off x="4151"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1" name="Oval 8"/>
              <p:cNvSpPr>
                <a:spLocks noChangeArrowheads="1"/>
              </p:cNvSpPr>
              <p:nvPr/>
            </p:nvSpPr>
            <p:spPr bwMode="auto">
              <a:xfrm>
                <a:off x="4295"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2" name="Oval 9"/>
              <p:cNvSpPr>
                <a:spLocks noChangeArrowheads="1"/>
              </p:cNvSpPr>
              <p:nvPr/>
            </p:nvSpPr>
            <p:spPr bwMode="auto">
              <a:xfrm>
                <a:off x="4439" y="24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3" name="Oval 10"/>
              <p:cNvSpPr>
                <a:spLocks noChangeArrowheads="1"/>
              </p:cNvSpPr>
              <p:nvPr/>
            </p:nvSpPr>
            <p:spPr bwMode="auto">
              <a:xfrm>
                <a:off x="3936"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4" name="Oval 11"/>
              <p:cNvSpPr>
                <a:spLocks noChangeArrowheads="1"/>
              </p:cNvSpPr>
              <p:nvPr/>
            </p:nvSpPr>
            <p:spPr bwMode="auto">
              <a:xfrm>
                <a:off x="4080"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5" name="Oval 12"/>
              <p:cNvSpPr>
                <a:spLocks noChangeArrowheads="1"/>
              </p:cNvSpPr>
              <p:nvPr/>
            </p:nvSpPr>
            <p:spPr bwMode="auto">
              <a:xfrm>
                <a:off x="4224"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6" name="Oval 13"/>
              <p:cNvSpPr>
                <a:spLocks noChangeArrowheads="1"/>
              </p:cNvSpPr>
              <p:nvPr/>
            </p:nvSpPr>
            <p:spPr bwMode="auto">
              <a:xfrm>
                <a:off x="4368"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7" name="Oval 14"/>
              <p:cNvSpPr>
                <a:spLocks noChangeArrowheads="1"/>
              </p:cNvSpPr>
              <p:nvPr/>
            </p:nvSpPr>
            <p:spPr bwMode="auto">
              <a:xfrm>
                <a:off x="4512" y="257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8" name="Oval 15"/>
              <p:cNvSpPr>
                <a:spLocks noChangeArrowheads="1"/>
              </p:cNvSpPr>
              <p:nvPr/>
            </p:nvSpPr>
            <p:spPr bwMode="auto">
              <a:xfrm>
                <a:off x="386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69" name="Oval 16"/>
              <p:cNvSpPr>
                <a:spLocks noChangeArrowheads="1"/>
              </p:cNvSpPr>
              <p:nvPr/>
            </p:nvSpPr>
            <p:spPr bwMode="auto">
              <a:xfrm>
                <a:off x="4007"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0" name="Oval 17"/>
              <p:cNvSpPr>
                <a:spLocks noChangeArrowheads="1"/>
              </p:cNvSpPr>
              <p:nvPr/>
            </p:nvSpPr>
            <p:spPr bwMode="auto">
              <a:xfrm>
                <a:off x="4151"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1" name="Oval 18"/>
              <p:cNvSpPr>
                <a:spLocks noChangeArrowheads="1"/>
              </p:cNvSpPr>
              <p:nvPr/>
            </p:nvSpPr>
            <p:spPr bwMode="auto">
              <a:xfrm>
                <a:off x="4295"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2" name="Oval 19"/>
              <p:cNvSpPr>
                <a:spLocks noChangeArrowheads="1"/>
              </p:cNvSpPr>
              <p:nvPr/>
            </p:nvSpPr>
            <p:spPr bwMode="auto">
              <a:xfrm>
                <a:off x="4439"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3" name="Oval 20"/>
              <p:cNvSpPr>
                <a:spLocks noChangeArrowheads="1"/>
              </p:cNvSpPr>
              <p:nvPr/>
            </p:nvSpPr>
            <p:spPr bwMode="auto">
              <a:xfrm>
                <a:off x="4583" y="267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4" name="Oval 21"/>
              <p:cNvSpPr>
                <a:spLocks noChangeArrowheads="1"/>
              </p:cNvSpPr>
              <p:nvPr/>
            </p:nvSpPr>
            <p:spPr bwMode="auto">
              <a:xfrm>
                <a:off x="379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5" name="Oval 22"/>
              <p:cNvSpPr>
                <a:spLocks noChangeArrowheads="1"/>
              </p:cNvSpPr>
              <p:nvPr/>
            </p:nvSpPr>
            <p:spPr bwMode="auto">
              <a:xfrm>
                <a:off x="393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6" name="Oval 23"/>
              <p:cNvSpPr>
                <a:spLocks noChangeArrowheads="1"/>
              </p:cNvSpPr>
              <p:nvPr/>
            </p:nvSpPr>
            <p:spPr bwMode="auto">
              <a:xfrm>
                <a:off x="4080"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7" name="Oval 24"/>
              <p:cNvSpPr>
                <a:spLocks noChangeArrowheads="1"/>
              </p:cNvSpPr>
              <p:nvPr/>
            </p:nvSpPr>
            <p:spPr bwMode="auto">
              <a:xfrm>
                <a:off x="4224"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8" name="Oval 25"/>
              <p:cNvSpPr>
                <a:spLocks noChangeArrowheads="1"/>
              </p:cNvSpPr>
              <p:nvPr/>
            </p:nvSpPr>
            <p:spPr bwMode="auto">
              <a:xfrm>
                <a:off x="4368"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79" name="Oval 26"/>
              <p:cNvSpPr>
                <a:spLocks noChangeArrowheads="1"/>
              </p:cNvSpPr>
              <p:nvPr/>
            </p:nvSpPr>
            <p:spPr bwMode="auto">
              <a:xfrm>
                <a:off x="4512"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0" name="Oval 27"/>
              <p:cNvSpPr>
                <a:spLocks noChangeArrowheads="1"/>
              </p:cNvSpPr>
              <p:nvPr/>
            </p:nvSpPr>
            <p:spPr bwMode="auto">
              <a:xfrm>
                <a:off x="4656" y="279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1" name="Oval 28"/>
              <p:cNvSpPr>
                <a:spLocks noChangeArrowheads="1"/>
              </p:cNvSpPr>
              <p:nvPr/>
            </p:nvSpPr>
            <p:spPr bwMode="auto">
              <a:xfrm>
                <a:off x="371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2" name="Oval 29"/>
              <p:cNvSpPr>
                <a:spLocks noChangeArrowheads="1"/>
              </p:cNvSpPr>
              <p:nvPr/>
            </p:nvSpPr>
            <p:spPr bwMode="auto">
              <a:xfrm>
                <a:off x="386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3" name="Oval 30"/>
              <p:cNvSpPr>
                <a:spLocks noChangeArrowheads="1"/>
              </p:cNvSpPr>
              <p:nvPr/>
            </p:nvSpPr>
            <p:spPr bwMode="auto">
              <a:xfrm>
                <a:off x="400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4" name="Oval 31"/>
              <p:cNvSpPr>
                <a:spLocks noChangeArrowheads="1"/>
              </p:cNvSpPr>
              <p:nvPr/>
            </p:nvSpPr>
            <p:spPr bwMode="auto">
              <a:xfrm>
                <a:off x="4151"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5" name="Oval 32"/>
              <p:cNvSpPr>
                <a:spLocks noChangeArrowheads="1"/>
              </p:cNvSpPr>
              <p:nvPr/>
            </p:nvSpPr>
            <p:spPr bwMode="auto">
              <a:xfrm>
                <a:off x="4295"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6" name="Oval 33"/>
              <p:cNvSpPr>
                <a:spLocks noChangeArrowheads="1"/>
              </p:cNvSpPr>
              <p:nvPr/>
            </p:nvSpPr>
            <p:spPr bwMode="auto">
              <a:xfrm>
                <a:off x="4439"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7" name="Oval 34"/>
              <p:cNvSpPr>
                <a:spLocks noChangeArrowheads="1"/>
              </p:cNvSpPr>
              <p:nvPr/>
            </p:nvSpPr>
            <p:spPr bwMode="auto">
              <a:xfrm>
                <a:off x="4583"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8" name="Oval 35"/>
              <p:cNvSpPr>
                <a:spLocks noChangeArrowheads="1"/>
              </p:cNvSpPr>
              <p:nvPr/>
            </p:nvSpPr>
            <p:spPr bwMode="auto">
              <a:xfrm>
                <a:off x="4727" y="289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89" name="Oval 36"/>
              <p:cNvSpPr>
                <a:spLocks noChangeArrowheads="1"/>
              </p:cNvSpPr>
              <p:nvPr/>
            </p:nvSpPr>
            <p:spPr bwMode="auto">
              <a:xfrm>
                <a:off x="364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0" name="Oval 37"/>
              <p:cNvSpPr>
                <a:spLocks noChangeArrowheads="1"/>
              </p:cNvSpPr>
              <p:nvPr/>
            </p:nvSpPr>
            <p:spPr bwMode="auto">
              <a:xfrm>
                <a:off x="379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1" name="Oval 38"/>
              <p:cNvSpPr>
                <a:spLocks noChangeArrowheads="1"/>
              </p:cNvSpPr>
              <p:nvPr/>
            </p:nvSpPr>
            <p:spPr bwMode="auto">
              <a:xfrm>
                <a:off x="393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2" name="Oval 39"/>
              <p:cNvSpPr>
                <a:spLocks noChangeArrowheads="1"/>
              </p:cNvSpPr>
              <p:nvPr/>
            </p:nvSpPr>
            <p:spPr bwMode="auto">
              <a:xfrm>
                <a:off x="408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3" name="Oval 40"/>
              <p:cNvSpPr>
                <a:spLocks noChangeArrowheads="1"/>
              </p:cNvSpPr>
              <p:nvPr/>
            </p:nvSpPr>
            <p:spPr bwMode="auto">
              <a:xfrm>
                <a:off x="4128" y="2916"/>
                <a:ext cx="288" cy="288"/>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4" name="Oval 41"/>
              <p:cNvSpPr>
                <a:spLocks noChangeArrowheads="1"/>
              </p:cNvSpPr>
              <p:nvPr/>
            </p:nvSpPr>
            <p:spPr bwMode="auto">
              <a:xfrm>
                <a:off x="4368"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5" name="Oval 42"/>
              <p:cNvSpPr>
                <a:spLocks noChangeArrowheads="1"/>
              </p:cNvSpPr>
              <p:nvPr/>
            </p:nvSpPr>
            <p:spPr bwMode="auto">
              <a:xfrm>
                <a:off x="4512"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6" name="Oval 43"/>
              <p:cNvSpPr>
                <a:spLocks noChangeArrowheads="1"/>
              </p:cNvSpPr>
              <p:nvPr/>
            </p:nvSpPr>
            <p:spPr bwMode="auto">
              <a:xfrm>
                <a:off x="4656"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7" name="Oval 44"/>
              <p:cNvSpPr>
                <a:spLocks noChangeArrowheads="1"/>
              </p:cNvSpPr>
              <p:nvPr/>
            </p:nvSpPr>
            <p:spPr bwMode="auto">
              <a:xfrm>
                <a:off x="4800" y="301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8" name="Oval 45"/>
              <p:cNvSpPr>
                <a:spLocks noChangeArrowheads="1"/>
              </p:cNvSpPr>
              <p:nvPr/>
            </p:nvSpPr>
            <p:spPr bwMode="auto">
              <a:xfrm>
                <a:off x="371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499" name="Oval 46"/>
              <p:cNvSpPr>
                <a:spLocks noChangeArrowheads="1"/>
              </p:cNvSpPr>
              <p:nvPr/>
            </p:nvSpPr>
            <p:spPr bwMode="auto">
              <a:xfrm>
                <a:off x="386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0" name="Oval 47"/>
              <p:cNvSpPr>
                <a:spLocks noChangeArrowheads="1"/>
              </p:cNvSpPr>
              <p:nvPr/>
            </p:nvSpPr>
            <p:spPr bwMode="auto">
              <a:xfrm>
                <a:off x="400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1" name="Oval 48"/>
              <p:cNvSpPr>
                <a:spLocks noChangeArrowheads="1"/>
              </p:cNvSpPr>
              <p:nvPr/>
            </p:nvSpPr>
            <p:spPr bwMode="auto">
              <a:xfrm>
                <a:off x="4151"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2" name="Oval 49"/>
              <p:cNvSpPr>
                <a:spLocks noChangeArrowheads="1"/>
              </p:cNvSpPr>
              <p:nvPr/>
            </p:nvSpPr>
            <p:spPr bwMode="auto">
              <a:xfrm>
                <a:off x="4295"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3" name="Oval 50"/>
              <p:cNvSpPr>
                <a:spLocks noChangeArrowheads="1"/>
              </p:cNvSpPr>
              <p:nvPr/>
            </p:nvSpPr>
            <p:spPr bwMode="auto">
              <a:xfrm>
                <a:off x="4439"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4" name="Oval 51"/>
              <p:cNvSpPr>
                <a:spLocks noChangeArrowheads="1"/>
              </p:cNvSpPr>
              <p:nvPr/>
            </p:nvSpPr>
            <p:spPr bwMode="auto">
              <a:xfrm>
                <a:off x="4583"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5" name="Oval 52"/>
              <p:cNvSpPr>
                <a:spLocks noChangeArrowheads="1"/>
              </p:cNvSpPr>
              <p:nvPr/>
            </p:nvSpPr>
            <p:spPr bwMode="auto">
              <a:xfrm>
                <a:off x="4727" y="311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6" name="Oval 53"/>
              <p:cNvSpPr>
                <a:spLocks noChangeArrowheads="1"/>
              </p:cNvSpPr>
              <p:nvPr/>
            </p:nvSpPr>
            <p:spPr bwMode="auto">
              <a:xfrm>
                <a:off x="379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7" name="Oval 54"/>
              <p:cNvSpPr>
                <a:spLocks noChangeArrowheads="1"/>
              </p:cNvSpPr>
              <p:nvPr/>
            </p:nvSpPr>
            <p:spPr bwMode="auto">
              <a:xfrm>
                <a:off x="393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8" name="Oval 55"/>
              <p:cNvSpPr>
                <a:spLocks noChangeArrowheads="1"/>
              </p:cNvSpPr>
              <p:nvPr/>
            </p:nvSpPr>
            <p:spPr bwMode="auto">
              <a:xfrm>
                <a:off x="4080"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09" name="Oval 56"/>
              <p:cNvSpPr>
                <a:spLocks noChangeArrowheads="1"/>
              </p:cNvSpPr>
              <p:nvPr/>
            </p:nvSpPr>
            <p:spPr bwMode="auto">
              <a:xfrm>
                <a:off x="4224"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0" name="Oval 57"/>
              <p:cNvSpPr>
                <a:spLocks noChangeArrowheads="1"/>
              </p:cNvSpPr>
              <p:nvPr/>
            </p:nvSpPr>
            <p:spPr bwMode="auto">
              <a:xfrm>
                <a:off x="4368"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1" name="Oval 58"/>
              <p:cNvSpPr>
                <a:spLocks noChangeArrowheads="1"/>
              </p:cNvSpPr>
              <p:nvPr/>
            </p:nvSpPr>
            <p:spPr bwMode="auto">
              <a:xfrm>
                <a:off x="4512"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2" name="Oval 59"/>
              <p:cNvSpPr>
                <a:spLocks noChangeArrowheads="1"/>
              </p:cNvSpPr>
              <p:nvPr/>
            </p:nvSpPr>
            <p:spPr bwMode="auto">
              <a:xfrm>
                <a:off x="4656" y="323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3" name="Oval 60"/>
              <p:cNvSpPr>
                <a:spLocks noChangeArrowheads="1"/>
              </p:cNvSpPr>
              <p:nvPr/>
            </p:nvSpPr>
            <p:spPr bwMode="auto">
              <a:xfrm>
                <a:off x="386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4" name="Oval 61"/>
              <p:cNvSpPr>
                <a:spLocks noChangeArrowheads="1"/>
              </p:cNvSpPr>
              <p:nvPr/>
            </p:nvSpPr>
            <p:spPr bwMode="auto">
              <a:xfrm>
                <a:off x="4007"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5" name="Oval 62"/>
              <p:cNvSpPr>
                <a:spLocks noChangeArrowheads="1"/>
              </p:cNvSpPr>
              <p:nvPr/>
            </p:nvSpPr>
            <p:spPr bwMode="auto">
              <a:xfrm>
                <a:off x="4151"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6" name="Oval 63"/>
              <p:cNvSpPr>
                <a:spLocks noChangeArrowheads="1"/>
              </p:cNvSpPr>
              <p:nvPr/>
            </p:nvSpPr>
            <p:spPr bwMode="auto">
              <a:xfrm>
                <a:off x="4295"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7" name="Oval 64"/>
              <p:cNvSpPr>
                <a:spLocks noChangeArrowheads="1"/>
              </p:cNvSpPr>
              <p:nvPr/>
            </p:nvSpPr>
            <p:spPr bwMode="auto">
              <a:xfrm>
                <a:off x="4439"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8" name="Oval 65"/>
              <p:cNvSpPr>
                <a:spLocks noChangeArrowheads="1"/>
              </p:cNvSpPr>
              <p:nvPr/>
            </p:nvSpPr>
            <p:spPr bwMode="auto">
              <a:xfrm>
                <a:off x="4583" y="333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19" name="Oval 66"/>
              <p:cNvSpPr>
                <a:spLocks noChangeArrowheads="1"/>
              </p:cNvSpPr>
              <p:nvPr/>
            </p:nvSpPr>
            <p:spPr bwMode="auto">
              <a:xfrm>
                <a:off x="3936"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0" name="Oval 67"/>
              <p:cNvSpPr>
                <a:spLocks noChangeArrowheads="1"/>
              </p:cNvSpPr>
              <p:nvPr/>
            </p:nvSpPr>
            <p:spPr bwMode="auto">
              <a:xfrm>
                <a:off x="4080"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1" name="Oval 68"/>
              <p:cNvSpPr>
                <a:spLocks noChangeArrowheads="1"/>
              </p:cNvSpPr>
              <p:nvPr/>
            </p:nvSpPr>
            <p:spPr bwMode="auto">
              <a:xfrm>
                <a:off x="4224"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2" name="Oval 69"/>
              <p:cNvSpPr>
                <a:spLocks noChangeArrowheads="1"/>
              </p:cNvSpPr>
              <p:nvPr/>
            </p:nvSpPr>
            <p:spPr bwMode="auto">
              <a:xfrm>
                <a:off x="4368"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3" name="Oval 70"/>
              <p:cNvSpPr>
                <a:spLocks noChangeArrowheads="1"/>
              </p:cNvSpPr>
              <p:nvPr/>
            </p:nvSpPr>
            <p:spPr bwMode="auto">
              <a:xfrm>
                <a:off x="4512" y="3452"/>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4" name="Oval 71"/>
              <p:cNvSpPr>
                <a:spLocks noChangeArrowheads="1"/>
              </p:cNvSpPr>
              <p:nvPr/>
            </p:nvSpPr>
            <p:spPr bwMode="auto">
              <a:xfrm>
                <a:off x="4007"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5" name="Oval 72"/>
              <p:cNvSpPr>
                <a:spLocks noChangeArrowheads="1"/>
              </p:cNvSpPr>
              <p:nvPr/>
            </p:nvSpPr>
            <p:spPr bwMode="auto">
              <a:xfrm>
                <a:off x="4151"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6" name="Oval 73"/>
              <p:cNvSpPr>
                <a:spLocks noChangeArrowheads="1"/>
              </p:cNvSpPr>
              <p:nvPr/>
            </p:nvSpPr>
            <p:spPr bwMode="auto">
              <a:xfrm>
                <a:off x="4295"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32527" name="Oval 74"/>
              <p:cNvSpPr>
                <a:spLocks noChangeArrowheads="1"/>
              </p:cNvSpPr>
              <p:nvPr/>
            </p:nvSpPr>
            <p:spPr bwMode="auto">
              <a:xfrm>
                <a:off x="4439" y="3558"/>
                <a:ext cx="96" cy="96"/>
              </a:xfrm>
              <a:prstGeom prst="ellipse">
                <a:avLst/>
              </a:prstGeom>
              <a:solidFill>
                <a:schemeClr val="bg1"/>
              </a:solidFill>
              <a:ln w="9525">
                <a:noFill/>
                <a:round/>
                <a:headEnd/>
                <a:tailEnd/>
              </a:ln>
            </p:spPr>
            <p:txBody>
              <a:bodyPr wrap="none" anchor="ctr"/>
              <a:lstStyle/>
              <a:p>
                <a:pPr algn="ctr" eaLnBrk="0" hangingPunct="0"/>
                <a:endParaRPr lang="cs-CZ"/>
              </a:p>
            </p:txBody>
          </p:sp>
        </p:grpSp>
      </p:grpSp>
      <p:sp>
        <p:nvSpPr>
          <p:cNvPr id="232452" name="Text Box 75"/>
          <p:cNvSpPr txBox="1">
            <a:spLocks noChangeArrowheads="1"/>
          </p:cNvSpPr>
          <p:nvPr/>
        </p:nvSpPr>
        <p:spPr bwMode="auto">
          <a:xfrm>
            <a:off x="1484313" y="1096963"/>
            <a:ext cx="5068887" cy="396875"/>
          </a:xfrm>
          <a:prstGeom prst="rect">
            <a:avLst/>
          </a:prstGeom>
          <a:noFill/>
          <a:ln w="9525">
            <a:noFill/>
            <a:miter lim="800000"/>
            <a:headEnd/>
            <a:tailEnd/>
          </a:ln>
        </p:spPr>
        <p:txBody>
          <a:bodyPr wrap="none">
            <a:spAutoFit/>
          </a:bodyPr>
          <a:lstStyle/>
          <a:p>
            <a:pPr algn="ctr" eaLnBrk="0" hangingPunct="0"/>
            <a:r>
              <a:rPr lang="en-US" sz="2000"/>
              <a:t>[ R. F. Cregan </a:t>
            </a:r>
            <a:r>
              <a:rPr lang="en-US" sz="2000" i="1"/>
              <a:t>et al.</a:t>
            </a:r>
            <a:r>
              <a:rPr lang="en-US" sz="2000"/>
              <a:t>, </a:t>
            </a:r>
            <a:r>
              <a:rPr lang="en-US" sz="2000" i="1"/>
              <a:t>Science</a:t>
            </a:r>
            <a:r>
              <a:rPr lang="en-US" sz="2000"/>
              <a:t> </a:t>
            </a:r>
            <a:r>
              <a:rPr lang="en-US" sz="2000" b="1"/>
              <a:t>285</a:t>
            </a:r>
            <a:r>
              <a:rPr lang="en-US" sz="2000"/>
              <a:t>, 1537 (1999) ]</a:t>
            </a:r>
          </a:p>
        </p:txBody>
      </p:sp>
      <p:pic>
        <p:nvPicPr>
          <p:cNvPr id="232453" name="Picture 76"/>
          <p:cNvPicPr>
            <a:picLocks noChangeAspect="1" noChangeArrowheads="1"/>
          </p:cNvPicPr>
          <p:nvPr/>
        </p:nvPicPr>
        <p:blipFill>
          <a:blip r:embed="rId2"/>
          <a:srcRect/>
          <a:stretch>
            <a:fillRect/>
          </a:stretch>
        </p:blipFill>
        <p:spPr bwMode="auto">
          <a:xfrm>
            <a:off x="3556000" y="1676400"/>
            <a:ext cx="5588000" cy="4686300"/>
          </a:xfrm>
          <a:prstGeom prst="rect">
            <a:avLst/>
          </a:prstGeom>
          <a:noFill/>
          <a:ln w="9525">
            <a:noFill/>
            <a:miter lim="800000"/>
            <a:headEnd/>
            <a:tailEnd/>
          </a:ln>
        </p:spPr>
      </p:pic>
      <p:sp>
        <p:nvSpPr>
          <p:cNvPr id="232454" name="Text Box 77"/>
          <p:cNvSpPr txBox="1">
            <a:spLocks noChangeArrowheads="1"/>
          </p:cNvSpPr>
          <p:nvPr/>
        </p:nvSpPr>
        <p:spPr bwMode="auto">
          <a:xfrm>
            <a:off x="5661025" y="6251575"/>
            <a:ext cx="2052638" cy="488950"/>
          </a:xfrm>
          <a:prstGeom prst="rect">
            <a:avLst/>
          </a:prstGeom>
          <a:noFill/>
          <a:ln w="9525">
            <a:noFill/>
            <a:miter lim="800000"/>
            <a:headEnd/>
            <a:tailEnd/>
          </a:ln>
        </p:spPr>
        <p:txBody>
          <a:bodyPr wrap="none">
            <a:spAutoFit/>
          </a:bodyPr>
          <a:lstStyle/>
          <a:p>
            <a:pPr eaLnBrk="0" hangingPunct="0"/>
            <a:r>
              <a:rPr lang="en-US">
                <a:solidFill>
                  <a:srgbClr val="FF0000"/>
                </a:solidFill>
                <a:latin typeface="Symbol" pitchFamily="18" charset="2"/>
              </a:rPr>
              <a:t>w</a:t>
            </a:r>
            <a:r>
              <a:rPr lang="en-US"/>
              <a:t> (</a:t>
            </a:r>
            <a:r>
              <a:rPr lang="en-US" i="1"/>
              <a:t>c</a:t>
            </a:r>
            <a:r>
              <a:rPr lang="en-US"/>
              <a:t>/</a:t>
            </a:r>
            <a:r>
              <a:rPr lang="en-US" i="1"/>
              <a:t>a</a:t>
            </a:r>
            <a:r>
              <a:rPr lang="en-US"/>
              <a:t>) </a:t>
            </a:r>
            <a:r>
              <a:rPr lang="en-US" sz="1600"/>
              <a:t>(</a:t>
            </a:r>
            <a:r>
              <a:rPr lang="en-US" sz="1600" b="1"/>
              <a:t>not</a:t>
            </a:r>
            <a:r>
              <a:rPr lang="en-US" sz="1600"/>
              <a:t> 2π</a:t>
            </a:r>
            <a:r>
              <a:rPr lang="en-US" sz="1600" i="1"/>
              <a:t>c</a:t>
            </a:r>
            <a:r>
              <a:rPr lang="en-US" sz="1600"/>
              <a:t>/</a:t>
            </a:r>
            <a:r>
              <a:rPr lang="en-US" sz="1600" i="1"/>
              <a:t>a</a:t>
            </a:r>
            <a:r>
              <a:rPr lang="en-US" sz="1600"/>
              <a:t>)</a:t>
            </a:r>
          </a:p>
        </p:txBody>
      </p:sp>
      <p:pic>
        <p:nvPicPr>
          <p:cNvPr id="232455" name="Picture 78"/>
          <p:cNvPicPr>
            <a:picLocks noChangeAspect="1" noChangeArrowheads="1"/>
          </p:cNvPicPr>
          <p:nvPr/>
        </p:nvPicPr>
        <p:blipFill>
          <a:blip r:embed="rId3"/>
          <a:srcRect/>
          <a:stretch>
            <a:fillRect/>
          </a:stretch>
        </p:blipFill>
        <p:spPr bwMode="auto">
          <a:xfrm>
            <a:off x="152400" y="2362200"/>
            <a:ext cx="3200400" cy="3163888"/>
          </a:xfrm>
          <a:prstGeom prst="rect">
            <a:avLst/>
          </a:prstGeom>
          <a:noFill/>
          <a:ln w="9525">
            <a:noFill/>
            <a:miter lim="800000"/>
            <a:headEnd/>
            <a:tailEnd/>
          </a:ln>
        </p:spPr>
      </p:pic>
      <p:sp>
        <p:nvSpPr>
          <p:cNvPr id="232456" name="Text Box 79"/>
          <p:cNvSpPr txBox="1">
            <a:spLocks noChangeArrowheads="1"/>
          </p:cNvSpPr>
          <p:nvPr/>
        </p:nvSpPr>
        <p:spPr bwMode="auto">
          <a:xfrm>
            <a:off x="427038" y="5546725"/>
            <a:ext cx="2676525" cy="822325"/>
          </a:xfrm>
          <a:prstGeom prst="rect">
            <a:avLst/>
          </a:prstGeom>
          <a:noFill/>
          <a:ln w="9525">
            <a:noFill/>
            <a:miter lim="800000"/>
            <a:headEnd/>
            <a:tailEnd/>
          </a:ln>
        </p:spPr>
        <p:txBody>
          <a:bodyPr wrap="none">
            <a:spAutoFit/>
          </a:bodyPr>
          <a:lstStyle/>
          <a:p>
            <a:pPr algn="ctr" eaLnBrk="0" hangingPunct="0"/>
            <a:r>
              <a:rPr lang="en-US"/>
              <a:t>transmitted intensity</a:t>
            </a:r>
          </a:p>
          <a:p>
            <a:pPr algn="ctr" eaLnBrk="0" hangingPunct="0"/>
            <a:r>
              <a:rPr lang="en-US"/>
              <a:t>after ~ 3cm</a:t>
            </a: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28600" y="76200"/>
            <a:ext cx="8686800" cy="1143000"/>
          </a:xfrm>
        </p:spPr>
        <p:txBody>
          <a:bodyPr/>
          <a:lstStyle/>
          <a:p>
            <a:r>
              <a:rPr lang="en-US" smtClean="0">
                <a:ea typeface="ＭＳ Ｐゴシック" charset="-128"/>
              </a:rPr>
              <a:t>A more recent (lower-loss) example</a:t>
            </a:r>
          </a:p>
        </p:txBody>
      </p:sp>
      <p:pic>
        <p:nvPicPr>
          <p:cNvPr id="233475" name="Picture 3"/>
          <p:cNvPicPr>
            <a:picLocks noChangeAspect="1" noChangeArrowheads="1"/>
          </p:cNvPicPr>
          <p:nvPr/>
        </p:nvPicPr>
        <p:blipFill>
          <a:blip r:embed="rId2"/>
          <a:srcRect/>
          <a:stretch>
            <a:fillRect/>
          </a:stretch>
        </p:blipFill>
        <p:spPr bwMode="auto">
          <a:xfrm>
            <a:off x="609600" y="2286000"/>
            <a:ext cx="2832100" cy="2946400"/>
          </a:xfrm>
          <a:prstGeom prst="rect">
            <a:avLst/>
          </a:prstGeom>
          <a:noFill/>
          <a:ln w="9525">
            <a:noFill/>
            <a:miter lim="800000"/>
            <a:headEnd/>
            <a:tailEnd/>
          </a:ln>
        </p:spPr>
      </p:pic>
      <p:sp>
        <p:nvSpPr>
          <p:cNvPr id="233476" name="Line 4"/>
          <p:cNvSpPr>
            <a:spLocks noChangeShapeType="1"/>
          </p:cNvSpPr>
          <p:nvPr/>
        </p:nvSpPr>
        <p:spPr bwMode="auto">
          <a:xfrm flipV="1">
            <a:off x="2152650" y="4648200"/>
            <a:ext cx="100013" cy="20638"/>
          </a:xfrm>
          <a:prstGeom prst="line">
            <a:avLst/>
          </a:prstGeom>
          <a:noFill/>
          <a:ln w="19050">
            <a:solidFill>
              <a:srgbClr val="FF0000"/>
            </a:solidFill>
            <a:round/>
            <a:headEnd/>
            <a:tailEnd/>
          </a:ln>
        </p:spPr>
        <p:txBody>
          <a:bodyPr wrap="none" anchor="ctr"/>
          <a:lstStyle/>
          <a:p>
            <a:endParaRPr lang="cs-CZ"/>
          </a:p>
        </p:txBody>
      </p:sp>
      <p:sp>
        <p:nvSpPr>
          <p:cNvPr id="233477" name="Text Box 5"/>
          <p:cNvSpPr txBox="1">
            <a:spLocks noChangeArrowheads="1"/>
          </p:cNvSpPr>
          <p:nvPr/>
        </p:nvSpPr>
        <p:spPr bwMode="auto">
          <a:xfrm>
            <a:off x="1905000" y="4648200"/>
            <a:ext cx="779463" cy="366713"/>
          </a:xfrm>
          <a:prstGeom prst="rect">
            <a:avLst/>
          </a:prstGeom>
          <a:noFill/>
          <a:ln w="9525">
            <a:noFill/>
            <a:miter lim="800000"/>
            <a:headEnd/>
            <a:tailEnd/>
          </a:ln>
        </p:spPr>
        <p:txBody>
          <a:bodyPr wrap="none">
            <a:spAutoFit/>
          </a:bodyPr>
          <a:lstStyle/>
          <a:p>
            <a:pPr eaLnBrk="0" hangingPunct="0"/>
            <a:r>
              <a:rPr lang="en-US" sz="1800">
                <a:solidFill>
                  <a:srgbClr val="FF0000"/>
                </a:solidFill>
              </a:rPr>
              <a:t>3.9µm</a:t>
            </a:r>
          </a:p>
        </p:txBody>
      </p:sp>
      <p:sp>
        <p:nvSpPr>
          <p:cNvPr id="233478" name="Line 6"/>
          <p:cNvSpPr>
            <a:spLocks noChangeShapeType="1"/>
          </p:cNvSpPr>
          <p:nvPr/>
        </p:nvSpPr>
        <p:spPr bwMode="auto">
          <a:xfrm flipV="1">
            <a:off x="2133600" y="2590800"/>
            <a:ext cx="1676400" cy="1143000"/>
          </a:xfrm>
          <a:prstGeom prst="line">
            <a:avLst/>
          </a:prstGeom>
          <a:noFill/>
          <a:ln w="9525">
            <a:solidFill>
              <a:srgbClr val="FF0000"/>
            </a:solidFill>
            <a:round/>
            <a:headEnd/>
            <a:tailEnd/>
          </a:ln>
        </p:spPr>
        <p:txBody>
          <a:bodyPr wrap="none" anchor="ctr"/>
          <a:lstStyle/>
          <a:p>
            <a:endParaRPr lang="cs-CZ"/>
          </a:p>
        </p:txBody>
      </p:sp>
      <p:sp>
        <p:nvSpPr>
          <p:cNvPr id="233479" name="Text Box 7"/>
          <p:cNvSpPr txBox="1">
            <a:spLocks noChangeArrowheads="1"/>
          </p:cNvSpPr>
          <p:nvPr/>
        </p:nvSpPr>
        <p:spPr bwMode="auto">
          <a:xfrm>
            <a:off x="3832225" y="2286000"/>
            <a:ext cx="4405313" cy="457200"/>
          </a:xfrm>
          <a:prstGeom prst="rect">
            <a:avLst/>
          </a:prstGeom>
          <a:noFill/>
          <a:ln w="9525">
            <a:noFill/>
            <a:miter lim="800000"/>
            <a:headEnd/>
            <a:tailEnd/>
          </a:ln>
        </p:spPr>
        <p:txBody>
          <a:bodyPr wrap="none">
            <a:spAutoFit/>
          </a:bodyPr>
          <a:lstStyle/>
          <a:p>
            <a:pPr eaLnBrk="0" hangingPunct="0"/>
            <a:r>
              <a:rPr lang="en-US">
                <a:solidFill>
                  <a:srgbClr val="FF0000"/>
                </a:solidFill>
              </a:rPr>
              <a:t>hollow (air) core (covers 19 holes)</a:t>
            </a:r>
          </a:p>
        </p:txBody>
      </p:sp>
      <p:pic>
        <p:nvPicPr>
          <p:cNvPr id="233480" name="Picture 8"/>
          <p:cNvPicPr>
            <a:picLocks noChangeAspect="1" noChangeArrowheads="1"/>
          </p:cNvPicPr>
          <p:nvPr/>
        </p:nvPicPr>
        <p:blipFill>
          <a:blip r:embed="rId3"/>
          <a:srcRect/>
          <a:stretch>
            <a:fillRect/>
          </a:stretch>
        </p:blipFill>
        <p:spPr bwMode="auto">
          <a:xfrm>
            <a:off x="6781800" y="2743200"/>
            <a:ext cx="1282700" cy="1308100"/>
          </a:xfrm>
          <a:prstGeom prst="rect">
            <a:avLst/>
          </a:prstGeom>
          <a:noFill/>
          <a:ln w="9525">
            <a:noFill/>
            <a:miter lim="800000"/>
            <a:headEnd/>
            <a:tailEnd/>
          </a:ln>
        </p:spPr>
      </p:pic>
      <p:sp>
        <p:nvSpPr>
          <p:cNvPr id="233481" name="Text Box 9"/>
          <p:cNvSpPr txBox="1">
            <a:spLocks noChangeArrowheads="1"/>
          </p:cNvSpPr>
          <p:nvPr/>
        </p:nvSpPr>
        <p:spPr bwMode="auto">
          <a:xfrm>
            <a:off x="4164013" y="3048000"/>
            <a:ext cx="2617787" cy="822325"/>
          </a:xfrm>
          <a:prstGeom prst="rect">
            <a:avLst/>
          </a:prstGeom>
          <a:noFill/>
          <a:ln w="9525">
            <a:noFill/>
            <a:miter lim="800000"/>
            <a:headEnd/>
            <a:tailEnd/>
          </a:ln>
        </p:spPr>
        <p:txBody>
          <a:bodyPr wrap="none">
            <a:spAutoFit/>
          </a:bodyPr>
          <a:lstStyle/>
          <a:p>
            <a:pPr algn="ctr" eaLnBrk="0" hangingPunct="0"/>
            <a:r>
              <a:rPr lang="en-US"/>
              <a:t>guided field profile:</a:t>
            </a:r>
          </a:p>
          <a:p>
            <a:pPr algn="ctr" eaLnBrk="0" hangingPunct="0"/>
            <a:r>
              <a:rPr lang="en-US"/>
              <a:t>(flux density)</a:t>
            </a:r>
          </a:p>
        </p:txBody>
      </p:sp>
      <p:sp>
        <p:nvSpPr>
          <p:cNvPr id="233482" name="Text Box 10"/>
          <p:cNvSpPr txBox="1">
            <a:spLocks noChangeArrowheads="1"/>
          </p:cNvSpPr>
          <p:nvPr/>
        </p:nvSpPr>
        <p:spPr bwMode="auto">
          <a:xfrm>
            <a:off x="2185988" y="990600"/>
            <a:ext cx="4595812" cy="457200"/>
          </a:xfrm>
          <a:prstGeom prst="rect">
            <a:avLst/>
          </a:prstGeom>
          <a:noFill/>
          <a:ln w="9525">
            <a:noFill/>
            <a:miter lim="800000"/>
            <a:headEnd/>
            <a:tailEnd/>
          </a:ln>
        </p:spPr>
        <p:txBody>
          <a:bodyPr wrap="none">
            <a:spAutoFit/>
          </a:bodyPr>
          <a:lstStyle/>
          <a:p>
            <a:pPr algn="ctr" eaLnBrk="0" hangingPunct="0"/>
            <a:r>
              <a:rPr lang="en-US"/>
              <a:t>[Mangan, </a:t>
            </a:r>
            <a:r>
              <a:rPr lang="en-US" i="1"/>
              <a:t>et al., </a:t>
            </a:r>
            <a:r>
              <a:rPr lang="en-US"/>
              <a:t>OFC 2004 PDP24 ]</a:t>
            </a:r>
          </a:p>
        </p:txBody>
      </p:sp>
      <p:sp>
        <p:nvSpPr>
          <p:cNvPr id="233483" name="Text Box 11"/>
          <p:cNvSpPr txBox="1">
            <a:spLocks noChangeArrowheads="1"/>
          </p:cNvSpPr>
          <p:nvPr/>
        </p:nvSpPr>
        <p:spPr bwMode="auto">
          <a:xfrm>
            <a:off x="4464050" y="4419600"/>
            <a:ext cx="3994150" cy="1431925"/>
          </a:xfrm>
          <a:prstGeom prst="rect">
            <a:avLst/>
          </a:prstGeom>
          <a:noFill/>
          <a:ln w="9525">
            <a:noFill/>
            <a:miter lim="800000"/>
            <a:headEnd/>
            <a:tailEnd/>
          </a:ln>
        </p:spPr>
        <p:txBody>
          <a:bodyPr wrap="none">
            <a:spAutoFit/>
          </a:bodyPr>
          <a:lstStyle/>
          <a:p>
            <a:pPr algn="ctr" eaLnBrk="0" hangingPunct="0"/>
            <a:r>
              <a:rPr lang="en-US" sz="3200">
                <a:solidFill>
                  <a:srgbClr val="FF0000"/>
                </a:solidFill>
              </a:rPr>
              <a:t>1.7dB/km</a:t>
            </a:r>
            <a:endParaRPr lang="en-US" sz="3200"/>
          </a:p>
          <a:p>
            <a:pPr algn="ctr" eaLnBrk="0" hangingPunct="0"/>
            <a:r>
              <a:rPr lang="en-US"/>
              <a:t>BlazePhotonics</a:t>
            </a:r>
          </a:p>
          <a:p>
            <a:pPr algn="ctr" eaLnBrk="0" hangingPunct="0"/>
            <a:r>
              <a:rPr lang="en-US" sz="3200"/>
              <a:t>over ~ 800m @1.57µm</a:t>
            </a:r>
            <a:endParaRPr lang="en-US" sz="2000"/>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Improving air-guiding losses </a:t>
            </a:r>
          </a:p>
        </p:txBody>
      </p:sp>
      <p:sp>
        <p:nvSpPr>
          <p:cNvPr id="234499" name="Oval 3"/>
          <p:cNvSpPr>
            <a:spLocks noChangeArrowheads="1"/>
          </p:cNvSpPr>
          <p:nvPr/>
        </p:nvSpPr>
        <p:spPr bwMode="auto">
          <a:xfrm flipV="1">
            <a:off x="1524000" y="2286000"/>
            <a:ext cx="1143000" cy="1143000"/>
          </a:xfrm>
          <a:prstGeom prst="ellipse">
            <a:avLst/>
          </a:prstGeom>
          <a:solidFill>
            <a:schemeClr val="bg1"/>
          </a:solidFill>
          <a:ln w="9525">
            <a:noFill/>
            <a:round/>
            <a:headEnd/>
            <a:tailEnd/>
          </a:ln>
        </p:spPr>
        <p:txBody>
          <a:bodyPr wrap="none" anchor="ctr"/>
          <a:lstStyle/>
          <a:p>
            <a:pPr algn="ctr" eaLnBrk="0" hangingPunct="0"/>
            <a:endParaRPr lang="cs-CZ"/>
          </a:p>
        </p:txBody>
      </p:sp>
      <p:grpSp>
        <p:nvGrpSpPr>
          <p:cNvPr id="234500" name="Group 4"/>
          <p:cNvGrpSpPr>
            <a:grpSpLocks/>
          </p:cNvGrpSpPr>
          <p:nvPr/>
        </p:nvGrpSpPr>
        <p:grpSpPr bwMode="auto">
          <a:xfrm flipV="1">
            <a:off x="1143000" y="4038600"/>
            <a:ext cx="304800" cy="304800"/>
            <a:chOff x="528" y="1584"/>
            <a:chExt cx="1008" cy="1008"/>
          </a:xfrm>
        </p:grpSpPr>
        <p:sp>
          <p:nvSpPr>
            <p:cNvPr id="234972" name="Oval 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73" name="Oval 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1" name="Group 7"/>
          <p:cNvGrpSpPr>
            <a:grpSpLocks/>
          </p:cNvGrpSpPr>
          <p:nvPr/>
        </p:nvGrpSpPr>
        <p:grpSpPr bwMode="auto">
          <a:xfrm flipV="1">
            <a:off x="1447800" y="4038600"/>
            <a:ext cx="304800" cy="304800"/>
            <a:chOff x="528" y="1584"/>
            <a:chExt cx="1008" cy="1008"/>
          </a:xfrm>
        </p:grpSpPr>
        <p:sp>
          <p:nvSpPr>
            <p:cNvPr id="234970" name="Oval 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71" name="Oval 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2" name="Group 10"/>
          <p:cNvGrpSpPr>
            <a:grpSpLocks/>
          </p:cNvGrpSpPr>
          <p:nvPr/>
        </p:nvGrpSpPr>
        <p:grpSpPr bwMode="auto">
          <a:xfrm flipV="1">
            <a:off x="1752600" y="4038600"/>
            <a:ext cx="304800" cy="304800"/>
            <a:chOff x="528" y="1584"/>
            <a:chExt cx="1008" cy="1008"/>
          </a:xfrm>
        </p:grpSpPr>
        <p:sp>
          <p:nvSpPr>
            <p:cNvPr id="234968" name="Oval 1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69" name="Oval 1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3" name="Group 13"/>
          <p:cNvGrpSpPr>
            <a:grpSpLocks/>
          </p:cNvGrpSpPr>
          <p:nvPr/>
        </p:nvGrpSpPr>
        <p:grpSpPr bwMode="auto">
          <a:xfrm flipV="1">
            <a:off x="2057400" y="4038600"/>
            <a:ext cx="304800" cy="304800"/>
            <a:chOff x="528" y="1584"/>
            <a:chExt cx="1008" cy="1008"/>
          </a:xfrm>
        </p:grpSpPr>
        <p:sp>
          <p:nvSpPr>
            <p:cNvPr id="234966" name="Oval 1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67" name="Oval 1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4" name="Group 16"/>
          <p:cNvGrpSpPr>
            <a:grpSpLocks/>
          </p:cNvGrpSpPr>
          <p:nvPr/>
        </p:nvGrpSpPr>
        <p:grpSpPr bwMode="auto">
          <a:xfrm flipV="1">
            <a:off x="2362200" y="4038600"/>
            <a:ext cx="304800" cy="304800"/>
            <a:chOff x="528" y="1584"/>
            <a:chExt cx="1008" cy="1008"/>
          </a:xfrm>
        </p:grpSpPr>
        <p:sp>
          <p:nvSpPr>
            <p:cNvPr id="234964" name="Oval 1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65" name="Oval 1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5" name="Group 19"/>
          <p:cNvGrpSpPr>
            <a:grpSpLocks/>
          </p:cNvGrpSpPr>
          <p:nvPr/>
        </p:nvGrpSpPr>
        <p:grpSpPr bwMode="auto">
          <a:xfrm flipV="1">
            <a:off x="2667000" y="4038600"/>
            <a:ext cx="304800" cy="304800"/>
            <a:chOff x="528" y="1584"/>
            <a:chExt cx="1008" cy="1008"/>
          </a:xfrm>
        </p:grpSpPr>
        <p:sp>
          <p:nvSpPr>
            <p:cNvPr id="234962" name="Oval 2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63" name="Oval 2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6" name="Group 22"/>
          <p:cNvGrpSpPr>
            <a:grpSpLocks/>
          </p:cNvGrpSpPr>
          <p:nvPr/>
        </p:nvGrpSpPr>
        <p:grpSpPr bwMode="auto">
          <a:xfrm flipV="1">
            <a:off x="990600" y="3771900"/>
            <a:ext cx="304800" cy="304800"/>
            <a:chOff x="528" y="1584"/>
            <a:chExt cx="1008" cy="1008"/>
          </a:xfrm>
        </p:grpSpPr>
        <p:sp>
          <p:nvSpPr>
            <p:cNvPr id="234960" name="Oval 2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61" name="Oval 2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7" name="Group 25"/>
          <p:cNvGrpSpPr>
            <a:grpSpLocks/>
          </p:cNvGrpSpPr>
          <p:nvPr/>
        </p:nvGrpSpPr>
        <p:grpSpPr bwMode="auto">
          <a:xfrm flipV="1">
            <a:off x="1295400" y="3771900"/>
            <a:ext cx="304800" cy="304800"/>
            <a:chOff x="528" y="1584"/>
            <a:chExt cx="1008" cy="1008"/>
          </a:xfrm>
        </p:grpSpPr>
        <p:sp>
          <p:nvSpPr>
            <p:cNvPr id="234958" name="Oval 2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59" name="Oval 2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8" name="Group 28"/>
          <p:cNvGrpSpPr>
            <a:grpSpLocks/>
          </p:cNvGrpSpPr>
          <p:nvPr/>
        </p:nvGrpSpPr>
        <p:grpSpPr bwMode="auto">
          <a:xfrm flipV="1">
            <a:off x="1600200" y="3771900"/>
            <a:ext cx="304800" cy="304800"/>
            <a:chOff x="528" y="1584"/>
            <a:chExt cx="1008" cy="1008"/>
          </a:xfrm>
        </p:grpSpPr>
        <p:sp>
          <p:nvSpPr>
            <p:cNvPr id="234956" name="Oval 2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57" name="Oval 3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09" name="Group 31"/>
          <p:cNvGrpSpPr>
            <a:grpSpLocks/>
          </p:cNvGrpSpPr>
          <p:nvPr/>
        </p:nvGrpSpPr>
        <p:grpSpPr bwMode="auto">
          <a:xfrm flipV="1">
            <a:off x="1905000" y="3771900"/>
            <a:ext cx="304800" cy="304800"/>
            <a:chOff x="528" y="1584"/>
            <a:chExt cx="1008" cy="1008"/>
          </a:xfrm>
        </p:grpSpPr>
        <p:sp>
          <p:nvSpPr>
            <p:cNvPr id="234954" name="Oval 3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55" name="Oval 3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0" name="Group 34"/>
          <p:cNvGrpSpPr>
            <a:grpSpLocks/>
          </p:cNvGrpSpPr>
          <p:nvPr/>
        </p:nvGrpSpPr>
        <p:grpSpPr bwMode="auto">
          <a:xfrm flipV="1">
            <a:off x="2209800" y="3771900"/>
            <a:ext cx="304800" cy="304800"/>
            <a:chOff x="528" y="1584"/>
            <a:chExt cx="1008" cy="1008"/>
          </a:xfrm>
        </p:grpSpPr>
        <p:sp>
          <p:nvSpPr>
            <p:cNvPr id="234952" name="Oval 3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53" name="Oval 3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1" name="Group 37"/>
          <p:cNvGrpSpPr>
            <a:grpSpLocks/>
          </p:cNvGrpSpPr>
          <p:nvPr/>
        </p:nvGrpSpPr>
        <p:grpSpPr bwMode="auto">
          <a:xfrm flipV="1">
            <a:off x="2514600" y="3771900"/>
            <a:ext cx="304800" cy="304800"/>
            <a:chOff x="528" y="1584"/>
            <a:chExt cx="1008" cy="1008"/>
          </a:xfrm>
        </p:grpSpPr>
        <p:sp>
          <p:nvSpPr>
            <p:cNvPr id="234950" name="Oval 3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51" name="Oval 3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2" name="Group 40"/>
          <p:cNvGrpSpPr>
            <a:grpSpLocks/>
          </p:cNvGrpSpPr>
          <p:nvPr/>
        </p:nvGrpSpPr>
        <p:grpSpPr bwMode="auto">
          <a:xfrm flipV="1">
            <a:off x="2819400" y="3771900"/>
            <a:ext cx="304800" cy="304800"/>
            <a:chOff x="528" y="1584"/>
            <a:chExt cx="1008" cy="1008"/>
          </a:xfrm>
        </p:grpSpPr>
        <p:sp>
          <p:nvSpPr>
            <p:cNvPr id="234948" name="Oval 4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49" name="Oval 4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3" name="Group 43"/>
          <p:cNvGrpSpPr>
            <a:grpSpLocks/>
          </p:cNvGrpSpPr>
          <p:nvPr/>
        </p:nvGrpSpPr>
        <p:grpSpPr bwMode="auto">
          <a:xfrm flipV="1">
            <a:off x="838200" y="3505200"/>
            <a:ext cx="304800" cy="304800"/>
            <a:chOff x="528" y="1584"/>
            <a:chExt cx="1008" cy="1008"/>
          </a:xfrm>
        </p:grpSpPr>
        <p:sp>
          <p:nvSpPr>
            <p:cNvPr id="234946" name="Oval 4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47" name="Oval 4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4" name="Group 46"/>
          <p:cNvGrpSpPr>
            <a:grpSpLocks/>
          </p:cNvGrpSpPr>
          <p:nvPr/>
        </p:nvGrpSpPr>
        <p:grpSpPr bwMode="auto">
          <a:xfrm flipV="1">
            <a:off x="1143000" y="3505200"/>
            <a:ext cx="304800" cy="304800"/>
            <a:chOff x="528" y="1584"/>
            <a:chExt cx="1008" cy="1008"/>
          </a:xfrm>
        </p:grpSpPr>
        <p:sp>
          <p:nvSpPr>
            <p:cNvPr id="234944" name="Oval 4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45" name="Oval 4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5" name="Group 49"/>
          <p:cNvGrpSpPr>
            <a:grpSpLocks/>
          </p:cNvGrpSpPr>
          <p:nvPr/>
        </p:nvGrpSpPr>
        <p:grpSpPr bwMode="auto">
          <a:xfrm flipV="1">
            <a:off x="1447800" y="3505200"/>
            <a:ext cx="304800" cy="304800"/>
            <a:chOff x="528" y="1584"/>
            <a:chExt cx="1008" cy="1008"/>
          </a:xfrm>
        </p:grpSpPr>
        <p:sp>
          <p:nvSpPr>
            <p:cNvPr id="234942" name="Oval 5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43" name="Oval 5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6" name="Group 52"/>
          <p:cNvGrpSpPr>
            <a:grpSpLocks/>
          </p:cNvGrpSpPr>
          <p:nvPr/>
        </p:nvGrpSpPr>
        <p:grpSpPr bwMode="auto">
          <a:xfrm flipV="1">
            <a:off x="1752600" y="3505200"/>
            <a:ext cx="304800" cy="304800"/>
            <a:chOff x="528" y="1584"/>
            <a:chExt cx="1008" cy="1008"/>
          </a:xfrm>
        </p:grpSpPr>
        <p:sp>
          <p:nvSpPr>
            <p:cNvPr id="234940" name="Oval 5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41" name="Oval 5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7" name="Group 55"/>
          <p:cNvGrpSpPr>
            <a:grpSpLocks/>
          </p:cNvGrpSpPr>
          <p:nvPr/>
        </p:nvGrpSpPr>
        <p:grpSpPr bwMode="auto">
          <a:xfrm flipV="1">
            <a:off x="2057400" y="3505200"/>
            <a:ext cx="304800" cy="304800"/>
            <a:chOff x="528" y="1584"/>
            <a:chExt cx="1008" cy="1008"/>
          </a:xfrm>
        </p:grpSpPr>
        <p:sp>
          <p:nvSpPr>
            <p:cNvPr id="234938" name="Oval 5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39" name="Oval 5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8" name="Group 58"/>
          <p:cNvGrpSpPr>
            <a:grpSpLocks/>
          </p:cNvGrpSpPr>
          <p:nvPr/>
        </p:nvGrpSpPr>
        <p:grpSpPr bwMode="auto">
          <a:xfrm flipV="1">
            <a:off x="2362200" y="3505200"/>
            <a:ext cx="304800" cy="304800"/>
            <a:chOff x="528" y="1584"/>
            <a:chExt cx="1008" cy="1008"/>
          </a:xfrm>
        </p:grpSpPr>
        <p:sp>
          <p:nvSpPr>
            <p:cNvPr id="234936" name="Oval 5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37" name="Oval 6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19" name="Group 61"/>
          <p:cNvGrpSpPr>
            <a:grpSpLocks/>
          </p:cNvGrpSpPr>
          <p:nvPr/>
        </p:nvGrpSpPr>
        <p:grpSpPr bwMode="auto">
          <a:xfrm flipV="1">
            <a:off x="2667000" y="3505200"/>
            <a:ext cx="304800" cy="304800"/>
            <a:chOff x="528" y="1584"/>
            <a:chExt cx="1008" cy="1008"/>
          </a:xfrm>
        </p:grpSpPr>
        <p:sp>
          <p:nvSpPr>
            <p:cNvPr id="234934" name="Oval 6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35" name="Oval 6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0" name="Group 64"/>
          <p:cNvGrpSpPr>
            <a:grpSpLocks/>
          </p:cNvGrpSpPr>
          <p:nvPr/>
        </p:nvGrpSpPr>
        <p:grpSpPr bwMode="auto">
          <a:xfrm flipV="1">
            <a:off x="2971800" y="3505200"/>
            <a:ext cx="304800" cy="304800"/>
            <a:chOff x="528" y="1584"/>
            <a:chExt cx="1008" cy="1008"/>
          </a:xfrm>
        </p:grpSpPr>
        <p:sp>
          <p:nvSpPr>
            <p:cNvPr id="234932" name="Oval 6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33" name="Oval 6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1" name="Group 67"/>
          <p:cNvGrpSpPr>
            <a:grpSpLocks/>
          </p:cNvGrpSpPr>
          <p:nvPr/>
        </p:nvGrpSpPr>
        <p:grpSpPr bwMode="auto">
          <a:xfrm flipV="1">
            <a:off x="685800" y="3238500"/>
            <a:ext cx="304800" cy="304800"/>
            <a:chOff x="528" y="1584"/>
            <a:chExt cx="1008" cy="1008"/>
          </a:xfrm>
        </p:grpSpPr>
        <p:sp>
          <p:nvSpPr>
            <p:cNvPr id="234930" name="Oval 6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31" name="Oval 6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2" name="Group 70"/>
          <p:cNvGrpSpPr>
            <a:grpSpLocks/>
          </p:cNvGrpSpPr>
          <p:nvPr/>
        </p:nvGrpSpPr>
        <p:grpSpPr bwMode="auto">
          <a:xfrm flipV="1">
            <a:off x="990600" y="3238500"/>
            <a:ext cx="304800" cy="304800"/>
            <a:chOff x="528" y="1584"/>
            <a:chExt cx="1008" cy="1008"/>
          </a:xfrm>
        </p:grpSpPr>
        <p:sp>
          <p:nvSpPr>
            <p:cNvPr id="234928" name="Oval 7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29" name="Oval 7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3" name="Group 73"/>
          <p:cNvGrpSpPr>
            <a:grpSpLocks/>
          </p:cNvGrpSpPr>
          <p:nvPr/>
        </p:nvGrpSpPr>
        <p:grpSpPr bwMode="auto">
          <a:xfrm flipV="1">
            <a:off x="1295400" y="3238500"/>
            <a:ext cx="304800" cy="304800"/>
            <a:chOff x="528" y="1584"/>
            <a:chExt cx="1008" cy="1008"/>
          </a:xfrm>
        </p:grpSpPr>
        <p:sp>
          <p:nvSpPr>
            <p:cNvPr id="234926" name="Oval 7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27" name="Oval 7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4" name="Group 76"/>
          <p:cNvGrpSpPr>
            <a:grpSpLocks/>
          </p:cNvGrpSpPr>
          <p:nvPr/>
        </p:nvGrpSpPr>
        <p:grpSpPr bwMode="auto">
          <a:xfrm flipV="1">
            <a:off x="1600200" y="3238500"/>
            <a:ext cx="304800" cy="304800"/>
            <a:chOff x="528" y="1584"/>
            <a:chExt cx="1008" cy="1008"/>
          </a:xfrm>
        </p:grpSpPr>
        <p:sp>
          <p:nvSpPr>
            <p:cNvPr id="234924" name="Oval 7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25" name="Oval 7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5" name="Group 79"/>
          <p:cNvGrpSpPr>
            <a:grpSpLocks/>
          </p:cNvGrpSpPr>
          <p:nvPr/>
        </p:nvGrpSpPr>
        <p:grpSpPr bwMode="auto">
          <a:xfrm flipV="1">
            <a:off x="1905000" y="3238500"/>
            <a:ext cx="304800" cy="304800"/>
            <a:chOff x="528" y="1584"/>
            <a:chExt cx="1008" cy="1008"/>
          </a:xfrm>
        </p:grpSpPr>
        <p:sp>
          <p:nvSpPr>
            <p:cNvPr id="234922" name="Oval 8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23" name="Oval 8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6" name="Group 82"/>
          <p:cNvGrpSpPr>
            <a:grpSpLocks/>
          </p:cNvGrpSpPr>
          <p:nvPr/>
        </p:nvGrpSpPr>
        <p:grpSpPr bwMode="auto">
          <a:xfrm flipV="1">
            <a:off x="2209800" y="3238500"/>
            <a:ext cx="304800" cy="304800"/>
            <a:chOff x="528" y="1584"/>
            <a:chExt cx="1008" cy="1008"/>
          </a:xfrm>
        </p:grpSpPr>
        <p:sp>
          <p:nvSpPr>
            <p:cNvPr id="234920" name="Oval 8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21" name="Oval 8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7" name="Group 85"/>
          <p:cNvGrpSpPr>
            <a:grpSpLocks/>
          </p:cNvGrpSpPr>
          <p:nvPr/>
        </p:nvGrpSpPr>
        <p:grpSpPr bwMode="auto">
          <a:xfrm flipV="1">
            <a:off x="2514600" y="3238500"/>
            <a:ext cx="304800" cy="304800"/>
            <a:chOff x="528" y="1584"/>
            <a:chExt cx="1008" cy="1008"/>
          </a:xfrm>
        </p:grpSpPr>
        <p:sp>
          <p:nvSpPr>
            <p:cNvPr id="234918" name="Oval 8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19" name="Oval 8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8" name="Group 88"/>
          <p:cNvGrpSpPr>
            <a:grpSpLocks/>
          </p:cNvGrpSpPr>
          <p:nvPr/>
        </p:nvGrpSpPr>
        <p:grpSpPr bwMode="auto">
          <a:xfrm flipV="1">
            <a:off x="2819400" y="3238500"/>
            <a:ext cx="304800" cy="304800"/>
            <a:chOff x="528" y="1584"/>
            <a:chExt cx="1008" cy="1008"/>
          </a:xfrm>
        </p:grpSpPr>
        <p:sp>
          <p:nvSpPr>
            <p:cNvPr id="234916" name="Oval 8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17" name="Oval 9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29" name="Group 91"/>
          <p:cNvGrpSpPr>
            <a:grpSpLocks/>
          </p:cNvGrpSpPr>
          <p:nvPr/>
        </p:nvGrpSpPr>
        <p:grpSpPr bwMode="auto">
          <a:xfrm flipV="1">
            <a:off x="3124200" y="3238500"/>
            <a:ext cx="304800" cy="304800"/>
            <a:chOff x="528" y="1584"/>
            <a:chExt cx="1008" cy="1008"/>
          </a:xfrm>
        </p:grpSpPr>
        <p:sp>
          <p:nvSpPr>
            <p:cNvPr id="234914" name="Oval 9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15" name="Oval 9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0" name="Group 94"/>
          <p:cNvGrpSpPr>
            <a:grpSpLocks/>
          </p:cNvGrpSpPr>
          <p:nvPr/>
        </p:nvGrpSpPr>
        <p:grpSpPr bwMode="auto">
          <a:xfrm flipV="1">
            <a:off x="533400" y="2971800"/>
            <a:ext cx="304800" cy="304800"/>
            <a:chOff x="528" y="1584"/>
            <a:chExt cx="1008" cy="1008"/>
          </a:xfrm>
        </p:grpSpPr>
        <p:sp>
          <p:nvSpPr>
            <p:cNvPr id="234912" name="Oval 9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13" name="Oval 9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1" name="Group 97"/>
          <p:cNvGrpSpPr>
            <a:grpSpLocks/>
          </p:cNvGrpSpPr>
          <p:nvPr/>
        </p:nvGrpSpPr>
        <p:grpSpPr bwMode="auto">
          <a:xfrm flipV="1">
            <a:off x="838200" y="2971800"/>
            <a:ext cx="304800" cy="304800"/>
            <a:chOff x="528" y="1584"/>
            <a:chExt cx="1008" cy="1008"/>
          </a:xfrm>
        </p:grpSpPr>
        <p:sp>
          <p:nvSpPr>
            <p:cNvPr id="234910" name="Oval 9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11" name="Oval 9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2" name="Group 100"/>
          <p:cNvGrpSpPr>
            <a:grpSpLocks/>
          </p:cNvGrpSpPr>
          <p:nvPr/>
        </p:nvGrpSpPr>
        <p:grpSpPr bwMode="auto">
          <a:xfrm flipV="1">
            <a:off x="1143000" y="2971800"/>
            <a:ext cx="304800" cy="304800"/>
            <a:chOff x="528" y="1584"/>
            <a:chExt cx="1008" cy="1008"/>
          </a:xfrm>
        </p:grpSpPr>
        <p:sp>
          <p:nvSpPr>
            <p:cNvPr id="234908" name="Oval 10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09" name="Oval 10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3" name="Group 103"/>
          <p:cNvGrpSpPr>
            <a:grpSpLocks/>
          </p:cNvGrpSpPr>
          <p:nvPr/>
        </p:nvGrpSpPr>
        <p:grpSpPr bwMode="auto">
          <a:xfrm flipV="1">
            <a:off x="1447800" y="2971800"/>
            <a:ext cx="304800" cy="304800"/>
            <a:chOff x="528" y="1584"/>
            <a:chExt cx="1008" cy="1008"/>
          </a:xfrm>
        </p:grpSpPr>
        <p:sp>
          <p:nvSpPr>
            <p:cNvPr id="234906" name="Oval 10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07" name="Oval 10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4" name="Group 106"/>
          <p:cNvGrpSpPr>
            <a:grpSpLocks/>
          </p:cNvGrpSpPr>
          <p:nvPr/>
        </p:nvGrpSpPr>
        <p:grpSpPr bwMode="auto">
          <a:xfrm flipV="1">
            <a:off x="2362200" y="2971800"/>
            <a:ext cx="304800" cy="304800"/>
            <a:chOff x="528" y="1584"/>
            <a:chExt cx="1008" cy="1008"/>
          </a:xfrm>
        </p:grpSpPr>
        <p:sp>
          <p:nvSpPr>
            <p:cNvPr id="234904" name="Oval 10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05" name="Oval 10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5" name="Group 109"/>
          <p:cNvGrpSpPr>
            <a:grpSpLocks/>
          </p:cNvGrpSpPr>
          <p:nvPr/>
        </p:nvGrpSpPr>
        <p:grpSpPr bwMode="auto">
          <a:xfrm flipV="1">
            <a:off x="2667000" y="2971800"/>
            <a:ext cx="304800" cy="304800"/>
            <a:chOff x="528" y="1584"/>
            <a:chExt cx="1008" cy="1008"/>
          </a:xfrm>
        </p:grpSpPr>
        <p:sp>
          <p:nvSpPr>
            <p:cNvPr id="234902" name="Oval 11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03" name="Oval 11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6" name="Group 112"/>
          <p:cNvGrpSpPr>
            <a:grpSpLocks/>
          </p:cNvGrpSpPr>
          <p:nvPr/>
        </p:nvGrpSpPr>
        <p:grpSpPr bwMode="auto">
          <a:xfrm flipV="1">
            <a:off x="2971800" y="2971800"/>
            <a:ext cx="304800" cy="304800"/>
            <a:chOff x="528" y="1584"/>
            <a:chExt cx="1008" cy="1008"/>
          </a:xfrm>
        </p:grpSpPr>
        <p:sp>
          <p:nvSpPr>
            <p:cNvPr id="234900" name="Oval 11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901" name="Oval 11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7" name="Group 115"/>
          <p:cNvGrpSpPr>
            <a:grpSpLocks/>
          </p:cNvGrpSpPr>
          <p:nvPr/>
        </p:nvGrpSpPr>
        <p:grpSpPr bwMode="auto">
          <a:xfrm flipV="1">
            <a:off x="3276600" y="2971800"/>
            <a:ext cx="304800" cy="304800"/>
            <a:chOff x="528" y="1584"/>
            <a:chExt cx="1008" cy="1008"/>
          </a:xfrm>
        </p:grpSpPr>
        <p:sp>
          <p:nvSpPr>
            <p:cNvPr id="234898" name="Oval 11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99" name="Oval 11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8" name="Group 118"/>
          <p:cNvGrpSpPr>
            <a:grpSpLocks/>
          </p:cNvGrpSpPr>
          <p:nvPr/>
        </p:nvGrpSpPr>
        <p:grpSpPr bwMode="auto">
          <a:xfrm flipV="1">
            <a:off x="381000" y="2705100"/>
            <a:ext cx="304800" cy="304800"/>
            <a:chOff x="528" y="1584"/>
            <a:chExt cx="1008" cy="1008"/>
          </a:xfrm>
        </p:grpSpPr>
        <p:sp>
          <p:nvSpPr>
            <p:cNvPr id="234896" name="Oval 11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97" name="Oval 12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39" name="Group 121"/>
          <p:cNvGrpSpPr>
            <a:grpSpLocks/>
          </p:cNvGrpSpPr>
          <p:nvPr/>
        </p:nvGrpSpPr>
        <p:grpSpPr bwMode="auto">
          <a:xfrm flipV="1">
            <a:off x="685800" y="2705100"/>
            <a:ext cx="304800" cy="304800"/>
            <a:chOff x="528" y="1584"/>
            <a:chExt cx="1008" cy="1008"/>
          </a:xfrm>
        </p:grpSpPr>
        <p:sp>
          <p:nvSpPr>
            <p:cNvPr id="234894" name="Oval 12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95" name="Oval 12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0" name="Group 124"/>
          <p:cNvGrpSpPr>
            <a:grpSpLocks/>
          </p:cNvGrpSpPr>
          <p:nvPr/>
        </p:nvGrpSpPr>
        <p:grpSpPr bwMode="auto">
          <a:xfrm flipV="1">
            <a:off x="990600" y="2705100"/>
            <a:ext cx="304800" cy="304800"/>
            <a:chOff x="528" y="1584"/>
            <a:chExt cx="1008" cy="1008"/>
          </a:xfrm>
        </p:grpSpPr>
        <p:sp>
          <p:nvSpPr>
            <p:cNvPr id="234892" name="Oval 12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93" name="Oval 12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1" name="Group 127"/>
          <p:cNvGrpSpPr>
            <a:grpSpLocks/>
          </p:cNvGrpSpPr>
          <p:nvPr/>
        </p:nvGrpSpPr>
        <p:grpSpPr bwMode="auto">
          <a:xfrm flipV="1">
            <a:off x="1295400" y="2705100"/>
            <a:ext cx="304800" cy="304800"/>
            <a:chOff x="528" y="1584"/>
            <a:chExt cx="1008" cy="1008"/>
          </a:xfrm>
        </p:grpSpPr>
        <p:sp>
          <p:nvSpPr>
            <p:cNvPr id="234890" name="Oval 12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91" name="Oval 12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2" name="Group 130"/>
          <p:cNvGrpSpPr>
            <a:grpSpLocks/>
          </p:cNvGrpSpPr>
          <p:nvPr/>
        </p:nvGrpSpPr>
        <p:grpSpPr bwMode="auto">
          <a:xfrm flipV="1">
            <a:off x="2514600" y="2705100"/>
            <a:ext cx="304800" cy="304800"/>
            <a:chOff x="528" y="1584"/>
            <a:chExt cx="1008" cy="1008"/>
          </a:xfrm>
        </p:grpSpPr>
        <p:sp>
          <p:nvSpPr>
            <p:cNvPr id="234888" name="Oval 13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89" name="Oval 13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3" name="Group 133"/>
          <p:cNvGrpSpPr>
            <a:grpSpLocks/>
          </p:cNvGrpSpPr>
          <p:nvPr/>
        </p:nvGrpSpPr>
        <p:grpSpPr bwMode="auto">
          <a:xfrm flipV="1">
            <a:off x="2819400" y="2705100"/>
            <a:ext cx="304800" cy="304800"/>
            <a:chOff x="528" y="1584"/>
            <a:chExt cx="1008" cy="1008"/>
          </a:xfrm>
        </p:grpSpPr>
        <p:sp>
          <p:nvSpPr>
            <p:cNvPr id="234886" name="Oval 13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87" name="Oval 13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4" name="Group 136"/>
          <p:cNvGrpSpPr>
            <a:grpSpLocks/>
          </p:cNvGrpSpPr>
          <p:nvPr/>
        </p:nvGrpSpPr>
        <p:grpSpPr bwMode="auto">
          <a:xfrm flipV="1">
            <a:off x="3124200" y="2705100"/>
            <a:ext cx="304800" cy="304800"/>
            <a:chOff x="528" y="1584"/>
            <a:chExt cx="1008" cy="1008"/>
          </a:xfrm>
        </p:grpSpPr>
        <p:sp>
          <p:nvSpPr>
            <p:cNvPr id="234884" name="Oval 13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85" name="Oval 13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5" name="Group 139"/>
          <p:cNvGrpSpPr>
            <a:grpSpLocks/>
          </p:cNvGrpSpPr>
          <p:nvPr/>
        </p:nvGrpSpPr>
        <p:grpSpPr bwMode="auto">
          <a:xfrm flipV="1">
            <a:off x="3429000" y="2705100"/>
            <a:ext cx="304800" cy="304800"/>
            <a:chOff x="528" y="1584"/>
            <a:chExt cx="1008" cy="1008"/>
          </a:xfrm>
        </p:grpSpPr>
        <p:sp>
          <p:nvSpPr>
            <p:cNvPr id="234882" name="Oval 14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83" name="Oval 14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6" name="Group 142"/>
          <p:cNvGrpSpPr>
            <a:grpSpLocks/>
          </p:cNvGrpSpPr>
          <p:nvPr/>
        </p:nvGrpSpPr>
        <p:grpSpPr bwMode="auto">
          <a:xfrm flipV="1">
            <a:off x="533400" y="2438400"/>
            <a:ext cx="304800" cy="304800"/>
            <a:chOff x="528" y="1584"/>
            <a:chExt cx="1008" cy="1008"/>
          </a:xfrm>
        </p:grpSpPr>
        <p:sp>
          <p:nvSpPr>
            <p:cNvPr id="234880" name="Oval 14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81" name="Oval 14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7" name="Group 145"/>
          <p:cNvGrpSpPr>
            <a:grpSpLocks/>
          </p:cNvGrpSpPr>
          <p:nvPr/>
        </p:nvGrpSpPr>
        <p:grpSpPr bwMode="auto">
          <a:xfrm flipV="1">
            <a:off x="838200" y="2438400"/>
            <a:ext cx="304800" cy="304800"/>
            <a:chOff x="528" y="1584"/>
            <a:chExt cx="1008" cy="1008"/>
          </a:xfrm>
        </p:grpSpPr>
        <p:sp>
          <p:nvSpPr>
            <p:cNvPr id="234878" name="Oval 14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79" name="Oval 14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8" name="Group 148"/>
          <p:cNvGrpSpPr>
            <a:grpSpLocks/>
          </p:cNvGrpSpPr>
          <p:nvPr/>
        </p:nvGrpSpPr>
        <p:grpSpPr bwMode="auto">
          <a:xfrm flipV="1">
            <a:off x="1143000" y="2438400"/>
            <a:ext cx="304800" cy="304800"/>
            <a:chOff x="528" y="1584"/>
            <a:chExt cx="1008" cy="1008"/>
          </a:xfrm>
        </p:grpSpPr>
        <p:sp>
          <p:nvSpPr>
            <p:cNvPr id="234876" name="Oval 14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77" name="Oval 15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49" name="Group 151"/>
          <p:cNvGrpSpPr>
            <a:grpSpLocks/>
          </p:cNvGrpSpPr>
          <p:nvPr/>
        </p:nvGrpSpPr>
        <p:grpSpPr bwMode="auto">
          <a:xfrm flipV="1">
            <a:off x="1447800" y="2438400"/>
            <a:ext cx="304800" cy="304800"/>
            <a:chOff x="528" y="1584"/>
            <a:chExt cx="1008" cy="1008"/>
          </a:xfrm>
        </p:grpSpPr>
        <p:sp>
          <p:nvSpPr>
            <p:cNvPr id="234874" name="Oval 15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75" name="Oval 15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0" name="Group 154"/>
          <p:cNvGrpSpPr>
            <a:grpSpLocks/>
          </p:cNvGrpSpPr>
          <p:nvPr/>
        </p:nvGrpSpPr>
        <p:grpSpPr bwMode="auto">
          <a:xfrm flipV="1">
            <a:off x="2362200" y="2438400"/>
            <a:ext cx="304800" cy="304800"/>
            <a:chOff x="528" y="1584"/>
            <a:chExt cx="1008" cy="1008"/>
          </a:xfrm>
        </p:grpSpPr>
        <p:sp>
          <p:nvSpPr>
            <p:cNvPr id="234872" name="Oval 15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73" name="Oval 15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1" name="Group 157"/>
          <p:cNvGrpSpPr>
            <a:grpSpLocks/>
          </p:cNvGrpSpPr>
          <p:nvPr/>
        </p:nvGrpSpPr>
        <p:grpSpPr bwMode="auto">
          <a:xfrm flipV="1">
            <a:off x="2667000" y="2438400"/>
            <a:ext cx="304800" cy="304800"/>
            <a:chOff x="528" y="1584"/>
            <a:chExt cx="1008" cy="1008"/>
          </a:xfrm>
        </p:grpSpPr>
        <p:sp>
          <p:nvSpPr>
            <p:cNvPr id="234870" name="Oval 15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71" name="Oval 15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2" name="Group 160"/>
          <p:cNvGrpSpPr>
            <a:grpSpLocks/>
          </p:cNvGrpSpPr>
          <p:nvPr/>
        </p:nvGrpSpPr>
        <p:grpSpPr bwMode="auto">
          <a:xfrm flipV="1">
            <a:off x="2971800" y="2438400"/>
            <a:ext cx="304800" cy="304800"/>
            <a:chOff x="528" y="1584"/>
            <a:chExt cx="1008" cy="1008"/>
          </a:xfrm>
        </p:grpSpPr>
        <p:sp>
          <p:nvSpPr>
            <p:cNvPr id="234868" name="Oval 16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69" name="Oval 16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3" name="Group 163"/>
          <p:cNvGrpSpPr>
            <a:grpSpLocks/>
          </p:cNvGrpSpPr>
          <p:nvPr/>
        </p:nvGrpSpPr>
        <p:grpSpPr bwMode="auto">
          <a:xfrm flipV="1">
            <a:off x="3276600" y="2438400"/>
            <a:ext cx="304800" cy="304800"/>
            <a:chOff x="528" y="1584"/>
            <a:chExt cx="1008" cy="1008"/>
          </a:xfrm>
        </p:grpSpPr>
        <p:sp>
          <p:nvSpPr>
            <p:cNvPr id="234866" name="Oval 16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67" name="Oval 16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4" name="Group 166"/>
          <p:cNvGrpSpPr>
            <a:grpSpLocks/>
          </p:cNvGrpSpPr>
          <p:nvPr/>
        </p:nvGrpSpPr>
        <p:grpSpPr bwMode="auto">
          <a:xfrm flipV="1">
            <a:off x="685800" y="2171700"/>
            <a:ext cx="304800" cy="304800"/>
            <a:chOff x="528" y="1584"/>
            <a:chExt cx="1008" cy="1008"/>
          </a:xfrm>
        </p:grpSpPr>
        <p:sp>
          <p:nvSpPr>
            <p:cNvPr id="234864" name="Oval 16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65" name="Oval 16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5" name="Group 169"/>
          <p:cNvGrpSpPr>
            <a:grpSpLocks/>
          </p:cNvGrpSpPr>
          <p:nvPr/>
        </p:nvGrpSpPr>
        <p:grpSpPr bwMode="auto">
          <a:xfrm flipV="1">
            <a:off x="990600" y="2171700"/>
            <a:ext cx="304800" cy="304800"/>
            <a:chOff x="528" y="1584"/>
            <a:chExt cx="1008" cy="1008"/>
          </a:xfrm>
        </p:grpSpPr>
        <p:sp>
          <p:nvSpPr>
            <p:cNvPr id="234862" name="Oval 17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63" name="Oval 17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6" name="Group 172"/>
          <p:cNvGrpSpPr>
            <a:grpSpLocks/>
          </p:cNvGrpSpPr>
          <p:nvPr/>
        </p:nvGrpSpPr>
        <p:grpSpPr bwMode="auto">
          <a:xfrm flipV="1">
            <a:off x="1295400" y="2171700"/>
            <a:ext cx="304800" cy="304800"/>
            <a:chOff x="528" y="1584"/>
            <a:chExt cx="1008" cy="1008"/>
          </a:xfrm>
        </p:grpSpPr>
        <p:sp>
          <p:nvSpPr>
            <p:cNvPr id="234860" name="Oval 17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61" name="Oval 17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7" name="Group 175"/>
          <p:cNvGrpSpPr>
            <a:grpSpLocks/>
          </p:cNvGrpSpPr>
          <p:nvPr/>
        </p:nvGrpSpPr>
        <p:grpSpPr bwMode="auto">
          <a:xfrm flipV="1">
            <a:off x="1600200" y="2171700"/>
            <a:ext cx="304800" cy="304800"/>
            <a:chOff x="528" y="1584"/>
            <a:chExt cx="1008" cy="1008"/>
          </a:xfrm>
        </p:grpSpPr>
        <p:sp>
          <p:nvSpPr>
            <p:cNvPr id="234858" name="Oval 17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59" name="Oval 17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8" name="Group 178"/>
          <p:cNvGrpSpPr>
            <a:grpSpLocks/>
          </p:cNvGrpSpPr>
          <p:nvPr/>
        </p:nvGrpSpPr>
        <p:grpSpPr bwMode="auto">
          <a:xfrm flipV="1">
            <a:off x="1905000" y="2171700"/>
            <a:ext cx="304800" cy="304800"/>
            <a:chOff x="528" y="1584"/>
            <a:chExt cx="1008" cy="1008"/>
          </a:xfrm>
        </p:grpSpPr>
        <p:sp>
          <p:nvSpPr>
            <p:cNvPr id="234856" name="Oval 17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57" name="Oval 18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59" name="Group 181"/>
          <p:cNvGrpSpPr>
            <a:grpSpLocks/>
          </p:cNvGrpSpPr>
          <p:nvPr/>
        </p:nvGrpSpPr>
        <p:grpSpPr bwMode="auto">
          <a:xfrm flipV="1">
            <a:off x="2209800" y="2171700"/>
            <a:ext cx="304800" cy="304800"/>
            <a:chOff x="528" y="1584"/>
            <a:chExt cx="1008" cy="1008"/>
          </a:xfrm>
        </p:grpSpPr>
        <p:sp>
          <p:nvSpPr>
            <p:cNvPr id="234854" name="Oval 18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55" name="Oval 18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0" name="Group 184"/>
          <p:cNvGrpSpPr>
            <a:grpSpLocks/>
          </p:cNvGrpSpPr>
          <p:nvPr/>
        </p:nvGrpSpPr>
        <p:grpSpPr bwMode="auto">
          <a:xfrm flipV="1">
            <a:off x="2514600" y="2171700"/>
            <a:ext cx="304800" cy="304800"/>
            <a:chOff x="528" y="1584"/>
            <a:chExt cx="1008" cy="1008"/>
          </a:xfrm>
        </p:grpSpPr>
        <p:sp>
          <p:nvSpPr>
            <p:cNvPr id="234852" name="Oval 18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53" name="Oval 18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1" name="Group 187"/>
          <p:cNvGrpSpPr>
            <a:grpSpLocks/>
          </p:cNvGrpSpPr>
          <p:nvPr/>
        </p:nvGrpSpPr>
        <p:grpSpPr bwMode="auto">
          <a:xfrm flipV="1">
            <a:off x="2819400" y="2171700"/>
            <a:ext cx="304800" cy="304800"/>
            <a:chOff x="528" y="1584"/>
            <a:chExt cx="1008" cy="1008"/>
          </a:xfrm>
        </p:grpSpPr>
        <p:sp>
          <p:nvSpPr>
            <p:cNvPr id="234850" name="Oval 18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51" name="Oval 18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2" name="Group 190"/>
          <p:cNvGrpSpPr>
            <a:grpSpLocks/>
          </p:cNvGrpSpPr>
          <p:nvPr/>
        </p:nvGrpSpPr>
        <p:grpSpPr bwMode="auto">
          <a:xfrm flipV="1">
            <a:off x="3124200" y="2171700"/>
            <a:ext cx="304800" cy="304800"/>
            <a:chOff x="528" y="1584"/>
            <a:chExt cx="1008" cy="1008"/>
          </a:xfrm>
        </p:grpSpPr>
        <p:sp>
          <p:nvSpPr>
            <p:cNvPr id="234848" name="Oval 19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49" name="Oval 19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3" name="Group 193"/>
          <p:cNvGrpSpPr>
            <a:grpSpLocks/>
          </p:cNvGrpSpPr>
          <p:nvPr/>
        </p:nvGrpSpPr>
        <p:grpSpPr bwMode="auto">
          <a:xfrm flipV="1">
            <a:off x="838200" y="1905000"/>
            <a:ext cx="304800" cy="304800"/>
            <a:chOff x="528" y="1584"/>
            <a:chExt cx="1008" cy="1008"/>
          </a:xfrm>
        </p:grpSpPr>
        <p:sp>
          <p:nvSpPr>
            <p:cNvPr id="234846" name="Oval 19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47" name="Oval 19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4" name="Group 196"/>
          <p:cNvGrpSpPr>
            <a:grpSpLocks/>
          </p:cNvGrpSpPr>
          <p:nvPr/>
        </p:nvGrpSpPr>
        <p:grpSpPr bwMode="auto">
          <a:xfrm flipV="1">
            <a:off x="1143000" y="1905000"/>
            <a:ext cx="304800" cy="304800"/>
            <a:chOff x="528" y="1584"/>
            <a:chExt cx="1008" cy="1008"/>
          </a:xfrm>
        </p:grpSpPr>
        <p:sp>
          <p:nvSpPr>
            <p:cNvPr id="234844" name="Oval 19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45" name="Oval 19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5" name="Group 199"/>
          <p:cNvGrpSpPr>
            <a:grpSpLocks/>
          </p:cNvGrpSpPr>
          <p:nvPr/>
        </p:nvGrpSpPr>
        <p:grpSpPr bwMode="auto">
          <a:xfrm flipV="1">
            <a:off x="1447800" y="1905000"/>
            <a:ext cx="304800" cy="304800"/>
            <a:chOff x="528" y="1584"/>
            <a:chExt cx="1008" cy="1008"/>
          </a:xfrm>
        </p:grpSpPr>
        <p:sp>
          <p:nvSpPr>
            <p:cNvPr id="234842" name="Oval 20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43" name="Oval 20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6" name="Group 202"/>
          <p:cNvGrpSpPr>
            <a:grpSpLocks/>
          </p:cNvGrpSpPr>
          <p:nvPr/>
        </p:nvGrpSpPr>
        <p:grpSpPr bwMode="auto">
          <a:xfrm flipV="1">
            <a:off x="1752600" y="1905000"/>
            <a:ext cx="304800" cy="304800"/>
            <a:chOff x="528" y="1584"/>
            <a:chExt cx="1008" cy="1008"/>
          </a:xfrm>
        </p:grpSpPr>
        <p:sp>
          <p:nvSpPr>
            <p:cNvPr id="234840" name="Oval 20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41" name="Oval 20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7" name="Group 205"/>
          <p:cNvGrpSpPr>
            <a:grpSpLocks/>
          </p:cNvGrpSpPr>
          <p:nvPr/>
        </p:nvGrpSpPr>
        <p:grpSpPr bwMode="auto">
          <a:xfrm flipV="1">
            <a:off x="2057400" y="1905000"/>
            <a:ext cx="304800" cy="304800"/>
            <a:chOff x="528" y="1584"/>
            <a:chExt cx="1008" cy="1008"/>
          </a:xfrm>
        </p:grpSpPr>
        <p:sp>
          <p:nvSpPr>
            <p:cNvPr id="234838" name="Oval 20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39" name="Oval 20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8" name="Group 208"/>
          <p:cNvGrpSpPr>
            <a:grpSpLocks/>
          </p:cNvGrpSpPr>
          <p:nvPr/>
        </p:nvGrpSpPr>
        <p:grpSpPr bwMode="auto">
          <a:xfrm flipV="1">
            <a:off x="2362200" y="1905000"/>
            <a:ext cx="304800" cy="304800"/>
            <a:chOff x="528" y="1584"/>
            <a:chExt cx="1008" cy="1008"/>
          </a:xfrm>
        </p:grpSpPr>
        <p:sp>
          <p:nvSpPr>
            <p:cNvPr id="234836" name="Oval 20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37" name="Oval 21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69" name="Group 211"/>
          <p:cNvGrpSpPr>
            <a:grpSpLocks/>
          </p:cNvGrpSpPr>
          <p:nvPr/>
        </p:nvGrpSpPr>
        <p:grpSpPr bwMode="auto">
          <a:xfrm flipV="1">
            <a:off x="2667000" y="1905000"/>
            <a:ext cx="304800" cy="304800"/>
            <a:chOff x="528" y="1584"/>
            <a:chExt cx="1008" cy="1008"/>
          </a:xfrm>
        </p:grpSpPr>
        <p:sp>
          <p:nvSpPr>
            <p:cNvPr id="234834" name="Oval 21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35" name="Oval 21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0" name="Group 214"/>
          <p:cNvGrpSpPr>
            <a:grpSpLocks/>
          </p:cNvGrpSpPr>
          <p:nvPr/>
        </p:nvGrpSpPr>
        <p:grpSpPr bwMode="auto">
          <a:xfrm flipV="1">
            <a:off x="2971800" y="1905000"/>
            <a:ext cx="304800" cy="304800"/>
            <a:chOff x="528" y="1584"/>
            <a:chExt cx="1008" cy="1008"/>
          </a:xfrm>
        </p:grpSpPr>
        <p:sp>
          <p:nvSpPr>
            <p:cNvPr id="234832" name="Oval 21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33" name="Oval 21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1" name="Group 217"/>
          <p:cNvGrpSpPr>
            <a:grpSpLocks/>
          </p:cNvGrpSpPr>
          <p:nvPr/>
        </p:nvGrpSpPr>
        <p:grpSpPr bwMode="auto">
          <a:xfrm flipV="1">
            <a:off x="990600" y="1638300"/>
            <a:ext cx="304800" cy="304800"/>
            <a:chOff x="528" y="1584"/>
            <a:chExt cx="1008" cy="1008"/>
          </a:xfrm>
        </p:grpSpPr>
        <p:sp>
          <p:nvSpPr>
            <p:cNvPr id="234830" name="Oval 21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31" name="Oval 21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2" name="Group 220"/>
          <p:cNvGrpSpPr>
            <a:grpSpLocks/>
          </p:cNvGrpSpPr>
          <p:nvPr/>
        </p:nvGrpSpPr>
        <p:grpSpPr bwMode="auto">
          <a:xfrm flipV="1">
            <a:off x="1295400" y="1638300"/>
            <a:ext cx="304800" cy="304800"/>
            <a:chOff x="528" y="1584"/>
            <a:chExt cx="1008" cy="1008"/>
          </a:xfrm>
        </p:grpSpPr>
        <p:sp>
          <p:nvSpPr>
            <p:cNvPr id="234828" name="Oval 22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29" name="Oval 22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3" name="Group 223"/>
          <p:cNvGrpSpPr>
            <a:grpSpLocks/>
          </p:cNvGrpSpPr>
          <p:nvPr/>
        </p:nvGrpSpPr>
        <p:grpSpPr bwMode="auto">
          <a:xfrm flipV="1">
            <a:off x="1600200" y="1638300"/>
            <a:ext cx="304800" cy="304800"/>
            <a:chOff x="528" y="1584"/>
            <a:chExt cx="1008" cy="1008"/>
          </a:xfrm>
        </p:grpSpPr>
        <p:sp>
          <p:nvSpPr>
            <p:cNvPr id="234826" name="Oval 22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27" name="Oval 22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4" name="Group 226"/>
          <p:cNvGrpSpPr>
            <a:grpSpLocks/>
          </p:cNvGrpSpPr>
          <p:nvPr/>
        </p:nvGrpSpPr>
        <p:grpSpPr bwMode="auto">
          <a:xfrm flipV="1">
            <a:off x="1905000" y="1638300"/>
            <a:ext cx="304800" cy="304800"/>
            <a:chOff x="528" y="1584"/>
            <a:chExt cx="1008" cy="1008"/>
          </a:xfrm>
        </p:grpSpPr>
        <p:sp>
          <p:nvSpPr>
            <p:cNvPr id="234824" name="Oval 22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25" name="Oval 22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5" name="Group 229"/>
          <p:cNvGrpSpPr>
            <a:grpSpLocks/>
          </p:cNvGrpSpPr>
          <p:nvPr/>
        </p:nvGrpSpPr>
        <p:grpSpPr bwMode="auto">
          <a:xfrm flipV="1">
            <a:off x="2209800" y="1638300"/>
            <a:ext cx="304800" cy="304800"/>
            <a:chOff x="528" y="1584"/>
            <a:chExt cx="1008" cy="1008"/>
          </a:xfrm>
        </p:grpSpPr>
        <p:sp>
          <p:nvSpPr>
            <p:cNvPr id="234822" name="Oval 23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23" name="Oval 23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6" name="Group 232"/>
          <p:cNvGrpSpPr>
            <a:grpSpLocks/>
          </p:cNvGrpSpPr>
          <p:nvPr/>
        </p:nvGrpSpPr>
        <p:grpSpPr bwMode="auto">
          <a:xfrm flipV="1">
            <a:off x="2514600" y="1638300"/>
            <a:ext cx="304800" cy="304800"/>
            <a:chOff x="528" y="1584"/>
            <a:chExt cx="1008" cy="1008"/>
          </a:xfrm>
        </p:grpSpPr>
        <p:sp>
          <p:nvSpPr>
            <p:cNvPr id="234820" name="Oval 23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21" name="Oval 23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7" name="Group 235"/>
          <p:cNvGrpSpPr>
            <a:grpSpLocks/>
          </p:cNvGrpSpPr>
          <p:nvPr/>
        </p:nvGrpSpPr>
        <p:grpSpPr bwMode="auto">
          <a:xfrm flipV="1">
            <a:off x="2819400" y="1638300"/>
            <a:ext cx="304800" cy="304800"/>
            <a:chOff x="528" y="1584"/>
            <a:chExt cx="1008" cy="1008"/>
          </a:xfrm>
        </p:grpSpPr>
        <p:sp>
          <p:nvSpPr>
            <p:cNvPr id="234818" name="Oval 23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19" name="Oval 23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8" name="Group 238"/>
          <p:cNvGrpSpPr>
            <a:grpSpLocks/>
          </p:cNvGrpSpPr>
          <p:nvPr/>
        </p:nvGrpSpPr>
        <p:grpSpPr bwMode="auto">
          <a:xfrm flipV="1">
            <a:off x="1447800" y="1371600"/>
            <a:ext cx="304800" cy="304800"/>
            <a:chOff x="528" y="1584"/>
            <a:chExt cx="1008" cy="1008"/>
          </a:xfrm>
        </p:grpSpPr>
        <p:sp>
          <p:nvSpPr>
            <p:cNvPr id="234816" name="Oval 23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17" name="Oval 24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79" name="Group 241"/>
          <p:cNvGrpSpPr>
            <a:grpSpLocks/>
          </p:cNvGrpSpPr>
          <p:nvPr/>
        </p:nvGrpSpPr>
        <p:grpSpPr bwMode="auto">
          <a:xfrm flipV="1">
            <a:off x="1752600" y="1371600"/>
            <a:ext cx="304800" cy="304800"/>
            <a:chOff x="528" y="1584"/>
            <a:chExt cx="1008" cy="1008"/>
          </a:xfrm>
        </p:grpSpPr>
        <p:sp>
          <p:nvSpPr>
            <p:cNvPr id="234814" name="Oval 24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15" name="Oval 24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0" name="Group 244"/>
          <p:cNvGrpSpPr>
            <a:grpSpLocks/>
          </p:cNvGrpSpPr>
          <p:nvPr/>
        </p:nvGrpSpPr>
        <p:grpSpPr bwMode="auto">
          <a:xfrm flipV="1">
            <a:off x="2057400" y="1371600"/>
            <a:ext cx="304800" cy="304800"/>
            <a:chOff x="528" y="1584"/>
            <a:chExt cx="1008" cy="1008"/>
          </a:xfrm>
        </p:grpSpPr>
        <p:sp>
          <p:nvSpPr>
            <p:cNvPr id="234812" name="Oval 24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13" name="Oval 24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1" name="Group 247"/>
          <p:cNvGrpSpPr>
            <a:grpSpLocks/>
          </p:cNvGrpSpPr>
          <p:nvPr/>
        </p:nvGrpSpPr>
        <p:grpSpPr bwMode="auto">
          <a:xfrm flipV="1">
            <a:off x="2362200" y="1371600"/>
            <a:ext cx="304800" cy="304800"/>
            <a:chOff x="528" y="1584"/>
            <a:chExt cx="1008" cy="1008"/>
          </a:xfrm>
        </p:grpSpPr>
        <p:sp>
          <p:nvSpPr>
            <p:cNvPr id="234810" name="Oval 24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11" name="Oval 24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2" name="Group 250"/>
          <p:cNvGrpSpPr>
            <a:grpSpLocks/>
          </p:cNvGrpSpPr>
          <p:nvPr/>
        </p:nvGrpSpPr>
        <p:grpSpPr bwMode="auto">
          <a:xfrm flipV="1">
            <a:off x="2667000" y="1371600"/>
            <a:ext cx="304800" cy="304800"/>
            <a:chOff x="528" y="1584"/>
            <a:chExt cx="1008" cy="1008"/>
          </a:xfrm>
        </p:grpSpPr>
        <p:sp>
          <p:nvSpPr>
            <p:cNvPr id="234808" name="Oval 25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09" name="Oval 25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3" name="Group 253"/>
          <p:cNvGrpSpPr>
            <a:grpSpLocks/>
          </p:cNvGrpSpPr>
          <p:nvPr/>
        </p:nvGrpSpPr>
        <p:grpSpPr bwMode="auto">
          <a:xfrm flipV="1">
            <a:off x="1143000" y="1371600"/>
            <a:ext cx="304800" cy="304800"/>
            <a:chOff x="528" y="1584"/>
            <a:chExt cx="1008" cy="1008"/>
          </a:xfrm>
        </p:grpSpPr>
        <p:sp>
          <p:nvSpPr>
            <p:cNvPr id="234806" name="Oval 25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07" name="Oval 25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sp>
        <p:nvSpPr>
          <p:cNvPr id="234584" name="Oval 256"/>
          <p:cNvSpPr>
            <a:spLocks noChangeArrowheads="1"/>
          </p:cNvSpPr>
          <p:nvPr/>
        </p:nvSpPr>
        <p:spPr bwMode="auto">
          <a:xfrm flipV="1">
            <a:off x="6477000" y="2286000"/>
            <a:ext cx="1143000" cy="1143000"/>
          </a:xfrm>
          <a:prstGeom prst="ellipse">
            <a:avLst/>
          </a:prstGeom>
          <a:solidFill>
            <a:schemeClr val="bg1"/>
          </a:solidFill>
          <a:ln w="9525">
            <a:noFill/>
            <a:round/>
            <a:headEnd/>
            <a:tailEnd/>
          </a:ln>
        </p:spPr>
        <p:txBody>
          <a:bodyPr wrap="none" anchor="ctr"/>
          <a:lstStyle/>
          <a:p>
            <a:pPr algn="ctr" eaLnBrk="0" hangingPunct="0"/>
            <a:endParaRPr lang="cs-CZ"/>
          </a:p>
        </p:txBody>
      </p:sp>
      <p:grpSp>
        <p:nvGrpSpPr>
          <p:cNvPr id="234585" name="Group 257"/>
          <p:cNvGrpSpPr>
            <a:grpSpLocks/>
          </p:cNvGrpSpPr>
          <p:nvPr/>
        </p:nvGrpSpPr>
        <p:grpSpPr bwMode="auto">
          <a:xfrm flipV="1">
            <a:off x="6096000" y="4038600"/>
            <a:ext cx="304800" cy="304800"/>
            <a:chOff x="528" y="1584"/>
            <a:chExt cx="1008" cy="1008"/>
          </a:xfrm>
        </p:grpSpPr>
        <p:sp>
          <p:nvSpPr>
            <p:cNvPr id="234804" name="Oval 25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05" name="Oval 25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6" name="Group 260"/>
          <p:cNvGrpSpPr>
            <a:grpSpLocks/>
          </p:cNvGrpSpPr>
          <p:nvPr/>
        </p:nvGrpSpPr>
        <p:grpSpPr bwMode="auto">
          <a:xfrm flipV="1">
            <a:off x="6400800" y="4038600"/>
            <a:ext cx="304800" cy="304800"/>
            <a:chOff x="528" y="1584"/>
            <a:chExt cx="1008" cy="1008"/>
          </a:xfrm>
        </p:grpSpPr>
        <p:sp>
          <p:nvSpPr>
            <p:cNvPr id="234802" name="Oval 26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03" name="Oval 26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7" name="Group 263"/>
          <p:cNvGrpSpPr>
            <a:grpSpLocks/>
          </p:cNvGrpSpPr>
          <p:nvPr/>
        </p:nvGrpSpPr>
        <p:grpSpPr bwMode="auto">
          <a:xfrm flipV="1">
            <a:off x="6705600" y="4038600"/>
            <a:ext cx="304800" cy="304800"/>
            <a:chOff x="528" y="1584"/>
            <a:chExt cx="1008" cy="1008"/>
          </a:xfrm>
        </p:grpSpPr>
        <p:sp>
          <p:nvSpPr>
            <p:cNvPr id="234800" name="Oval 26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801" name="Oval 26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8" name="Group 266"/>
          <p:cNvGrpSpPr>
            <a:grpSpLocks/>
          </p:cNvGrpSpPr>
          <p:nvPr/>
        </p:nvGrpSpPr>
        <p:grpSpPr bwMode="auto">
          <a:xfrm flipV="1">
            <a:off x="7010400" y="4038600"/>
            <a:ext cx="304800" cy="304800"/>
            <a:chOff x="528" y="1584"/>
            <a:chExt cx="1008" cy="1008"/>
          </a:xfrm>
        </p:grpSpPr>
        <p:sp>
          <p:nvSpPr>
            <p:cNvPr id="234798" name="Oval 26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99" name="Oval 26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89" name="Group 269"/>
          <p:cNvGrpSpPr>
            <a:grpSpLocks/>
          </p:cNvGrpSpPr>
          <p:nvPr/>
        </p:nvGrpSpPr>
        <p:grpSpPr bwMode="auto">
          <a:xfrm flipV="1">
            <a:off x="7315200" y="4038600"/>
            <a:ext cx="304800" cy="304800"/>
            <a:chOff x="528" y="1584"/>
            <a:chExt cx="1008" cy="1008"/>
          </a:xfrm>
        </p:grpSpPr>
        <p:sp>
          <p:nvSpPr>
            <p:cNvPr id="234796" name="Oval 27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97" name="Oval 27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0" name="Group 272"/>
          <p:cNvGrpSpPr>
            <a:grpSpLocks/>
          </p:cNvGrpSpPr>
          <p:nvPr/>
        </p:nvGrpSpPr>
        <p:grpSpPr bwMode="auto">
          <a:xfrm flipV="1">
            <a:off x="7620000" y="4038600"/>
            <a:ext cx="304800" cy="304800"/>
            <a:chOff x="528" y="1584"/>
            <a:chExt cx="1008" cy="1008"/>
          </a:xfrm>
        </p:grpSpPr>
        <p:sp>
          <p:nvSpPr>
            <p:cNvPr id="234794" name="Oval 27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95" name="Oval 27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1" name="Group 275"/>
          <p:cNvGrpSpPr>
            <a:grpSpLocks/>
          </p:cNvGrpSpPr>
          <p:nvPr/>
        </p:nvGrpSpPr>
        <p:grpSpPr bwMode="auto">
          <a:xfrm flipV="1">
            <a:off x="5943600" y="3771900"/>
            <a:ext cx="304800" cy="304800"/>
            <a:chOff x="528" y="1584"/>
            <a:chExt cx="1008" cy="1008"/>
          </a:xfrm>
        </p:grpSpPr>
        <p:sp>
          <p:nvSpPr>
            <p:cNvPr id="234792" name="Oval 27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93" name="Oval 27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2" name="Group 278"/>
          <p:cNvGrpSpPr>
            <a:grpSpLocks/>
          </p:cNvGrpSpPr>
          <p:nvPr/>
        </p:nvGrpSpPr>
        <p:grpSpPr bwMode="auto">
          <a:xfrm flipV="1">
            <a:off x="6248400" y="3771900"/>
            <a:ext cx="304800" cy="304800"/>
            <a:chOff x="528" y="1584"/>
            <a:chExt cx="1008" cy="1008"/>
          </a:xfrm>
        </p:grpSpPr>
        <p:sp>
          <p:nvSpPr>
            <p:cNvPr id="234790" name="Oval 27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91" name="Oval 28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3" name="Group 281"/>
          <p:cNvGrpSpPr>
            <a:grpSpLocks/>
          </p:cNvGrpSpPr>
          <p:nvPr/>
        </p:nvGrpSpPr>
        <p:grpSpPr bwMode="auto">
          <a:xfrm flipV="1">
            <a:off x="6553200" y="3771900"/>
            <a:ext cx="304800" cy="304800"/>
            <a:chOff x="528" y="1584"/>
            <a:chExt cx="1008" cy="1008"/>
          </a:xfrm>
        </p:grpSpPr>
        <p:sp>
          <p:nvSpPr>
            <p:cNvPr id="234788" name="Oval 28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89" name="Oval 28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4" name="Group 284"/>
          <p:cNvGrpSpPr>
            <a:grpSpLocks/>
          </p:cNvGrpSpPr>
          <p:nvPr/>
        </p:nvGrpSpPr>
        <p:grpSpPr bwMode="auto">
          <a:xfrm flipV="1">
            <a:off x="6858000" y="3771900"/>
            <a:ext cx="304800" cy="304800"/>
            <a:chOff x="528" y="1584"/>
            <a:chExt cx="1008" cy="1008"/>
          </a:xfrm>
        </p:grpSpPr>
        <p:sp>
          <p:nvSpPr>
            <p:cNvPr id="234786" name="Oval 28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87" name="Oval 28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5" name="Group 287"/>
          <p:cNvGrpSpPr>
            <a:grpSpLocks/>
          </p:cNvGrpSpPr>
          <p:nvPr/>
        </p:nvGrpSpPr>
        <p:grpSpPr bwMode="auto">
          <a:xfrm flipV="1">
            <a:off x="7162800" y="3771900"/>
            <a:ext cx="304800" cy="304800"/>
            <a:chOff x="528" y="1584"/>
            <a:chExt cx="1008" cy="1008"/>
          </a:xfrm>
        </p:grpSpPr>
        <p:sp>
          <p:nvSpPr>
            <p:cNvPr id="234784" name="Oval 28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85" name="Oval 28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6" name="Group 290"/>
          <p:cNvGrpSpPr>
            <a:grpSpLocks/>
          </p:cNvGrpSpPr>
          <p:nvPr/>
        </p:nvGrpSpPr>
        <p:grpSpPr bwMode="auto">
          <a:xfrm flipV="1">
            <a:off x="7467600" y="3771900"/>
            <a:ext cx="304800" cy="304800"/>
            <a:chOff x="528" y="1584"/>
            <a:chExt cx="1008" cy="1008"/>
          </a:xfrm>
        </p:grpSpPr>
        <p:sp>
          <p:nvSpPr>
            <p:cNvPr id="234782" name="Oval 29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83" name="Oval 29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7" name="Group 293"/>
          <p:cNvGrpSpPr>
            <a:grpSpLocks/>
          </p:cNvGrpSpPr>
          <p:nvPr/>
        </p:nvGrpSpPr>
        <p:grpSpPr bwMode="auto">
          <a:xfrm flipV="1">
            <a:off x="7772400" y="3771900"/>
            <a:ext cx="304800" cy="304800"/>
            <a:chOff x="528" y="1584"/>
            <a:chExt cx="1008" cy="1008"/>
          </a:xfrm>
        </p:grpSpPr>
        <p:sp>
          <p:nvSpPr>
            <p:cNvPr id="234780" name="Oval 29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81" name="Oval 29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8" name="Group 296"/>
          <p:cNvGrpSpPr>
            <a:grpSpLocks/>
          </p:cNvGrpSpPr>
          <p:nvPr/>
        </p:nvGrpSpPr>
        <p:grpSpPr bwMode="auto">
          <a:xfrm flipV="1">
            <a:off x="5791200" y="3505200"/>
            <a:ext cx="304800" cy="304800"/>
            <a:chOff x="528" y="1584"/>
            <a:chExt cx="1008" cy="1008"/>
          </a:xfrm>
        </p:grpSpPr>
        <p:sp>
          <p:nvSpPr>
            <p:cNvPr id="234778" name="Oval 29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79" name="Oval 29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599" name="Group 299"/>
          <p:cNvGrpSpPr>
            <a:grpSpLocks/>
          </p:cNvGrpSpPr>
          <p:nvPr/>
        </p:nvGrpSpPr>
        <p:grpSpPr bwMode="auto">
          <a:xfrm flipV="1">
            <a:off x="6096000" y="3505200"/>
            <a:ext cx="304800" cy="304800"/>
            <a:chOff x="528" y="1584"/>
            <a:chExt cx="1008" cy="1008"/>
          </a:xfrm>
        </p:grpSpPr>
        <p:sp>
          <p:nvSpPr>
            <p:cNvPr id="234776" name="Oval 30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77" name="Oval 30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0" name="Group 302"/>
          <p:cNvGrpSpPr>
            <a:grpSpLocks/>
          </p:cNvGrpSpPr>
          <p:nvPr/>
        </p:nvGrpSpPr>
        <p:grpSpPr bwMode="auto">
          <a:xfrm flipV="1">
            <a:off x="6400800" y="3505200"/>
            <a:ext cx="304800" cy="304800"/>
            <a:chOff x="528" y="1584"/>
            <a:chExt cx="1008" cy="1008"/>
          </a:xfrm>
        </p:grpSpPr>
        <p:sp>
          <p:nvSpPr>
            <p:cNvPr id="234774" name="Oval 30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75" name="Oval 30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1" name="Group 305"/>
          <p:cNvGrpSpPr>
            <a:grpSpLocks/>
          </p:cNvGrpSpPr>
          <p:nvPr/>
        </p:nvGrpSpPr>
        <p:grpSpPr bwMode="auto">
          <a:xfrm flipV="1">
            <a:off x="6705600" y="3505200"/>
            <a:ext cx="304800" cy="304800"/>
            <a:chOff x="528" y="1584"/>
            <a:chExt cx="1008" cy="1008"/>
          </a:xfrm>
        </p:grpSpPr>
        <p:sp>
          <p:nvSpPr>
            <p:cNvPr id="234772" name="Oval 30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73" name="Oval 30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2" name="Group 308"/>
          <p:cNvGrpSpPr>
            <a:grpSpLocks/>
          </p:cNvGrpSpPr>
          <p:nvPr/>
        </p:nvGrpSpPr>
        <p:grpSpPr bwMode="auto">
          <a:xfrm flipV="1">
            <a:off x="7010400" y="3505200"/>
            <a:ext cx="304800" cy="304800"/>
            <a:chOff x="528" y="1584"/>
            <a:chExt cx="1008" cy="1008"/>
          </a:xfrm>
        </p:grpSpPr>
        <p:sp>
          <p:nvSpPr>
            <p:cNvPr id="234770" name="Oval 30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71" name="Oval 31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3" name="Group 311"/>
          <p:cNvGrpSpPr>
            <a:grpSpLocks/>
          </p:cNvGrpSpPr>
          <p:nvPr/>
        </p:nvGrpSpPr>
        <p:grpSpPr bwMode="auto">
          <a:xfrm flipV="1">
            <a:off x="7315200" y="3505200"/>
            <a:ext cx="304800" cy="304800"/>
            <a:chOff x="528" y="1584"/>
            <a:chExt cx="1008" cy="1008"/>
          </a:xfrm>
        </p:grpSpPr>
        <p:sp>
          <p:nvSpPr>
            <p:cNvPr id="234768" name="Oval 31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69" name="Oval 31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4" name="Group 314"/>
          <p:cNvGrpSpPr>
            <a:grpSpLocks/>
          </p:cNvGrpSpPr>
          <p:nvPr/>
        </p:nvGrpSpPr>
        <p:grpSpPr bwMode="auto">
          <a:xfrm flipV="1">
            <a:off x="7620000" y="3505200"/>
            <a:ext cx="304800" cy="304800"/>
            <a:chOff x="528" y="1584"/>
            <a:chExt cx="1008" cy="1008"/>
          </a:xfrm>
        </p:grpSpPr>
        <p:sp>
          <p:nvSpPr>
            <p:cNvPr id="234766" name="Oval 31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67" name="Oval 31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5" name="Group 317"/>
          <p:cNvGrpSpPr>
            <a:grpSpLocks/>
          </p:cNvGrpSpPr>
          <p:nvPr/>
        </p:nvGrpSpPr>
        <p:grpSpPr bwMode="auto">
          <a:xfrm flipV="1">
            <a:off x="7924800" y="3505200"/>
            <a:ext cx="304800" cy="304800"/>
            <a:chOff x="528" y="1584"/>
            <a:chExt cx="1008" cy="1008"/>
          </a:xfrm>
        </p:grpSpPr>
        <p:sp>
          <p:nvSpPr>
            <p:cNvPr id="234764" name="Oval 31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65" name="Oval 31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6" name="Group 320"/>
          <p:cNvGrpSpPr>
            <a:grpSpLocks/>
          </p:cNvGrpSpPr>
          <p:nvPr/>
        </p:nvGrpSpPr>
        <p:grpSpPr bwMode="auto">
          <a:xfrm flipV="1">
            <a:off x="5638800" y="3238500"/>
            <a:ext cx="304800" cy="304800"/>
            <a:chOff x="528" y="1584"/>
            <a:chExt cx="1008" cy="1008"/>
          </a:xfrm>
        </p:grpSpPr>
        <p:sp>
          <p:nvSpPr>
            <p:cNvPr id="234762" name="Oval 32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63" name="Oval 32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7" name="Group 323"/>
          <p:cNvGrpSpPr>
            <a:grpSpLocks/>
          </p:cNvGrpSpPr>
          <p:nvPr/>
        </p:nvGrpSpPr>
        <p:grpSpPr bwMode="auto">
          <a:xfrm flipV="1">
            <a:off x="5943600" y="3238500"/>
            <a:ext cx="304800" cy="304800"/>
            <a:chOff x="528" y="1584"/>
            <a:chExt cx="1008" cy="1008"/>
          </a:xfrm>
        </p:grpSpPr>
        <p:sp>
          <p:nvSpPr>
            <p:cNvPr id="234760" name="Oval 32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61" name="Oval 32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8" name="Group 326"/>
          <p:cNvGrpSpPr>
            <a:grpSpLocks/>
          </p:cNvGrpSpPr>
          <p:nvPr/>
        </p:nvGrpSpPr>
        <p:grpSpPr bwMode="auto">
          <a:xfrm flipV="1">
            <a:off x="6248400" y="3238500"/>
            <a:ext cx="304800" cy="304800"/>
            <a:chOff x="528" y="1584"/>
            <a:chExt cx="1008" cy="1008"/>
          </a:xfrm>
        </p:grpSpPr>
        <p:sp>
          <p:nvSpPr>
            <p:cNvPr id="234758" name="Oval 32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59" name="Oval 32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09" name="Group 329"/>
          <p:cNvGrpSpPr>
            <a:grpSpLocks/>
          </p:cNvGrpSpPr>
          <p:nvPr/>
        </p:nvGrpSpPr>
        <p:grpSpPr bwMode="auto">
          <a:xfrm flipV="1">
            <a:off x="7467600" y="3238500"/>
            <a:ext cx="304800" cy="304800"/>
            <a:chOff x="528" y="1584"/>
            <a:chExt cx="1008" cy="1008"/>
          </a:xfrm>
        </p:grpSpPr>
        <p:sp>
          <p:nvSpPr>
            <p:cNvPr id="234756" name="Oval 33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57" name="Oval 33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0" name="Group 332"/>
          <p:cNvGrpSpPr>
            <a:grpSpLocks/>
          </p:cNvGrpSpPr>
          <p:nvPr/>
        </p:nvGrpSpPr>
        <p:grpSpPr bwMode="auto">
          <a:xfrm flipV="1">
            <a:off x="7772400" y="3238500"/>
            <a:ext cx="304800" cy="304800"/>
            <a:chOff x="528" y="1584"/>
            <a:chExt cx="1008" cy="1008"/>
          </a:xfrm>
        </p:grpSpPr>
        <p:sp>
          <p:nvSpPr>
            <p:cNvPr id="234754" name="Oval 33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55" name="Oval 33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1" name="Group 335"/>
          <p:cNvGrpSpPr>
            <a:grpSpLocks/>
          </p:cNvGrpSpPr>
          <p:nvPr/>
        </p:nvGrpSpPr>
        <p:grpSpPr bwMode="auto">
          <a:xfrm flipV="1">
            <a:off x="8077200" y="3238500"/>
            <a:ext cx="304800" cy="304800"/>
            <a:chOff x="528" y="1584"/>
            <a:chExt cx="1008" cy="1008"/>
          </a:xfrm>
        </p:grpSpPr>
        <p:sp>
          <p:nvSpPr>
            <p:cNvPr id="234752" name="Oval 33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53" name="Oval 33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2" name="Group 338"/>
          <p:cNvGrpSpPr>
            <a:grpSpLocks/>
          </p:cNvGrpSpPr>
          <p:nvPr/>
        </p:nvGrpSpPr>
        <p:grpSpPr bwMode="auto">
          <a:xfrm flipV="1">
            <a:off x="5486400" y="2971800"/>
            <a:ext cx="304800" cy="304800"/>
            <a:chOff x="528" y="1584"/>
            <a:chExt cx="1008" cy="1008"/>
          </a:xfrm>
        </p:grpSpPr>
        <p:sp>
          <p:nvSpPr>
            <p:cNvPr id="234750" name="Oval 33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51" name="Oval 34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3" name="Group 341"/>
          <p:cNvGrpSpPr>
            <a:grpSpLocks/>
          </p:cNvGrpSpPr>
          <p:nvPr/>
        </p:nvGrpSpPr>
        <p:grpSpPr bwMode="auto">
          <a:xfrm flipV="1">
            <a:off x="5791200" y="2971800"/>
            <a:ext cx="304800" cy="304800"/>
            <a:chOff x="528" y="1584"/>
            <a:chExt cx="1008" cy="1008"/>
          </a:xfrm>
        </p:grpSpPr>
        <p:sp>
          <p:nvSpPr>
            <p:cNvPr id="234748" name="Oval 34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49" name="Oval 34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4" name="Group 344"/>
          <p:cNvGrpSpPr>
            <a:grpSpLocks/>
          </p:cNvGrpSpPr>
          <p:nvPr/>
        </p:nvGrpSpPr>
        <p:grpSpPr bwMode="auto">
          <a:xfrm flipV="1">
            <a:off x="6096000" y="2971800"/>
            <a:ext cx="304800" cy="304800"/>
            <a:chOff x="528" y="1584"/>
            <a:chExt cx="1008" cy="1008"/>
          </a:xfrm>
        </p:grpSpPr>
        <p:sp>
          <p:nvSpPr>
            <p:cNvPr id="234746" name="Oval 34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47" name="Oval 34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5" name="Group 347"/>
          <p:cNvGrpSpPr>
            <a:grpSpLocks/>
          </p:cNvGrpSpPr>
          <p:nvPr/>
        </p:nvGrpSpPr>
        <p:grpSpPr bwMode="auto">
          <a:xfrm flipV="1">
            <a:off x="7620000" y="2971800"/>
            <a:ext cx="304800" cy="304800"/>
            <a:chOff x="528" y="1584"/>
            <a:chExt cx="1008" cy="1008"/>
          </a:xfrm>
        </p:grpSpPr>
        <p:sp>
          <p:nvSpPr>
            <p:cNvPr id="234744" name="Oval 34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45" name="Oval 34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6" name="Group 350"/>
          <p:cNvGrpSpPr>
            <a:grpSpLocks/>
          </p:cNvGrpSpPr>
          <p:nvPr/>
        </p:nvGrpSpPr>
        <p:grpSpPr bwMode="auto">
          <a:xfrm flipV="1">
            <a:off x="7924800" y="2971800"/>
            <a:ext cx="304800" cy="304800"/>
            <a:chOff x="528" y="1584"/>
            <a:chExt cx="1008" cy="1008"/>
          </a:xfrm>
        </p:grpSpPr>
        <p:sp>
          <p:nvSpPr>
            <p:cNvPr id="234742" name="Oval 35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43" name="Oval 35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7" name="Group 353"/>
          <p:cNvGrpSpPr>
            <a:grpSpLocks/>
          </p:cNvGrpSpPr>
          <p:nvPr/>
        </p:nvGrpSpPr>
        <p:grpSpPr bwMode="auto">
          <a:xfrm flipV="1">
            <a:off x="8229600" y="2971800"/>
            <a:ext cx="304800" cy="304800"/>
            <a:chOff x="528" y="1584"/>
            <a:chExt cx="1008" cy="1008"/>
          </a:xfrm>
        </p:grpSpPr>
        <p:sp>
          <p:nvSpPr>
            <p:cNvPr id="234740" name="Oval 35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41" name="Oval 35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8" name="Group 356"/>
          <p:cNvGrpSpPr>
            <a:grpSpLocks/>
          </p:cNvGrpSpPr>
          <p:nvPr/>
        </p:nvGrpSpPr>
        <p:grpSpPr bwMode="auto">
          <a:xfrm flipV="1">
            <a:off x="5334000" y="2705100"/>
            <a:ext cx="304800" cy="304800"/>
            <a:chOff x="528" y="1584"/>
            <a:chExt cx="1008" cy="1008"/>
          </a:xfrm>
        </p:grpSpPr>
        <p:sp>
          <p:nvSpPr>
            <p:cNvPr id="234738" name="Oval 35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39" name="Oval 35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19" name="Group 359"/>
          <p:cNvGrpSpPr>
            <a:grpSpLocks/>
          </p:cNvGrpSpPr>
          <p:nvPr/>
        </p:nvGrpSpPr>
        <p:grpSpPr bwMode="auto">
          <a:xfrm flipV="1">
            <a:off x="5638800" y="2705100"/>
            <a:ext cx="304800" cy="304800"/>
            <a:chOff x="528" y="1584"/>
            <a:chExt cx="1008" cy="1008"/>
          </a:xfrm>
        </p:grpSpPr>
        <p:sp>
          <p:nvSpPr>
            <p:cNvPr id="234736" name="Oval 36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37" name="Oval 36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0" name="Group 362"/>
          <p:cNvGrpSpPr>
            <a:grpSpLocks/>
          </p:cNvGrpSpPr>
          <p:nvPr/>
        </p:nvGrpSpPr>
        <p:grpSpPr bwMode="auto">
          <a:xfrm flipV="1">
            <a:off x="5943600" y="2705100"/>
            <a:ext cx="304800" cy="304800"/>
            <a:chOff x="528" y="1584"/>
            <a:chExt cx="1008" cy="1008"/>
          </a:xfrm>
        </p:grpSpPr>
        <p:sp>
          <p:nvSpPr>
            <p:cNvPr id="234734" name="Oval 36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35" name="Oval 36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1" name="Group 365"/>
          <p:cNvGrpSpPr>
            <a:grpSpLocks/>
          </p:cNvGrpSpPr>
          <p:nvPr/>
        </p:nvGrpSpPr>
        <p:grpSpPr bwMode="auto">
          <a:xfrm flipV="1">
            <a:off x="7772400" y="2705100"/>
            <a:ext cx="304800" cy="304800"/>
            <a:chOff x="528" y="1584"/>
            <a:chExt cx="1008" cy="1008"/>
          </a:xfrm>
        </p:grpSpPr>
        <p:sp>
          <p:nvSpPr>
            <p:cNvPr id="234732" name="Oval 36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33" name="Oval 36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2" name="Group 368"/>
          <p:cNvGrpSpPr>
            <a:grpSpLocks/>
          </p:cNvGrpSpPr>
          <p:nvPr/>
        </p:nvGrpSpPr>
        <p:grpSpPr bwMode="auto">
          <a:xfrm flipV="1">
            <a:off x="8077200" y="2705100"/>
            <a:ext cx="304800" cy="304800"/>
            <a:chOff x="528" y="1584"/>
            <a:chExt cx="1008" cy="1008"/>
          </a:xfrm>
        </p:grpSpPr>
        <p:sp>
          <p:nvSpPr>
            <p:cNvPr id="234730" name="Oval 36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31" name="Oval 37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3" name="Group 371"/>
          <p:cNvGrpSpPr>
            <a:grpSpLocks/>
          </p:cNvGrpSpPr>
          <p:nvPr/>
        </p:nvGrpSpPr>
        <p:grpSpPr bwMode="auto">
          <a:xfrm flipV="1">
            <a:off x="8382000" y="2705100"/>
            <a:ext cx="304800" cy="304800"/>
            <a:chOff x="528" y="1584"/>
            <a:chExt cx="1008" cy="1008"/>
          </a:xfrm>
        </p:grpSpPr>
        <p:sp>
          <p:nvSpPr>
            <p:cNvPr id="234728" name="Oval 37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29" name="Oval 37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4" name="Group 374"/>
          <p:cNvGrpSpPr>
            <a:grpSpLocks/>
          </p:cNvGrpSpPr>
          <p:nvPr/>
        </p:nvGrpSpPr>
        <p:grpSpPr bwMode="auto">
          <a:xfrm flipV="1">
            <a:off x="5486400" y="2438400"/>
            <a:ext cx="304800" cy="304800"/>
            <a:chOff x="528" y="1584"/>
            <a:chExt cx="1008" cy="1008"/>
          </a:xfrm>
        </p:grpSpPr>
        <p:sp>
          <p:nvSpPr>
            <p:cNvPr id="234726" name="Oval 37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27" name="Oval 37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5" name="Group 377"/>
          <p:cNvGrpSpPr>
            <a:grpSpLocks/>
          </p:cNvGrpSpPr>
          <p:nvPr/>
        </p:nvGrpSpPr>
        <p:grpSpPr bwMode="auto">
          <a:xfrm flipV="1">
            <a:off x="5791200" y="2438400"/>
            <a:ext cx="304800" cy="304800"/>
            <a:chOff x="528" y="1584"/>
            <a:chExt cx="1008" cy="1008"/>
          </a:xfrm>
        </p:grpSpPr>
        <p:sp>
          <p:nvSpPr>
            <p:cNvPr id="234724" name="Oval 37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25" name="Oval 37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6" name="Group 380"/>
          <p:cNvGrpSpPr>
            <a:grpSpLocks/>
          </p:cNvGrpSpPr>
          <p:nvPr/>
        </p:nvGrpSpPr>
        <p:grpSpPr bwMode="auto">
          <a:xfrm flipV="1">
            <a:off x="6096000" y="2438400"/>
            <a:ext cx="304800" cy="304800"/>
            <a:chOff x="528" y="1584"/>
            <a:chExt cx="1008" cy="1008"/>
          </a:xfrm>
        </p:grpSpPr>
        <p:sp>
          <p:nvSpPr>
            <p:cNvPr id="234722" name="Oval 38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23" name="Oval 38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7" name="Group 383"/>
          <p:cNvGrpSpPr>
            <a:grpSpLocks/>
          </p:cNvGrpSpPr>
          <p:nvPr/>
        </p:nvGrpSpPr>
        <p:grpSpPr bwMode="auto">
          <a:xfrm flipV="1">
            <a:off x="7620000" y="2438400"/>
            <a:ext cx="304800" cy="304800"/>
            <a:chOff x="528" y="1584"/>
            <a:chExt cx="1008" cy="1008"/>
          </a:xfrm>
        </p:grpSpPr>
        <p:sp>
          <p:nvSpPr>
            <p:cNvPr id="234720" name="Oval 38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21" name="Oval 38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8" name="Group 386"/>
          <p:cNvGrpSpPr>
            <a:grpSpLocks/>
          </p:cNvGrpSpPr>
          <p:nvPr/>
        </p:nvGrpSpPr>
        <p:grpSpPr bwMode="auto">
          <a:xfrm flipV="1">
            <a:off x="7924800" y="2438400"/>
            <a:ext cx="304800" cy="304800"/>
            <a:chOff x="528" y="1584"/>
            <a:chExt cx="1008" cy="1008"/>
          </a:xfrm>
        </p:grpSpPr>
        <p:sp>
          <p:nvSpPr>
            <p:cNvPr id="234718" name="Oval 38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19" name="Oval 38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29" name="Group 389"/>
          <p:cNvGrpSpPr>
            <a:grpSpLocks/>
          </p:cNvGrpSpPr>
          <p:nvPr/>
        </p:nvGrpSpPr>
        <p:grpSpPr bwMode="auto">
          <a:xfrm flipV="1">
            <a:off x="8229600" y="2438400"/>
            <a:ext cx="304800" cy="304800"/>
            <a:chOff x="528" y="1584"/>
            <a:chExt cx="1008" cy="1008"/>
          </a:xfrm>
        </p:grpSpPr>
        <p:sp>
          <p:nvSpPr>
            <p:cNvPr id="234716" name="Oval 39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17" name="Oval 39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0" name="Group 392"/>
          <p:cNvGrpSpPr>
            <a:grpSpLocks/>
          </p:cNvGrpSpPr>
          <p:nvPr/>
        </p:nvGrpSpPr>
        <p:grpSpPr bwMode="auto">
          <a:xfrm flipV="1">
            <a:off x="5638800" y="2171700"/>
            <a:ext cx="304800" cy="304800"/>
            <a:chOff x="528" y="1584"/>
            <a:chExt cx="1008" cy="1008"/>
          </a:xfrm>
        </p:grpSpPr>
        <p:sp>
          <p:nvSpPr>
            <p:cNvPr id="234714" name="Oval 39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15" name="Oval 39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1" name="Group 395"/>
          <p:cNvGrpSpPr>
            <a:grpSpLocks/>
          </p:cNvGrpSpPr>
          <p:nvPr/>
        </p:nvGrpSpPr>
        <p:grpSpPr bwMode="auto">
          <a:xfrm flipV="1">
            <a:off x="5943600" y="2171700"/>
            <a:ext cx="304800" cy="304800"/>
            <a:chOff x="528" y="1584"/>
            <a:chExt cx="1008" cy="1008"/>
          </a:xfrm>
        </p:grpSpPr>
        <p:sp>
          <p:nvSpPr>
            <p:cNvPr id="234712" name="Oval 39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13" name="Oval 39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2" name="Group 398"/>
          <p:cNvGrpSpPr>
            <a:grpSpLocks/>
          </p:cNvGrpSpPr>
          <p:nvPr/>
        </p:nvGrpSpPr>
        <p:grpSpPr bwMode="auto">
          <a:xfrm flipV="1">
            <a:off x="6248400" y="2171700"/>
            <a:ext cx="304800" cy="304800"/>
            <a:chOff x="528" y="1584"/>
            <a:chExt cx="1008" cy="1008"/>
          </a:xfrm>
        </p:grpSpPr>
        <p:sp>
          <p:nvSpPr>
            <p:cNvPr id="234710" name="Oval 39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11" name="Oval 40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3" name="Group 401"/>
          <p:cNvGrpSpPr>
            <a:grpSpLocks/>
          </p:cNvGrpSpPr>
          <p:nvPr/>
        </p:nvGrpSpPr>
        <p:grpSpPr bwMode="auto">
          <a:xfrm flipV="1">
            <a:off x="7467600" y="2171700"/>
            <a:ext cx="304800" cy="304800"/>
            <a:chOff x="528" y="1584"/>
            <a:chExt cx="1008" cy="1008"/>
          </a:xfrm>
        </p:grpSpPr>
        <p:sp>
          <p:nvSpPr>
            <p:cNvPr id="234708" name="Oval 40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09" name="Oval 40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4" name="Group 404"/>
          <p:cNvGrpSpPr>
            <a:grpSpLocks/>
          </p:cNvGrpSpPr>
          <p:nvPr/>
        </p:nvGrpSpPr>
        <p:grpSpPr bwMode="auto">
          <a:xfrm flipV="1">
            <a:off x="7772400" y="2171700"/>
            <a:ext cx="304800" cy="304800"/>
            <a:chOff x="528" y="1584"/>
            <a:chExt cx="1008" cy="1008"/>
          </a:xfrm>
        </p:grpSpPr>
        <p:sp>
          <p:nvSpPr>
            <p:cNvPr id="234706" name="Oval 40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07" name="Oval 40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5" name="Group 407"/>
          <p:cNvGrpSpPr>
            <a:grpSpLocks/>
          </p:cNvGrpSpPr>
          <p:nvPr/>
        </p:nvGrpSpPr>
        <p:grpSpPr bwMode="auto">
          <a:xfrm flipV="1">
            <a:off x="8077200" y="2171700"/>
            <a:ext cx="304800" cy="304800"/>
            <a:chOff x="528" y="1584"/>
            <a:chExt cx="1008" cy="1008"/>
          </a:xfrm>
        </p:grpSpPr>
        <p:sp>
          <p:nvSpPr>
            <p:cNvPr id="234704" name="Oval 40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05" name="Oval 40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6" name="Group 410"/>
          <p:cNvGrpSpPr>
            <a:grpSpLocks/>
          </p:cNvGrpSpPr>
          <p:nvPr/>
        </p:nvGrpSpPr>
        <p:grpSpPr bwMode="auto">
          <a:xfrm flipV="1">
            <a:off x="5791200" y="1905000"/>
            <a:ext cx="304800" cy="304800"/>
            <a:chOff x="528" y="1584"/>
            <a:chExt cx="1008" cy="1008"/>
          </a:xfrm>
        </p:grpSpPr>
        <p:sp>
          <p:nvSpPr>
            <p:cNvPr id="234702" name="Oval 41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03" name="Oval 41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7" name="Group 413"/>
          <p:cNvGrpSpPr>
            <a:grpSpLocks/>
          </p:cNvGrpSpPr>
          <p:nvPr/>
        </p:nvGrpSpPr>
        <p:grpSpPr bwMode="auto">
          <a:xfrm flipV="1">
            <a:off x="6096000" y="1905000"/>
            <a:ext cx="304800" cy="304800"/>
            <a:chOff x="528" y="1584"/>
            <a:chExt cx="1008" cy="1008"/>
          </a:xfrm>
        </p:grpSpPr>
        <p:sp>
          <p:nvSpPr>
            <p:cNvPr id="234700" name="Oval 41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701" name="Oval 41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8" name="Group 416"/>
          <p:cNvGrpSpPr>
            <a:grpSpLocks/>
          </p:cNvGrpSpPr>
          <p:nvPr/>
        </p:nvGrpSpPr>
        <p:grpSpPr bwMode="auto">
          <a:xfrm flipV="1">
            <a:off x="6400800" y="1905000"/>
            <a:ext cx="304800" cy="304800"/>
            <a:chOff x="528" y="1584"/>
            <a:chExt cx="1008" cy="1008"/>
          </a:xfrm>
        </p:grpSpPr>
        <p:sp>
          <p:nvSpPr>
            <p:cNvPr id="234698" name="Oval 41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99" name="Oval 41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39" name="Group 419"/>
          <p:cNvGrpSpPr>
            <a:grpSpLocks/>
          </p:cNvGrpSpPr>
          <p:nvPr/>
        </p:nvGrpSpPr>
        <p:grpSpPr bwMode="auto">
          <a:xfrm flipV="1">
            <a:off x="6705600" y="1905000"/>
            <a:ext cx="304800" cy="304800"/>
            <a:chOff x="528" y="1584"/>
            <a:chExt cx="1008" cy="1008"/>
          </a:xfrm>
        </p:grpSpPr>
        <p:sp>
          <p:nvSpPr>
            <p:cNvPr id="234696" name="Oval 42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97" name="Oval 42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0" name="Group 422"/>
          <p:cNvGrpSpPr>
            <a:grpSpLocks/>
          </p:cNvGrpSpPr>
          <p:nvPr/>
        </p:nvGrpSpPr>
        <p:grpSpPr bwMode="auto">
          <a:xfrm flipV="1">
            <a:off x="7010400" y="1905000"/>
            <a:ext cx="304800" cy="304800"/>
            <a:chOff x="528" y="1584"/>
            <a:chExt cx="1008" cy="1008"/>
          </a:xfrm>
        </p:grpSpPr>
        <p:sp>
          <p:nvSpPr>
            <p:cNvPr id="234694" name="Oval 42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95" name="Oval 42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1" name="Group 425"/>
          <p:cNvGrpSpPr>
            <a:grpSpLocks/>
          </p:cNvGrpSpPr>
          <p:nvPr/>
        </p:nvGrpSpPr>
        <p:grpSpPr bwMode="auto">
          <a:xfrm flipV="1">
            <a:off x="7315200" y="1905000"/>
            <a:ext cx="304800" cy="304800"/>
            <a:chOff x="528" y="1584"/>
            <a:chExt cx="1008" cy="1008"/>
          </a:xfrm>
        </p:grpSpPr>
        <p:sp>
          <p:nvSpPr>
            <p:cNvPr id="234692" name="Oval 42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93" name="Oval 42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2" name="Group 428"/>
          <p:cNvGrpSpPr>
            <a:grpSpLocks/>
          </p:cNvGrpSpPr>
          <p:nvPr/>
        </p:nvGrpSpPr>
        <p:grpSpPr bwMode="auto">
          <a:xfrm flipV="1">
            <a:off x="7620000" y="1905000"/>
            <a:ext cx="304800" cy="304800"/>
            <a:chOff x="528" y="1584"/>
            <a:chExt cx="1008" cy="1008"/>
          </a:xfrm>
        </p:grpSpPr>
        <p:sp>
          <p:nvSpPr>
            <p:cNvPr id="234690" name="Oval 42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91" name="Oval 43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3" name="Group 431"/>
          <p:cNvGrpSpPr>
            <a:grpSpLocks/>
          </p:cNvGrpSpPr>
          <p:nvPr/>
        </p:nvGrpSpPr>
        <p:grpSpPr bwMode="auto">
          <a:xfrm flipV="1">
            <a:off x="7924800" y="1905000"/>
            <a:ext cx="304800" cy="304800"/>
            <a:chOff x="528" y="1584"/>
            <a:chExt cx="1008" cy="1008"/>
          </a:xfrm>
        </p:grpSpPr>
        <p:sp>
          <p:nvSpPr>
            <p:cNvPr id="234688" name="Oval 43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89" name="Oval 43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4" name="Group 434"/>
          <p:cNvGrpSpPr>
            <a:grpSpLocks/>
          </p:cNvGrpSpPr>
          <p:nvPr/>
        </p:nvGrpSpPr>
        <p:grpSpPr bwMode="auto">
          <a:xfrm flipV="1">
            <a:off x="5943600" y="1638300"/>
            <a:ext cx="304800" cy="304800"/>
            <a:chOff x="528" y="1584"/>
            <a:chExt cx="1008" cy="1008"/>
          </a:xfrm>
        </p:grpSpPr>
        <p:sp>
          <p:nvSpPr>
            <p:cNvPr id="234686" name="Oval 43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87" name="Oval 43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5" name="Group 437"/>
          <p:cNvGrpSpPr>
            <a:grpSpLocks/>
          </p:cNvGrpSpPr>
          <p:nvPr/>
        </p:nvGrpSpPr>
        <p:grpSpPr bwMode="auto">
          <a:xfrm flipV="1">
            <a:off x="6248400" y="1638300"/>
            <a:ext cx="304800" cy="304800"/>
            <a:chOff x="528" y="1584"/>
            <a:chExt cx="1008" cy="1008"/>
          </a:xfrm>
        </p:grpSpPr>
        <p:sp>
          <p:nvSpPr>
            <p:cNvPr id="234684" name="Oval 43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85" name="Oval 43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6" name="Group 440"/>
          <p:cNvGrpSpPr>
            <a:grpSpLocks/>
          </p:cNvGrpSpPr>
          <p:nvPr/>
        </p:nvGrpSpPr>
        <p:grpSpPr bwMode="auto">
          <a:xfrm flipV="1">
            <a:off x="6553200" y="1638300"/>
            <a:ext cx="304800" cy="304800"/>
            <a:chOff x="528" y="1584"/>
            <a:chExt cx="1008" cy="1008"/>
          </a:xfrm>
        </p:grpSpPr>
        <p:sp>
          <p:nvSpPr>
            <p:cNvPr id="234682" name="Oval 44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83" name="Oval 44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7" name="Group 443"/>
          <p:cNvGrpSpPr>
            <a:grpSpLocks/>
          </p:cNvGrpSpPr>
          <p:nvPr/>
        </p:nvGrpSpPr>
        <p:grpSpPr bwMode="auto">
          <a:xfrm flipV="1">
            <a:off x="6858000" y="1638300"/>
            <a:ext cx="304800" cy="304800"/>
            <a:chOff x="528" y="1584"/>
            <a:chExt cx="1008" cy="1008"/>
          </a:xfrm>
        </p:grpSpPr>
        <p:sp>
          <p:nvSpPr>
            <p:cNvPr id="234680" name="Oval 44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81" name="Oval 44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8" name="Group 446"/>
          <p:cNvGrpSpPr>
            <a:grpSpLocks/>
          </p:cNvGrpSpPr>
          <p:nvPr/>
        </p:nvGrpSpPr>
        <p:grpSpPr bwMode="auto">
          <a:xfrm flipV="1">
            <a:off x="7162800" y="1638300"/>
            <a:ext cx="304800" cy="304800"/>
            <a:chOff x="528" y="1584"/>
            <a:chExt cx="1008" cy="1008"/>
          </a:xfrm>
        </p:grpSpPr>
        <p:sp>
          <p:nvSpPr>
            <p:cNvPr id="234678" name="Oval 44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79" name="Oval 44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49" name="Group 449"/>
          <p:cNvGrpSpPr>
            <a:grpSpLocks/>
          </p:cNvGrpSpPr>
          <p:nvPr/>
        </p:nvGrpSpPr>
        <p:grpSpPr bwMode="auto">
          <a:xfrm flipV="1">
            <a:off x="7467600" y="1638300"/>
            <a:ext cx="304800" cy="304800"/>
            <a:chOff x="528" y="1584"/>
            <a:chExt cx="1008" cy="1008"/>
          </a:xfrm>
        </p:grpSpPr>
        <p:sp>
          <p:nvSpPr>
            <p:cNvPr id="234676" name="Oval 45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77" name="Oval 45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50" name="Group 452"/>
          <p:cNvGrpSpPr>
            <a:grpSpLocks/>
          </p:cNvGrpSpPr>
          <p:nvPr/>
        </p:nvGrpSpPr>
        <p:grpSpPr bwMode="auto">
          <a:xfrm flipV="1">
            <a:off x="7772400" y="1638300"/>
            <a:ext cx="304800" cy="304800"/>
            <a:chOff x="528" y="1584"/>
            <a:chExt cx="1008" cy="1008"/>
          </a:xfrm>
        </p:grpSpPr>
        <p:sp>
          <p:nvSpPr>
            <p:cNvPr id="234674" name="Oval 45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75" name="Oval 45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51" name="Group 455"/>
          <p:cNvGrpSpPr>
            <a:grpSpLocks/>
          </p:cNvGrpSpPr>
          <p:nvPr/>
        </p:nvGrpSpPr>
        <p:grpSpPr bwMode="auto">
          <a:xfrm flipV="1">
            <a:off x="6400800" y="1371600"/>
            <a:ext cx="304800" cy="304800"/>
            <a:chOff x="528" y="1584"/>
            <a:chExt cx="1008" cy="1008"/>
          </a:xfrm>
        </p:grpSpPr>
        <p:sp>
          <p:nvSpPr>
            <p:cNvPr id="234672" name="Oval 45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73" name="Oval 45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52" name="Group 458"/>
          <p:cNvGrpSpPr>
            <a:grpSpLocks/>
          </p:cNvGrpSpPr>
          <p:nvPr/>
        </p:nvGrpSpPr>
        <p:grpSpPr bwMode="auto">
          <a:xfrm flipV="1">
            <a:off x="6705600" y="1371600"/>
            <a:ext cx="304800" cy="304800"/>
            <a:chOff x="528" y="1584"/>
            <a:chExt cx="1008" cy="1008"/>
          </a:xfrm>
        </p:grpSpPr>
        <p:sp>
          <p:nvSpPr>
            <p:cNvPr id="234670" name="Oval 45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71" name="Oval 46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53" name="Group 461"/>
          <p:cNvGrpSpPr>
            <a:grpSpLocks/>
          </p:cNvGrpSpPr>
          <p:nvPr/>
        </p:nvGrpSpPr>
        <p:grpSpPr bwMode="auto">
          <a:xfrm flipV="1">
            <a:off x="7010400" y="1371600"/>
            <a:ext cx="304800" cy="304800"/>
            <a:chOff x="528" y="1584"/>
            <a:chExt cx="1008" cy="1008"/>
          </a:xfrm>
        </p:grpSpPr>
        <p:sp>
          <p:nvSpPr>
            <p:cNvPr id="234668" name="Oval 46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69" name="Oval 46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54" name="Group 464"/>
          <p:cNvGrpSpPr>
            <a:grpSpLocks/>
          </p:cNvGrpSpPr>
          <p:nvPr/>
        </p:nvGrpSpPr>
        <p:grpSpPr bwMode="auto">
          <a:xfrm flipV="1">
            <a:off x="7315200" y="1371600"/>
            <a:ext cx="304800" cy="304800"/>
            <a:chOff x="528" y="1584"/>
            <a:chExt cx="1008" cy="1008"/>
          </a:xfrm>
        </p:grpSpPr>
        <p:sp>
          <p:nvSpPr>
            <p:cNvPr id="234666" name="Oval 46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67" name="Oval 46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55" name="Group 467"/>
          <p:cNvGrpSpPr>
            <a:grpSpLocks/>
          </p:cNvGrpSpPr>
          <p:nvPr/>
        </p:nvGrpSpPr>
        <p:grpSpPr bwMode="auto">
          <a:xfrm flipV="1">
            <a:off x="7620000" y="1371600"/>
            <a:ext cx="304800" cy="304800"/>
            <a:chOff x="528" y="1584"/>
            <a:chExt cx="1008" cy="1008"/>
          </a:xfrm>
        </p:grpSpPr>
        <p:sp>
          <p:nvSpPr>
            <p:cNvPr id="234664" name="Oval 46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65" name="Oval 46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4656" name="Group 470"/>
          <p:cNvGrpSpPr>
            <a:grpSpLocks/>
          </p:cNvGrpSpPr>
          <p:nvPr/>
        </p:nvGrpSpPr>
        <p:grpSpPr bwMode="auto">
          <a:xfrm flipV="1">
            <a:off x="6096000" y="1371600"/>
            <a:ext cx="304800" cy="304800"/>
            <a:chOff x="528" y="1584"/>
            <a:chExt cx="1008" cy="1008"/>
          </a:xfrm>
        </p:grpSpPr>
        <p:sp>
          <p:nvSpPr>
            <p:cNvPr id="234662" name="Oval 47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4663" name="Oval 47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sp>
        <p:nvSpPr>
          <p:cNvPr id="234657" name="Text Box 473"/>
          <p:cNvSpPr txBox="1">
            <a:spLocks noChangeArrowheads="1"/>
          </p:cNvSpPr>
          <p:nvPr/>
        </p:nvSpPr>
        <p:spPr bwMode="auto">
          <a:xfrm>
            <a:off x="0" y="4816475"/>
            <a:ext cx="4241800" cy="1736725"/>
          </a:xfrm>
          <a:prstGeom prst="rect">
            <a:avLst/>
          </a:prstGeom>
          <a:noFill/>
          <a:ln w="9525">
            <a:noFill/>
            <a:miter lim="800000"/>
            <a:headEnd/>
            <a:tailEnd/>
          </a:ln>
        </p:spPr>
        <p:txBody>
          <a:bodyPr wrap="none">
            <a:spAutoFit/>
          </a:bodyPr>
          <a:lstStyle/>
          <a:p>
            <a:pPr algn="ctr" eaLnBrk="0" hangingPunct="0"/>
            <a:r>
              <a:rPr lang="en-US" sz="3200">
                <a:solidFill>
                  <a:srgbClr val="FF0000"/>
                </a:solidFill>
              </a:rPr>
              <a:t>13dB/km</a:t>
            </a:r>
          </a:p>
          <a:p>
            <a:pPr algn="ctr" eaLnBrk="0" hangingPunct="0"/>
            <a:r>
              <a:rPr lang="en-US"/>
              <a:t>Corning</a:t>
            </a:r>
            <a:endParaRPr lang="en-US" sz="3200"/>
          </a:p>
          <a:p>
            <a:pPr algn="ctr" eaLnBrk="0" hangingPunct="0"/>
            <a:r>
              <a:rPr lang="en-US" sz="3200"/>
              <a:t>over ~ 100m @1.5µm</a:t>
            </a:r>
            <a:endParaRPr lang="en-US"/>
          </a:p>
          <a:p>
            <a:pPr algn="ctr" eaLnBrk="0" hangingPunct="0"/>
            <a:r>
              <a:rPr lang="en-US" sz="2000"/>
              <a:t>[ Smith, </a:t>
            </a:r>
            <a:r>
              <a:rPr lang="en-US" sz="2000" i="1"/>
              <a:t>et al.</a:t>
            </a:r>
            <a:r>
              <a:rPr lang="en-US" sz="2000"/>
              <a:t>, </a:t>
            </a:r>
            <a:r>
              <a:rPr lang="en-US" sz="2000" i="1"/>
              <a:t>Nature</a:t>
            </a:r>
            <a:r>
              <a:rPr lang="en-US" sz="2000"/>
              <a:t> </a:t>
            </a:r>
            <a:r>
              <a:rPr lang="en-US" sz="2000" b="1"/>
              <a:t>424</a:t>
            </a:r>
            <a:r>
              <a:rPr lang="en-US" sz="2000"/>
              <a:t>, 657 (2003) ]</a:t>
            </a:r>
          </a:p>
        </p:txBody>
      </p:sp>
      <p:sp>
        <p:nvSpPr>
          <p:cNvPr id="234658" name="Text Box 474"/>
          <p:cNvSpPr txBox="1">
            <a:spLocks noChangeArrowheads="1"/>
          </p:cNvSpPr>
          <p:nvPr/>
        </p:nvSpPr>
        <p:spPr bwMode="auto">
          <a:xfrm>
            <a:off x="5059363" y="4816475"/>
            <a:ext cx="3994150" cy="1736725"/>
          </a:xfrm>
          <a:prstGeom prst="rect">
            <a:avLst/>
          </a:prstGeom>
          <a:noFill/>
          <a:ln w="9525">
            <a:noFill/>
            <a:miter lim="800000"/>
            <a:headEnd/>
            <a:tailEnd/>
          </a:ln>
        </p:spPr>
        <p:txBody>
          <a:bodyPr wrap="none">
            <a:spAutoFit/>
          </a:bodyPr>
          <a:lstStyle/>
          <a:p>
            <a:pPr algn="ctr" eaLnBrk="0" hangingPunct="0"/>
            <a:r>
              <a:rPr lang="en-US" sz="3200">
                <a:solidFill>
                  <a:srgbClr val="FF0000"/>
                </a:solidFill>
              </a:rPr>
              <a:t>1.7dB/km</a:t>
            </a:r>
            <a:endParaRPr lang="en-US" sz="3200"/>
          </a:p>
          <a:p>
            <a:pPr algn="ctr" eaLnBrk="0" hangingPunct="0"/>
            <a:r>
              <a:rPr lang="en-US"/>
              <a:t>BlazePhotonics</a:t>
            </a:r>
          </a:p>
          <a:p>
            <a:pPr algn="ctr" eaLnBrk="0" hangingPunct="0"/>
            <a:r>
              <a:rPr lang="en-US" sz="3200"/>
              <a:t>over ~ 800m @1.57µm</a:t>
            </a:r>
          </a:p>
          <a:p>
            <a:pPr algn="ctr" eaLnBrk="0" hangingPunct="0"/>
            <a:r>
              <a:rPr lang="en-US" sz="2000"/>
              <a:t>[ Mangan, </a:t>
            </a:r>
            <a:r>
              <a:rPr lang="en-US" sz="2000" i="1"/>
              <a:t>et al.</a:t>
            </a:r>
            <a:r>
              <a:rPr lang="en-US" sz="2000"/>
              <a:t>, </a:t>
            </a:r>
            <a:r>
              <a:rPr lang="en-US" sz="2000" i="1"/>
              <a:t>OFC 2004</a:t>
            </a:r>
            <a:r>
              <a:rPr lang="en-US" sz="2000"/>
              <a:t> PDP24 ]</a:t>
            </a:r>
          </a:p>
        </p:txBody>
      </p:sp>
      <p:sp>
        <p:nvSpPr>
          <p:cNvPr id="234659" name="Line 475"/>
          <p:cNvSpPr>
            <a:spLocks noChangeShapeType="1"/>
          </p:cNvSpPr>
          <p:nvPr/>
        </p:nvSpPr>
        <p:spPr bwMode="auto">
          <a:xfrm>
            <a:off x="3886200" y="2819400"/>
            <a:ext cx="1219200" cy="0"/>
          </a:xfrm>
          <a:prstGeom prst="line">
            <a:avLst/>
          </a:prstGeom>
          <a:noFill/>
          <a:ln w="57150">
            <a:solidFill>
              <a:schemeClr val="tx1"/>
            </a:solidFill>
            <a:round/>
            <a:headEnd/>
            <a:tailEnd type="triangle" w="med" len="med"/>
          </a:ln>
        </p:spPr>
        <p:txBody>
          <a:bodyPr wrap="none" anchor="ctr"/>
          <a:lstStyle/>
          <a:p>
            <a:endParaRPr lang="cs-CZ"/>
          </a:p>
        </p:txBody>
      </p:sp>
      <p:sp>
        <p:nvSpPr>
          <p:cNvPr id="234660" name="Text Box 476"/>
          <p:cNvSpPr txBox="1">
            <a:spLocks noChangeArrowheads="1"/>
          </p:cNvSpPr>
          <p:nvPr/>
        </p:nvSpPr>
        <p:spPr bwMode="auto">
          <a:xfrm>
            <a:off x="3206750" y="1295400"/>
            <a:ext cx="2584450" cy="1187450"/>
          </a:xfrm>
          <a:prstGeom prst="rect">
            <a:avLst/>
          </a:prstGeom>
          <a:noFill/>
          <a:ln w="9525">
            <a:noFill/>
            <a:miter lim="800000"/>
            <a:headEnd/>
            <a:tailEnd/>
          </a:ln>
        </p:spPr>
        <p:txBody>
          <a:bodyPr wrap="none">
            <a:spAutoFit/>
          </a:bodyPr>
          <a:lstStyle/>
          <a:p>
            <a:pPr algn="ctr" eaLnBrk="0" hangingPunct="0"/>
            <a:r>
              <a:rPr lang="en-US">
                <a:solidFill>
                  <a:schemeClr val="accent2"/>
                </a:solidFill>
              </a:rPr>
              <a:t>larger core =</a:t>
            </a:r>
          </a:p>
          <a:p>
            <a:pPr algn="ctr" eaLnBrk="0" hangingPunct="0"/>
            <a:r>
              <a:rPr lang="en-US">
                <a:solidFill>
                  <a:schemeClr val="accent2"/>
                </a:solidFill>
              </a:rPr>
              <a:t>less field penetrates</a:t>
            </a:r>
          </a:p>
          <a:p>
            <a:pPr algn="ctr" eaLnBrk="0" hangingPunct="0"/>
            <a:r>
              <a:rPr lang="en-US">
                <a:solidFill>
                  <a:schemeClr val="accent2"/>
                </a:solidFill>
              </a:rPr>
              <a:t>cladding</a:t>
            </a:r>
          </a:p>
        </p:txBody>
      </p:sp>
      <p:sp>
        <p:nvSpPr>
          <p:cNvPr id="234661" name="Text Box 477"/>
          <p:cNvSpPr txBox="1">
            <a:spLocks noChangeArrowheads="1"/>
          </p:cNvSpPr>
          <p:nvPr/>
        </p:nvSpPr>
        <p:spPr bwMode="auto">
          <a:xfrm>
            <a:off x="3200400" y="3048000"/>
            <a:ext cx="2486025" cy="1187450"/>
          </a:xfrm>
          <a:prstGeom prst="rect">
            <a:avLst/>
          </a:prstGeom>
          <a:noFill/>
          <a:ln w="9525">
            <a:noFill/>
            <a:miter lim="800000"/>
            <a:headEnd/>
            <a:tailEnd/>
          </a:ln>
        </p:spPr>
        <p:txBody>
          <a:bodyPr wrap="none">
            <a:spAutoFit/>
          </a:bodyPr>
          <a:lstStyle/>
          <a:p>
            <a:pPr algn="ctr" eaLnBrk="0" hangingPunct="0"/>
            <a:r>
              <a:rPr lang="en-US">
                <a:solidFill>
                  <a:schemeClr val="accent2"/>
                </a:solidFill>
              </a:rPr>
              <a:t>ergo,</a:t>
            </a:r>
          </a:p>
          <a:p>
            <a:pPr algn="ctr" eaLnBrk="0" hangingPunct="0"/>
            <a:r>
              <a:rPr lang="en-US">
                <a:solidFill>
                  <a:schemeClr val="accent2"/>
                </a:solidFill>
              </a:rPr>
              <a:t>roughness etc.</a:t>
            </a:r>
          </a:p>
          <a:p>
            <a:pPr algn="ctr" eaLnBrk="0" hangingPunct="0"/>
            <a:r>
              <a:rPr lang="en-US">
                <a:solidFill>
                  <a:schemeClr val="accent2"/>
                </a:solidFill>
              </a:rPr>
              <a:t>produce lower loss</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2"/>
          <a:srcRect/>
          <a:stretch>
            <a:fillRect/>
          </a:stretch>
        </p:blipFill>
        <p:spPr bwMode="auto">
          <a:xfrm>
            <a:off x="5105400" y="1968500"/>
            <a:ext cx="4038600" cy="2874963"/>
          </a:xfrm>
          <a:prstGeom prst="rect">
            <a:avLst/>
          </a:prstGeom>
          <a:noFill/>
          <a:ln w="9525">
            <a:noFill/>
            <a:miter lim="800000"/>
            <a:headEnd/>
            <a:tailEnd/>
          </a:ln>
        </p:spPr>
      </p:pic>
      <p:sp>
        <p:nvSpPr>
          <p:cNvPr id="235523" name="Rectangle 3"/>
          <p:cNvSpPr>
            <a:spLocks noGrp="1" noChangeArrowheads="1"/>
          </p:cNvSpPr>
          <p:nvPr>
            <p:ph type="title"/>
          </p:nvPr>
        </p:nvSpPr>
        <p:spPr>
          <a:xfrm>
            <a:off x="304800" y="76200"/>
            <a:ext cx="8534400" cy="1143000"/>
          </a:xfrm>
        </p:spPr>
        <p:txBody>
          <a:bodyPr/>
          <a:lstStyle/>
          <a:p>
            <a:r>
              <a:rPr lang="en-US" smtClean="0">
                <a:ea typeface="ＭＳ Ｐゴシック" charset="-128"/>
              </a:rPr>
              <a:t>State-of-the-art air-guiding losses</a:t>
            </a:r>
          </a:p>
        </p:txBody>
      </p:sp>
      <p:grpSp>
        <p:nvGrpSpPr>
          <p:cNvPr id="235524" name="Group 4"/>
          <p:cNvGrpSpPr>
            <a:grpSpLocks/>
          </p:cNvGrpSpPr>
          <p:nvPr/>
        </p:nvGrpSpPr>
        <p:grpSpPr bwMode="auto">
          <a:xfrm>
            <a:off x="8077200" y="2147888"/>
            <a:ext cx="914400" cy="811212"/>
            <a:chOff x="3360" y="864"/>
            <a:chExt cx="2112" cy="1872"/>
          </a:xfrm>
        </p:grpSpPr>
        <p:sp>
          <p:nvSpPr>
            <p:cNvPr id="235789" name="Oval 5"/>
            <p:cNvSpPr>
              <a:spLocks noChangeArrowheads="1"/>
            </p:cNvSpPr>
            <p:nvPr/>
          </p:nvSpPr>
          <p:spPr bwMode="auto">
            <a:xfrm flipV="1">
              <a:off x="4080" y="1440"/>
              <a:ext cx="720" cy="720"/>
            </a:xfrm>
            <a:prstGeom prst="ellipse">
              <a:avLst/>
            </a:prstGeom>
            <a:solidFill>
              <a:schemeClr val="bg1"/>
            </a:solidFill>
            <a:ln w="9525">
              <a:noFill/>
              <a:round/>
              <a:headEnd/>
              <a:tailEnd/>
            </a:ln>
          </p:spPr>
          <p:txBody>
            <a:bodyPr wrap="none" anchor="ctr"/>
            <a:lstStyle/>
            <a:p>
              <a:pPr algn="ctr" eaLnBrk="0" hangingPunct="0"/>
              <a:endParaRPr lang="cs-CZ"/>
            </a:p>
          </p:txBody>
        </p:sp>
        <p:grpSp>
          <p:nvGrpSpPr>
            <p:cNvPr id="235790" name="Group 6"/>
            <p:cNvGrpSpPr>
              <a:grpSpLocks/>
            </p:cNvGrpSpPr>
            <p:nvPr/>
          </p:nvGrpSpPr>
          <p:grpSpPr bwMode="auto">
            <a:xfrm flipV="1">
              <a:off x="3840" y="2544"/>
              <a:ext cx="192" cy="192"/>
              <a:chOff x="528" y="1584"/>
              <a:chExt cx="1008" cy="1008"/>
            </a:xfrm>
          </p:grpSpPr>
          <p:sp>
            <p:nvSpPr>
              <p:cNvPr id="236004" name="Oval 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6005" name="Oval 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1" name="Group 9"/>
            <p:cNvGrpSpPr>
              <a:grpSpLocks/>
            </p:cNvGrpSpPr>
            <p:nvPr/>
          </p:nvGrpSpPr>
          <p:grpSpPr bwMode="auto">
            <a:xfrm flipV="1">
              <a:off x="4032" y="2544"/>
              <a:ext cx="192" cy="192"/>
              <a:chOff x="528" y="1584"/>
              <a:chExt cx="1008" cy="1008"/>
            </a:xfrm>
          </p:grpSpPr>
          <p:sp>
            <p:nvSpPr>
              <p:cNvPr id="236002" name="Oval 1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6003" name="Oval 1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2" name="Group 12"/>
            <p:cNvGrpSpPr>
              <a:grpSpLocks/>
            </p:cNvGrpSpPr>
            <p:nvPr/>
          </p:nvGrpSpPr>
          <p:grpSpPr bwMode="auto">
            <a:xfrm flipV="1">
              <a:off x="4224" y="2544"/>
              <a:ext cx="192" cy="192"/>
              <a:chOff x="528" y="1584"/>
              <a:chExt cx="1008" cy="1008"/>
            </a:xfrm>
          </p:grpSpPr>
          <p:sp>
            <p:nvSpPr>
              <p:cNvPr id="236000" name="Oval 1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6001" name="Oval 1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3" name="Group 15"/>
            <p:cNvGrpSpPr>
              <a:grpSpLocks/>
            </p:cNvGrpSpPr>
            <p:nvPr/>
          </p:nvGrpSpPr>
          <p:grpSpPr bwMode="auto">
            <a:xfrm flipV="1">
              <a:off x="4416" y="2544"/>
              <a:ext cx="192" cy="192"/>
              <a:chOff x="528" y="1584"/>
              <a:chExt cx="1008" cy="1008"/>
            </a:xfrm>
          </p:grpSpPr>
          <p:sp>
            <p:nvSpPr>
              <p:cNvPr id="235998" name="Oval 1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99" name="Oval 1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4" name="Group 18"/>
            <p:cNvGrpSpPr>
              <a:grpSpLocks/>
            </p:cNvGrpSpPr>
            <p:nvPr/>
          </p:nvGrpSpPr>
          <p:grpSpPr bwMode="auto">
            <a:xfrm flipV="1">
              <a:off x="4608" y="2544"/>
              <a:ext cx="192" cy="192"/>
              <a:chOff x="528" y="1584"/>
              <a:chExt cx="1008" cy="1008"/>
            </a:xfrm>
          </p:grpSpPr>
          <p:sp>
            <p:nvSpPr>
              <p:cNvPr id="235996" name="Oval 1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97" name="Oval 2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5" name="Group 21"/>
            <p:cNvGrpSpPr>
              <a:grpSpLocks/>
            </p:cNvGrpSpPr>
            <p:nvPr/>
          </p:nvGrpSpPr>
          <p:grpSpPr bwMode="auto">
            <a:xfrm flipV="1">
              <a:off x="4800" y="2544"/>
              <a:ext cx="192" cy="192"/>
              <a:chOff x="528" y="1584"/>
              <a:chExt cx="1008" cy="1008"/>
            </a:xfrm>
          </p:grpSpPr>
          <p:sp>
            <p:nvSpPr>
              <p:cNvPr id="235994" name="Oval 2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95" name="Oval 2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6" name="Group 24"/>
            <p:cNvGrpSpPr>
              <a:grpSpLocks/>
            </p:cNvGrpSpPr>
            <p:nvPr/>
          </p:nvGrpSpPr>
          <p:grpSpPr bwMode="auto">
            <a:xfrm flipV="1">
              <a:off x="3744" y="2376"/>
              <a:ext cx="192" cy="192"/>
              <a:chOff x="528" y="1584"/>
              <a:chExt cx="1008" cy="1008"/>
            </a:xfrm>
          </p:grpSpPr>
          <p:sp>
            <p:nvSpPr>
              <p:cNvPr id="235992" name="Oval 2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93" name="Oval 2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7" name="Group 27"/>
            <p:cNvGrpSpPr>
              <a:grpSpLocks/>
            </p:cNvGrpSpPr>
            <p:nvPr/>
          </p:nvGrpSpPr>
          <p:grpSpPr bwMode="auto">
            <a:xfrm flipV="1">
              <a:off x="3936" y="2376"/>
              <a:ext cx="192" cy="192"/>
              <a:chOff x="528" y="1584"/>
              <a:chExt cx="1008" cy="1008"/>
            </a:xfrm>
          </p:grpSpPr>
          <p:sp>
            <p:nvSpPr>
              <p:cNvPr id="235990" name="Oval 2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91" name="Oval 2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8" name="Group 30"/>
            <p:cNvGrpSpPr>
              <a:grpSpLocks/>
            </p:cNvGrpSpPr>
            <p:nvPr/>
          </p:nvGrpSpPr>
          <p:grpSpPr bwMode="auto">
            <a:xfrm flipV="1">
              <a:off x="4128" y="2376"/>
              <a:ext cx="192" cy="192"/>
              <a:chOff x="528" y="1584"/>
              <a:chExt cx="1008" cy="1008"/>
            </a:xfrm>
          </p:grpSpPr>
          <p:sp>
            <p:nvSpPr>
              <p:cNvPr id="235988" name="Oval 3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89" name="Oval 3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799" name="Group 33"/>
            <p:cNvGrpSpPr>
              <a:grpSpLocks/>
            </p:cNvGrpSpPr>
            <p:nvPr/>
          </p:nvGrpSpPr>
          <p:grpSpPr bwMode="auto">
            <a:xfrm flipV="1">
              <a:off x="4320" y="2376"/>
              <a:ext cx="192" cy="192"/>
              <a:chOff x="528" y="1584"/>
              <a:chExt cx="1008" cy="1008"/>
            </a:xfrm>
          </p:grpSpPr>
          <p:sp>
            <p:nvSpPr>
              <p:cNvPr id="235986" name="Oval 3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87" name="Oval 3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0" name="Group 36"/>
            <p:cNvGrpSpPr>
              <a:grpSpLocks/>
            </p:cNvGrpSpPr>
            <p:nvPr/>
          </p:nvGrpSpPr>
          <p:grpSpPr bwMode="auto">
            <a:xfrm flipV="1">
              <a:off x="4512" y="2376"/>
              <a:ext cx="192" cy="192"/>
              <a:chOff x="528" y="1584"/>
              <a:chExt cx="1008" cy="1008"/>
            </a:xfrm>
          </p:grpSpPr>
          <p:sp>
            <p:nvSpPr>
              <p:cNvPr id="235984" name="Oval 3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85" name="Oval 3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1" name="Group 39"/>
            <p:cNvGrpSpPr>
              <a:grpSpLocks/>
            </p:cNvGrpSpPr>
            <p:nvPr/>
          </p:nvGrpSpPr>
          <p:grpSpPr bwMode="auto">
            <a:xfrm flipV="1">
              <a:off x="4704" y="2376"/>
              <a:ext cx="192" cy="192"/>
              <a:chOff x="528" y="1584"/>
              <a:chExt cx="1008" cy="1008"/>
            </a:xfrm>
          </p:grpSpPr>
          <p:sp>
            <p:nvSpPr>
              <p:cNvPr id="235982" name="Oval 4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83" name="Oval 4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2" name="Group 42"/>
            <p:cNvGrpSpPr>
              <a:grpSpLocks/>
            </p:cNvGrpSpPr>
            <p:nvPr/>
          </p:nvGrpSpPr>
          <p:grpSpPr bwMode="auto">
            <a:xfrm flipV="1">
              <a:off x="4896" y="2376"/>
              <a:ext cx="192" cy="192"/>
              <a:chOff x="528" y="1584"/>
              <a:chExt cx="1008" cy="1008"/>
            </a:xfrm>
          </p:grpSpPr>
          <p:sp>
            <p:nvSpPr>
              <p:cNvPr id="235980" name="Oval 4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81" name="Oval 4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3" name="Group 45"/>
            <p:cNvGrpSpPr>
              <a:grpSpLocks/>
            </p:cNvGrpSpPr>
            <p:nvPr/>
          </p:nvGrpSpPr>
          <p:grpSpPr bwMode="auto">
            <a:xfrm flipV="1">
              <a:off x="3648" y="2208"/>
              <a:ext cx="192" cy="192"/>
              <a:chOff x="528" y="1584"/>
              <a:chExt cx="1008" cy="1008"/>
            </a:xfrm>
          </p:grpSpPr>
          <p:sp>
            <p:nvSpPr>
              <p:cNvPr id="235978" name="Oval 4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79" name="Oval 4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4" name="Group 48"/>
            <p:cNvGrpSpPr>
              <a:grpSpLocks/>
            </p:cNvGrpSpPr>
            <p:nvPr/>
          </p:nvGrpSpPr>
          <p:grpSpPr bwMode="auto">
            <a:xfrm flipV="1">
              <a:off x="3840" y="2208"/>
              <a:ext cx="192" cy="192"/>
              <a:chOff x="528" y="1584"/>
              <a:chExt cx="1008" cy="1008"/>
            </a:xfrm>
          </p:grpSpPr>
          <p:sp>
            <p:nvSpPr>
              <p:cNvPr id="235976" name="Oval 4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77" name="Oval 5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5" name="Group 51"/>
            <p:cNvGrpSpPr>
              <a:grpSpLocks/>
            </p:cNvGrpSpPr>
            <p:nvPr/>
          </p:nvGrpSpPr>
          <p:grpSpPr bwMode="auto">
            <a:xfrm flipV="1">
              <a:off x="4032" y="2208"/>
              <a:ext cx="192" cy="192"/>
              <a:chOff x="528" y="1584"/>
              <a:chExt cx="1008" cy="1008"/>
            </a:xfrm>
          </p:grpSpPr>
          <p:sp>
            <p:nvSpPr>
              <p:cNvPr id="235974" name="Oval 5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75" name="Oval 5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6" name="Group 54"/>
            <p:cNvGrpSpPr>
              <a:grpSpLocks/>
            </p:cNvGrpSpPr>
            <p:nvPr/>
          </p:nvGrpSpPr>
          <p:grpSpPr bwMode="auto">
            <a:xfrm flipV="1">
              <a:off x="4224" y="2208"/>
              <a:ext cx="192" cy="192"/>
              <a:chOff x="528" y="1584"/>
              <a:chExt cx="1008" cy="1008"/>
            </a:xfrm>
          </p:grpSpPr>
          <p:sp>
            <p:nvSpPr>
              <p:cNvPr id="235972" name="Oval 5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73" name="Oval 5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7" name="Group 57"/>
            <p:cNvGrpSpPr>
              <a:grpSpLocks/>
            </p:cNvGrpSpPr>
            <p:nvPr/>
          </p:nvGrpSpPr>
          <p:grpSpPr bwMode="auto">
            <a:xfrm flipV="1">
              <a:off x="4416" y="2208"/>
              <a:ext cx="192" cy="192"/>
              <a:chOff x="528" y="1584"/>
              <a:chExt cx="1008" cy="1008"/>
            </a:xfrm>
          </p:grpSpPr>
          <p:sp>
            <p:nvSpPr>
              <p:cNvPr id="235970" name="Oval 5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71" name="Oval 5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8" name="Group 60"/>
            <p:cNvGrpSpPr>
              <a:grpSpLocks/>
            </p:cNvGrpSpPr>
            <p:nvPr/>
          </p:nvGrpSpPr>
          <p:grpSpPr bwMode="auto">
            <a:xfrm flipV="1">
              <a:off x="4608" y="2208"/>
              <a:ext cx="192" cy="192"/>
              <a:chOff x="528" y="1584"/>
              <a:chExt cx="1008" cy="1008"/>
            </a:xfrm>
          </p:grpSpPr>
          <p:sp>
            <p:nvSpPr>
              <p:cNvPr id="235968" name="Oval 6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69" name="Oval 6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09" name="Group 63"/>
            <p:cNvGrpSpPr>
              <a:grpSpLocks/>
            </p:cNvGrpSpPr>
            <p:nvPr/>
          </p:nvGrpSpPr>
          <p:grpSpPr bwMode="auto">
            <a:xfrm flipV="1">
              <a:off x="4800" y="2208"/>
              <a:ext cx="192" cy="192"/>
              <a:chOff x="528" y="1584"/>
              <a:chExt cx="1008" cy="1008"/>
            </a:xfrm>
          </p:grpSpPr>
          <p:sp>
            <p:nvSpPr>
              <p:cNvPr id="235966" name="Oval 6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67" name="Oval 6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0" name="Group 66"/>
            <p:cNvGrpSpPr>
              <a:grpSpLocks/>
            </p:cNvGrpSpPr>
            <p:nvPr/>
          </p:nvGrpSpPr>
          <p:grpSpPr bwMode="auto">
            <a:xfrm flipV="1">
              <a:off x="4992" y="2208"/>
              <a:ext cx="192" cy="192"/>
              <a:chOff x="528" y="1584"/>
              <a:chExt cx="1008" cy="1008"/>
            </a:xfrm>
          </p:grpSpPr>
          <p:sp>
            <p:nvSpPr>
              <p:cNvPr id="235964" name="Oval 6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65" name="Oval 6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1" name="Group 69"/>
            <p:cNvGrpSpPr>
              <a:grpSpLocks/>
            </p:cNvGrpSpPr>
            <p:nvPr/>
          </p:nvGrpSpPr>
          <p:grpSpPr bwMode="auto">
            <a:xfrm flipV="1">
              <a:off x="3552" y="2040"/>
              <a:ext cx="192" cy="192"/>
              <a:chOff x="528" y="1584"/>
              <a:chExt cx="1008" cy="1008"/>
            </a:xfrm>
          </p:grpSpPr>
          <p:sp>
            <p:nvSpPr>
              <p:cNvPr id="235962" name="Oval 7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63" name="Oval 7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2" name="Group 72"/>
            <p:cNvGrpSpPr>
              <a:grpSpLocks/>
            </p:cNvGrpSpPr>
            <p:nvPr/>
          </p:nvGrpSpPr>
          <p:grpSpPr bwMode="auto">
            <a:xfrm flipV="1">
              <a:off x="3744" y="2040"/>
              <a:ext cx="192" cy="192"/>
              <a:chOff x="528" y="1584"/>
              <a:chExt cx="1008" cy="1008"/>
            </a:xfrm>
          </p:grpSpPr>
          <p:sp>
            <p:nvSpPr>
              <p:cNvPr id="235960" name="Oval 7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61" name="Oval 7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3" name="Group 75"/>
            <p:cNvGrpSpPr>
              <a:grpSpLocks/>
            </p:cNvGrpSpPr>
            <p:nvPr/>
          </p:nvGrpSpPr>
          <p:grpSpPr bwMode="auto">
            <a:xfrm flipV="1">
              <a:off x="3936" y="2040"/>
              <a:ext cx="192" cy="192"/>
              <a:chOff x="528" y="1584"/>
              <a:chExt cx="1008" cy="1008"/>
            </a:xfrm>
          </p:grpSpPr>
          <p:sp>
            <p:nvSpPr>
              <p:cNvPr id="235958" name="Oval 7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59" name="Oval 7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4" name="Group 78"/>
            <p:cNvGrpSpPr>
              <a:grpSpLocks/>
            </p:cNvGrpSpPr>
            <p:nvPr/>
          </p:nvGrpSpPr>
          <p:grpSpPr bwMode="auto">
            <a:xfrm flipV="1">
              <a:off x="4704" y="2040"/>
              <a:ext cx="192" cy="192"/>
              <a:chOff x="528" y="1584"/>
              <a:chExt cx="1008" cy="1008"/>
            </a:xfrm>
          </p:grpSpPr>
          <p:sp>
            <p:nvSpPr>
              <p:cNvPr id="235956" name="Oval 7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57" name="Oval 8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5" name="Group 81"/>
            <p:cNvGrpSpPr>
              <a:grpSpLocks/>
            </p:cNvGrpSpPr>
            <p:nvPr/>
          </p:nvGrpSpPr>
          <p:grpSpPr bwMode="auto">
            <a:xfrm flipV="1">
              <a:off x="4896" y="2040"/>
              <a:ext cx="192" cy="192"/>
              <a:chOff x="528" y="1584"/>
              <a:chExt cx="1008" cy="1008"/>
            </a:xfrm>
          </p:grpSpPr>
          <p:sp>
            <p:nvSpPr>
              <p:cNvPr id="235954" name="Oval 8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55" name="Oval 8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6" name="Group 84"/>
            <p:cNvGrpSpPr>
              <a:grpSpLocks/>
            </p:cNvGrpSpPr>
            <p:nvPr/>
          </p:nvGrpSpPr>
          <p:grpSpPr bwMode="auto">
            <a:xfrm flipV="1">
              <a:off x="5088" y="2040"/>
              <a:ext cx="192" cy="192"/>
              <a:chOff x="528" y="1584"/>
              <a:chExt cx="1008" cy="1008"/>
            </a:xfrm>
          </p:grpSpPr>
          <p:sp>
            <p:nvSpPr>
              <p:cNvPr id="235952" name="Oval 8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53" name="Oval 8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7" name="Group 87"/>
            <p:cNvGrpSpPr>
              <a:grpSpLocks/>
            </p:cNvGrpSpPr>
            <p:nvPr/>
          </p:nvGrpSpPr>
          <p:grpSpPr bwMode="auto">
            <a:xfrm flipV="1">
              <a:off x="3456" y="1872"/>
              <a:ext cx="192" cy="192"/>
              <a:chOff x="528" y="1584"/>
              <a:chExt cx="1008" cy="1008"/>
            </a:xfrm>
          </p:grpSpPr>
          <p:sp>
            <p:nvSpPr>
              <p:cNvPr id="235950" name="Oval 8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51" name="Oval 8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8" name="Group 90"/>
            <p:cNvGrpSpPr>
              <a:grpSpLocks/>
            </p:cNvGrpSpPr>
            <p:nvPr/>
          </p:nvGrpSpPr>
          <p:grpSpPr bwMode="auto">
            <a:xfrm flipV="1">
              <a:off x="3648" y="1872"/>
              <a:ext cx="192" cy="192"/>
              <a:chOff x="528" y="1584"/>
              <a:chExt cx="1008" cy="1008"/>
            </a:xfrm>
          </p:grpSpPr>
          <p:sp>
            <p:nvSpPr>
              <p:cNvPr id="235948" name="Oval 9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49" name="Oval 9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19" name="Group 93"/>
            <p:cNvGrpSpPr>
              <a:grpSpLocks/>
            </p:cNvGrpSpPr>
            <p:nvPr/>
          </p:nvGrpSpPr>
          <p:grpSpPr bwMode="auto">
            <a:xfrm flipV="1">
              <a:off x="3840" y="1872"/>
              <a:ext cx="192" cy="192"/>
              <a:chOff x="528" y="1584"/>
              <a:chExt cx="1008" cy="1008"/>
            </a:xfrm>
          </p:grpSpPr>
          <p:sp>
            <p:nvSpPr>
              <p:cNvPr id="235946" name="Oval 9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47" name="Oval 9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0" name="Group 96"/>
            <p:cNvGrpSpPr>
              <a:grpSpLocks/>
            </p:cNvGrpSpPr>
            <p:nvPr/>
          </p:nvGrpSpPr>
          <p:grpSpPr bwMode="auto">
            <a:xfrm flipV="1">
              <a:off x="4800" y="1872"/>
              <a:ext cx="192" cy="192"/>
              <a:chOff x="528" y="1584"/>
              <a:chExt cx="1008" cy="1008"/>
            </a:xfrm>
          </p:grpSpPr>
          <p:sp>
            <p:nvSpPr>
              <p:cNvPr id="235944" name="Oval 9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45" name="Oval 9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1" name="Group 99"/>
            <p:cNvGrpSpPr>
              <a:grpSpLocks/>
            </p:cNvGrpSpPr>
            <p:nvPr/>
          </p:nvGrpSpPr>
          <p:grpSpPr bwMode="auto">
            <a:xfrm flipV="1">
              <a:off x="4992" y="1872"/>
              <a:ext cx="192" cy="192"/>
              <a:chOff x="528" y="1584"/>
              <a:chExt cx="1008" cy="1008"/>
            </a:xfrm>
          </p:grpSpPr>
          <p:sp>
            <p:nvSpPr>
              <p:cNvPr id="235942" name="Oval 10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43" name="Oval 10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2" name="Group 102"/>
            <p:cNvGrpSpPr>
              <a:grpSpLocks/>
            </p:cNvGrpSpPr>
            <p:nvPr/>
          </p:nvGrpSpPr>
          <p:grpSpPr bwMode="auto">
            <a:xfrm flipV="1">
              <a:off x="5184" y="1872"/>
              <a:ext cx="192" cy="192"/>
              <a:chOff x="528" y="1584"/>
              <a:chExt cx="1008" cy="1008"/>
            </a:xfrm>
          </p:grpSpPr>
          <p:sp>
            <p:nvSpPr>
              <p:cNvPr id="235940" name="Oval 10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41" name="Oval 10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3" name="Group 105"/>
            <p:cNvGrpSpPr>
              <a:grpSpLocks/>
            </p:cNvGrpSpPr>
            <p:nvPr/>
          </p:nvGrpSpPr>
          <p:grpSpPr bwMode="auto">
            <a:xfrm flipV="1">
              <a:off x="3360" y="1704"/>
              <a:ext cx="192" cy="192"/>
              <a:chOff x="528" y="1584"/>
              <a:chExt cx="1008" cy="1008"/>
            </a:xfrm>
          </p:grpSpPr>
          <p:sp>
            <p:nvSpPr>
              <p:cNvPr id="235938" name="Oval 10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39" name="Oval 10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4" name="Group 108"/>
            <p:cNvGrpSpPr>
              <a:grpSpLocks/>
            </p:cNvGrpSpPr>
            <p:nvPr/>
          </p:nvGrpSpPr>
          <p:grpSpPr bwMode="auto">
            <a:xfrm flipV="1">
              <a:off x="3552" y="1704"/>
              <a:ext cx="192" cy="192"/>
              <a:chOff x="528" y="1584"/>
              <a:chExt cx="1008" cy="1008"/>
            </a:xfrm>
          </p:grpSpPr>
          <p:sp>
            <p:nvSpPr>
              <p:cNvPr id="235936" name="Oval 10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37" name="Oval 11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5" name="Group 111"/>
            <p:cNvGrpSpPr>
              <a:grpSpLocks/>
            </p:cNvGrpSpPr>
            <p:nvPr/>
          </p:nvGrpSpPr>
          <p:grpSpPr bwMode="auto">
            <a:xfrm flipV="1">
              <a:off x="3744" y="1704"/>
              <a:ext cx="192" cy="192"/>
              <a:chOff x="528" y="1584"/>
              <a:chExt cx="1008" cy="1008"/>
            </a:xfrm>
          </p:grpSpPr>
          <p:sp>
            <p:nvSpPr>
              <p:cNvPr id="235934" name="Oval 11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35" name="Oval 11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6" name="Group 114"/>
            <p:cNvGrpSpPr>
              <a:grpSpLocks/>
            </p:cNvGrpSpPr>
            <p:nvPr/>
          </p:nvGrpSpPr>
          <p:grpSpPr bwMode="auto">
            <a:xfrm flipV="1">
              <a:off x="4896" y="1704"/>
              <a:ext cx="192" cy="192"/>
              <a:chOff x="528" y="1584"/>
              <a:chExt cx="1008" cy="1008"/>
            </a:xfrm>
          </p:grpSpPr>
          <p:sp>
            <p:nvSpPr>
              <p:cNvPr id="235932" name="Oval 11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33" name="Oval 11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7" name="Group 117"/>
            <p:cNvGrpSpPr>
              <a:grpSpLocks/>
            </p:cNvGrpSpPr>
            <p:nvPr/>
          </p:nvGrpSpPr>
          <p:grpSpPr bwMode="auto">
            <a:xfrm flipV="1">
              <a:off x="5088" y="1704"/>
              <a:ext cx="192" cy="192"/>
              <a:chOff x="528" y="1584"/>
              <a:chExt cx="1008" cy="1008"/>
            </a:xfrm>
          </p:grpSpPr>
          <p:sp>
            <p:nvSpPr>
              <p:cNvPr id="235930" name="Oval 11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31" name="Oval 11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8" name="Group 120"/>
            <p:cNvGrpSpPr>
              <a:grpSpLocks/>
            </p:cNvGrpSpPr>
            <p:nvPr/>
          </p:nvGrpSpPr>
          <p:grpSpPr bwMode="auto">
            <a:xfrm flipV="1">
              <a:off x="5280" y="1704"/>
              <a:ext cx="192" cy="192"/>
              <a:chOff x="528" y="1584"/>
              <a:chExt cx="1008" cy="1008"/>
            </a:xfrm>
          </p:grpSpPr>
          <p:sp>
            <p:nvSpPr>
              <p:cNvPr id="235928" name="Oval 12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29" name="Oval 12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29" name="Group 123"/>
            <p:cNvGrpSpPr>
              <a:grpSpLocks/>
            </p:cNvGrpSpPr>
            <p:nvPr/>
          </p:nvGrpSpPr>
          <p:grpSpPr bwMode="auto">
            <a:xfrm flipV="1">
              <a:off x="3456" y="1536"/>
              <a:ext cx="192" cy="192"/>
              <a:chOff x="528" y="1584"/>
              <a:chExt cx="1008" cy="1008"/>
            </a:xfrm>
          </p:grpSpPr>
          <p:sp>
            <p:nvSpPr>
              <p:cNvPr id="235926" name="Oval 12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27" name="Oval 12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0" name="Group 126"/>
            <p:cNvGrpSpPr>
              <a:grpSpLocks/>
            </p:cNvGrpSpPr>
            <p:nvPr/>
          </p:nvGrpSpPr>
          <p:grpSpPr bwMode="auto">
            <a:xfrm flipV="1">
              <a:off x="3648" y="1536"/>
              <a:ext cx="192" cy="192"/>
              <a:chOff x="528" y="1584"/>
              <a:chExt cx="1008" cy="1008"/>
            </a:xfrm>
          </p:grpSpPr>
          <p:sp>
            <p:nvSpPr>
              <p:cNvPr id="235924" name="Oval 12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25" name="Oval 12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1" name="Group 129"/>
            <p:cNvGrpSpPr>
              <a:grpSpLocks/>
            </p:cNvGrpSpPr>
            <p:nvPr/>
          </p:nvGrpSpPr>
          <p:grpSpPr bwMode="auto">
            <a:xfrm flipV="1">
              <a:off x="3840" y="1536"/>
              <a:ext cx="192" cy="192"/>
              <a:chOff x="528" y="1584"/>
              <a:chExt cx="1008" cy="1008"/>
            </a:xfrm>
          </p:grpSpPr>
          <p:sp>
            <p:nvSpPr>
              <p:cNvPr id="235922" name="Oval 13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23" name="Oval 13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2" name="Group 132"/>
            <p:cNvGrpSpPr>
              <a:grpSpLocks/>
            </p:cNvGrpSpPr>
            <p:nvPr/>
          </p:nvGrpSpPr>
          <p:grpSpPr bwMode="auto">
            <a:xfrm flipV="1">
              <a:off x="4800" y="1536"/>
              <a:ext cx="192" cy="192"/>
              <a:chOff x="528" y="1584"/>
              <a:chExt cx="1008" cy="1008"/>
            </a:xfrm>
          </p:grpSpPr>
          <p:sp>
            <p:nvSpPr>
              <p:cNvPr id="235920" name="Oval 13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21" name="Oval 13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3" name="Group 135"/>
            <p:cNvGrpSpPr>
              <a:grpSpLocks/>
            </p:cNvGrpSpPr>
            <p:nvPr/>
          </p:nvGrpSpPr>
          <p:grpSpPr bwMode="auto">
            <a:xfrm flipV="1">
              <a:off x="4992" y="1536"/>
              <a:ext cx="192" cy="192"/>
              <a:chOff x="528" y="1584"/>
              <a:chExt cx="1008" cy="1008"/>
            </a:xfrm>
          </p:grpSpPr>
          <p:sp>
            <p:nvSpPr>
              <p:cNvPr id="235918" name="Oval 13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19" name="Oval 13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4" name="Group 138"/>
            <p:cNvGrpSpPr>
              <a:grpSpLocks/>
            </p:cNvGrpSpPr>
            <p:nvPr/>
          </p:nvGrpSpPr>
          <p:grpSpPr bwMode="auto">
            <a:xfrm flipV="1">
              <a:off x="5184" y="1536"/>
              <a:ext cx="192" cy="192"/>
              <a:chOff x="528" y="1584"/>
              <a:chExt cx="1008" cy="1008"/>
            </a:xfrm>
          </p:grpSpPr>
          <p:sp>
            <p:nvSpPr>
              <p:cNvPr id="235916" name="Oval 13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17" name="Oval 14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5" name="Group 141"/>
            <p:cNvGrpSpPr>
              <a:grpSpLocks/>
            </p:cNvGrpSpPr>
            <p:nvPr/>
          </p:nvGrpSpPr>
          <p:grpSpPr bwMode="auto">
            <a:xfrm flipV="1">
              <a:off x="3552" y="1368"/>
              <a:ext cx="192" cy="192"/>
              <a:chOff x="528" y="1584"/>
              <a:chExt cx="1008" cy="1008"/>
            </a:xfrm>
          </p:grpSpPr>
          <p:sp>
            <p:nvSpPr>
              <p:cNvPr id="235914" name="Oval 14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15" name="Oval 14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6" name="Group 144"/>
            <p:cNvGrpSpPr>
              <a:grpSpLocks/>
            </p:cNvGrpSpPr>
            <p:nvPr/>
          </p:nvGrpSpPr>
          <p:grpSpPr bwMode="auto">
            <a:xfrm flipV="1">
              <a:off x="3744" y="1368"/>
              <a:ext cx="192" cy="192"/>
              <a:chOff x="528" y="1584"/>
              <a:chExt cx="1008" cy="1008"/>
            </a:xfrm>
          </p:grpSpPr>
          <p:sp>
            <p:nvSpPr>
              <p:cNvPr id="235912" name="Oval 14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13" name="Oval 14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7" name="Group 147"/>
            <p:cNvGrpSpPr>
              <a:grpSpLocks/>
            </p:cNvGrpSpPr>
            <p:nvPr/>
          </p:nvGrpSpPr>
          <p:grpSpPr bwMode="auto">
            <a:xfrm flipV="1">
              <a:off x="3936" y="1368"/>
              <a:ext cx="192" cy="192"/>
              <a:chOff x="528" y="1584"/>
              <a:chExt cx="1008" cy="1008"/>
            </a:xfrm>
          </p:grpSpPr>
          <p:sp>
            <p:nvSpPr>
              <p:cNvPr id="235910" name="Oval 14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11" name="Oval 14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8" name="Group 150"/>
            <p:cNvGrpSpPr>
              <a:grpSpLocks/>
            </p:cNvGrpSpPr>
            <p:nvPr/>
          </p:nvGrpSpPr>
          <p:grpSpPr bwMode="auto">
            <a:xfrm flipV="1">
              <a:off x="4704" y="1368"/>
              <a:ext cx="192" cy="192"/>
              <a:chOff x="528" y="1584"/>
              <a:chExt cx="1008" cy="1008"/>
            </a:xfrm>
          </p:grpSpPr>
          <p:sp>
            <p:nvSpPr>
              <p:cNvPr id="235908" name="Oval 15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09" name="Oval 15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39" name="Group 153"/>
            <p:cNvGrpSpPr>
              <a:grpSpLocks/>
            </p:cNvGrpSpPr>
            <p:nvPr/>
          </p:nvGrpSpPr>
          <p:grpSpPr bwMode="auto">
            <a:xfrm flipV="1">
              <a:off x="4896" y="1368"/>
              <a:ext cx="192" cy="192"/>
              <a:chOff x="528" y="1584"/>
              <a:chExt cx="1008" cy="1008"/>
            </a:xfrm>
          </p:grpSpPr>
          <p:sp>
            <p:nvSpPr>
              <p:cNvPr id="235906" name="Oval 15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07" name="Oval 15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0" name="Group 156"/>
            <p:cNvGrpSpPr>
              <a:grpSpLocks/>
            </p:cNvGrpSpPr>
            <p:nvPr/>
          </p:nvGrpSpPr>
          <p:grpSpPr bwMode="auto">
            <a:xfrm flipV="1">
              <a:off x="5088" y="1368"/>
              <a:ext cx="192" cy="192"/>
              <a:chOff x="528" y="1584"/>
              <a:chExt cx="1008" cy="1008"/>
            </a:xfrm>
          </p:grpSpPr>
          <p:sp>
            <p:nvSpPr>
              <p:cNvPr id="235904" name="Oval 15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05" name="Oval 15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1" name="Group 159"/>
            <p:cNvGrpSpPr>
              <a:grpSpLocks/>
            </p:cNvGrpSpPr>
            <p:nvPr/>
          </p:nvGrpSpPr>
          <p:grpSpPr bwMode="auto">
            <a:xfrm flipV="1">
              <a:off x="3648" y="1200"/>
              <a:ext cx="192" cy="192"/>
              <a:chOff x="528" y="1584"/>
              <a:chExt cx="1008" cy="1008"/>
            </a:xfrm>
          </p:grpSpPr>
          <p:sp>
            <p:nvSpPr>
              <p:cNvPr id="235902" name="Oval 16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03" name="Oval 16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2" name="Group 162"/>
            <p:cNvGrpSpPr>
              <a:grpSpLocks/>
            </p:cNvGrpSpPr>
            <p:nvPr/>
          </p:nvGrpSpPr>
          <p:grpSpPr bwMode="auto">
            <a:xfrm flipV="1">
              <a:off x="3840" y="1200"/>
              <a:ext cx="192" cy="192"/>
              <a:chOff x="528" y="1584"/>
              <a:chExt cx="1008" cy="1008"/>
            </a:xfrm>
          </p:grpSpPr>
          <p:sp>
            <p:nvSpPr>
              <p:cNvPr id="235900" name="Oval 16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901" name="Oval 16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3" name="Group 165"/>
            <p:cNvGrpSpPr>
              <a:grpSpLocks/>
            </p:cNvGrpSpPr>
            <p:nvPr/>
          </p:nvGrpSpPr>
          <p:grpSpPr bwMode="auto">
            <a:xfrm flipV="1">
              <a:off x="4032" y="1200"/>
              <a:ext cx="192" cy="192"/>
              <a:chOff x="528" y="1584"/>
              <a:chExt cx="1008" cy="1008"/>
            </a:xfrm>
          </p:grpSpPr>
          <p:sp>
            <p:nvSpPr>
              <p:cNvPr id="235898" name="Oval 16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99" name="Oval 16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4" name="Group 168"/>
            <p:cNvGrpSpPr>
              <a:grpSpLocks/>
            </p:cNvGrpSpPr>
            <p:nvPr/>
          </p:nvGrpSpPr>
          <p:grpSpPr bwMode="auto">
            <a:xfrm flipV="1">
              <a:off x="4224" y="1200"/>
              <a:ext cx="192" cy="192"/>
              <a:chOff x="528" y="1584"/>
              <a:chExt cx="1008" cy="1008"/>
            </a:xfrm>
          </p:grpSpPr>
          <p:sp>
            <p:nvSpPr>
              <p:cNvPr id="235896" name="Oval 16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97" name="Oval 17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5" name="Group 171"/>
            <p:cNvGrpSpPr>
              <a:grpSpLocks/>
            </p:cNvGrpSpPr>
            <p:nvPr/>
          </p:nvGrpSpPr>
          <p:grpSpPr bwMode="auto">
            <a:xfrm flipV="1">
              <a:off x="4416" y="1200"/>
              <a:ext cx="192" cy="192"/>
              <a:chOff x="528" y="1584"/>
              <a:chExt cx="1008" cy="1008"/>
            </a:xfrm>
          </p:grpSpPr>
          <p:sp>
            <p:nvSpPr>
              <p:cNvPr id="235894" name="Oval 17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95" name="Oval 17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6" name="Group 174"/>
            <p:cNvGrpSpPr>
              <a:grpSpLocks/>
            </p:cNvGrpSpPr>
            <p:nvPr/>
          </p:nvGrpSpPr>
          <p:grpSpPr bwMode="auto">
            <a:xfrm flipV="1">
              <a:off x="4608" y="1200"/>
              <a:ext cx="192" cy="192"/>
              <a:chOff x="528" y="1584"/>
              <a:chExt cx="1008" cy="1008"/>
            </a:xfrm>
          </p:grpSpPr>
          <p:sp>
            <p:nvSpPr>
              <p:cNvPr id="235892" name="Oval 17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93" name="Oval 17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7" name="Group 177"/>
            <p:cNvGrpSpPr>
              <a:grpSpLocks/>
            </p:cNvGrpSpPr>
            <p:nvPr/>
          </p:nvGrpSpPr>
          <p:grpSpPr bwMode="auto">
            <a:xfrm flipV="1">
              <a:off x="4800" y="1200"/>
              <a:ext cx="192" cy="192"/>
              <a:chOff x="528" y="1584"/>
              <a:chExt cx="1008" cy="1008"/>
            </a:xfrm>
          </p:grpSpPr>
          <p:sp>
            <p:nvSpPr>
              <p:cNvPr id="235890" name="Oval 17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91" name="Oval 17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8" name="Group 180"/>
            <p:cNvGrpSpPr>
              <a:grpSpLocks/>
            </p:cNvGrpSpPr>
            <p:nvPr/>
          </p:nvGrpSpPr>
          <p:grpSpPr bwMode="auto">
            <a:xfrm flipV="1">
              <a:off x="4992" y="1200"/>
              <a:ext cx="192" cy="192"/>
              <a:chOff x="528" y="1584"/>
              <a:chExt cx="1008" cy="1008"/>
            </a:xfrm>
          </p:grpSpPr>
          <p:sp>
            <p:nvSpPr>
              <p:cNvPr id="235888" name="Oval 18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89" name="Oval 18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49" name="Group 183"/>
            <p:cNvGrpSpPr>
              <a:grpSpLocks/>
            </p:cNvGrpSpPr>
            <p:nvPr/>
          </p:nvGrpSpPr>
          <p:grpSpPr bwMode="auto">
            <a:xfrm flipV="1">
              <a:off x="3744" y="1032"/>
              <a:ext cx="192" cy="192"/>
              <a:chOff x="528" y="1584"/>
              <a:chExt cx="1008" cy="1008"/>
            </a:xfrm>
          </p:grpSpPr>
          <p:sp>
            <p:nvSpPr>
              <p:cNvPr id="235886" name="Oval 18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87" name="Oval 18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0" name="Group 186"/>
            <p:cNvGrpSpPr>
              <a:grpSpLocks/>
            </p:cNvGrpSpPr>
            <p:nvPr/>
          </p:nvGrpSpPr>
          <p:grpSpPr bwMode="auto">
            <a:xfrm flipV="1">
              <a:off x="3936" y="1032"/>
              <a:ext cx="192" cy="192"/>
              <a:chOff x="528" y="1584"/>
              <a:chExt cx="1008" cy="1008"/>
            </a:xfrm>
          </p:grpSpPr>
          <p:sp>
            <p:nvSpPr>
              <p:cNvPr id="235884" name="Oval 18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85" name="Oval 18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1" name="Group 189"/>
            <p:cNvGrpSpPr>
              <a:grpSpLocks/>
            </p:cNvGrpSpPr>
            <p:nvPr/>
          </p:nvGrpSpPr>
          <p:grpSpPr bwMode="auto">
            <a:xfrm flipV="1">
              <a:off x="4128" y="1032"/>
              <a:ext cx="192" cy="192"/>
              <a:chOff x="528" y="1584"/>
              <a:chExt cx="1008" cy="1008"/>
            </a:xfrm>
          </p:grpSpPr>
          <p:sp>
            <p:nvSpPr>
              <p:cNvPr id="235882" name="Oval 19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83" name="Oval 19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2" name="Group 192"/>
            <p:cNvGrpSpPr>
              <a:grpSpLocks/>
            </p:cNvGrpSpPr>
            <p:nvPr/>
          </p:nvGrpSpPr>
          <p:grpSpPr bwMode="auto">
            <a:xfrm flipV="1">
              <a:off x="4320" y="1032"/>
              <a:ext cx="192" cy="192"/>
              <a:chOff x="528" y="1584"/>
              <a:chExt cx="1008" cy="1008"/>
            </a:xfrm>
          </p:grpSpPr>
          <p:sp>
            <p:nvSpPr>
              <p:cNvPr id="235880" name="Oval 19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81" name="Oval 19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3" name="Group 195"/>
            <p:cNvGrpSpPr>
              <a:grpSpLocks/>
            </p:cNvGrpSpPr>
            <p:nvPr/>
          </p:nvGrpSpPr>
          <p:grpSpPr bwMode="auto">
            <a:xfrm flipV="1">
              <a:off x="4512" y="1032"/>
              <a:ext cx="192" cy="192"/>
              <a:chOff x="528" y="1584"/>
              <a:chExt cx="1008" cy="1008"/>
            </a:xfrm>
          </p:grpSpPr>
          <p:sp>
            <p:nvSpPr>
              <p:cNvPr id="235878" name="Oval 19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79" name="Oval 19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4" name="Group 198"/>
            <p:cNvGrpSpPr>
              <a:grpSpLocks/>
            </p:cNvGrpSpPr>
            <p:nvPr/>
          </p:nvGrpSpPr>
          <p:grpSpPr bwMode="auto">
            <a:xfrm flipV="1">
              <a:off x="4704" y="1032"/>
              <a:ext cx="192" cy="192"/>
              <a:chOff x="528" y="1584"/>
              <a:chExt cx="1008" cy="1008"/>
            </a:xfrm>
          </p:grpSpPr>
          <p:sp>
            <p:nvSpPr>
              <p:cNvPr id="235876" name="Oval 19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77" name="Oval 20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5" name="Group 201"/>
            <p:cNvGrpSpPr>
              <a:grpSpLocks/>
            </p:cNvGrpSpPr>
            <p:nvPr/>
          </p:nvGrpSpPr>
          <p:grpSpPr bwMode="auto">
            <a:xfrm flipV="1">
              <a:off x="4896" y="1032"/>
              <a:ext cx="192" cy="192"/>
              <a:chOff x="528" y="1584"/>
              <a:chExt cx="1008" cy="1008"/>
            </a:xfrm>
          </p:grpSpPr>
          <p:sp>
            <p:nvSpPr>
              <p:cNvPr id="235874" name="Oval 20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75" name="Oval 20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6" name="Group 204"/>
            <p:cNvGrpSpPr>
              <a:grpSpLocks/>
            </p:cNvGrpSpPr>
            <p:nvPr/>
          </p:nvGrpSpPr>
          <p:grpSpPr bwMode="auto">
            <a:xfrm flipV="1">
              <a:off x="4032" y="864"/>
              <a:ext cx="192" cy="192"/>
              <a:chOff x="528" y="1584"/>
              <a:chExt cx="1008" cy="1008"/>
            </a:xfrm>
          </p:grpSpPr>
          <p:sp>
            <p:nvSpPr>
              <p:cNvPr id="235872" name="Oval 20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73" name="Oval 20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7" name="Group 207"/>
            <p:cNvGrpSpPr>
              <a:grpSpLocks/>
            </p:cNvGrpSpPr>
            <p:nvPr/>
          </p:nvGrpSpPr>
          <p:grpSpPr bwMode="auto">
            <a:xfrm flipV="1">
              <a:off x="4224" y="864"/>
              <a:ext cx="192" cy="192"/>
              <a:chOff x="528" y="1584"/>
              <a:chExt cx="1008" cy="1008"/>
            </a:xfrm>
          </p:grpSpPr>
          <p:sp>
            <p:nvSpPr>
              <p:cNvPr id="235870" name="Oval 20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71" name="Oval 20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8" name="Group 210"/>
            <p:cNvGrpSpPr>
              <a:grpSpLocks/>
            </p:cNvGrpSpPr>
            <p:nvPr/>
          </p:nvGrpSpPr>
          <p:grpSpPr bwMode="auto">
            <a:xfrm flipV="1">
              <a:off x="4416" y="864"/>
              <a:ext cx="192" cy="192"/>
              <a:chOff x="528" y="1584"/>
              <a:chExt cx="1008" cy="1008"/>
            </a:xfrm>
          </p:grpSpPr>
          <p:sp>
            <p:nvSpPr>
              <p:cNvPr id="235868" name="Oval 21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69" name="Oval 21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59" name="Group 213"/>
            <p:cNvGrpSpPr>
              <a:grpSpLocks/>
            </p:cNvGrpSpPr>
            <p:nvPr/>
          </p:nvGrpSpPr>
          <p:grpSpPr bwMode="auto">
            <a:xfrm flipV="1">
              <a:off x="4608" y="864"/>
              <a:ext cx="192" cy="192"/>
              <a:chOff x="528" y="1584"/>
              <a:chExt cx="1008" cy="1008"/>
            </a:xfrm>
          </p:grpSpPr>
          <p:sp>
            <p:nvSpPr>
              <p:cNvPr id="235866" name="Oval 21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67" name="Oval 21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60" name="Group 216"/>
            <p:cNvGrpSpPr>
              <a:grpSpLocks/>
            </p:cNvGrpSpPr>
            <p:nvPr/>
          </p:nvGrpSpPr>
          <p:grpSpPr bwMode="auto">
            <a:xfrm flipV="1">
              <a:off x="4800" y="864"/>
              <a:ext cx="192" cy="192"/>
              <a:chOff x="528" y="1584"/>
              <a:chExt cx="1008" cy="1008"/>
            </a:xfrm>
          </p:grpSpPr>
          <p:sp>
            <p:nvSpPr>
              <p:cNvPr id="235864" name="Oval 21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65" name="Oval 21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861" name="Group 219"/>
            <p:cNvGrpSpPr>
              <a:grpSpLocks/>
            </p:cNvGrpSpPr>
            <p:nvPr/>
          </p:nvGrpSpPr>
          <p:grpSpPr bwMode="auto">
            <a:xfrm flipV="1">
              <a:off x="3840" y="864"/>
              <a:ext cx="192" cy="192"/>
              <a:chOff x="528" y="1584"/>
              <a:chExt cx="1008" cy="1008"/>
            </a:xfrm>
          </p:grpSpPr>
          <p:sp>
            <p:nvSpPr>
              <p:cNvPr id="235862" name="Oval 22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863" name="Oval 22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sp>
        <p:nvSpPr>
          <p:cNvPr id="235525" name="Line 222"/>
          <p:cNvSpPr>
            <a:spLocks noChangeShapeType="1"/>
          </p:cNvSpPr>
          <p:nvPr/>
        </p:nvSpPr>
        <p:spPr bwMode="auto">
          <a:xfrm>
            <a:off x="3886200" y="3263900"/>
            <a:ext cx="1219200" cy="0"/>
          </a:xfrm>
          <a:prstGeom prst="line">
            <a:avLst/>
          </a:prstGeom>
          <a:noFill/>
          <a:ln w="57150">
            <a:solidFill>
              <a:schemeClr val="tx1"/>
            </a:solidFill>
            <a:round/>
            <a:headEnd/>
            <a:tailEnd type="triangle" w="med" len="med"/>
          </a:ln>
        </p:spPr>
        <p:txBody>
          <a:bodyPr wrap="none" anchor="ctr"/>
          <a:lstStyle/>
          <a:p>
            <a:endParaRPr lang="cs-CZ"/>
          </a:p>
        </p:txBody>
      </p:sp>
      <p:sp>
        <p:nvSpPr>
          <p:cNvPr id="235526" name="Text Box 223"/>
          <p:cNvSpPr txBox="1">
            <a:spLocks noChangeArrowheads="1"/>
          </p:cNvSpPr>
          <p:nvPr/>
        </p:nvSpPr>
        <p:spPr bwMode="auto">
          <a:xfrm>
            <a:off x="990600" y="914400"/>
            <a:ext cx="7010400" cy="822325"/>
          </a:xfrm>
          <a:prstGeom prst="rect">
            <a:avLst/>
          </a:prstGeom>
          <a:noFill/>
          <a:ln w="9525">
            <a:noFill/>
            <a:miter lim="800000"/>
            <a:headEnd/>
            <a:tailEnd/>
          </a:ln>
        </p:spPr>
        <p:txBody>
          <a:bodyPr>
            <a:spAutoFit/>
          </a:bodyPr>
          <a:lstStyle/>
          <a:p>
            <a:pPr algn="ctr" eaLnBrk="0" hangingPunct="0"/>
            <a:r>
              <a:rPr lang="en-US">
                <a:solidFill>
                  <a:schemeClr val="accent2"/>
                </a:solidFill>
              </a:rPr>
              <a:t>larger core = more surface states crossing guided mode</a:t>
            </a:r>
          </a:p>
          <a:p>
            <a:pPr algn="ctr" eaLnBrk="0" hangingPunct="0"/>
            <a:endParaRPr lang="en-US">
              <a:solidFill>
                <a:schemeClr val="accent2"/>
              </a:solidFill>
            </a:endParaRPr>
          </a:p>
        </p:txBody>
      </p:sp>
      <p:pic>
        <p:nvPicPr>
          <p:cNvPr id="235527" name="Picture 224"/>
          <p:cNvPicPr>
            <a:picLocks noChangeAspect="1" noChangeArrowheads="1"/>
          </p:cNvPicPr>
          <p:nvPr/>
        </p:nvPicPr>
        <p:blipFill>
          <a:blip r:embed="rId3"/>
          <a:srcRect/>
          <a:stretch>
            <a:fillRect/>
          </a:stretch>
        </p:blipFill>
        <p:spPr bwMode="auto">
          <a:xfrm>
            <a:off x="0" y="1968500"/>
            <a:ext cx="3860800" cy="2908300"/>
          </a:xfrm>
          <a:prstGeom prst="rect">
            <a:avLst/>
          </a:prstGeom>
          <a:noFill/>
          <a:ln w="9525">
            <a:noFill/>
            <a:miter lim="800000"/>
            <a:headEnd/>
            <a:tailEnd/>
          </a:ln>
        </p:spPr>
      </p:pic>
      <p:grpSp>
        <p:nvGrpSpPr>
          <p:cNvPr id="235528" name="Group 225"/>
          <p:cNvGrpSpPr>
            <a:grpSpLocks/>
          </p:cNvGrpSpPr>
          <p:nvPr/>
        </p:nvGrpSpPr>
        <p:grpSpPr bwMode="auto">
          <a:xfrm>
            <a:off x="1143000" y="2349500"/>
            <a:ext cx="838200" cy="742950"/>
            <a:chOff x="240" y="864"/>
            <a:chExt cx="2112" cy="1872"/>
          </a:xfrm>
        </p:grpSpPr>
        <p:sp>
          <p:nvSpPr>
            <p:cNvPr id="235536" name="Oval 226"/>
            <p:cNvSpPr>
              <a:spLocks noChangeArrowheads="1"/>
            </p:cNvSpPr>
            <p:nvPr/>
          </p:nvSpPr>
          <p:spPr bwMode="auto">
            <a:xfrm flipV="1">
              <a:off x="960" y="1440"/>
              <a:ext cx="720" cy="720"/>
            </a:xfrm>
            <a:prstGeom prst="ellipse">
              <a:avLst/>
            </a:prstGeom>
            <a:solidFill>
              <a:schemeClr val="bg1"/>
            </a:solidFill>
            <a:ln w="9525">
              <a:noFill/>
              <a:round/>
              <a:headEnd/>
              <a:tailEnd/>
            </a:ln>
          </p:spPr>
          <p:txBody>
            <a:bodyPr wrap="none" anchor="ctr"/>
            <a:lstStyle/>
            <a:p>
              <a:pPr algn="ctr" eaLnBrk="0" hangingPunct="0"/>
              <a:endParaRPr lang="cs-CZ"/>
            </a:p>
          </p:txBody>
        </p:sp>
        <p:grpSp>
          <p:nvGrpSpPr>
            <p:cNvPr id="235537" name="Group 227"/>
            <p:cNvGrpSpPr>
              <a:grpSpLocks/>
            </p:cNvGrpSpPr>
            <p:nvPr/>
          </p:nvGrpSpPr>
          <p:grpSpPr bwMode="auto">
            <a:xfrm flipV="1">
              <a:off x="720" y="2544"/>
              <a:ext cx="192" cy="192"/>
              <a:chOff x="528" y="1584"/>
              <a:chExt cx="1008" cy="1008"/>
            </a:xfrm>
          </p:grpSpPr>
          <p:sp>
            <p:nvSpPr>
              <p:cNvPr id="235787" name="Oval 22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88" name="Oval 22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38" name="Group 230"/>
            <p:cNvGrpSpPr>
              <a:grpSpLocks/>
            </p:cNvGrpSpPr>
            <p:nvPr/>
          </p:nvGrpSpPr>
          <p:grpSpPr bwMode="auto">
            <a:xfrm flipV="1">
              <a:off x="912" y="2544"/>
              <a:ext cx="192" cy="192"/>
              <a:chOff x="528" y="1584"/>
              <a:chExt cx="1008" cy="1008"/>
            </a:xfrm>
          </p:grpSpPr>
          <p:sp>
            <p:nvSpPr>
              <p:cNvPr id="235785" name="Oval 23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86" name="Oval 23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39" name="Group 233"/>
            <p:cNvGrpSpPr>
              <a:grpSpLocks/>
            </p:cNvGrpSpPr>
            <p:nvPr/>
          </p:nvGrpSpPr>
          <p:grpSpPr bwMode="auto">
            <a:xfrm flipV="1">
              <a:off x="1104" y="2544"/>
              <a:ext cx="192" cy="192"/>
              <a:chOff x="528" y="1584"/>
              <a:chExt cx="1008" cy="1008"/>
            </a:xfrm>
          </p:grpSpPr>
          <p:sp>
            <p:nvSpPr>
              <p:cNvPr id="235783" name="Oval 23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84" name="Oval 23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0" name="Group 236"/>
            <p:cNvGrpSpPr>
              <a:grpSpLocks/>
            </p:cNvGrpSpPr>
            <p:nvPr/>
          </p:nvGrpSpPr>
          <p:grpSpPr bwMode="auto">
            <a:xfrm flipV="1">
              <a:off x="1296" y="2544"/>
              <a:ext cx="192" cy="192"/>
              <a:chOff x="528" y="1584"/>
              <a:chExt cx="1008" cy="1008"/>
            </a:xfrm>
          </p:grpSpPr>
          <p:sp>
            <p:nvSpPr>
              <p:cNvPr id="235781" name="Oval 23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82" name="Oval 23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1" name="Group 239"/>
            <p:cNvGrpSpPr>
              <a:grpSpLocks/>
            </p:cNvGrpSpPr>
            <p:nvPr/>
          </p:nvGrpSpPr>
          <p:grpSpPr bwMode="auto">
            <a:xfrm flipV="1">
              <a:off x="1488" y="2544"/>
              <a:ext cx="192" cy="192"/>
              <a:chOff x="528" y="1584"/>
              <a:chExt cx="1008" cy="1008"/>
            </a:xfrm>
          </p:grpSpPr>
          <p:sp>
            <p:nvSpPr>
              <p:cNvPr id="235779" name="Oval 24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80" name="Oval 24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2" name="Group 242"/>
            <p:cNvGrpSpPr>
              <a:grpSpLocks/>
            </p:cNvGrpSpPr>
            <p:nvPr/>
          </p:nvGrpSpPr>
          <p:grpSpPr bwMode="auto">
            <a:xfrm flipV="1">
              <a:off x="1680" y="2544"/>
              <a:ext cx="192" cy="192"/>
              <a:chOff x="528" y="1584"/>
              <a:chExt cx="1008" cy="1008"/>
            </a:xfrm>
          </p:grpSpPr>
          <p:sp>
            <p:nvSpPr>
              <p:cNvPr id="235777" name="Oval 24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78" name="Oval 24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3" name="Group 245"/>
            <p:cNvGrpSpPr>
              <a:grpSpLocks/>
            </p:cNvGrpSpPr>
            <p:nvPr/>
          </p:nvGrpSpPr>
          <p:grpSpPr bwMode="auto">
            <a:xfrm flipV="1">
              <a:off x="624" y="2376"/>
              <a:ext cx="192" cy="192"/>
              <a:chOff x="528" y="1584"/>
              <a:chExt cx="1008" cy="1008"/>
            </a:xfrm>
          </p:grpSpPr>
          <p:sp>
            <p:nvSpPr>
              <p:cNvPr id="235775" name="Oval 24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76" name="Oval 24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4" name="Group 248"/>
            <p:cNvGrpSpPr>
              <a:grpSpLocks/>
            </p:cNvGrpSpPr>
            <p:nvPr/>
          </p:nvGrpSpPr>
          <p:grpSpPr bwMode="auto">
            <a:xfrm flipV="1">
              <a:off x="816" y="2376"/>
              <a:ext cx="192" cy="192"/>
              <a:chOff x="528" y="1584"/>
              <a:chExt cx="1008" cy="1008"/>
            </a:xfrm>
          </p:grpSpPr>
          <p:sp>
            <p:nvSpPr>
              <p:cNvPr id="235773" name="Oval 24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74" name="Oval 25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5" name="Group 251"/>
            <p:cNvGrpSpPr>
              <a:grpSpLocks/>
            </p:cNvGrpSpPr>
            <p:nvPr/>
          </p:nvGrpSpPr>
          <p:grpSpPr bwMode="auto">
            <a:xfrm flipV="1">
              <a:off x="1008" y="2376"/>
              <a:ext cx="192" cy="192"/>
              <a:chOff x="528" y="1584"/>
              <a:chExt cx="1008" cy="1008"/>
            </a:xfrm>
          </p:grpSpPr>
          <p:sp>
            <p:nvSpPr>
              <p:cNvPr id="235771" name="Oval 25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72" name="Oval 25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6" name="Group 254"/>
            <p:cNvGrpSpPr>
              <a:grpSpLocks/>
            </p:cNvGrpSpPr>
            <p:nvPr/>
          </p:nvGrpSpPr>
          <p:grpSpPr bwMode="auto">
            <a:xfrm flipV="1">
              <a:off x="1200" y="2376"/>
              <a:ext cx="192" cy="192"/>
              <a:chOff x="528" y="1584"/>
              <a:chExt cx="1008" cy="1008"/>
            </a:xfrm>
          </p:grpSpPr>
          <p:sp>
            <p:nvSpPr>
              <p:cNvPr id="235769" name="Oval 25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70" name="Oval 25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7" name="Group 257"/>
            <p:cNvGrpSpPr>
              <a:grpSpLocks/>
            </p:cNvGrpSpPr>
            <p:nvPr/>
          </p:nvGrpSpPr>
          <p:grpSpPr bwMode="auto">
            <a:xfrm flipV="1">
              <a:off x="1392" y="2376"/>
              <a:ext cx="192" cy="192"/>
              <a:chOff x="528" y="1584"/>
              <a:chExt cx="1008" cy="1008"/>
            </a:xfrm>
          </p:grpSpPr>
          <p:sp>
            <p:nvSpPr>
              <p:cNvPr id="235767" name="Oval 25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68" name="Oval 25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8" name="Group 260"/>
            <p:cNvGrpSpPr>
              <a:grpSpLocks/>
            </p:cNvGrpSpPr>
            <p:nvPr/>
          </p:nvGrpSpPr>
          <p:grpSpPr bwMode="auto">
            <a:xfrm flipV="1">
              <a:off x="1584" y="2376"/>
              <a:ext cx="192" cy="192"/>
              <a:chOff x="528" y="1584"/>
              <a:chExt cx="1008" cy="1008"/>
            </a:xfrm>
          </p:grpSpPr>
          <p:sp>
            <p:nvSpPr>
              <p:cNvPr id="235765" name="Oval 26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66" name="Oval 26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49" name="Group 263"/>
            <p:cNvGrpSpPr>
              <a:grpSpLocks/>
            </p:cNvGrpSpPr>
            <p:nvPr/>
          </p:nvGrpSpPr>
          <p:grpSpPr bwMode="auto">
            <a:xfrm flipV="1">
              <a:off x="1776" y="2376"/>
              <a:ext cx="192" cy="192"/>
              <a:chOff x="528" y="1584"/>
              <a:chExt cx="1008" cy="1008"/>
            </a:xfrm>
          </p:grpSpPr>
          <p:sp>
            <p:nvSpPr>
              <p:cNvPr id="235763" name="Oval 26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64" name="Oval 26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0" name="Group 266"/>
            <p:cNvGrpSpPr>
              <a:grpSpLocks/>
            </p:cNvGrpSpPr>
            <p:nvPr/>
          </p:nvGrpSpPr>
          <p:grpSpPr bwMode="auto">
            <a:xfrm flipV="1">
              <a:off x="528" y="2208"/>
              <a:ext cx="192" cy="192"/>
              <a:chOff x="528" y="1584"/>
              <a:chExt cx="1008" cy="1008"/>
            </a:xfrm>
          </p:grpSpPr>
          <p:sp>
            <p:nvSpPr>
              <p:cNvPr id="235761" name="Oval 26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62" name="Oval 26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1" name="Group 269"/>
            <p:cNvGrpSpPr>
              <a:grpSpLocks/>
            </p:cNvGrpSpPr>
            <p:nvPr/>
          </p:nvGrpSpPr>
          <p:grpSpPr bwMode="auto">
            <a:xfrm flipV="1">
              <a:off x="720" y="2208"/>
              <a:ext cx="192" cy="192"/>
              <a:chOff x="528" y="1584"/>
              <a:chExt cx="1008" cy="1008"/>
            </a:xfrm>
          </p:grpSpPr>
          <p:sp>
            <p:nvSpPr>
              <p:cNvPr id="235759" name="Oval 27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60" name="Oval 27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2" name="Group 272"/>
            <p:cNvGrpSpPr>
              <a:grpSpLocks/>
            </p:cNvGrpSpPr>
            <p:nvPr/>
          </p:nvGrpSpPr>
          <p:grpSpPr bwMode="auto">
            <a:xfrm flipV="1">
              <a:off x="912" y="2208"/>
              <a:ext cx="192" cy="192"/>
              <a:chOff x="528" y="1584"/>
              <a:chExt cx="1008" cy="1008"/>
            </a:xfrm>
          </p:grpSpPr>
          <p:sp>
            <p:nvSpPr>
              <p:cNvPr id="235757" name="Oval 27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58" name="Oval 27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3" name="Group 275"/>
            <p:cNvGrpSpPr>
              <a:grpSpLocks/>
            </p:cNvGrpSpPr>
            <p:nvPr/>
          </p:nvGrpSpPr>
          <p:grpSpPr bwMode="auto">
            <a:xfrm flipV="1">
              <a:off x="1104" y="2208"/>
              <a:ext cx="192" cy="192"/>
              <a:chOff x="528" y="1584"/>
              <a:chExt cx="1008" cy="1008"/>
            </a:xfrm>
          </p:grpSpPr>
          <p:sp>
            <p:nvSpPr>
              <p:cNvPr id="235755" name="Oval 27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56" name="Oval 27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4" name="Group 278"/>
            <p:cNvGrpSpPr>
              <a:grpSpLocks/>
            </p:cNvGrpSpPr>
            <p:nvPr/>
          </p:nvGrpSpPr>
          <p:grpSpPr bwMode="auto">
            <a:xfrm flipV="1">
              <a:off x="1296" y="2208"/>
              <a:ext cx="192" cy="192"/>
              <a:chOff x="528" y="1584"/>
              <a:chExt cx="1008" cy="1008"/>
            </a:xfrm>
          </p:grpSpPr>
          <p:sp>
            <p:nvSpPr>
              <p:cNvPr id="235753" name="Oval 27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54" name="Oval 28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5" name="Group 281"/>
            <p:cNvGrpSpPr>
              <a:grpSpLocks/>
            </p:cNvGrpSpPr>
            <p:nvPr/>
          </p:nvGrpSpPr>
          <p:grpSpPr bwMode="auto">
            <a:xfrm flipV="1">
              <a:off x="1488" y="2208"/>
              <a:ext cx="192" cy="192"/>
              <a:chOff x="528" y="1584"/>
              <a:chExt cx="1008" cy="1008"/>
            </a:xfrm>
          </p:grpSpPr>
          <p:sp>
            <p:nvSpPr>
              <p:cNvPr id="235751" name="Oval 28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52" name="Oval 28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6" name="Group 284"/>
            <p:cNvGrpSpPr>
              <a:grpSpLocks/>
            </p:cNvGrpSpPr>
            <p:nvPr/>
          </p:nvGrpSpPr>
          <p:grpSpPr bwMode="auto">
            <a:xfrm flipV="1">
              <a:off x="1680" y="2208"/>
              <a:ext cx="192" cy="192"/>
              <a:chOff x="528" y="1584"/>
              <a:chExt cx="1008" cy="1008"/>
            </a:xfrm>
          </p:grpSpPr>
          <p:sp>
            <p:nvSpPr>
              <p:cNvPr id="235749" name="Oval 28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50" name="Oval 28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7" name="Group 287"/>
            <p:cNvGrpSpPr>
              <a:grpSpLocks/>
            </p:cNvGrpSpPr>
            <p:nvPr/>
          </p:nvGrpSpPr>
          <p:grpSpPr bwMode="auto">
            <a:xfrm flipV="1">
              <a:off x="1872" y="2208"/>
              <a:ext cx="192" cy="192"/>
              <a:chOff x="528" y="1584"/>
              <a:chExt cx="1008" cy="1008"/>
            </a:xfrm>
          </p:grpSpPr>
          <p:sp>
            <p:nvSpPr>
              <p:cNvPr id="235747" name="Oval 28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48" name="Oval 28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8" name="Group 290"/>
            <p:cNvGrpSpPr>
              <a:grpSpLocks/>
            </p:cNvGrpSpPr>
            <p:nvPr/>
          </p:nvGrpSpPr>
          <p:grpSpPr bwMode="auto">
            <a:xfrm flipV="1">
              <a:off x="432" y="2040"/>
              <a:ext cx="192" cy="192"/>
              <a:chOff x="528" y="1584"/>
              <a:chExt cx="1008" cy="1008"/>
            </a:xfrm>
          </p:grpSpPr>
          <p:sp>
            <p:nvSpPr>
              <p:cNvPr id="235745" name="Oval 29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46" name="Oval 29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59" name="Group 293"/>
            <p:cNvGrpSpPr>
              <a:grpSpLocks/>
            </p:cNvGrpSpPr>
            <p:nvPr/>
          </p:nvGrpSpPr>
          <p:grpSpPr bwMode="auto">
            <a:xfrm flipV="1">
              <a:off x="624" y="2040"/>
              <a:ext cx="192" cy="192"/>
              <a:chOff x="528" y="1584"/>
              <a:chExt cx="1008" cy="1008"/>
            </a:xfrm>
          </p:grpSpPr>
          <p:sp>
            <p:nvSpPr>
              <p:cNvPr id="235743" name="Oval 29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44" name="Oval 29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0" name="Group 296"/>
            <p:cNvGrpSpPr>
              <a:grpSpLocks/>
            </p:cNvGrpSpPr>
            <p:nvPr/>
          </p:nvGrpSpPr>
          <p:grpSpPr bwMode="auto">
            <a:xfrm flipV="1">
              <a:off x="816" y="2040"/>
              <a:ext cx="192" cy="192"/>
              <a:chOff x="528" y="1584"/>
              <a:chExt cx="1008" cy="1008"/>
            </a:xfrm>
          </p:grpSpPr>
          <p:sp>
            <p:nvSpPr>
              <p:cNvPr id="235741" name="Oval 29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42" name="Oval 29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1" name="Group 299"/>
            <p:cNvGrpSpPr>
              <a:grpSpLocks/>
            </p:cNvGrpSpPr>
            <p:nvPr/>
          </p:nvGrpSpPr>
          <p:grpSpPr bwMode="auto">
            <a:xfrm flipV="1">
              <a:off x="1008" y="2040"/>
              <a:ext cx="192" cy="192"/>
              <a:chOff x="528" y="1584"/>
              <a:chExt cx="1008" cy="1008"/>
            </a:xfrm>
          </p:grpSpPr>
          <p:sp>
            <p:nvSpPr>
              <p:cNvPr id="235739" name="Oval 30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40" name="Oval 30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2" name="Group 302"/>
            <p:cNvGrpSpPr>
              <a:grpSpLocks/>
            </p:cNvGrpSpPr>
            <p:nvPr/>
          </p:nvGrpSpPr>
          <p:grpSpPr bwMode="auto">
            <a:xfrm flipV="1">
              <a:off x="1200" y="2040"/>
              <a:ext cx="192" cy="192"/>
              <a:chOff x="528" y="1584"/>
              <a:chExt cx="1008" cy="1008"/>
            </a:xfrm>
          </p:grpSpPr>
          <p:sp>
            <p:nvSpPr>
              <p:cNvPr id="235737" name="Oval 30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38" name="Oval 30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3" name="Group 305"/>
            <p:cNvGrpSpPr>
              <a:grpSpLocks/>
            </p:cNvGrpSpPr>
            <p:nvPr/>
          </p:nvGrpSpPr>
          <p:grpSpPr bwMode="auto">
            <a:xfrm flipV="1">
              <a:off x="1392" y="2040"/>
              <a:ext cx="192" cy="192"/>
              <a:chOff x="528" y="1584"/>
              <a:chExt cx="1008" cy="1008"/>
            </a:xfrm>
          </p:grpSpPr>
          <p:sp>
            <p:nvSpPr>
              <p:cNvPr id="235735" name="Oval 30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36" name="Oval 30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4" name="Group 308"/>
            <p:cNvGrpSpPr>
              <a:grpSpLocks/>
            </p:cNvGrpSpPr>
            <p:nvPr/>
          </p:nvGrpSpPr>
          <p:grpSpPr bwMode="auto">
            <a:xfrm flipV="1">
              <a:off x="1584" y="2040"/>
              <a:ext cx="192" cy="192"/>
              <a:chOff x="528" y="1584"/>
              <a:chExt cx="1008" cy="1008"/>
            </a:xfrm>
          </p:grpSpPr>
          <p:sp>
            <p:nvSpPr>
              <p:cNvPr id="235733" name="Oval 30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34" name="Oval 31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5" name="Group 311"/>
            <p:cNvGrpSpPr>
              <a:grpSpLocks/>
            </p:cNvGrpSpPr>
            <p:nvPr/>
          </p:nvGrpSpPr>
          <p:grpSpPr bwMode="auto">
            <a:xfrm flipV="1">
              <a:off x="1776" y="2040"/>
              <a:ext cx="192" cy="192"/>
              <a:chOff x="528" y="1584"/>
              <a:chExt cx="1008" cy="1008"/>
            </a:xfrm>
          </p:grpSpPr>
          <p:sp>
            <p:nvSpPr>
              <p:cNvPr id="235731" name="Oval 31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32" name="Oval 31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6" name="Group 314"/>
            <p:cNvGrpSpPr>
              <a:grpSpLocks/>
            </p:cNvGrpSpPr>
            <p:nvPr/>
          </p:nvGrpSpPr>
          <p:grpSpPr bwMode="auto">
            <a:xfrm flipV="1">
              <a:off x="1968" y="2040"/>
              <a:ext cx="192" cy="192"/>
              <a:chOff x="528" y="1584"/>
              <a:chExt cx="1008" cy="1008"/>
            </a:xfrm>
          </p:grpSpPr>
          <p:sp>
            <p:nvSpPr>
              <p:cNvPr id="235729" name="Oval 31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30" name="Oval 31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7" name="Group 317"/>
            <p:cNvGrpSpPr>
              <a:grpSpLocks/>
            </p:cNvGrpSpPr>
            <p:nvPr/>
          </p:nvGrpSpPr>
          <p:grpSpPr bwMode="auto">
            <a:xfrm flipV="1">
              <a:off x="336" y="1872"/>
              <a:ext cx="192" cy="192"/>
              <a:chOff x="528" y="1584"/>
              <a:chExt cx="1008" cy="1008"/>
            </a:xfrm>
          </p:grpSpPr>
          <p:sp>
            <p:nvSpPr>
              <p:cNvPr id="235727" name="Oval 31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28" name="Oval 31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8" name="Group 320"/>
            <p:cNvGrpSpPr>
              <a:grpSpLocks/>
            </p:cNvGrpSpPr>
            <p:nvPr/>
          </p:nvGrpSpPr>
          <p:grpSpPr bwMode="auto">
            <a:xfrm flipV="1">
              <a:off x="528" y="1872"/>
              <a:ext cx="192" cy="192"/>
              <a:chOff x="528" y="1584"/>
              <a:chExt cx="1008" cy="1008"/>
            </a:xfrm>
          </p:grpSpPr>
          <p:sp>
            <p:nvSpPr>
              <p:cNvPr id="235725" name="Oval 32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26" name="Oval 32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69" name="Group 323"/>
            <p:cNvGrpSpPr>
              <a:grpSpLocks/>
            </p:cNvGrpSpPr>
            <p:nvPr/>
          </p:nvGrpSpPr>
          <p:grpSpPr bwMode="auto">
            <a:xfrm flipV="1">
              <a:off x="720" y="1872"/>
              <a:ext cx="192" cy="192"/>
              <a:chOff x="528" y="1584"/>
              <a:chExt cx="1008" cy="1008"/>
            </a:xfrm>
          </p:grpSpPr>
          <p:sp>
            <p:nvSpPr>
              <p:cNvPr id="235723" name="Oval 32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24" name="Oval 32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0" name="Group 326"/>
            <p:cNvGrpSpPr>
              <a:grpSpLocks/>
            </p:cNvGrpSpPr>
            <p:nvPr/>
          </p:nvGrpSpPr>
          <p:grpSpPr bwMode="auto">
            <a:xfrm flipV="1">
              <a:off x="912" y="1872"/>
              <a:ext cx="192" cy="192"/>
              <a:chOff x="528" y="1584"/>
              <a:chExt cx="1008" cy="1008"/>
            </a:xfrm>
          </p:grpSpPr>
          <p:sp>
            <p:nvSpPr>
              <p:cNvPr id="235721" name="Oval 32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22" name="Oval 32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1" name="Group 329"/>
            <p:cNvGrpSpPr>
              <a:grpSpLocks/>
            </p:cNvGrpSpPr>
            <p:nvPr/>
          </p:nvGrpSpPr>
          <p:grpSpPr bwMode="auto">
            <a:xfrm flipV="1">
              <a:off x="1488" y="1872"/>
              <a:ext cx="192" cy="192"/>
              <a:chOff x="528" y="1584"/>
              <a:chExt cx="1008" cy="1008"/>
            </a:xfrm>
          </p:grpSpPr>
          <p:sp>
            <p:nvSpPr>
              <p:cNvPr id="235719" name="Oval 33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20" name="Oval 33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2" name="Group 332"/>
            <p:cNvGrpSpPr>
              <a:grpSpLocks/>
            </p:cNvGrpSpPr>
            <p:nvPr/>
          </p:nvGrpSpPr>
          <p:grpSpPr bwMode="auto">
            <a:xfrm flipV="1">
              <a:off x="1680" y="1872"/>
              <a:ext cx="192" cy="192"/>
              <a:chOff x="528" y="1584"/>
              <a:chExt cx="1008" cy="1008"/>
            </a:xfrm>
          </p:grpSpPr>
          <p:sp>
            <p:nvSpPr>
              <p:cNvPr id="235717" name="Oval 33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18" name="Oval 33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3" name="Group 335"/>
            <p:cNvGrpSpPr>
              <a:grpSpLocks/>
            </p:cNvGrpSpPr>
            <p:nvPr/>
          </p:nvGrpSpPr>
          <p:grpSpPr bwMode="auto">
            <a:xfrm flipV="1">
              <a:off x="1872" y="1872"/>
              <a:ext cx="192" cy="192"/>
              <a:chOff x="528" y="1584"/>
              <a:chExt cx="1008" cy="1008"/>
            </a:xfrm>
          </p:grpSpPr>
          <p:sp>
            <p:nvSpPr>
              <p:cNvPr id="235715" name="Oval 33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16" name="Oval 33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4" name="Group 338"/>
            <p:cNvGrpSpPr>
              <a:grpSpLocks/>
            </p:cNvGrpSpPr>
            <p:nvPr/>
          </p:nvGrpSpPr>
          <p:grpSpPr bwMode="auto">
            <a:xfrm flipV="1">
              <a:off x="2064" y="1872"/>
              <a:ext cx="192" cy="192"/>
              <a:chOff x="528" y="1584"/>
              <a:chExt cx="1008" cy="1008"/>
            </a:xfrm>
          </p:grpSpPr>
          <p:sp>
            <p:nvSpPr>
              <p:cNvPr id="235713" name="Oval 33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14" name="Oval 34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5" name="Group 341"/>
            <p:cNvGrpSpPr>
              <a:grpSpLocks/>
            </p:cNvGrpSpPr>
            <p:nvPr/>
          </p:nvGrpSpPr>
          <p:grpSpPr bwMode="auto">
            <a:xfrm flipV="1">
              <a:off x="240" y="1704"/>
              <a:ext cx="192" cy="192"/>
              <a:chOff x="528" y="1584"/>
              <a:chExt cx="1008" cy="1008"/>
            </a:xfrm>
          </p:grpSpPr>
          <p:sp>
            <p:nvSpPr>
              <p:cNvPr id="235711" name="Oval 34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12" name="Oval 34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6" name="Group 344"/>
            <p:cNvGrpSpPr>
              <a:grpSpLocks/>
            </p:cNvGrpSpPr>
            <p:nvPr/>
          </p:nvGrpSpPr>
          <p:grpSpPr bwMode="auto">
            <a:xfrm flipV="1">
              <a:off x="432" y="1704"/>
              <a:ext cx="192" cy="192"/>
              <a:chOff x="528" y="1584"/>
              <a:chExt cx="1008" cy="1008"/>
            </a:xfrm>
          </p:grpSpPr>
          <p:sp>
            <p:nvSpPr>
              <p:cNvPr id="235709" name="Oval 34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10" name="Oval 34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7" name="Group 347"/>
            <p:cNvGrpSpPr>
              <a:grpSpLocks/>
            </p:cNvGrpSpPr>
            <p:nvPr/>
          </p:nvGrpSpPr>
          <p:grpSpPr bwMode="auto">
            <a:xfrm flipV="1">
              <a:off x="624" y="1704"/>
              <a:ext cx="192" cy="192"/>
              <a:chOff x="528" y="1584"/>
              <a:chExt cx="1008" cy="1008"/>
            </a:xfrm>
          </p:grpSpPr>
          <p:sp>
            <p:nvSpPr>
              <p:cNvPr id="235707" name="Oval 34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08" name="Oval 34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8" name="Group 350"/>
            <p:cNvGrpSpPr>
              <a:grpSpLocks/>
            </p:cNvGrpSpPr>
            <p:nvPr/>
          </p:nvGrpSpPr>
          <p:grpSpPr bwMode="auto">
            <a:xfrm flipV="1">
              <a:off x="816" y="1704"/>
              <a:ext cx="192" cy="192"/>
              <a:chOff x="528" y="1584"/>
              <a:chExt cx="1008" cy="1008"/>
            </a:xfrm>
          </p:grpSpPr>
          <p:sp>
            <p:nvSpPr>
              <p:cNvPr id="235705" name="Oval 35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06" name="Oval 35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79" name="Group 353"/>
            <p:cNvGrpSpPr>
              <a:grpSpLocks/>
            </p:cNvGrpSpPr>
            <p:nvPr/>
          </p:nvGrpSpPr>
          <p:grpSpPr bwMode="auto">
            <a:xfrm flipV="1">
              <a:off x="1584" y="1704"/>
              <a:ext cx="192" cy="192"/>
              <a:chOff x="528" y="1584"/>
              <a:chExt cx="1008" cy="1008"/>
            </a:xfrm>
          </p:grpSpPr>
          <p:sp>
            <p:nvSpPr>
              <p:cNvPr id="235703" name="Oval 35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04" name="Oval 35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0" name="Group 356"/>
            <p:cNvGrpSpPr>
              <a:grpSpLocks/>
            </p:cNvGrpSpPr>
            <p:nvPr/>
          </p:nvGrpSpPr>
          <p:grpSpPr bwMode="auto">
            <a:xfrm flipV="1">
              <a:off x="1776" y="1704"/>
              <a:ext cx="192" cy="192"/>
              <a:chOff x="528" y="1584"/>
              <a:chExt cx="1008" cy="1008"/>
            </a:xfrm>
          </p:grpSpPr>
          <p:sp>
            <p:nvSpPr>
              <p:cNvPr id="235701" name="Oval 35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02" name="Oval 35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1" name="Group 359"/>
            <p:cNvGrpSpPr>
              <a:grpSpLocks/>
            </p:cNvGrpSpPr>
            <p:nvPr/>
          </p:nvGrpSpPr>
          <p:grpSpPr bwMode="auto">
            <a:xfrm flipV="1">
              <a:off x="1968" y="1704"/>
              <a:ext cx="192" cy="192"/>
              <a:chOff x="528" y="1584"/>
              <a:chExt cx="1008" cy="1008"/>
            </a:xfrm>
          </p:grpSpPr>
          <p:sp>
            <p:nvSpPr>
              <p:cNvPr id="235699" name="Oval 36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700" name="Oval 36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2" name="Group 362"/>
            <p:cNvGrpSpPr>
              <a:grpSpLocks/>
            </p:cNvGrpSpPr>
            <p:nvPr/>
          </p:nvGrpSpPr>
          <p:grpSpPr bwMode="auto">
            <a:xfrm flipV="1">
              <a:off x="2160" y="1704"/>
              <a:ext cx="192" cy="192"/>
              <a:chOff x="528" y="1584"/>
              <a:chExt cx="1008" cy="1008"/>
            </a:xfrm>
          </p:grpSpPr>
          <p:sp>
            <p:nvSpPr>
              <p:cNvPr id="235697" name="Oval 36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98" name="Oval 36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3" name="Group 365"/>
            <p:cNvGrpSpPr>
              <a:grpSpLocks/>
            </p:cNvGrpSpPr>
            <p:nvPr/>
          </p:nvGrpSpPr>
          <p:grpSpPr bwMode="auto">
            <a:xfrm flipV="1">
              <a:off x="336" y="1536"/>
              <a:ext cx="192" cy="192"/>
              <a:chOff x="528" y="1584"/>
              <a:chExt cx="1008" cy="1008"/>
            </a:xfrm>
          </p:grpSpPr>
          <p:sp>
            <p:nvSpPr>
              <p:cNvPr id="235695" name="Oval 36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96" name="Oval 36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4" name="Group 368"/>
            <p:cNvGrpSpPr>
              <a:grpSpLocks/>
            </p:cNvGrpSpPr>
            <p:nvPr/>
          </p:nvGrpSpPr>
          <p:grpSpPr bwMode="auto">
            <a:xfrm flipV="1">
              <a:off x="528" y="1536"/>
              <a:ext cx="192" cy="192"/>
              <a:chOff x="528" y="1584"/>
              <a:chExt cx="1008" cy="1008"/>
            </a:xfrm>
          </p:grpSpPr>
          <p:sp>
            <p:nvSpPr>
              <p:cNvPr id="235693" name="Oval 36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94" name="Oval 37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5" name="Group 371"/>
            <p:cNvGrpSpPr>
              <a:grpSpLocks/>
            </p:cNvGrpSpPr>
            <p:nvPr/>
          </p:nvGrpSpPr>
          <p:grpSpPr bwMode="auto">
            <a:xfrm flipV="1">
              <a:off x="720" y="1536"/>
              <a:ext cx="192" cy="192"/>
              <a:chOff x="528" y="1584"/>
              <a:chExt cx="1008" cy="1008"/>
            </a:xfrm>
          </p:grpSpPr>
          <p:sp>
            <p:nvSpPr>
              <p:cNvPr id="235691" name="Oval 37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92" name="Oval 37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6" name="Group 374"/>
            <p:cNvGrpSpPr>
              <a:grpSpLocks/>
            </p:cNvGrpSpPr>
            <p:nvPr/>
          </p:nvGrpSpPr>
          <p:grpSpPr bwMode="auto">
            <a:xfrm flipV="1">
              <a:off x="912" y="1536"/>
              <a:ext cx="192" cy="192"/>
              <a:chOff x="528" y="1584"/>
              <a:chExt cx="1008" cy="1008"/>
            </a:xfrm>
          </p:grpSpPr>
          <p:sp>
            <p:nvSpPr>
              <p:cNvPr id="235689" name="Oval 37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90" name="Oval 37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7" name="Group 377"/>
            <p:cNvGrpSpPr>
              <a:grpSpLocks/>
            </p:cNvGrpSpPr>
            <p:nvPr/>
          </p:nvGrpSpPr>
          <p:grpSpPr bwMode="auto">
            <a:xfrm flipV="1">
              <a:off x="1488" y="1536"/>
              <a:ext cx="192" cy="192"/>
              <a:chOff x="528" y="1584"/>
              <a:chExt cx="1008" cy="1008"/>
            </a:xfrm>
          </p:grpSpPr>
          <p:sp>
            <p:nvSpPr>
              <p:cNvPr id="235687" name="Oval 37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88" name="Oval 37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8" name="Group 380"/>
            <p:cNvGrpSpPr>
              <a:grpSpLocks/>
            </p:cNvGrpSpPr>
            <p:nvPr/>
          </p:nvGrpSpPr>
          <p:grpSpPr bwMode="auto">
            <a:xfrm flipV="1">
              <a:off x="1680" y="1536"/>
              <a:ext cx="192" cy="192"/>
              <a:chOff x="528" y="1584"/>
              <a:chExt cx="1008" cy="1008"/>
            </a:xfrm>
          </p:grpSpPr>
          <p:sp>
            <p:nvSpPr>
              <p:cNvPr id="235685" name="Oval 38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86" name="Oval 38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89" name="Group 383"/>
            <p:cNvGrpSpPr>
              <a:grpSpLocks/>
            </p:cNvGrpSpPr>
            <p:nvPr/>
          </p:nvGrpSpPr>
          <p:grpSpPr bwMode="auto">
            <a:xfrm flipV="1">
              <a:off x="1872" y="1536"/>
              <a:ext cx="192" cy="192"/>
              <a:chOff x="528" y="1584"/>
              <a:chExt cx="1008" cy="1008"/>
            </a:xfrm>
          </p:grpSpPr>
          <p:sp>
            <p:nvSpPr>
              <p:cNvPr id="235683" name="Oval 38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84" name="Oval 38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0" name="Group 386"/>
            <p:cNvGrpSpPr>
              <a:grpSpLocks/>
            </p:cNvGrpSpPr>
            <p:nvPr/>
          </p:nvGrpSpPr>
          <p:grpSpPr bwMode="auto">
            <a:xfrm flipV="1">
              <a:off x="2064" y="1536"/>
              <a:ext cx="192" cy="192"/>
              <a:chOff x="528" y="1584"/>
              <a:chExt cx="1008" cy="1008"/>
            </a:xfrm>
          </p:grpSpPr>
          <p:sp>
            <p:nvSpPr>
              <p:cNvPr id="235681" name="Oval 38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82" name="Oval 38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1" name="Group 389"/>
            <p:cNvGrpSpPr>
              <a:grpSpLocks/>
            </p:cNvGrpSpPr>
            <p:nvPr/>
          </p:nvGrpSpPr>
          <p:grpSpPr bwMode="auto">
            <a:xfrm flipV="1">
              <a:off x="432" y="1368"/>
              <a:ext cx="192" cy="192"/>
              <a:chOff x="528" y="1584"/>
              <a:chExt cx="1008" cy="1008"/>
            </a:xfrm>
          </p:grpSpPr>
          <p:sp>
            <p:nvSpPr>
              <p:cNvPr id="235679" name="Oval 39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80" name="Oval 39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2" name="Group 392"/>
            <p:cNvGrpSpPr>
              <a:grpSpLocks/>
            </p:cNvGrpSpPr>
            <p:nvPr/>
          </p:nvGrpSpPr>
          <p:grpSpPr bwMode="auto">
            <a:xfrm flipV="1">
              <a:off x="624" y="1368"/>
              <a:ext cx="192" cy="192"/>
              <a:chOff x="528" y="1584"/>
              <a:chExt cx="1008" cy="1008"/>
            </a:xfrm>
          </p:grpSpPr>
          <p:sp>
            <p:nvSpPr>
              <p:cNvPr id="235677" name="Oval 39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78" name="Oval 39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3" name="Group 395"/>
            <p:cNvGrpSpPr>
              <a:grpSpLocks/>
            </p:cNvGrpSpPr>
            <p:nvPr/>
          </p:nvGrpSpPr>
          <p:grpSpPr bwMode="auto">
            <a:xfrm flipV="1">
              <a:off x="816" y="1368"/>
              <a:ext cx="192" cy="192"/>
              <a:chOff x="528" y="1584"/>
              <a:chExt cx="1008" cy="1008"/>
            </a:xfrm>
          </p:grpSpPr>
          <p:sp>
            <p:nvSpPr>
              <p:cNvPr id="235675" name="Oval 39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76" name="Oval 39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4" name="Group 398"/>
            <p:cNvGrpSpPr>
              <a:grpSpLocks/>
            </p:cNvGrpSpPr>
            <p:nvPr/>
          </p:nvGrpSpPr>
          <p:grpSpPr bwMode="auto">
            <a:xfrm flipV="1">
              <a:off x="1008" y="1368"/>
              <a:ext cx="192" cy="192"/>
              <a:chOff x="528" y="1584"/>
              <a:chExt cx="1008" cy="1008"/>
            </a:xfrm>
          </p:grpSpPr>
          <p:sp>
            <p:nvSpPr>
              <p:cNvPr id="235673" name="Oval 39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74" name="Oval 40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5" name="Group 401"/>
            <p:cNvGrpSpPr>
              <a:grpSpLocks/>
            </p:cNvGrpSpPr>
            <p:nvPr/>
          </p:nvGrpSpPr>
          <p:grpSpPr bwMode="auto">
            <a:xfrm flipV="1">
              <a:off x="1200" y="1368"/>
              <a:ext cx="192" cy="192"/>
              <a:chOff x="528" y="1584"/>
              <a:chExt cx="1008" cy="1008"/>
            </a:xfrm>
          </p:grpSpPr>
          <p:sp>
            <p:nvSpPr>
              <p:cNvPr id="235671" name="Oval 40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72" name="Oval 40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6" name="Group 404"/>
            <p:cNvGrpSpPr>
              <a:grpSpLocks/>
            </p:cNvGrpSpPr>
            <p:nvPr/>
          </p:nvGrpSpPr>
          <p:grpSpPr bwMode="auto">
            <a:xfrm flipV="1">
              <a:off x="1392" y="1368"/>
              <a:ext cx="192" cy="192"/>
              <a:chOff x="528" y="1584"/>
              <a:chExt cx="1008" cy="1008"/>
            </a:xfrm>
          </p:grpSpPr>
          <p:sp>
            <p:nvSpPr>
              <p:cNvPr id="235669" name="Oval 40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70" name="Oval 40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7" name="Group 407"/>
            <p:cNvGrpSpPr>
              <a:grpSpLocks/>
            </p:cNvGrpSpPr>
            <p:nvPr/>
          </p:nvGrpSpPr>
          <p:grpSpPr bwMode="auto">
            <a:xfrm flipV="1">
              <a:off x="1584" y="1368"/>
              <a:ext cx="192" cy="192"/>
              <a:chOff x="528" y="1584"/>
              <a:chExt cx="1008" cy="1008"/>
            </a:xfrm>
          </p:grpSpPr>
          <p:sp>
            <p:nvSpPr>
              <p:cNvPr id="235667" name="Oval 40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68" name="Oval 40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8" name="Group 410"/>
            <p:cNvGrpSpPr>
              <a:grpSpLocks/>
            </p:cNvGrpSpPr>
            <p:nvPr/>
          </p:nvGrpSpPr>
          <p:grpSpPr bwMode="auto">
            <a:xfrm flipV="1">
              <a:off x="1776" y="1368"/>
              <a:ext cx="192" cy="192"/>
              <a:chOff x="528" y="1584"/>
              <a:chExt cx="1008" cy="1008"/>
            </a:xfrm>
          </p:grpSpPr>
          <p:sp>
            <p:nvSpPr>
              <p:cNvPr id="235665" name="Oval 41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66" name="Oval 41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599" name="Group 413"/>
            <p:cNvGrpSpPr>
              <a:grpSpLocks/>
            </p:cNvGrpSpPr>
            <p:nvPr/>
          </p:nvGrpSpPr>
          <p:grpSpPr bwMode="auto">
            <a:xfrm flipV="1">
              <a:off x="1968" y="1368"/>
              <a:ext cx="192" cy="192"/>
              <a:chOff x="528" y="1584"/>
              <a:chExt cx="1008" cy="1008"/>
            </a:xfrm>
          </p:grpSpPr>
          <p:sp>
            <p:nvSpPr>
              <p:cNvPr id="235663" name="Oval 41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64" name="Oval 41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0" name="Group 416"/>
            <p:cNvGrpSpPr>
              <a:grpSpLocks/>
            </p:cNvGrpSpPr>
            <p:nvPr/>
          </p:nvGrpSpPr>
          <p:grpSpPr bwMode="auto">
            <a:xfrm flipV="1">
              <a:off x="528" y="1200"/>
              <a:ext cx="192" cy="192"/>
              <a:chOff x="528" y="1584"/>
              <a:chExt cx="1008" cy="1008"/>
            </a:xfrm>
          </p:grpSpPr>
          <p:sp>
            <p:nvSpPr>
              <p:cNvPr id="235661" name="Oval 41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62" name="Oval 41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1" name="Group 419"/>
            <p:cNvGrpSpPr>
              <a:grpSpLocks/>
            </p:cNvGrpSpPr>
            <p:nvPr/>
          </p:nvGrpSpPr>
          <p:grpSpPr bwMode="auto">
            <a:xfrm flipV="1">
              <a:off x="720" y="1200"/>
              <a:ext cx="192" cy="192"/>
              <a:chOff x="528" y="1584"/>
              <a:chExt cx="1008" cy="1008"/>
            </a:xfrm>
          </p:grpSpPr>
          <p:sp>
            <p:nvSpPr>
              <p:cNvPr id="235659" name="Oval 42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60" name="Oval 42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2" name="Group 422"/>
            <p:cNvGrpSpPr>
              <a:grpSpLocks/>
            </p:cNvGrpSpPr>
            <p:nvPr/>
          </p:nvGrpSpPr>
          <p:grpSpPr bwMode="auto">
            <a:xfrm flipV="1">
              <a:off x="912" y="1200"/>
              <a:ext cx="192" cy="192"/>
              <a:chOff x="528" y="1584"/>
              <a:chExt cx="1008" cy="1008"/>
            </a:xfrm>
          </p:grpSpPr>
          <p:sp>
            <p:nvSpPr>
              <p:cNvPr id="235657" name="Oval 42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58" name="Oval 42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3" name="Group 425"/>
            <p:cNvGrpSpPr>
              <a:grpSpLocks/>
            </p:cNvGrpSpPr>
            <p:nvPr/>
          </p:nvGrpSpPr>
          <p:grpSpPr bwMode="auto">
            <a:xfrm flipV="1">
              <a:off x="1104" y="1200"/>
              <a:ext cx="192" cy="192"/>
              <a:chOff x="528" y="1584"/>
              <a:chExt cx="1008" cy="1008"/>
            </a:xfrm>
          </p:grpSpPr>
          <p:sp>
            <p:nvSpPr>
              <p:cNvPr id="235655" name="Oval 42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56" name="Oval 42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4" name="Group 428"/>
            <p:cNvGrpSpPr>
              <a:grpSpLocks/>
            </p:cNvGrpSpPr>
            <p:nvPr/>
          </p:nvGrpSpPr>
          <p:grpSpPr bwMode="auto">
            <a:xfrm flipV="1">
              <a:off x="1296" y="1200"/>
              <a:ext cx="192" cy="192"/>
              <a:chOff x="528" y="1584"/>
              <a:chExt cx="1008" cy="1008"/>
            </a:xfrm>
          </p:grpSpPr>
          <p:sp>
            <p:nvSpPr>
              <p:cNvPr id="235653" name="Oval 42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54" name="Oval 43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5" name="Group 431"/>
            <p:cNvGrpSpPr>
              <a:grpSpLocks/>
            </p:cNvGrpSpPr>
            <p:nvPr/>
          </p:nvGrpSpPr>
          <p:grpSpPr bwMode="auto">
            <a:xfrm flipV="1">
              <a:off x="1488" y="1200"/>
              <a:ext cx="192" cy="192"/>
              <a:chOff x="528" y="1584"/>
              <a:chExt cx="1008" cy="1008"/>
            </a:xfrm>
          </p:grpSpPr>
          <p:sp>
            <p:nvSpPr>
              <p:cNvPr id="235651" name="Oval 43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52" name="Oval 43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6" name="Group 434"/>
            <p:cNvGrpSpPr>
              <a:grpSpLocks/>
            </p:cNvGrpSpPr>
            <p:nvPr/>
          </p:nvGrpSpPr>
          <p:grpSpPr bwMode="auto">
            <a:xfrm flipV="1">
              <a:off x="1680" y="1200"/>
              <a:ext cx="192" cy="192"/>
              <a:chOff x="528" y="1584"/>
              <a:chExt cx="1008" cy="1008"/>
            </a:xfrm>
          </p:grpSpPr>
          <p:sp>
            <p:nvSpPr>
              <p:cNvPr id="235649" name="Oval 43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50" name="Oval 43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7" name="Group 437"/>
            <p:cNvGrpSpPr>
              <a:grpSpLocks/>
            </p:cNvGrpSpPr>
            <p:nvPr/>
          </p:nvGrpSpPr>
          <p:grpSpPr bwMode="auto">
            <a:xfrm flipV="1">
              <a:off x="1872" y="1200"/>
              <a:ext cx="192" cy="192"/>
              <a:chOff x="528" y="1584"/>
              <a:chExt cx="1008" cy="1008"/>
            </a:xfrm>
          </p:grpSpPr>
          <p:sp>
            <p:nvSpPr>
              <p:cNvPr id="235647" name="Oval 43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48" name="Oval 43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8" name="Group 440"/>
            <p:cNvGrpSpPr>
              <a:grpSpLocks/>
            </p:cNvGrpSpPr>
            <p:nvPr/>
          </p:nvGrpSpPr>
          <p:grpSpPr bwMode="auto">
            <a:xfrm flipV="1">
              <a:off x="624" y="1032"/>
              <a:ext cx="192" cy="192"/>
              <a:chOff x="528" y="1584"/>
              <a:chExt cx="1008" cy="1008"/>
            </a:xfrm>
          </p:grpSpPr>
          <p:sp>
            <p:nvSpPr>
              <p:cNvPr id="235645" name="Oval 44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46" name="Oval 44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09" name="Group 443"/>
            <p:cNvGrpSpPr>
              <a:grpSpLocks/>
            </p:cNvGrpSpPr>
            <p:nvPr/>
          </p:nvGrpSpPr>
          <p:grpSpPr bwMode="auto">
            <a:xfrm flipV="1">
              <a:off x="816" y="1032"/>
              <a:ext cx="192" cy="192"/>
              <a:chOff x="528" y="1584"/>
              <a:chExt cx="1008" cy="1008"/>
            </a:xfrm>
          </p:grpSpPr>
          <p:sp>
            <p:nvSpPr>
              <p:cNvPr id="235643" name="Oval 44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44" name="Oval 44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0" name="Group 446"/>
            <p:cNvGrpSpPr>
              <a:grpSpLocks/>
            </p:cNvGrpSpPr>
            <p:nvPr/>
          </p:nvGrpSpPr>
          <p:grpSpPr bwMode="auto">
            <a:xfrm flipV="1">
              <a:off x="1008" y="1032"/>
              <a:ext cx="192" cy="192"/>
              <a:chOff x="528" y="1584"/>
              <a:chExt cx="1008" cy="1008"/>
            </a:xfrm>
          </p:grpSpPr>
          <p:sp>
            <p:nvSpPr>
              <p:cNvPr id="235641" name="Oval 44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42" name="Oval 44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1" name="Group 449"/>
            <p:cNvGrpSpPr>
              <a:grpSpLocks/>
            </p:cNvGrpSpPr>
            <p:nvPr/>
          </p:nvGrpSpPr>
          <p:grpSpPr bwMode="auto">
            <a:xfrm flipV="1">
              <a:off x="1200" y="1032"/>
              <a:ext cx="192" cy="192"/>
              <a:chOff x="528" y="1584"/>
              <a:chExt cx="1008" cy="1008"/>
            </a:xfrm>
          </p:grpSpPr>
          <p:sp>
            <p:nvSpPr>
              <p:cNvPr id="235639" name="Oval 450"/>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40" name="Oval 451"/>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2" name="Group 452"/>
            <p:cNvGrpSpPr>
              <a:grpSpLocks/>
            </p:cNvGrpSpPr>
            <p:nvPr/>
          </p:nvGrpSpPr>
          <p:grpSpPr bwMode="auto">
            <a:xfrm flipV="1">
              <a:off x="1392" y="1032"/>
              <a:ext cx="192" cy="192"/>
              <a:chOff x="528" y="1584"/>
              <a:chExt cx="1008" cy="1008"/>
            </a:xfrm>
          </p:grpSpPr>
          <p:sp>
            <p:nvSpPr>
              <p:cNvPr id="235637" name="Oval 453"/>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38" name="Oval 454"/>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3" name="Group 455"/>
            <p:cNvGrpSpPr>
              <a:grpSpLocks/>
            </p:cNvGrpSpPr>
            <p:nvPr/>
          </p:nvGrpSpPr>
          <p:grpSpPr bwMode="auto">
            <a:xfrm flipV="1">
              <a:off x="1584" y="1032"/>
              <a:ext cx="192" cy="192"/>
              <a:chOff x="528" y="1584"/>
              <a:chExt cx="1008" cy="1008"/>
            </a:xfrm>
          </p:grpSpPr>
          <p:sp>
            <p:nvSpPr>
              <p:cNvPr id="235635" name="Oval 456"/>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36" name="Oval 457"/>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4" name="Group 458"/>
            <p:cNvGrpSpPr>
              <a:grpSpLocks/>
            </p:cNvGrpSpPr>
            <p:nvPr/>
          </p:nvGrpSpPr>
          <p:grpSpPr bwMode="auto">
            <a:xfrm flipV="1">
              <a:off x="1776" y="1032"/>
              <a:ext cx="192" cy="192"/>
              <a:chOff x="528" y="1584"/>
              <a:chExt cx="1008" cy="1008"/>
            </a:xfrm>
          </p:grpSpPr>
          <p:sp>
            <p:nvSpPr>
              <p:cNvPr id="235633" name="Oval 459"/>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34" name="Oval 460"/>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5" name="Group 461"/>
            <p:cNvGrpSpPr>
              <a:grpSpLocks/>
            </p:cNvGrpSpPr>
            <p:nvPr/>
          </p:nvGrpSpPr>
          <p:grpSpPr bwMode="auto">
            <a:xfrm flipV="1">
              <a:off x="912" y="864"/>
              <a:ext cx="192" cy="192"/>
              <a:chOff x="528" y="1584"/>
              <a:chExt cx="1008" cy="1008"/>
            </a:xfrm>
          </p:grpSpPr>
          <p:sp>
            <p:nvSpPr>
              <p:cNvPr id="235631" name="Oval 462"/>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32" name="Oval 463"/>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6" name="Group 464"/>
            <p:cNvGrpSpPr>
              <a:grpSpLocks/>
            </p:cNvGrpSpPr>
            <p:nvPr/>
          </p:nvGrpSpPr>
          <p:grpSpPr bwMode="auto">
            <a:xfrm flipV="1">
              <a:off x="1104" y="864"/>
              <a:ext cx="192" cy="192"/>
              <a:chOff x="528" y="1584"/>
              <a:chExt cx="1008" cy="1008"/>
            </a:xfrm>
          </p:grpSpPr>
          <p:sp>
            <p:nvSpPr>
              <p:cNvPr id="235629" name="Oval 465"/>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30" name="Oval 466"/>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7" name="Group 467"/>
            <p:cNvGrpSpPr>
              <a:grpSpLocks/>
            </p:cNvGrpSpPr>
            <p:nvPr/>
          </p:nvGrpSpPr>
          <p:grpSpPr bwMode="auto">
            <a:xfrm flipV="1">
              <a:off x="1296" y="864"/>
              <a:ext cx="192" cy="192"/>
              <a:chOff x="528" y="1584"/>
              <a:chExt cx="1008" cy="1008"/>
            </a:xfrm>
          </p:grpSpPr>
          <p:sp>
            <p:nvSpPr>
              <p:cNvPr id="235627" name="Oval 468"/>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28" name="Oval 469"/>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8" name="Group 470"/>
            <p:cNvGrpSpPr>
              <a:grpSpLocks/>
            </p:cNvGrpSpPr>
            <p:nvPr/>
          </p:nvGrpSpPr>
          <p:grpSpPr bwMode="auto">
            <a:xfrm flipV="1">
              <a:off x="1488" y="864"/>
              <a:ext cx="192" cy="192"/>
              <a:chOff x="528" y="1584"/>
              <a:chExt cx="1008" cy="1008"/>
            </a:xfrm>
          </p:grpSpPr>
          <p:sp>
            <p:nvSpPr>
              <p:cNvPr id="235625" name="Oval 471"/>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26" name="Oval 472"/>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19" name="Group 473"/>
            <p:cNvGrpSpPr>
              <a:grpSpLocks/>
            </p:cNvGrpSpPr>
            <p:nvPr/>
          </p:nvGrpSpPr>
          <p:grpSpPr bwMode="auto">
            <a:xfrm flipV="1">
              <a:off x="1680" y="864"/>
              <a:ext cx="192" cy="192"/>
              <a:chOff x="528" y="1584"/>
              <a:chExt cx="1008" cy="1008"/>
            </a:xfrm>
          </p:grpSpPr>
          <p:sp>
            <p:nvSpPr>
              <p:cNvPr id="235623" name="Oval 474"/>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24" name="Oval 475"/>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nvGrpSpPr>
            <p:cNvPr id="235620" name="Group 476"/>
            <p:cNvGrpSpPr>
              <a:grpSpLocks/>
            </p:cNvGrpSpPr>
            <p:nvPr/>
          </p:nvGrpSpPr>
          <p:grpSpPr bwMode="auto">
            <a:xfrm flipV="1">
              <a:off x="720" y="864"/>
              <a:ext cx="192" cy="192"/>
              <a:chOff x="528" y="1584"/>
              <a:chExt cx="1008" cy="1008"/>
            </a:xfrm>
          </p:grpSpPr>
          <p:sp>
            <p:nvSpPr>
              <p:cNvPr id="235621" name="Oval 477"/>
              <p:cNvSpPr>
                <a:spLocks noChangeArrowheads="1"/>
              </p:cNvSpPr>
              <p:nvPr/>
            </p:nvSpPr>
            <p:spPr bwMode="auto">
              <a:xfrm>
                <a:off x="528" y="1584"/>
                <a:ext cx="1008" cy="1008"/>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235622" name="Oval 478"/>
              <p:cNvSpPr>
                <a:spLocks noChangeArrowheads="1"/>
              </p:cNvSpPr>
              <p:nvPr/>
            </p:nvSpPr>
            <p:spPr bwMode="auto">
              <a:xfrm>
                <a:off x="720" y="1776"/>
                <a:ext cx="624" cy="624"/>
              </a:xfrm>
              <a:prstGeom prst="ellipse">
                <a:avLst/>
              </a:prstGeom>
              <a:solidFill>
                <a:schemeClr val="bg1"/>
              </a:solidFill>
              <a:ln w="9525">
                <a:solidFill>
                  <a:schemeClr val="accent2"/>
                </a:solidFill>
                <a:round/>
                <a:headEnd/>
                <a:tailEnd/>
              </a:ln>
            </p:spPr>
            <p:txBody>
              <a:bodyPr wrap="none" anchor="ctr"/>
              <a:lstStyle/>
              <a:p>
                <a:pPr algn="ctr" eaLnBrk="0" hangingPunct="0"/>
                <a:endParaRPr lang="cs-CZ"/>
              </a:p>
            </p:txBody>
          </p:sp>
        </p:grpSp>
      </p:grpSp>
      <p:sp>
        <p:nvSpPr>
          <p:cNvPr id="235529" name="Line 479"/>
          <p:cNvSpPr>
            <a:spLocks noChangeShapeType="1"/>
          </p:cNvSpPr>
          <p:nvPr/>
        </p:nvSpPr>
        <p:spPr bwMode="auto">
          <a:xfrm>
            <a:off x="1066800" y="3721100"/>
            <a:ext cx="914400" cy="0"/>
          </a:xfrm>
          <a:prstGeom prst="line">
            <a:avLst/>
          </a:prstGeom>
          <a:noFill/>
          <a:ln w="19050">
            <a:solidFill>
              <a:srgbClr val="FF0000"/>
            </a:solidFill>
            <a:round/>
            <a:headEnd type="triangle" w="med" len="med"/>
            <a:tailEnd type="triangle" w="med" len="med"/>
          </a:ln>
        </p:spPr>
        <p:txBody>
          <a:bodyPr wrap="none" anchor="ctr"/>
          <a:lstStyle/>
          <a:p>
            <a:endParaRPr lang="cs-CZ"/>
          </a:p>
        </p:txBody>
      </p:sp>
      <p:sp>
        <p:nvSpPr>
          <p:cNvPr id="235530" name="Text Box 480"/>
          <p:cNvSpPr txBox="1">
            <a:spLocks noChangeArrowheads="1"/>
          </p:cNvSpPr>
          <p:nvPr/>
        </p:nvSpPr>
        <p:spPr bwMode="auto">
          <a:xfrm>
            <a:off x="1092200" y="3309938"/>
            <a:ext cx="889000" cy="396875"/>
          </a:xfrm>
          <a:prstGeom prst="rect">
            <a:avLst/>
          </a:prstGeom>
          <a:noFill/>
          <a:ln w="9525">
            <a:noFill/>
            <a:miter lim="800000"/>
            <a:headEnd/>
            <a:tailEnd/>
          </a:ln>
        </p:spPr>
        <p:txBody>
          <a:bodyPr wrap="none">
            <a:spAutoFit/>
          </a:bodyPr>
          <a:lstStyle/>
          <a:p>
            <a:pPr eaLnBrk="0" hangingPunct="0"/>
            <a:r>
              <a:rPr lang="en-US" sz="2000">
                <a:solidFill>
                  <a:srgbClr val="FF0000"/>
                </a:solidFill>
              </a:rPr>
              <a:t>100nm</a:t>
            </a:r>
          </a:p>
        </p:txBody>
      </p:sp>
      <p:sp>
        <p:nvSpPr>
          <p:cNvPr id="235531" name="Line 481"/>
          <p:cNvSpPr>
            <a:spLocks noChangeShapeType="1"/>
          </p:cNvSpPr>
          <p:nvPr/>
        </p:nvSpPr>
        <p:spPr bwMode="auto">
          <a:xfrm>
            <a:off x="6832600" y="3903663"/>
            <a:ext cx="482600" cy="0"/>
          </a:xfrm>
          <a:prstGeom prst="line">
            <a:avLst/>
          </a:prstGeom>
          <a:noFill/>
          <a:ln w="19050">
            <a:solidFill>
              <a:srgbClr val="FF0000"/>
            </a:solidFill>
            <a:round/>
            <a:headEnd type="triangle" w="med" len="med"/>
            <a:tailEnd type="triangle" w="med" len="med"/>
          </a:ln>
        </p:spPr>
        <p:txBody>
          <a:bodyPr wrap="none" anchor="ctr"/>
          <a:lstStyle/>
          <a:p>
            <a:endParaRPr lang="cs-CZ"/>
          </a:p>
        </p:txBody>
      </p:sp>
      <p:sp>
        <p:nvSpPr>
          <p:cNvPr id="235532" name="Text Box 482"/>
          <p:cNvSpPr txBox="1">
            <a:spLocks noChangeArrowheads="1"/>
          </p:cNvSpPr>
          <p:nvPr/>
        </p:nvSpPr>
        <p:spPr bwMode="auto">
          <a:xfrm>
            <a:off x="6781800" y="3492500"/>
            <a:ext cx="762000" cy="396875"/>
          </a:xfrm>
          <a:prstGeom prst="rect">
            <a:avLst/>
          </a:prstGeom>
          <a:noFill/>
          <a:ln w="9525">
            <a:noFill/>
            <a:miter lim="800000"/>
            <a:headEnd/>
            <a:tailEnd/>
          </a:ln>
        </p:spPr>
        <p:txBody>
          <a:bodyPr wrap="none">
            <a:spAutoFit/>
          </a:bodyPr>
          <a:lstStyle/>
          <a:p>
            <a:pPr eaLnBrk="0" hangingPunct="0"/>
            <a:r>
              <a:rPr lang="en-US" sz="2000">
                <a:solidFill>
                  <a:srgbClr val="FF0000"/>
                </a:solidFill>
              </a:rPr>
              <a:t>20nm</a:t>
            </a:r>
          </a:p>
        </p:txBody>
      </p:sp>
      <p:sp>
        <p:nvSpPr>
          <p:cNvPr id="235533" name="Text Box 483"/>
          <p:cNvSpPr txBox="1">
            <a:spLocks noChangeArrowheads="1"/>
          </p:cNvSpPr>
          <p:nvPr/>
        </p:nvSpPr>
        <p:spPr bwMode="auto">
          <a:xfrm>
            <a:off x="0" y="4816475"/>
            <a:ext cx="4241800" cy="1736725"/>
          </a:xfrm>
          <a:prstGeom prst="rect">
            <a:avLst/>
          </a:prstGeom>
          <a:noFill/>
          <a:ln w="9525">
            <a:noFill/>
            <a:miter lim="800000"/>
            <a:headEnd/>
            <a:tailEnd/>
          </a:ln>
        </p:spPr>
        <p:txBody>
          <a:bodyPr wrap="none">
            <a:spAutoFit/>
          </a:bodyPr>
          <a:lstStyle/>
          <a:p>
            <a:pPr algn="ctr" eaLnBrk="0" hangingPunct="0"/>
            <a:r>
              <a:rPr lang="en-US" sz="3200">
                <a:solidFill>
                  <a:srgbClr val="FF0000"/>
                </a:solidFill>
              </a:rPr>
              <a:t>13dB/km</a:t>
            </a:r>
          </a:p>
          <a:p>
            <a:pPr algn="ctr" eaLnBrk="0" hangingPunct="0"/>
            <a:r>
              <a:rPr lang="en-US"/>
              <a:t>Corning</a:t>
            </a:r>
            <a:endParaRPr lang="en-US" sz="3200"/>
          </a:p>
          <a:p>
            <a:pPr algn="ctr" eaLnBrk="0" hangingPunct="0"/>
            <a:r>
              <a:rPr lang="en-US" sz="3200"/>
              <a:t>over ~ 100m @1.5µm</a:t>
            </a:r>
            <a:endParaRPr lang="en-US"/>
          </a:p>
          <a:p>
            <a:pPr algn="ctr" eaLnBrk="0" hangingPunct="0"/>
            <a:r>
              <a:rPr lang="en-US" sz="2000"/>
              <a:t>[ Smith, </a:t>
            </a:r>
            <a:r>
              <a:rPr lang="en-US" sz="2000" i="1"/>
              <a:t>et al.</a:t>
            </a:r>
            <a:r>
              <a:rPr lang="en-US" sz="2000"/>
              <a:t>, </a:t>
            </a:r>
            <a:r>
              <a:rPr lang="en-US" sz="2000" i="1"/>
              <a:t>Nature</a:t>
            </a:r>
            <a:r>
              <a:rPr lang="en-US" sz="2000"/>
              <a:t> </a:t>
            </a:r>
            <a:r>
              <a:rPr lang="en-US" sz="2000" b="1"/>
              <a:t>424</a:t>
            </a:r>
            <a:r>
              <a:rPr lang="en-US" sz="2000"/>
              <a:t>, 657 (2003) ]</a:t>
            </a:r>
          </a:p>
        </p:txBody>
      </p:sp>
      <p:sp>
        <p:nvSpPr>
          <p:cNvPr id="235534" name="Text Box 484"/>
          <p:cNvSpPr txBox="1">
            <a:spLocks noChangeArrowheads="1"/>
          </p:cNvSpPr>
          <p:nvPr/>
        </p:nvSpPr>
        <p:spPr bwMode="auto">
          <a:xfrm>
            <a:off x="5059363" y="4816475"/>
            <a:ext cx="3994150" cy="1736725"/>
          </a:xfrm>
          <a:prstGeom prst="rect">
            <a:avLst/>
          </a:prstGeom>
          <a:noFill/>
          <a:ln w="9525">
            <a:noFill/>
            <a:miter lim="800000"/>
            <a:headEnd/>
            <a:tailEnd/>
          </a:ln>
        </p:spPr>
        <p:txBody>
          <a:bodyPr wrap="none">
            <a:spAutoFit/>
          </a:bodyPr>
          <a:lstStyle/>
          <a:p>
            <a:pPr algn="ctr" eaLnBrk="0" hangingPunct="0"/>
            <a:r>
              <a:rPr lang="en-US" sz="3200">
                <a:solidFill>
                  <a:srgbClr val="FF0000"/>
                </a:solidFill>
              </a:rPr>
              <a:t>1.7dB/km</a:t>
            </a:r>
            <a:endParaRPr lang="en-US" sz="3200"/>
          </a:p>
          <a:p>
            <a:pPr algn="ctr" eaLnBrk="0" hangingPunct="0"/>
            <a:r>
              <a:rPr lang="en-US"/>
              <a:t>BlazePhotonics</a:t>
            </a:r>
          </a:p>
          <a:p>
            <a:pPr algn="ctr" eaLnBrk="0" hangingPunct="0"/>
            <a:r>
              <a:rPr lang="en-US" sz="3200"/>
              <a:t>over ~ 800m @1.57µm</a:t>
            </a:r>
          </a:p>
          <a:p>
            <a:pPr algn="ctr" eaLnBrk="0" hangingPunct="0"/>
            <a:r>
              <a:rPr lang="en-US" sz="2000"/>
              <a:t>[ Mangan, </a:t>
            </a:r>
            <a:r>
              <a:rPr lang="en-US" sz="2000" i="1"/>
              <a:t>et al.</a:t>
            </a:r>
            <a:r>
              <a:rPr lang="en-US" sz="2000"/>
              <a:t>, </a:t>
            </a:r>
            <a:r>
              <a:rPr lang="en-US" sz="2000" i="1"/>
              <a:t>OFC 2004</a:t>
            </a:r>
            <a:r>
              <a:rPr lang="en-US" sz="2000"/>
              <a:t> PDP24 ]</a:t>
            </a:r>
          </a:p>
        </p:txBody>
      </p:sp>
      <p:sp>
        <p:nvSpPr>
          <p:cNvPr id="235535" name="Text Box 485"/>
          <p:cNvSpPr txBox="1">
            <a:spLocks noChangeArrowheads="1"/>
          </p:cNvSpPr>
          <p:nvPr/>
        </p:nvSpPr>
        <p:spPr bwMode="auto">
          <a:xfrm>
            <a:off x="1447800" y="1295400"/>
            <a:ext cx="7315200" cy="641350"/>
          </a:xfrm>
          <a:prstGeom prst="rect">
            <a:avLst/>
          </a:prstGeom>
          <a:noFill/>
          <a:ln w="9525">
            <a:noFill/>
            <a:miter lim="800000"/>
            <a:headEnd/>
            <a:tailEnd/>
          </a:ln>
        </p:spPr>
        <p:txBody>
          <a:bodyPr>
            <a:spAutoFit/>
          </a:bodyPr>
          <a:lstStyle/>
          <a:p>
            <a:pPr algn="ctr" eaLnBrk="0" hangingPunct="0"/>
            <a:r>
              <a:rPr lang="en-US" sz="2000"/>
              <a:t>… but surface states can be removed by proper crystal termination</a:t>
            </a:r>
          </a:p>
          <a:p>
            <a:pPr algn="ctr" eaLnBrk="0" hangingPunct="0"/>
            <a:r>
              <a:rPr lang="en-US" sz="1600"/>
              <a:t>[ West, </a:t>
            </a:r>
            <a:r>
              <a:rPr lang="en-US" sz="1600" i="1"/>
              <a:t>Opt. Express</a:t>
            </a:r>
            <a:r>
              <a:rPr lang="en-US" sz="1600"/>
              <a:t> </a:t>
            </a:r>
            <a:r>
              <a:rPr lang="en-US" sz="1600" b="1"/>
              <a:t>12</a:t>
            </a:r>
            <a:r>
              <a:rPr lang="en-US" sz="1600"/>
              <a:t> (8), 1485 (2004) ]</a:t>
            </a:r>
            <a:endParaRPr lang="en-US" sz="2000"/>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Surface States vs. Termination</a:t>
            </a:r>
          </a:p>
        </p:txBody>
      </p:sp>
      <p:pic>
        <p:nvPicPr>
          <p:cNvPr id="236547" name="Picture 3"/>
          <p:cNvPicPr>
            <a:picLocks noChangeAspect="1" noChangeArrowheads="1"/>
          </p:cNvPicPr>
          <p:nvPr/>
        </p:nvPicPr>
        <p:blipFill>
          <a:blip r:embed="rId2"/>
          <a:srcRect/>
          <a:stretch>
            <a:fillRect/>
          </a:stretch>
        </p:blipFill>
        <p:spPr bwMode="auto">
          <a:xfrm>
            <a:off x="0" y="1219200"/>
            <a:ext cx="3886200" cy="3049588"/>
          </a:xfrm>
          <a:prstGeom prst="rect">
            <a:avLst/>
          </a:prstGeom>
          <a:noFill/>
          <a:ln w="9525">
            <a:noFill/>
            <a:miter lim="800000"/>
            <a:headEnd/>
            <a:tailEnd/>
          </a:ln>
        </p:spPr>
      </p:pic>
      <p:pic>
        <p:nvPicPr>
          <p:cNvPr id="236548" name="Picture 4"/>
          <p:cNvPicPr>
            <a:picLocks noChangeAspect="1" noChangeArrowheads="1"/>
          </p:cNvPicPr>
          <p:nvPr/>
        </p:nvPicPr>
        <p:blipFill>
          <a:blip r:embed="rId3"/>
          <a:srcRect/>
          <a:stretch>
            <a:fillRect/>
          </a:stretch>
        </p:blipFill>
        <p:spPr bwMode="auto">
          <a:xfrm>
            <a:off x="4114800" y="3155950"/>
            <a:ext cx="4772025" cy="3702050"/>
          </a:xfrm>
          <a:prstGeom prst="rect">
            <a:avLst/>
          </a:prstGeom>
          <a:noFill/>
          <a:ln w="9525">
            <a:noFill/>
            <a:miter lim="800000"/>
            <a:headEnd/>
            <a:tailEnd/>
          </a:ln>
        </p:spPr>
      </p:pic>
      <p:sp>
        <p:nvSpPr>
          <p:cNvPr id="236549" name="Text Box 5"/>
          <p:cNvSpPr txBox="1">
            <a:spLocks noChangeArrowheads="1"/>
          </p:cNvSpPr>
          <p:nvPr/>
        </p:nvSpPr>
        <p:spPr bwMode="auto">
          <a:xfrm>
            <a:off x="4495800" y="1905000"/>
            <a:ext cx="4113213"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changing the crystal termination</a:t>
            </a:r>
          </a:p>
          <a:p>
            <a:pPr algn="ctr" eaLnBrk="0" hangingPunct="0"/>
            <a:r>
              <a:rPr lang="en-US">
                <a:solidFill>
                  <a:srgbClr val="FF0000"/>
                </a:solidFill>
              </a:rPr>
              <a:t>can eliminate surface states</a:t>
            </a:r>
          </a:p>
        </p:txBody>
      </p:sp>
      <p:sp>
        <p:nvSpPr>
          <p:cNvPr id="236550" name="Rectangle 6"/>
          <p:cNvSpPr>
            <a:spLocks noChangeArrowheads="1"/>
          </p:cNvSpPr>
          <p:nvPr/>
        </p:nvSpPr>
        <p:spPr bwMode="auto">
          <a:xfrm>
            <a:off x="152400" y="5257800"/>
            <a:ext cx="3638550" cy="336550"/>
          </a:xfrm>
          <a:prstGeom prst="rect">
            <a:avLst/>
          </a:prstGeom>
          <a:noFill/>
          <a:ln w="9525">
            <a:noFill/>
            <a:miter lim="800000"/>
            <a:headEnd/>
            <a:tailEnd/>
          </a:ln>
        </p:spPr>
        <p:txBody>
          <a:bodyPr wrap="none">
            <a:spAutoFit/>
          </a:bodyPr>
          <a:lstStyle/>
          <a:p>
            <a:pPr algn="ctr" eaLnBrk="0" hangingPunct="0"/>
            <a:r>
              <a:rPr lang="en-US" sz="1600"/>
              <a:t>[ West, </a:t>
            </a:r>
            <a:r>
              <a:rPr lang="en-US" sz="1600" i="1"/>
              <a:t>Opt. Express</a:t>
            </a:r>
            <a:r>
              <a:rPr lang="en-US" sz="1600"/>
              <a:t> </a:t>
            </a:r>
            <a:r>
              <a:rPr lang="en-US" sz="1600" b="1"/>
              <a:t>12</a:t>
            </a:r>
            <a:r>
              <a:rPr lang="en-US" sz="1600"/>
              <a:t> (8), 1485 (2004) ]</a:t>
            </a:r>
          </a:p>
        </p:txBody>
      </p:sp>
      <p:sp>
        <p:nvSpPr>
          <p:cNvPr id="236551" name="Rectangle 7"/>
          <p:cNvSpPr>
            <a:spLocks noChangeArrowheads="1"/>
          </p:cNvSpPr>
          <p:nvPr/>
        </p:nvSpPr>
        <p:spPr bwMode="auto">
          <a:xfrm>
            <a:off x="152400" y="5667375"/>
            <a:ext cx="3638550" cy="336550"/>
          </a:xfrm>
          <a:prstGeom prst="rect">
            <a:avLst/>
          </a:prstGeom>
          <a:noFill/>
          <a:ln w="9525">
            <a:noFill/>
            <a:miter lim="800000"/>
            <a:headEnd/>
            <a:tailEnd/>
          </a:ln>
        </p:spPr>
        <p:txBody>
          <a:bodyPr wrap="none">
            <a:spAutoFit/>
          </a:bodyPr>
          <a:lstStyle/>
          <a:p>
            <a:pPr algn="ctr" eaLnBrk="0" hangingPunct="0"/>
            <a:r>
              <a:rPr lang="en-US" sz="1600"/>
              <a:t>[ Saitoh, </a:t>
            </a:r>
            <a:r>
              <a:rPr lang="en-US" sz="1600" i="1"/>
              <a:t>Opt. Express</a:t>
            </a:r>
            <a:r>
              <a:rPr lang="en-US" sz="1600"/>
              <a:t> </a:t>
            </a:r>
            <a:r>
              <a:rPr lang="en-US" sz="1600" b="1"/>
              <a:t>12</a:t>
            </a:r>
            <a:r>
              <a:rPr lang="en-US" sz="1600"/>
              <a:t> (3), 394 (2004) ]</a:t>
            </a:r>
          </a:p>
        </p:txBody>
      </p:sp>
      <p:sp>
        <p:nvSpPr>
          <p:cNvPr id="236552" name="Rectangle 8"/>
          <p:cNvSpPr>
            <a:spLocks noChangeArrowheads="1"/>
          </p:cNvSpPr>
          <p:nvPr/>
        </p:nvSpPr>
        <p:spPr bwMode="auto">
          <a:xfrm>
            <a:off x="152400" y="6064250"/>
            <a:ext cx="3683000" cy="336550"/>
          </a:xfrm>
          <a:prstGeom prst="rect">
            <a:avLst/>
          </a:prstGeom>
          <a:noFill/>
          <a:ln w="9525">
            <a:noFill/>
            <a:miter lim="800000"/>
            <a:headEnd/>
            <a:tailEnd/>
          </a:ln>
        </p:spPr>
        <p:txBody>
          <a:bodyPr wrap="none">
            <a:spAutoFit/>
          </a:bodyPr>
          <a:lstStyle/>
          <a:p>
            <a:pPr algn="ctr" eaLnBrk="0" hangingPunct="0"/>
            <a:r>
              <a:rPr lang="en-US" sz="1600"/>
              <a:t>[ Kim, </a:t>
            </a:r>
            <a:r>
              <a:rPr lang="en-US" sz="1600" i="1"/>
              <a:t>Opt. Express</a:t>
            </a:r>
            <a:r>
              <a:rPr lang="en-US" sz="1600"/>
              <a:t> </a:t>
            </a:r>
            <a:r>
              <a:rPr lang="en-US" sz="1600" b="1"/>
              <a:t>12</a:t>
            </a:r>
            <a:r>
              <a:rPr lang="en-US" sz="1600"/>
              <a:t> (15), 3436 (2004) ]</a:t>
            </a:r>
          </a:p>
        </p:txBody>
      </p:sp>
      <p:pic>
        <p:nvPicPr>
          <p:cNvPr id="236553" name="Picture 10"/>
          <p:cNvPicPr>
            <a:picLocks noChangeAspect="1" noChangeArrowheads="1"/>
          </p:cNvPicPr>
          <p:nvPr/>
        </p:nvPicPr>
        <p:blipFill>
          <a:blip r:embed="rId4"/>
          <a:srcRect/>
          <a:stretch>
            <a:fillRect/>
          </a:stretch>
        </p:blipFill>
        <p:spPr bwMode="auto">
          <a:xfrm>
            <a:off x="2133600" y="3048000"/>
            <a:ext cx="801688" cy="693738"/>
          </a:xfrm>
          <a:prstGeom prst="rect">
            <a:avLst/>
          </a:prstGeom>
          <a:noFill/>
          <a:ln w="9525">
            <a:noFill/>
            <a:miter lim="800000"/>
            <a:headEnd/>
            <a:tailEnd/>
          </a:ln>
        </p:spPr>
      </p:pic>
      <p:pic>
        <p:nvPicPr>
          <p:cNvPr id="236554" name="Picture 11"/>
          <p:cNvPicPr>
            <a:picLocks noChangeAspect="1" noChangeArrowheads="1"/>
          </p:cNvPicPr>
          <p:nvPr/>
        </p:nvPicPr>
        <p:blipFill>
          <a:blip r:embed="rId5"/>
          <a:srcRect/>
          <a:stretch>
            <a:fillRect/>
          </a:stretch>
        </p:blipFill>
        <p:spPr bwMode="auto">
          <a:xfrm>
            <a:off x="1828800" y="1676400"/>
            <a:ext cx="762000" cy="660400"/>
          </a:xfrm>
          <a:prstGeom prst="rect">
            <a:avLst/>
          </a:prstGeom>
          <a:noFill/>
          <a:ln w="9525">
            <a:noFill/>
            <a:miter lim="800000"/>
            <a:headEnd/>
            <a:tailEnd/>
          </a:ln>
        </p:spPr>
      </p:pic>
      <p:pic>
        <p:nvPicPr>
          <p:cNvPr id="236555" name="Picture 12"/>
          <p:cNvPicPr>
            <a:picLocks noChangeAspect="1" noChangeArrowheads="1"/>
          </p:cNvPicPr>
          <p:nvPr/>
        </p:nvPicPr>
        <p:blipFill>
          <a:blip r:embed="rId6"/>
          <a:srcRect/>
          <a:stretch>
            <a:fillRect/>
          </a:stretch>
        </p:blipFill>
        <p:spPr bwMode="auto">
          <a:xfrm>
            <a:off x="3048000" y="2274888"/>
            <a:ext cx="762000" cy="660400"/>
          </a:xfrm>
          <a:prstGeom prst="rect">
            <a:avLst/>
          </a:prstGeom>
          <a:noFill/>
          <a:ln w="9525">
            <a:noFill/>
            <a:miter lim="800000"/>
            <a:headEnd/>
            <a:tailEnd/>
          </a:ln>
        </p:spPr>
      </p:pic>
      <p:sp>
        <p:nvSpPr>
          <p:cNvPr id="236556" name="Line 13"/>
          <p:cNvSpPr>
            <a:spLocks noChangeShapeType="1"/>
          </p:cNvSpPr>
          <p:nvPr/>
        </p:nvSpPr>
        <p:spPr bwMode="auto">
          <a:xfrm>
            <a:off x="2397125" y="2625725"/>
            <a:ext cx="685800" cy="14288"/>
          </a:xfrm>
          <a:prstGeom prst="line">
            <a:avLst/>
          </a:prstGeom>
          <a:noFill/>
          <a:ln w="9525">
            <a:solidFill>
              <a:schemeClr val="tx1"/>
            </a:solidFill>
            <a:round/>
            <a:headEnd/>
            <a:tailEnd/>
          </a:ln>
        </p:spPr>
        <p:txBody>
          <a:bodyPr wrap="none" anchor="ctr"/>
          <a:lstStyle/>
          <a:p>
            <a:endParaRPr lang="cs-CZ"/>
          </a:p>
        </p:txBody>
      </p:sp>
      <p:sp>
        <p:nvSpPr>
          <p:cNvPr id="236557" name="Line 14"/>
          <p:cNvSpPr>
            <a:spLocks noChangeShapeType="1"/>
          </p:cNvSpPr>
          <p:nvPr/>
        </p:nvSpPr>
        <p:spPr bwMode="auto">
          <a:xfrm>
            <a:off x="1898650" y="2854325"/>
            <a:ext cx="312738" cy="255588"/>
          </a:xfrm>
          <a:prstGeom prst="line">
            <a:avLst/>
          </a:prstGeom>
          <a:noFill/>
          <a:ln w="9525">
            <a:solidFill>
              <a:schemeClr val="tx1"/>
            </a:solidFill>
            <a:round/>
            <a:headEnd/>
            <a:tailEnd/>
          </a:ln>
        </p:spPr>
        <p:txBody>
          <a:bodyPr wrap="none" anchor="ctr"/>
          <a:lstStyle/>
          <a:p>
            <a:endParaRPr lang="cs-CZ"/>
          </a:p>
        </p:txBody>
      </p:sp>
      <p:sp>
        <p:nvSpPr>
          <p:cNvPr id="236558" name="Line 15"/>
          <p:cNvSpPr>
            <a:spLocks noChangeShapeType="1"/>
          </p:cNvSpPr>
          <p:nvPr/>
        </p:nvSpPr>
        <p:spPr bwMode="auto">
          <a:xfrm flipV="1">
            <a:off x="1898650" y="2225675"/>
            <a:ext cx="241300" cy="514350"/>
          </a:xfrm>
          <a:prstGeom prst="line">
            <a:avLst/>
          </a:prstGeom>
          <a:noFill/>
          <a:ln w="9525">
            <a:solidFill>
              <a:schemeClr val="tx1"/>
            </a:solidFill>
            <a:round/>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Fun with Math</a:t>
            </a:r>
          </a:p>
        </p:txBody>
      </p:sp>
      <p:graphicFrame>
        <p:nvGraphicFramePr>
          <p:cNvPr id="6146" name="Object 3"/>
          <p:cNvGraphicFramePr>
            <a:graphicFrameLocks noChangeAspect="1"/>
          </p:cNvGraphicFramePr>
          <p:nvPr/>
        </p:nvGraphicFramePr>
        <p:xfrm>
          <a:off x="381000" y="1295400"/>
          <a:ext cx="5286375" cy="2174875"/>
        </p:xfrm>
        <a:graphic>
          <a:graphicData uri="http://schemas.openxmlformats.org/presentationml/2006/ole">
            <p:oleObj spid="_x0000_s6146" name="Equation" r:id="rId3" imgW="1854200" imgH="762000" progId="Equation.3">
              <p:embed/>
            </p:oleObj>
          </a:graphicData>
        </a:graphic>
      </p:graphicFrame>
      <p:sp>
        <p:nvSpPr>
          <p:cNvPr id="6150" name="Line 6"/>
          <p:cNvSpPr>
            <a:spLocks noChangeShapeType="1"/>
          </p:cNvSpPr>
          <p:nvPr/>
        </p:nvSpPr>
        <p:spPr bwMode="auto">
          <a:xfrm flipV="1">
            <a:off x="3530600" y="2652713"/>
            <a:ext cx="457200" cy="609600"/>
          </a:xfrm>
          <a:prstGeom prst="line">
            <a:avLst/>
          </a:prstGeom>
          <a:noFill/>
          <a:ln w="19050">
            <a:solidFill>
              <a:srgbClr val="FF0000"/>
            </a:solidFill>
            <a:round/>
            <a:headEnd/>
            <a:tailEnd/>
          </a:ln>
        </p:spPr>
        <p:txBody>
          <a:bodyPr wrap="none" anchor="ctr"/>
          <a:lstStyle/>
          <a:p>
            <a:endParaRPr lang="cs-CZ"/>
          </a:p>
        </p:txBody>
      </p:sp>
      <p:sp>
        <p:nvSpPr>
          <p:cNvPr id="6151" name="Text Box 7"/>
          <p:cNvSpPr txBox="1">
            <a:spLocks noChangeArrowheads="1"/>
          </p:cNvSpPr>
          <p:nvPr/>
        </p:nvSpPr>
        <p:spPr bwMode="auto">
          <a:xfrm>
            <a:off x="3930650" y="2362200"/>
            <a:ext cx="336550" cy="457200"/>
          </a:xfrm>
          <a:prstGeom prst="rect">
            <a:avLst/>
          </a:prstGeom>
          <a:noFill/>
          <a:ln w="9525">
            <a:noFill/>
            <a:miter lim="800000"/>
            <a:headEnd/>
            <a:tailEnd/>
          </a:ln>
        </p:spPr>
        <p:txBody>
          <a:bodyPr wrap="none">
            <a:spAutoFit/>
          </a:bodyPr>
          <a:lstStyle/>
          <a:p>
            <a:pPr eaLnBrk="0" hangingPunct="0"/>
            <a:r>
              <a:rPr lang="en-US">
                <a:solidFill>
                  <a:srgbClr val="FF0000"/>
                </a:solidFill>
              </a:rPr>
              <a:t>0</a:t>
            </a:r>
            <a:endParaRPr lang="en-US"/>
          </a:p>
        </p:txBody>
      </p:sp>
      <p:sp>
        <p:nvSpPr>
          <p:cNvPr id="6152" name="Line 8"/>
          <p:cNvSpPr>
            <a:spLocks noChangeShapeType="1"/>
          </p:cNvSpPr>
          <p:nvPr/>
        </p:nvSpPr>
        <p:spPr bwMode="auto">
          <a:xfrm flipH="1">
            <a:off x="1905000" y="3200400"/>
            <a:ext cx="76200" cy="685800"/>
          </a:xfrm>
          <a:prstGeom prst="line">
            <a:avLst/>
          </a:prstGeom>
          <a:noFill/>
          <a:ln w="9525">
            <a:solidFill>
              <a:schemeClr val="tx1"/>
            </a:solidFill>
            <a:round/>
            <a:headEnd/>
            <a:tailEnd/>
          </a:ln>
        </p:spPr>
        <p:txBody>
          <a:bodyPr wrap="none" anchor="ctr"/>
          <a:lstStyle/>
          <a:p>
            <a:endParaRPr lang="cs-CZ"/>
          </a:p>
        </p:txBody>
      </p:sp>
      <p:sp>
        <p:nvSpPr>
          <p:cNvPr id="6153" name="Text Box 9"/>
          <p:cNvSpPr txBox="1">
            <a:spLocks noChangeArrowheads="1"/>
          </p:cNvSpPr>
          <p:nvPr/>
        </p:nvSpPr>
        <p:spPr bwMode="auto">
          <a:xfrm>
            <a:off x="457200" y="3886200"/>
            <a:ext cx="3948113" cy="461963"/>
          </a:xfrm>
          <a:prstGeom prst="rect">
            <a:avLst/>
          </a:prstGeom>
          <a:noFill/>
          <a:ln w="9525">
            <a:noFill/>
            <a:miter lim="800000"/>
            <a:headEnd/>
            <a:tailEnd/>
          </a:ln>
        </p:spPr>
        <p:txBody>
          <a:bodyPr wrap="none">
            <a:spAutoFit/>
          </a:bodyPr>
          <a:lstStyle/>
          <a:p>
            <a:pPr eaLnBrk="0" hangingPunct="0"/>
            <a:r>
              <a:rPr lang="en-US"/>
              <a:t>dielectric function ε(</a:t>
            </a:r>
            <a:r>
              <a:rPr lang="en-US" b="1"/>
              <a:t>x</a:t>
            </a:r>
            <a:r>
              <a:rPr lang="en-US"/>
              <a:t>) = </a:t>
            </a:r>
            <a:r>
              <a:rPr lang="en-US" i="1"/>
              <a:t>n</a:t>
            </a:r>
            <a:r>
              <a:rPr lang="en-US" baseline="30000"/>
              <a:t>2</a:t>
            </a:r>
            <a:r>
              <a:rPr lang="en-US"/>
              <a:t>(</a:t>
            </a:r>
            <a:r>
              <a:rPr lang="en-US" b="1"/>
              <a:t>x</a:t>
            </a:r>
            <a:r>
              <a:rPr lang="en-US"/>
              <a:t>)</a:t>
            </a:r>
          </a:p>
        </p:txBody>
      </p:sp>
      <p:sp>
        <p:nvSpPr>
          <p:cNvPr id="230412" name="Text Box 12"/>
          <p:cNvSpPr txBox="1">
            <a:spLocks noChangeArrowheads="1"/>
          </p:cNvSpPr>
          <p:nvPr/>
        </p:nvSpPr>
        <p:spPr bwMode="auto">
          <a:xfrm>
            <a:off x="5992813" y="1616075"/>
            <a:ext cx="2887662" cy="884238"/>
          </a:xfrm>
          <a:prstGeom prst="rect">
            <a:avLst/>
          </a:prstGeom>
          <a:noFill/>
          <a:ln w="9525">
            <a:noFill/>
            <a:miter lim="800000"/>
            <a:headEnd/>
            <a:tailEnd/>
          </a:ln>
        </p:spPr>
        <p:txBody>
          <a:bodyPr wrap="none">
            <a:spAutoFit/>
          </a:bodyPr>
          <a:lstStyle/>
          <a:p>
            <a:pPr algn="ctr" eaLnBrk="0" hangingPunct="0"/>
            <a:r>
              <a:rPr lang="en-US"/>
              <a:t>First task:</a:t>
            </a:r>
            <a:endParaRPr lang="en-US">
              <a:solidFill>
                <a:schemeClr val="accent2"/>
              </a:solidFill>
            </a:endParaRPr>
          </a:p>
          <a:p>
            <a:pPr algn="ctr" eaLnBrk="0" hangingPunct="0"/>
            <a:r>
              <a:rPr lang="en-US" sz="2800">
                <a:solidFill>
                  <a:schemeClr val="accent2"/>
                </a:solidFill>
              </a:rPr>
              <a:t>get rid of this mess</a:t>
            </a:r>
            <a:endParaRPr lang="en-US">
              <a:solidFill>
                <a:schemeClr val="accent2"/>
              </a:solidFill>
            </a:endParaRPr>
          </a:p>
        </p:txBody>
      </p:sp>
      <p:grpSp>
        <p:nvGrpSpPr>
          <p:cNvPr id="2" name="Group 27"/>
          <p:cNvGrpSpPr>
            <a:grpSpLocks/>
          </p:cNvGrpSpPr>
          <p:nvPr/>
        </p:nvGrpSpPr>
        <p:grpSpPr bwMode="auto">
          <a:xfrm>
            <a:off x="0" y="4572000"/>
            <a:ext cx="9144000" cy="2286000"/>
            <a:chOff x="0" y="2880"/>
            <a:chExt cx="5760" cy="1440"/>
          </a:xfrm>
        </p:grpSpPr>
        <p:sp>
          <p:nvSpPr>
            <p:cNvPr id="6156" name="Rectangle 23"/>
            <p:cNvSpPr>
              <a:spLocks noChangeArrowheads="1"/>
            </p:cNvSpPr>
            <p:nvPr/>
          </p:nvSpPr>
          <p:spPr bwMode="auto">
            <a:xfrm>
              <a:off x="0" y="2880"/>
              <a:ext cx="5760" cy="144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graphicFrame>
          <p:nvGraphicFramePr>
            <p:cNvPr id="6147" name="Object 4"/>
            <p:cNvGraphicFramePr>
              <a:graphicFrameLocks noChangeAspect="1"/>
            </p:cNvGraphicFramePr>
            <p:nvPr/>
          </p:nvGraphicFramePr>
          <p:xfrm>
            <a:off x="438" y="2912"/>
            <a:ext cx="3492" cy="1084"/>
          </p:xfrm>
          <a:graphic>
            <a:graphicData uri="http://schemas.openxmlformats.org/presentationml/2006/ole">
              <p:oleObj spid="_x0000_s6147" name="Equation" r:id="rId4" imgW="1473200" imgH="457200" progId="">
                <p:embed/>
              </p:oleObj>
            </a:graphicData>
          </a:graphic>
        </p:graphicFrame>
        <p:grpSp>
          <p:nvGrpSpPr>
            <p:cNvPr id="6157" name="Group 24"/>
            <p:cNvGrpSpPr>
              <a:grpSpLocks/>
            </p:cNvGrpSpPr>
            <p:nvPr/>
          </p:nvGrpSpPr>
          <p:grpSpPr bwMode="auto">
            <a:xfrm>
              <a:off x="576" y="3648"/>
              <a:ext cx="4162" cy="576"/>
              <a:chOff x="576" y="3648"/>
              <a:chExt cx="4162" cy="576"/>
            </a:xfrm>
          </p:grpSpPr>
          <p:sp>
            <p:nvSpPr>
              <p:cNvPr id="6159" name="Line 14"/>
              <p:cNvSpPr>
                <a:spLocks noChangeShapeType="1"/>
              </p:cNvSpPr>
              <p:nvPr/>
            </p:nvSpPr>
            <p:spPr bwMode="auto">
              <a:xfrm>
                <a:off x="576" y="3936"/>
                <a:ext cx="1440" cy="0"/>
              </a:xfrm>
              <a:prstGeom prst="line">
                <a:avLst/>
              </a:prstGeom>
              <a:noFill/>
              <a:ln w="28575">
                <a:solidFill>
                  <a:srgbClr val="FF0000"/>
                </a:solidFill>
                <a:round/>
                <a:headEnd/>
                <a:tailEnd/>
              </a:ln>
            </p:spPr>
            <p:txBody>
              <a:bodyPr wrap="none" anchor="ctr"/>
              <a:lstStyle/>
              <a:p>
                <a:endParaRPr lang="cs-CZ"/>
              </a:p>
            </p:txBody>
          </p:sp>
          <p:sp>
            <p:nvSpPr>
              <p:cNvPr id="6160" name="Text Box 15"/>
              <p:cNvSpPr txBox="1">
                <a:spLocks noChangeArrowheads="1"/>
              </p:cNvSpPr>
              <p:nvPr/>
            </p:nvSpPr>
            <p:spPr bwMode="auto">
              <a:xfrm>
                <a:off x="634" y="3936"/>
                <a:ext cx="1234" cy="288"/>
              </a:xfrm>
              <a:prstGeom prst="rect">
                <a:avLst/>
              </a:prstGeom>
              <a:noFill/>
              <a:ln w="9525">
                <a:noFill/>
                <a:miter lim="800000"/>
                <a:headEnd/>
                <a:tailEnd/>
              </a:ln>
            </p:spPr>
            <p:txBody>
              <a:bodyPr wrap="none">
                <a:spAutoFit/>
              </a:bodyPr>
              <a:lstStyle/>
              <a:p>
                <a:pPr algn="ctr" eaLnBrk="0" hangingPunct="0"/>
                <a:r>
                  <a:rPr lang="en-US">
                    <a:solidFill>
                      <a:srgbClr val="FF0000"/>
                    </a:solidFill>
                  </a:rPr>
                  <a:t>eigen-operator</a:t>
                </a:r>
              </a:p>
            </p:txBody>
          </p:sp>
          <p:sp>
            <p:nvSpPr>
              <p:cNvPr id="6161" name="Text Box 16"/>
              <p:cNvSpPr txBox="1">
                <a:spLocks noChangeArrowheads="1"/>
              </p:cNvSpPr>
              <p:nvPr/>
            </p:nvSpPr>
            <p:spPr bwMode="auto">
              <a:xfrm>
                <a:off x="2496" y="3936"/>
                <a:ext cx="1010" cy="288"/>
              </a:xfrm>
              <a:prstGeom prst="rect">
                <a:avLst/>
              </a:prstGeom>
              <a:noFill/>
              <a:ln w="9525">
                <a:noFill/>
                <a:miter lim="800000"/>
                <a:headEnd/>
                <a:tailEnd/>
              </a:ln>
            </p:spPr>
            <p:txBody>
              <a:bodyPr wrap="none">
                <a:spAutoFit/>
              </a:bodyPr>
              <a:lstStyle/>
              <a:p>
                <a:pPr algn="ctr" eaLnBrk="0" hangingPunct="0"/>
                <a:r>
                  <a:rPr lang="en-US">
                    <a:solidFill>
                      <a:srgbClr val="FF0000"/>
                    </a:solidFill>
                  </a:rPr>
                  <a:t>eigen-value</a:t>
                </a:r>
              </a:p>
            </p:txBody>
          </p:sp>
          <p:sp>
            <p:nvSpPr>
              <p:cNvPr id="6162" name="Line 17"/>
              <p:cNvSpPr>
                <a:spLocks noChangeShapeType="1"/>
              </p:cNvSpPr>
              <p:nvPr/>
            </p:nvSpPr>
            <p:spPr bwMode="auto">
              <a:xfrm>
                <a:off x="2544" y="3936"/>
                <a:ext cx="864" cy="0"/>
              </a:xfrm>
              <a:prstGeom prst="line">
                <a:avLst/>
              </a:prstGeom>
              <a:noFill/>
              <a:ln w="28575">
                <a:solidFill>
                  <a:srgbClr val="FF0000"/>
                </a:solidFill>
                <a:round/>
                <a:headEnd/>
                <a:tailEnd/>
              </a:ln>
            </p:spPr>
            <p:txBody>
              <a:bodyPr wrap="none" anchor="ctr"/>
              <a:lstStyle/>
              <a:p>
                <a:endParaRPr lang="cs-CZ"/>
              </a:p>
            </p:txBody>
          </p:sp>
          <p:sp>
            <p:nvSpPr>
              <p:cNvPr id="6163" name="Line 18"/>
              <p:cNvSpPr>
                <a:spLocks noChangeShapeType="1"/>
              </p:cNvSpPr>
              <p:nvPr/>
            </p:nvSpPr>
            <p:spPr bwMode="auto">
              <a:xfrm>
                <a:off x="3696" y="3648"/>
                <a:ext cx="192" cy="240"/>
              </a:xfrm>
              <a:prstGeom prst="line">
                <a:avLst/>
              </a:prstGeom>
              <a:noFill/>
              <a:ln w="19050">
                <a:solidFill>
                  <a:schemeClr val="accent2"/>
                </a:solidFill>
                <a:round/>
                <a:headEnd/>
                <a:tailEnd/>
              </a:ln>
            </p:spPr>
            <p:txBody>
              <a:bodyPr wrap="none" anchor="ctr"/>
              <a:lstStyle/>
              <a:p>
                <a:endParaRPr lang="cs-CZ"/>
              </a:p>
            </p:txBody>
          </p:sp>
          <p:sp>
            <p:nvSpPr>
              <p:cNvPr id="6164" name="Text Box 19"/>
              <p:cNvSpPr txBox="1">
                <a:spLocks noChangeArrowheads="1"/>
              </p:cNvSpPr>
              <p:nvPr/>
            </p:nvSpPr>
            <p:spPr bwMode="auto">
              <a:xfrm>
                <a:off x="3792" y="3878"/>
                <a:ext cx="946" cy="288"/>
              </a:xfrm>
              <a:prstGeom prst="rect">
                <a:avLst/>
              </a:prstGeom>
              <a:noFill/>
              <a:ln w="9525">
                <a:noFill/>
                <a:miter lim="800000"/>
                <a:headEnd/>
                <a:tailEnd/>
              </a:ln>
            </p:spPr>
            <p:txBody>
              <a:bodyPr wrap="none">
                <a:spAutoFit/>
              </a:bodyPr>
              <a:lstStyle/>
              <a:p>
                <a:pPr eaLnBrk="0" hangingPunct="0"/>
                <a:r>
                  <a:rPr lang="en-US">
                    <a:solidFill>
                      <a:schemeClr val="accent2"/>
                    </a:solidFill>
                  </a:rPr>
                  <a:t>eigen-state</a:t>
                </a:r>
              </a:p>
            </p:txBody>
          </p:sp>
        </p:grpSp>
        <p:graphicFrame>
          <p:nvGraphicFramePr>
            <p:cNvPr id="6148" name="Object 5"/>
            <p:cNvGraphicFramePr>
              <a:graphicFrameLocks noChangeAspect="1"/>
            </p:cNvGraphicFramePr>
            <p:nvPr/>
          </p:nvGraphicFramePr>
          <p:xfrm>
            <a:off x="4404" y="3397"/>
            <a:ext cx="1024" cy="342"/>
          </p:xfrm>
          <a:graphic>
            <a:graphicData uri="http://schemas.openxmlformats.org/presentationml/2006/ole">
              <p:oleObj spid="_x0000_s6148" name="Equation" r:id="rId5" imgW="609600" imgH="203200" progId="">
                <p:embed/>
              </p:oleObj>
            </a:graphicData>
          </a:graphic>
        </p:graphicFrame>
        <p:sp>
          <p:nvSpPr>
            <p:cNvPr id="6158" name="Text Box 22"/>
            <p:cNvSpPr txBox="1">
              <a:spLocks noChangeArrowheads="1"/>
            </p:cNvSpPr>
            <p:nvPr/>
          </p:nvSpPr>
          <p:spPr bwMode="auto">
            <a:xfrm>
              <a:off x="4368" y="3120"/>
              <a:ext cx="1028" cy="288"/>
            </a:xfrm>
            <a:prstGeom prst="rect">
              <a:avLst/>
            </a:prstGeom>
            <a:noFill/>
            <a:ln w="9525">
              <a:noFill/>
              <a:miter lim="800000"/>
              <a:headEnd/>
              <a:tailEnd/>
            </a:ln>
          </p:spPr>
          <p:txBody>
            <a:bodyPr wrap="none">
              <a:spAutoFit/>
            </a:bodyPr>
            <a:lstStyle/>
            <a:p>
              <a:pPr eaLnBrk="0" hangingPunct="0"/>
              <a:r>
                <a:rPr lang="en-US"/>
                <a:t>+ constraint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04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1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Bragg Fiber Cladding</a:t>
            </a:r>
          </a:p>
        </p:txBody>
      </p:sp>
      <p:grpSp>
        <p:nvGrpSpPr>
          <p:cNvPr id="237571" name="Group 3"/>
          <p:cNvGrpSpPr>
            <a:grpSpLocks/>
          </p:cNvGrpSpPr>
          <p:nvPr/>
        </p:nvGrpSpPr>
        <p:grpSpPr bwMode="auto">
          <a:xfrm>
            <a:off x="381000" y="152400"/>
            <a:ext cx="990600" cy="990600"/>
            <a:chOff x="3648" y="912"/>
            <a:chExt cx="1344" cy="1344"/>
          </a:xfrm>
        </p:grpSpPr>
        <p:sp>
          <p:nvSpPr>
            <p:cNvPr id="237603" name="Oval 4"/>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7604" name="Oval 5"/>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37605" name="Oval 6"/>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7606" name="Oval 7"/>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37607" name="Oval 8"/>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7608" name="Oval 9"/>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37572" name="Rectangle 10"/>
          <p:cNvSpPr>
            <a:spLocks noChangeArrowheads="1"/>
          </p:cNvSpPr>
          <p:nvPr/>
        </p:nvSpPr>
        <p:spPr bwMode="auto">
          <a:xfrm>
            <a:off x="533400" y="2209800"/>
            <a:ext cx="2362200" cy="76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7573" name="Rectangle 11"/>
          <p:cNvSpPr>
            <a:spLocks noChangeArrowheads="1"/>
          </p:cNvSpPr>
          <p:nvPr/>
        </p:nvSpPr>
        <p:spPr bwMode="auto">
          <a:xfrm>
            <a:off x="533400" y="2286000"/>
            <a:ext cx="2362200" cy="1524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7574" name="Text Box 12"/>
          <p:cNvSpPr txBox="1">
            <a:spLocks noChangeArrowheads="1"/>
          </p:cNvSpPr>
          <p:nvPr/>
        </p:nvSpPr>
        <p:spPr bwMode="auto">
          <a:xfrm>
            <a:off x="533400" y="1387475"/>
            <a:ext cx="2327275" cy="822325"/>
          </a:xfrm>
          <a:prstGeom prst="rect">
            <a:avLst/>
          </a:prstGeom>
          <a:noFill/>
          <a:ln w="9525">
            <a:noFill/>
            <a:miter lim="800000"/>
            <a:headEnd/>
            <a:tailEnd/>
          </a:ln>
        </p:spPr>
        <p:txBody>
          <a:bodyPr wrap="none">
            <a:spAutoFit/>
          </a:bodyPr>
          <a:lstStyle/>
          <a:p>
            <a:pPr algn="ctr" eaLnBrk="0" hangingPunct="0"/>
            <a:r>
              <a:rPr lang="en-US"/>
              <a:t>at large radius,</a:t>
            </a:r>
          </a:p>
          <a:p>
            <a:pPr algn="ctr" eaLnBrk="0" hangingPunct="0"/>
            <a:r>
              <a:rPr lang="en-US"/>
              <a:t>becomes ~ planar</a:t>
            </a:r>
          </a:p>
        </p:txBody>
      </p:sp>
      <p:sp>
        <p:nvSpPr>
          <p:cNvPr id="237575" name="Rectangle 13"/>
          <p:cNvSpPr>
            <a:spLocks noChangeArrowheads="1"/>
          </p:cNvSpPr>
          <p:nvPr/>
        </p:nvSpPr>
        <p:spPr bwMode="auto">
          <a:xfrm>
            <a:off x="533400" y="2438400"/>
            <a:ext cx="2362200" cy="76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7576" name="Rectangle 14"/>
          <p:cNvSpPr>
            <a:spLocks noChangeArrowheads="1"/>
          </p:cNvSpPr>
          <p:nvPr/>
        </p:nvSpPr>
        <p:spPr bwMode="auto">
          <a:xfrm>
            <a:off x="533400" y="2514600"/>
            <a:ext cx="2362200" cy="1524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7577" name="Rectangle 15"/>
          <p:cNvSpPr>
            <a:spLocks noChangeArrowheads="1"/>
          </p:cNvSpPr>
          <p:nvPr/>
        </p:nvSpPr>
        <p:spPr bwMode="auto">
          <a:xfrm>
            <a:off x="533400" y="2667000"/>
            <a:ext cx="2362200" cy="76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7578" name="Rectangle 16"/>
          <p:cNvSpPr>
            <a:spLocks noChangeArrowheads="1"/>
          </p:cNvSpPr>
          <p:nvPr/>
        </p:nvSpPr>
        <p:spPr bwMode="auto">
          <a:xfrm>
            <a:off x="533400" y="2743200"/>
            <a:ext cx="2362200" cy="1524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7579" name="Rectangle 17"/>
          <p:cNvSpPr>
            <a:spLocks noChangeArrowheads="1"/>
          </p:cNvSpPr>
          <p:nvPr/>
        </p:nvSpPr>
        <p:spPr bwMode="auto">
          <a:xfrm>
            <a:off x="533400" y="2895600"/>
            <a:ext cx="2362200" cy="76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7580" name="Rectangle 18"/>
          <p:cNvSpPr>
            <a:spLocks noChangeArrowheads="1"/>
          </p:cNvSpPr>
          <p:nvPr/>
        </p:nvSpPr>
        <p:spPr bwMode="auto">
          <a:xfrm>
            <a:off x="533400" y="2971800"/>
            <a:ext cx="2362200" cy="1524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7581" name="Rectangle 19"/>
          <p:cNvSpPr>
            <a:spLocks noChangeArrowheads="1"/>
          </p:cNvSpPr>
          <p:nvPr/>
        </p:nvSpPr>
        <p:spPr bwMode="auto">
          <a:xfrm>
            <a:off x="533400" y="3124200"/>
            <a:ext cx="2362200" cy="76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7582" name="Rectangle 20"/>
          <p:cNvSpPr>
            <a:spLocks noChangeArrowheads="1"/>
          </p:cNvSpPr>
          <p:nvPr/>
        </p:nvSpPr>
        <p:spPr bwMode="auto">
          <a:xfrm>
            <a:off x="533400" y="3200400"/>
            <a:ext cx="2362200" cy="1524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7583" name="Rectangle 21"/>
          <p:cNvSpPr>
            <a:spLocks noChangeArrowheads="1"/>
          </p:cNvSpPr>
          <p:nvPr/>
        </p:nvSpPr>
        <p:spPr bwMode="auto">
          <a:xfrm>
            <a:off x="533400" y="3352800"/>
            <a:ext cx="2362200" cy="76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7584" name="Rectangle 22"/>
          <p:cNvSpPr>
            <a:spLocks noChangeArrowheads="1"/>
          </p:cNvSpPr>
          <p:nvPr/>
        </p:nvSpPr>
        <p:spPr bwMode="auto">
          <a:xfrm>
            <a:off x="533400" y="3429000"/>
            <a:ext cx="2362200" cy="1524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7585" name="Rectangle 23"/>
          <p:cNvSpPr>
            <a:spLocks noChangeArrowheads="1"/>
          </p:cNvSpPr>
          <p:nvPr/>
        </p:nvSpPr>
        <p:spPr bwMode="auto">
          <a:xfrm>
            <a:off x="533400" y="3581400"/>
            <a:ext cx="2362200" cy="76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7586" name="Rectangle 24"/>
          <p:cNvSpPr>
            <a:spLocks noChangeArrowheads="1"/>
          </p:cNvSpPr>
          <p:nvPr/>
        </p:nvSpPr>
        <p:spPr bwMode="auto">
          <a:xfrm>
            <a:off x="533400" y="3657600"/>
            <a:ext cx="2362200" cy="1524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pic>
        <p:nvPicPr>
          <p:cNvPr id="237587" name="Picture 29"/>
          <p:cNvPicPr>
            <a:picLocks noChangeAspect="1" noChangeArrowheads="1"/>
          </p:cNvPicPr>
          <p:nvPr/>
        </p:nvPicPr>
        <p:blipFill>
          <a:blip r:embed="rId2"/>
          <a:srcRect/>
          <a:stretch>
            <a:fillRect/>
          </a:stretch>
        </p:blipFill>
        <p:spPr bwMode="auto">
          <a:xfrm>
            <a:off x="3733800" y="1828800"/>
            <a:ext cx="5232400" cy="4127500"/>
          </a:xfrm>
          <a:prstGeom prst="rect">
            <a:avLst/>
          </a:prstGeom>
          <a:noFill/>
          <a:ln w="9525">
            <a:noFill/>
            <a:miter lim="800000"/>
            <a:headEnd/>
            <a:tailEnd/>
          </a:ln>
        </p:spPr>
      </p:pic>
      <p:sp>
        <p:nvSpPr>
          <p:cNvPr id="237588" name="Text Box 30"/>
          <p:cNvSpPr txBox="1">
            <a:spLocks noChangeArrowheads="1"/>
          </p:cNvSpPr>
          <p:nvPr/>
        </p:nvSpPr>
        <p:spPr bwMode="auto">
          <a:xfrm>
            <a:off x="4630738" y="1295400"/>
            <a:ext cx="4548187"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Bragg fiber</a:t>
            </a:r>
            <a:r>
              <a:rPr lang="en-US"/>
              <a:t> gaps (1d eigenproblem)</a:t>
            </a:r>
          </a:p>
        </p:txBody>
      </p:sp>
      <p:sp>
        <p:nvSpPr>
          <p:cNvPr id="237589" name="Text Box 31"/>
          <p:cNvSpPr txBox="1">
            <a:spLocks noChangeArrowheads="1"/>
          </p:cNvSpPr>
          <p:nvPr/>
        </p:nvSpPr>
        <p:spPr bwMode="auto">
          <a:xfrm>
            <a:off x="5915025" y="5943600"/>
            <a:ext cx="2019300" cy="461963"/>
          </a:xfrm>
          <a:prstGeom prst="rect">
            <a:avLst/>
          </a:prstGeom>
          <a:noFill/>
          <a:ln w="9525">
            <a:noFill/>
            <a:miter lim="800000"/>
            <a:headEnd/>
            <a:tailEnd/>
          </a:ln>
        </p:spPr>
        <p:txBody>
          <a:bodyPr wrap="none">
            <a:spAutoFit/>
          </a:bodyPr>
          <a:lstStyle/>
          <a:p>
            <a:pPr algn="ctr" eaLnBrk="0" hangingPunct="0"/>
            <a:r>
              <a:rPr lang="en-US"/>
              <a:t>wavenumber </a:t>
            </a:r>
            <a:r>
              <a:rPr lang="en-US">
                <a:latin typeface="Symbol" pitchFamily="18" charset="2"/>
              </a:rPr>
              <a:t>β</a:t>
            </a:r>
            <a:endParaRPr lang="en-US"/>
          </a:p>
        </p:txBody>
      </p:sp>
      <p:sp>
        <p:nvSpPr>
          <p:cNvPr id="237590" name="Line 32"/>
          <p:cNvSpPr>
            <a:spLocks noChangeShapeType="1"/>
          </p:cNvSpPr>
          <p:nvPr/>
        </p:nvSpPr>
        <p:spPr bwMode="auto">
          <a:xfrm flipV="1">
            <a:off x="990600" y="4038600"/>
            <a:ext cx="0" cy="533400"/>
          </a:xfrm>
          <a:prstGeom prst="line">
            <a:avLst/>
          </a:prstGeom>
          <a:noFill/>
          <a:ln w="9525">
            <a:solidFill>
              <a:schemeClr val="tx1"/>
            </a:solidFill>
            <a:round/>
            <a:headEnd/>
            <a:tailEnd type="triangle" w="med" len="med"/>
          </a:ln>
        </p:spPr>
        <p:txBody>
          <a:bodyPr wrap="none" anchor="ctr"/>
          <a:lstStyle/>
          <a:p>
            <a:endParaRPr lang="cs-CZ"/>
          </a:p>
        </p:txBody>
      </p:sp>
      <p:grpSp>
        <p:nvGrpSpPr>
          <p:cNvPr id="237591" name="Group 33"/>
          <p:cNvGrpSpPr>
            <a:grpSpLocks/>
          </p:cNvGrpSpPr>
          <p:nvPr/>
        </p:nvGrpSpPr>
        <p:grpSpPr bwMode="auto">
          <a:xfrm>
            <a:off x="2332038" y="4267200"/>
            <a:ext cx="150812" cy="150813"/>
            <a:chOff x="912" y="3024"/>
            <a:chExt cx="672" cy="672"/>
          </a:xfrm>
        </p:grpSpPr>
        <p:sp>
          <p:nvSpPr>
            <p:cNvPr id="237601" name="Oval 34"/>
            <p:cNvSpPr>
              <a:spLocks noChangeArrowheads="1"/>
            </p:cNvSpPr>
            <p:nvPr/>
          </p:nvSpPr>
          <p:spPr bwMode="auto">
            <a:xfrm>
              <a:off x="912" y="3024"/>
              <a:ext cx="672" cy="672"/>
            </a:xfrm>
            <a:prstGeom prst="ellipse">
              <a:avLst/>
            </a:prstGeom>
            <a:noFill/>
            <a:ln w="28575">
              <a:solidFill>
                <a:schemeClr val="tx1"/>
              </a:solidFill>
              <a:round/>
              <a:headEnd/>
              <a:tailEnd/>
            </a:ln>
          </p:spPr>
          <p:txBody>
            <a:bodyPr wrap="none" anchor="ctr"/>
            <a:lstStyle/>
            <a:p>
              <a:pPr algn="ctr" eaLnBrk="0" hangingPunct="0"/>
              <a:endParaRPr lang="cs-CZ"/>
            </a:p>
          </p:txBody>
        </p:sp>
        <p:sp>
          <p:nvSpPr>
            <p:cNvPr id="237602" name="Oval 35"/>
            <p:cNvSpPr>
              <a:spLocks noChangeArrowheads="1"/>
            </p:cNvSpPr>
            <p:nvPr/>
          </p:nvSpPr>
          <p:spPr bwMode="auto">
            <a:xfrm>
              <a:off x="1140" y="3252"/>
              <a:ext cx="216" cy="216"/>
            </a:xfrm>
            <a:prstGeom prst="ellipse">
              <a:avLst/>
            </a:prstGeom>
            <a:solidFill>
              <a:schemeClr val="tx1"/>
            </a:solidFill>
            <a:ln w="6350">
              <a:solidFill>
                <a:schemeClr val="tx1"/>
              </a:solidFill>
              <a:round/>
              <a:headEnd/>
              <a:tailEnd/>
            </a:ln>
          </p:spPr>
          <p:txBody>
            <a:bodyPr wrap="none" anchor="ctr"/>
            <a:lstStyle/>
            <a:p>
              <a:pPr algn="ctr" eaLnBrk="0" hangingPunct="0"/>
              <a:endParaRPr lang="cs-CZ"/>
            </a:p>
          </p:txBody>
        </p:sp>
      </p:grpSp>
      <p:sp>
        <p:nvSpPr>
          <p:cNvPr id="237592" name="Text Box 36"/>
          <p:cNvSpPr txBox="1">
            <a:spLocks noChangeArrowheads="1"/>
          </p:cNvSpPr>
          <p:nvPr/>
        </p:nvSpPr>
        <p:spPr bwMode="auto">
          <a:xfrm>
            <a:off x="2055813" y="3962400"/>
            <a:ext cx="354012" cy="461963"/>
          </a:xfrm>
          <a:prstGeom prst="rect">
            <a:avLst/>
          </a:prstGeom>
          <a:noFill/>
          <a:ln w="9525">
            <a:noFill/>
            <a:miter lim="800000"/>
            <a:headEnd/>
            <a:tailEnd/>
          </a:ln>
        </p:spPr>
        <p:txBody>
          <a:bodyPr wrap="none">
            <a:spAutoFit/>
          </a:bodyPr>
          <a:lstStyle/>
          <a:p>
            <a:pPr algn="ctr" eaLnBrk="0" hangingPunct="0"/>
            <a:r>
              <a:rPr lang="en-US">
                <a:latin typeface="Symbol" pitchFamily="18" charset="2"/>
              </a:rPr>
              <a:t>β</a:t>
            </a:r>
            <a:endParaRPr lang="en-US"/>
          </a:p>
        </p:txBody>
      </p:sp>
      <p:sp>
        <p:nvSpPr>
          <p:cNvPr id="237593" name="Text Box 37"/>
          <p:cNvSpPr txBox="1">
            <a:spLocks noChangeArrowheads="1"/>
          </p:cNvSpPr>
          <p:nvPr/>
        </p:nvSpPr>
        <p:spPr bwMode="auto">
          <a:xfrm>
            <a:off x="63500" y="4525963"/>
            <a:ext cx="1993900" cy="731837"/>
          </a:xfrm>
          <a:prstGeom prst="rect">
            <a:avLst/>
          </a:prstGeom>
          <a:noFill/>
          <a:ln w="9525">
            <a:noFill/>
            <a:miter lim="800000"/>
            <a:headEnd/>
            <a:tailEnd/>
          </a:ln>
        </p:spPr>
        <p:txBody>
          <a:bodyPr wrap="none">
            <a:spAutoFit/>
          </a:bodyPr>
          <a:lstStyle/>
          <a:p>
            <a:pPr algn="ctr" eaLnBrk="0" hangingPunct="0"/>
            <a:r>
              <a:rPr lang="en-US"/>
              <a:t>radial </a:t>
            </a:r>
            <a:r>
              <a:rPr lang="en-US" i="1"/>
              <a:t>k</a:t>
            </a:r>
            <a:r>
              <a:rPr lang="en-US" i="1" baseline="-25000"/>
              <a:t>r</a:t>
            </a:r>
            <a:endParaRPr lang="en-US" i="1"/>
          </a:p>
          <a:p>
            <a:pPr algn="ctr" eaLnBrk="0" hangingPunct="0"/>
            <a:r>
              <a:rPr lang="en-US" sz="1800"/>
              <a:t>(Bloch wavevector)</a:t>
            </a:r>
            <a:endParaRPr lang="en-US" i="1"/>
          </a:p>
        </p:txBody>
      </p:sp>
      <p:sp>
        <p:nvSpPr>
          <p:cNvPr id="237594" name="Line 38"/>
          <p:cNvSpPr>
            <a:spLocks noChangeShapeType="1"/>
          </p:cNvSpPr>
          <p:nvPr/>
        </p:nvSpPr>
        <p:spPr bwMode="auto">
          <a:xfrm flipV="1">
            <a:off x="4876800" y="6019800"/>
            <a:ext cx="0" cy="304800"/>
          </a:xfrm>
          <a:prstGeom prst="line">
            <a:avLst/>
          </a:prstGeom>
          <a:noFill/>
          <a:ln w="9525">
            <a:solidFill>
              <a:srgbClr val="FF0000"/>
            </a:solidFill>
            <a:round/>
            <a:headEnd/>
            <a:tailEnd type="triangle" w="med" len="med"/>
          </a:ln>
        </p:spPr>
        <p:txBody>
          <a:bodyPr wrap="none" anchor="ctr"/>
          <a:lstStyle/>
          <a:p>
            <a:endParaRPr lang="cs-CZ"/>
          </a:p>
        </p:txBody>
      </p:sp>
      <p:sp>
        <p:nvSpPr>
          <p:cNvPr id="237595" name="Text Box 39"/>
          <p:cNvSpPr txBox="1">
            <a:spLocks noChangeArrowheads="1"/>
          </p:cNvSpPr>
          <p:nvPr/>
        </p:nvSpPr>
        <p:spPr bwMode="auto">
          <a:xfrm>
            <a:off x="3105150" y="6324600"/>
            <a:ext cx="3128963" cy="461963"/>
          </a:xfrm>
          <a:prstGeom prst="rect">
            <a:avLst/>
          </a:prstGeom>
          <a:noFill/>
          <a:ln w="9525">
            <a:noFill/>
            <a:miter lim="800000"/>
            <a:headEnd/>
            <a:tailEnd/>
          </a:ln>
        </p:spPr>
        <p:txBody>
          <a:bodyPr wrap="none">
            <a:spAutoFit/>
          </a:bodyPr>
          <a:lstStyle/>
          <a:p>
            <a:pPr algn="ctr" eaLnBrk="0" hangingPunct="0"/>
            <a:r>
              <a:rPr lang="en-US"/>
              <a:t>β = 0: </a:t>
            </a:r>
            <a:r>
              <a:rPr lang="en-US">
                <a:solidFill>
                  <a:srgbClr val="FF0000"/>
                </a:solidFill>
              </a:rPr>
              <a:t>normal incidence</a:t>
            </a:r>
            <a:endParaRPr lang="en-US"/>
          </a:p>
        </p:txBody>
      </p:sp>
      <p:sp>
        <p:nvSpPr>
          <p:cNvPr id="237596" name="Line 40"/>
          <p:cNvSpPr>
            <a:spLocks noChangeShapeType="1"/>
          </p:cNvSpPr>
          <p:nvPr/>
        </p:nvSpPr>
        <p:spPr bwMode="auto">
          <a:xfrm>
            <a:off x="457200" y="6096000"/>
            <a:ext cx="609600" cy="0"/>
          </a:xfrm>
          <a:prstGeom prst="line">
            <a:avLst/>
          </a:prstGeom>
          <a:noFill/>
          <a:ln w="9525">
            <a:solidFill>
              <a:schemeClr val="tx1"/>
            </a:solidFill>
            <a:round/>
            <a:headEnd/>
            <a:tailEnd type="triangle" w="med" len="med"/>
          </a:ln>
        </p:spPr>
        <p:txBody>
          <a:bodyPr wrap="none" anchor="ctr"/>
          <a:lstStyle/>
          <a:p>
            <a:endParaRPr lang="cs-CZ"/>
          </a:p>
        </p:txBody>
      </p:sp>
      <p:sp>
        <p:nvSpPr>
          <p:cNvPr id="237597" name="Text Box 41"/>
          <p:cNvSpPr txBox="1">
            <a:spLocks noChangeArrowheads="1"/>
          </p:cNvSpPr>
          <p:nvPr/>
        </p:nvSpPr>
        <p:spPr bwMode="auto">
          <a:xfrm>
            <a:off x="42863" y="5867400"/>
            <a:ext cx="492125" cy="461963"/>
          </a:xfrm>
          <a:prstGeom prst="rect">
            <a:avLst/>
          </a:prstGeom>
          <a:noFill/>
          <a:ln w="9525">
            <a:noFill/>
            <a:miter lim="800000"/>
            <a:headEnd/>
            <a:tailEnd/>
          </a:ln>
        </p:spPr>
        <p:txBody>
          <a:bodyPr wrap="none">
            <a:spAutoFit/>
          </a:bodyPr>
          <a:lstStyle/>
          <a:p>
            <a:pPr algn="ctr" eaLnBrk="0" hangingPunct="0"/>
            <a:r>
              <a:rPr lang="en-US" i="1"/>
              <a:t>k</a:t>
            </a:r>
            <a:r>
              <a:rPr lang="en-US" i="1" baseline="-25000"/>
              <a:t>φ</a:t>
            </a:r>
            <a:endParaRPr lang="en-US" baseline="-25000"/>
          </a:p>
        </p:txBody>
      </p:sp>
      <p:sp>
        <p:nvSpPr>
          <p:cNvPr id="237598" name="Line 42"/>
          <p:cNvSpPr>
            <a:spLocks noChangeShapeType="1"/>
          </p:cNvSpPr>
          <p:nvPr/>
        </p:nvSpPr>
        <p:spPr bwMode="auto">
          <a:xfrm flipV="1">
            <a:off x="228600" y="5791200"/>
            <a:ext cx="914400" cy="685800"/>
          </a:xfrm>
          <a:prstGeom prst="line">
            <a:avLst/>
          </a:prstGeom>
          <a:noFill/>
          <a:ln w="57150">
            <a:solidFill>
              <a:srgbClr val="FF0000"/>
            </a:solidFill>
            <a:round/>
            <a:headEnd/>
            <a:tailEnd/>
          </a:ln>
        </p:spPr>
        <p:txBody>
          <a:bodyPr wrap="none" anchor="ctr"/>
          <a:lstStyle/>
          <a:p>
            <a:endParaRPr lang="cs-CZ"/>
          </a:p>
        </p:txBody>
      </p:sp>
      <p:sp>
        <p:nvSpPr>
          <p:cNvPr id="237599" name="Text Box 43"/>
          <p:cNvSpPr txBox="1">
            <a:spLocks noChangeArrowheads="1"/>
          </p:cNvSpPr>
          <p:nvPr/>
        </p:nvSpPr>
        <p:spPr bwMode="auto">
          <a:xfrm>
            <a:off x="1060450" y="5486400"/>
            <a:ext cx="2216150" cy="641350"/>
          </a:xfrm>
          <a:prstGeom prst="rect">
            <a:avLst/>
          </a:prstGeom>
          <a:noFill/>
          <a:ln w="9525">
            <a:noFill/>
            <a:miter lim="800000"/>
            <a:headEnd/>
            <a:tailEnd/>
          </a:ln>
        </p:spPr>
        <p:txBody>
          <a:bodyPr wrap="none">
            <a:spAutoFit/>
          </a:bodyPr>
          <a:lstStyle/>
          <a:p>
            <a:pPr algn="ctr" eaLnBrk="0" hangingPunct="0"/>
            <a:r>
              <a:rPr lang="en-US" sz="1800">
                <a:solidFill>
                  <a:srgbClr val="FF0000"/>
                </a:solidFill>
              </a:rPr>
              <a:t>0</a:t>
            </a:r>
            <a:r>
              <a:rPr lang="en-US" sz="1800"/>
              <a:t> by conservation</a:t>
            </a:r>
          </a:p>
          <a:p>
            <a:pPr algn="ctr" eaLnBrk="0" hangingPunct="0"/>
            <a:r>
              <a:rPr lang="en-US" sz="1800"/>
              <a:t>of </a:t>
            </a:r>
            <a:r>
              <a:rPr lang="en-US" sz="1800">
                <a:solidFill>
                  <a:srgbClr val="FF0000"/>
                </a:solidFill>
              </a:rPr>
              <a:t>angular momentum</a:t>
            </a:r>
            <a:endParaRPr lang="en-US" sz="1800"/>
          </a:p>
        </p:txBody>
      </p:sp>
      <p:sp>
        <p:nvSpPr>
          <p:cNvPr id="237600" name="Text Box 44"/>
          <p:cNvSpPr txBox="1">
            <a:spLocks noChangeArrowheads="1"/>
          </p:cNvSpPr>
          <p:nvPr/>
        </p:nvSpPr>
        <p:spPr bwMode="auto">
          <a:xfrm>
            <a:off x="4494213" y="1676400"/>
            <a:ext cx="396875" cy="461963"/>
          </a:xfrm>
          <a:prstGeom prst="rect">
            <a:avLst/>
          </a:prstGeom>
          <a:noFill/>
          <a:ln w="9525">
            <a:noFill/>
            <a:miter lim="800000"/>
            <a:headEnd/>
            <a:tailEnd/>
          </a:ln>
        </p:spPr>
        <p:txBody>
          <a:bodyPr wrap="none">
            <a:spAutoFit/>
          </a:bodyPr>
          <a:lstStyle/>
          <a:p>
            <a:pPr algn="ctr" eaLnBrk="0" hangingPunct="0"/>
            <a:r>
              <a:rPr lang="en-US">
                <a:latin typeface="Symbol" pitchFamily="18" charset="2"/>
              </a:rPr>
              <a:t>ω</a:t>
            </a: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Omnidirectional Cladding</a:t>
            </a:r>
          </a:p>
        </p:txBody>
      </p:sp>
      <p:grpSp>
        <p:nvGrpSpPr>
          <p:cNvPr id="238595" name="Group 3"/>
          <p:cNvGrpSpPr>
            <a:grpSpLocks/>
          </p:cNvGrpSpPr>
          <p:nvPr/>
        </p:nvGrpSpPr>
        <p:grpSpPr bwMode="auto">
          <a:xfrm>
            <a:off x="381000" y="152400"/>
            <a:ext cx="990600" cy="990600"/>
            <a:chOff x="3648" y="912"/>
            <a:chExt cx="1344" cy="1344"/>
          </a:xfrm>
        </p:grpSpPr>
        <p:sp>
          <p:nvSpPr>
            <p:cNvPr id="238631" name="Oval 4"/>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8632" name="Oval 5"/>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38633" name="Oval 6"/>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8634" name="Oval 7"/>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38635" name="Oval 8"/>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8636" name="Oval 9"/>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grpSp>
        <p:nvGrpSpPr>
          <p:cNvPr id="238596" name="Group 10"/>
          <p:cNvGrpSpPr>
            <a:grpSpLocks/>
          </p:cNvGrpSpPr>
          <p:nvPr/>
        </p:nvGrpSpPr>
        <p:grpSpPr bwMode="auto">
          <a:xfrm>
            <a:off x="0" y="4479925"/>
            <a:ext cx="2438400" cy="1600200"/>
            <a:chOff x="0" y="2822"/>
            <a:chExt cx="1488" cy="1008"/>
          </a:xfrm>
        </p:grpSpPr>
        <p:sp>
          <p:nvSpPr>
            <p:cNvPr id="238617" name="Rectangle 11"/>
            <p:cNvSpPr>
              <a:spLocks noChangeArrowheads="1"/>
            </p:cNvSpPr>
            <p:nvPr/>
          </p:nvSpPr>
          <p:spPr bwMode="auto">
            <a:xfrm>
              <a:off x="0" y="2822"/>
              <a:ext cx="1488" cy="4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8618" name="Rectangle 12"/>
            <p:cNvSpPr>
              <a:spLocks noChangeArrowheads="1"/>
            </p:cNvSpPr>
            <p:nvPr/>
          </p:nvSpPr>
          <p:spPr bwMode="auto">
            <a:xfrm>
              <a:off x="0" y="2870"/>
              <a:ext cx="1488" cy="96"/>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8619" name="Rectangle 13"/>
            <p:cNvSpPr>
              <a:spLocks noChangeArrowheads="1"/>
            </p:cNvSpPr>
            <p:nvPr/>
          </p:nvSpPr>
          <p:spPr bwMode="auto">
            <a:xfrm>
              <a:off x="0" y="2966"/>
              <a:ext cx="1488" cy="4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8620" name="Rectangle 14"/>
            <p:cNvSpPr>
              <a:spLocks noChangeArrowheads="1"/>
            </p:cNvSpPr>
            <p:nvPr/>
          </p:nvSpPr>
          <p:spPr bwMode="auto">
            <a:xfrm>
              <a:off x="0" y="3014"/>
              <a:ext cx="1488" cy="96"/>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8621" name="Rectangle 15"/>
            <p:cNvSpPr>
              <a:spLocks noChangeArrowheads="1"/>
            </p:cNvSpPr>
            <p:nvPr/>
          </p:nvSpPr>
          <p:spPr bwMode="auto">
            <a:xfrm>
              <a:off x="0" y="3110"/>
              <a:ext cx="1488" cy="4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8622" name="Rectangle 16"/>
            <p:cNvSpPr>
              <a:spLocks noChangeArrowheads="1"/>
            </p:cNvSpPr>
            <p:nvPr/>
          </p:nvSpPr>
          <p:spPr bwMode="auto">
            <a:xfrm>
              <a:off x="0" y="3158"/>
              <a:ext cx="1488" cy="96"/>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8623" name="Rectangle 17"/>
            <p:cNvSpPr>
              <a:spLocks noChangeArrowheads="1"/>
            </p:cNvSpPr>
            <p:nvPr/>
          </p:nvSpPr>
          <p:spPr bwMode="auto">
            <a:xfrm>
              <a:off x="0" y="3254"/>
              <a:ext cx="1488" cy="4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8624" name="Rectangle 18"/>
            <p:cNvSpPr>
              <a:spLocks noChangeArrowheads="1"/>
            </p:cNvSpPr>
            <p:nvPr/>
          </p:nvSpPr>
          <p:spPr bwMode="auto">
            <a:xfrm>
              <a:off x="0" y="3302"/>
              <a:ext cx="1488" cy="96"/>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8625" name="Rectangle 19"/>
            <p:cNvSpPr>
              <a:spLocks noChangeArrowheads="1"/>
            </p:cNvSpPr>
            <p:nvPr/>
          </p:nvSpPr>
          <p:spPr bwMode="auto">
            <a:xfrm>
              <a:off x="0" y="3398"/>
              <a:ext cx="1488" cy="4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8626" name="Rectangle 20"/>
            <p:cNvSpPr>
              <a:spLocks noChangeArrowheads="1"/>
            </p:cNvSpPr>
            <p:nvPr/>
          </p:nvSpPr>
          <p:spPr bwMode="auto">
            <a:xfrm>
              <a:off x="0" y="3446"/>
              <a:ext cx="1488" cy="96"/>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8627" name="Rectangle 21"/>
            <p:cNvSpPr>
              <a:spLocks noChangeArrowheads="1"/>
            </p:cNvSpPr>
            <p:nvPr/>
          </p:nvSpPr>
          <p:spPr bwMode="auto">
            <a:xfrm>
              <a:off x="0" y="3542"/>
              <a:ext cx="1488" cy="4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8628" name="Rectangle 22"/>
            <p:cNvSpPr>
              <a:spLocks noChangeArrowheads="1"/>
            </p:cNvSpPr>
            <p:nvPr/>
          </p:nvSpPr>
          <p:spPr bwMode="auto">
            <a:xfrm>
              <a:off x="0" y="3590"/>
              <a:ext cx="1488" cy="96"/>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238629" name="Rectangle 23"/>
            <p:cNvSpPr>
              <a:spLocks noChangeArrowheads="1"/>
            </p:cNvSpPr>
            <p:nvPr/>
          </p:nvSpPr>
          <p:spPr bwMode="auto">
            <a:xfrm>
              <a:off x="0" y="3686"/>
              <a:ext cx="1488" cy="48"/>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38630" name="Rectangle 24"/>
            <p:cNvSpPr>
              <a:spLocks noChangeArrowheads="1"/>
            </p:cNvSpPr>
            <p:nvPr/>
          </p:nvSpPr>
          <p:spPr bwMode="auto">
            <a:xfrm>
              <a:off x="0" y="3734"/>
              <a:ext cx="1488" cy="96"/>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grpSp>
      <p:pic>
        <p:nvPicPr>
          <p:cNvPr id="238597" name="Picture 25"/>
          <p:cNvPicPr>
            <a:picLocks noChangeAspect="1" noChangeArrowheads="1"/>
          </p:cNvPicPr>
          <p:nvPr/>
        </p:nvPicPr>
        <p:blipFill>
          <a:blip r:embed="rId2"/>
          <a:srcRect/>
          <a:stretch>
            <a:fillRect/>
          </a:stretch>
        </p:blipFill>
        <p:spPr bwMode="auto">
          <a:xfrm>
            <a:off x="3733800" y="1828800"/>
            <a:ext cx="5232400" cy="4127500"/>
          </a:xfrm>
          <a:prstGeom prst="rect">
            <a:avLst/>
          </a:prstGeom>
          <a:noFill/>
          <a:ln w="9525">
            <a:noFill/>
            <a:miter lim="800000"/>
            <a:headEnd/>
            <a:tailEnd/>
          </a:ln>
        </p:spPr>
      </p:pic>
      <p:sp>
        <p:nvSpPr>
          <p:cNvPr id="238598" name="Text Box 26"/>
          <p:cNvSpPr txBox="1">
            <a:spLocks noChangeArrowheads="1"/>
          </p:cNvSpPr>
          <p:nvPr/>
        </p:nvSpPr>
        <p:spPr bwMode="auto">
          <a:xfrm>
            <a:off x="4630738" y="1295400"/>
            <a:ext cx="4548187" cy="457200"/>
          </a:xfrm>
          <a:prstGeom prst="rect">
            <a:avLst/>
          </a:prstGeom>
          <a:noFill/>
          <a:ln w="9525">
            <a:noFill/>
            <a:miter lim="800000"/>
            <a:headEnd/>
            <a:tailEnd/>
          </a:ln>
        </p:spPr>
        <p:txBody>
          <a:bodyPr wrap="none">
            <a:spAutoFit/>
          </a:bodyPr>
          <a:lstStyle/>
          <a:p>
            <a:pPr algn="ctr" eaLnBrk="0" hangingPunct="0"/>
            <a:r>
              <a:rPr lang="en-US"/>
              <a:t>Bragg fiber gaps (1d eigenproblem)</a:t>
            </a:r>
          </a:p>
        </p:txBody>
      </p:sp>
      <p:sp>
        <p:nvSpPr>
          <p:cNvPr id="238599" name="Text Box 27"/>
          <p:cNvSpPr txBox="1">
            <a:spLocks noChangeArrowheads="1"/>
          </p:cNvSpPr>
          <p:nvPr/>
        </p:nvSpPr>
        <p:spPr bwMode="auto">
          <a:xfrm>
            <a:off x="5915025" y="5943600"/>
            <a:ext cx="2019300" cy="461963"/>
          </a:xfrm>
          <a:prstGeom prst="rect">
            <a:avLst/>
          </a:prstGeom>
          <a:noFill/>
          <a:ln w="9525">
            <a:noFill/>
            <a:miter lim="800000"/>
            <a:headEnd/>
            <a:tailEnd/>
          </a:ln>
        </p:spPr>
        <p:txBody>
          <a:bodyPr wrap="none">
            <a:spAutoFit/>
          </a:bodyPr>
          <a:lstStyle/>
          <a:p>
            <a:pPr algn="ctr" eaLnBrk="0" hangingPunct="0"/>
            <a:r>
              <a:rPr lang="en-US"/>
              <a:t>wavenumber </a:t>
            </a:r>
            <a:r>
              <a:rPr lang="en-US">
                <a:latin typeface="Symbol" pitchFamily="18" charset="2"/>
              </a:rPr>
              <a:t>β</a:t>
            </a:r>
            <a:endParaRPr lang="en-US"/>
          </a:p>
        </p:txBody>
      </p:sp>
      <p:grpSp>
        <p:nvGrpSpPr>
          <p:cNvPr id="238600" name="Group 28"/>
          <p:cNvGrpSpPr>
            <a:grpSpLocks/>
          </p:cNvGrpSpPr>
          <p:nvPr/>
        </p:nvGrpSpPr>
        <p:grpSpPr bwMode="auto">
          <a:xfrm>
            <a:off x="1341438" y="6477000"/>
            <a:ext cx="150812" cy="150813"/>
            <a:chOff x="912" y="3024"/>
            <a:chExt cx="672" cy="672"/>
          </a:xfrm>
        </p:grpSpPr>
        <p:sp>
          <p:nvSpPr>
            <p:cNvPr id="238615" name="Oval 29"/>
            <p:cNvSpPr>
              <a:spLocks noChangeArrowheads="1"/>
            </p:cNvSpPr>
            <p:nvPr/>
          </p:nvSpPr>
          <p:spPr bwMode="auto">
            <a:xfrm>
              <a:off x="912" y="3024"/>
              <a:ext cx="672" cy="672"/>
            </a:xfrm>
            <a:prstGeom prst="ellipse">
              <a:avLst/>
            </a:prstGeom>
            <a:noFill/>
            <a:ln w="28575">
              <a:solidFill>
                <a:schemeClr val="tx1"/>
              </a:solidFill>
              <a:round/>
              <a:headEnd/>
              <a:tailEnd/>
            </a:ln>
          </p:spPr>
          <p:txBody>
            <a:bodyPr wrap="none" anchor="ctr"/>
            <a:lstStyle/>
            <a:p>
              <a:pPr algn="ctr" eaLnBrk="0" hangingPunct="0"/>
              <a:endParaRPr lang="cs-CZ"/>
            </a:p>
          </p:txBody>
        </p:sp>
        <p:sp>
          <p:nvSpPr>
            <p:cNvPr id="238616" name="Oval 30"/>
            <p:cNvSpPr>
              <a:spLocks noChangeArrowheads="1"/>
            </p:cNvSpPr>
            <p:nvPr/>
          </p:nvSpPr>
          <p:spPr bwMode="auto">
            <a:xfrm>
              <a:off x="1140" y="3252"/>
              <a:ext cx="216" cy="216"/>
            </a:xfrm>
            <a:prstGeom prst="ellipse">
              <a:avLst/>
            </a:prstGeom>
            <a:solidFill>
              <a:schemeClr val="tx1"/>
            </a:solidFill>
            <a:ln w="6350">
              <a:solidFill>
                <a:schemeClr val="tx1"/>
              </a:solidFill>
              <a:round/>
              <a:headEnd/>
              <a:tailEnd/>
            </a:ln>
          </p:spPr>
          <p:txBody>
            <a:bodyPr wrap="none" anchor="ctr"/>
            <a:lstStyle/>
            <a:p>
              <a:pPr algn="ctr" eaLnBrk="0" hangingPunct="0"/>
              <a:endParaRPr lang="cs-CZ"/>
            </a:p>
          </p:txBody>
        </p:sp>
      </p:grpSp>
      <p:sp>
        <p:nvSpPr>
          <p:cNvPr id="238601" name="Text Box 31"/>
          <p:cNvSpPr txBox="1">
            <a:spLocks noChangeArrowheads="1"/>
          </p:cNvSpPr>
          <p:nvPr/>
        </p:nvSpPr>
        <p:spPr bwMode="auto">
          <a:xfrm>
            <a:off x="1065213" y="6172200"/>
            <a:ext cx="354012" cy="461963"/>
          </a:xfrm>
          <a:prstGeom prst="rect">
            <a:avLst/>
          </a:prstGeom>
          <a:noFill/>
          <a:ln w="9525">
            <a:noFill/>
            <a:miter lim="800000"/>
            <a:headEnd/>
            <a:tailEnd/>
          </a:ln>
        </p:spPr>
        <p:txBody>
          <a:bodyPr wrap="none">
            <a:spAutoFit/>
          </a:bodyPr>
          <a:lstStyle/>
          <a:p>
            <a:pPr algn="ctr" eaLnBrk="0" hangingPunct="0"/>
            <a:r>
              <a:rPr lang="en-US">
                <a:latin typeface="Symbol" pitchFamily="18" charset="2"/>
              </a:rPr>
              <a:t>β</a:t>
            </a:r>
            <a:endParaRPr lang="en-US"/>
          </a:p>
        </p:txBody>
      </p:sp>
      <p:sp>
        <p:nvSpPr>
          <p:cNvPr id="238602" name="Line 32"/>
          <p:cNvSpPr>
            <a:spLocks noChangeShapeType="1"/>
          </p:cNvSpPr>
          <p:nvPr/>
        </p:nvSpPr>
        <p:spPr bwMode="auto">
          <a:xfrm flipV="1">
            <a:off x="4876800" y="6019800"/>
            <a:ext cx="0" cy="304800"/>
          </a:xfrm>
          <a:prstGeom prst="line">
            <a:avLst/>
          </a:prstGeom>
          <a:noFill/>
          <a:ln w="9525">
            <a:solidFill>
              <a:schemeClr val="tx1"/>
            </a:solidFill>
            <a:round/>
            <a:headEnd/>
            <a:tailEnd type="triangle" w="med" len="med"/>
          </a:ln>
        </p:spPr>
        <p:txBody>
          <a:bodyPr wrap="none" anchor="ctr"/>
          <a:lstStyle/>
          <a:p>
            <a:endParaRPr lang="cs-CZ"/>
          </a:p>
        </p:txBody>
      </p:sp>
      <p:sp>
        <p:nvSpPr>
          <p:cNvPr id="238603" name="Text Box 33"/>
          <p:cNvSpPr txBox="1">
            <a:spLocks noChangeArrowheads="1"/>
          </p:cNvSpPr>
          <p:nvPr/>
        </p:nvSpPr>
        <p:spPr bwMode="auto">
          <a:xfrm>
            <a:off x="3106738" y="6324600"/>
            <a:ext cx="3125787" cy="461963"/>
          </a:xfrm>
          <a:prstGeom prst="rect">
            <a:avLst/>
          </a:prstGeom>
          <a:noFill/>
          <a:ln w="9525">
            <a:noFill/>
            <a:miter lim="800000"/>
            <a:headEnd/>
            <a:tailEnd/>
          </a:ln>
        </p:spPr>
        <p:txBody>
          <a:bodyPr wrap="none">
            <a:spAutoFit/>
          </a:bodyPr>
          <a:lstStyle/>
          <a:p>
            <a:pPr algn="ctr" eaLnBrk="0" hangingPunct="0"/>
            <a:r>
              <a:rPr lang="en-US">
                <a:latin typeface="Symbol" pitchFamily="18" charset="2"/>
              </a:rPr>
              <a:t>β</a:t>
            </a:r>
            <a:r>
              <a:rPr lang="en-US"/>
              <a:t> = 0: normal incidence</a:t>
            </a:r>
          </a:p>
        </p:txBody>
      </p:sp>
      <p:sp>
        <p:nvSpPr>
          <p:cNvPr id="238604" name="Freeform 34"/>
          <p:cNvSpPr>
            <a:spLocks/>
          </p:cNvSpPr>
          <p:nvPr/>
        </p:nvSpPr>
        <p:spPr bwMode="auto">
          <a:xfrm>
            <a:off x="4859338" y="3886200"/>
            <a:ext cx="2032000" cy="703263"/>
          </a:xfrm>
          <a:custGeom>
            <a:avLst/>
            <a:gdLst>
              <a:gd name="T0" fmla="*/ 2147483647 w 1280"/>
              <a:gd name="T1" fmla="*/ 2147483647 h 443"/>
              <a:gd name="T2" fmla="*/ 0 w 1280"/>
              <a:gd name="T3" fmla="*/ 2147483647 h 443"/>
              <a:gd name="T4" fmla="*/ 0 w 1280"/>
              <a:gd name="T5" fmla="*/ 0 h 443"/>
              <a:gd name="T6" fmla="*/ 2147483647 w 1280"/>
              <a:gd name="T7" fmla="*/ 0 h 443"/>
              <a:gd name="T8" fmla="*/ 0 60000 65536"/>
              <a:gd name="T9" fmla="*/ 0 60000 65536"/>
              <a:gd name="T10" fmla="*/ 0 60000 65536"/>
              <a:gd name="T11" fmla="*/ 0 60000 65536"/>
              <a:gd name="T12" fmla="*/ 0 w 1280"/>
              <a:gd name="T13" fmla="*/ 0 h 443"/>
              <a:gd name="T14" fmla="*/ 1280 w 1280"/>
              <a:gd name="T15" fmla="*/ 443 h 443"/>
            </a:gdLst>
            <a:ahLst/>
            <a:cxnLst>
              <a:cxn ang="T8">
                <a:pos x="T0" y="T1"/>
              </a:cxn>
              <a:cxn ang="T9">
                <a:pos x="T2" y="T3"/>
              </a:cxn>
              <a:cxn ang="T10">
                <a:pos x="T4" y="T5"/>
              </a:cxn>
              <a:cxn ang="T11">
                <a:pos x="T6" y="T7"/>
              </a:cxn>
            </a:cxnLst>
            <a:rect l="T12" t="T13" r="T14" b="T15"/>
            <a:pathLst>
              <a:path w="1280" h="443">
                <a:moveTo>
                  <a:pt x="827" y="443"/>
                </a:moveTo>
                <a:lnTo>
                  <a:pt x="0" y="443"/>
                </a:lnTo>
                <a:lnTo>
                  <a:pt x="0" y="0"/>
                </a:lnTo>
                <a:lnTo>
                  <a:pt x="1280" y="0"/>
                </a:lnTo>
              </a:path>
            </a:pathLst>
          </a:custGeom>
          <a:solidFill>
            <a:srgbClr val="FF0000"/>
          </a:solidFill>
          <a:ln w="9525">
            <a:solidFill>
              <a:schemeClr val="tx1"/>
            </a:solidFill>
            <a:round/>
            <a:headEnd/>
            <a:tailEnd/>
          </a:ln>
        </p:spPr>
        <p:txBody>
          <a:bodyPr wrap="none" anchor="ctr"/>
          <a:lstStyle/>
          <a:p>
            <a:endParaRPr lang="cs-CZ"/>
          </a:p>
        </p:txBody>
      </p:sp>
      <p:sp>
        <p:nvSpPr>
          <p:cNvPr id="238605" name="Line 35"/>
          <p:cNvSpPr>
            <a:spLocks noChangeShapeType="1"/>
          </p:cNvSpPr>
          <p:nvPr/>
        </p:nvSpPr>
        <p:spPr bwMode="auto">
          <a:xfrm>
            <a:off x="228600" y="4038600"/>
            <a:ext cx="990600" cy="381000"/>
          </a:xfrm>
          <a:prstGeom prst="line">
            <a:avLst/>
          </a:prstGeom>
          <a:noFill/>
          <a:ln w="9525">
            <a:solidFill>
              <a:srgbClr val="FF0000"/>
            </a:solidFill>
            <a:round/>
            <a:headEnd/>
            <a:tailEnd type="triangle" w="med" len="med"/>
          </a:ln>
        </p:spPr>
        <p:txBody>
          <a:bodyPr wrap="none" anchor="ctr"/>
          <a:lstStyle/>
          <a:p>
            <a:endParaRPr lang="cs-CZ"/>
          </a:p>
        </p:txBody>
      </p:sp>
      <p:sp>
        <p:nvSpPr>
          <p:cNvPr id="238606" name="Line 36"/>
          <p:cNvSpPr>
            <a:spLocks noChangeShapeType="1"/>
          </p:cNvSpPr>
          <p:nvPr/>
        </p:nvSpPr>
        <p:spPr bwMode="auto">
          <a:xfrm flipV="1">
            <a:off x="1219200" y="4038600"/>
            <a:ext cx="990600" cy="381000"/>
          </a:xfrm>
          <a:prstGeom prst="line">
            <a:avLst/>
          </a:prstGeom>
          <a:noFill/>
          <a:ln w="9525">
            <a:solidFill>
              <a:srgbClr val="FF0000"/>
            </a:solidFill>
            <a:round/>
            <a:headEnd/>
            <a:tailEnd type="triangle" w="med" len="med"/>
          </a:ln>
        </p:spPr>
        <p:txBody>
          <a:bodyPr wrap="none" anchor="ctr"/>
          <a:lstStyle/>
          <a:p>
            <a:endParaRPr lang="cs-CZ"/>
          </a:p>
        </p:txBody>
      </p:sp>
      <p:sp>
        <p:nvSpPr>
          <p:cNvPr id="238607" name="Line 37"/>
          <p:cNvSpPr>
            <a:spLocks noChangeShapeType="1"/>
          </p:cNvSpPr>
          <p:nvPr/>
        </p:nvSpPr>
        <p:spPr bwMode="auto">
          <a:xfrm flipH="1" flipV="1">
            <a:off x="3581400" y="2743200"/>
            <a:ext cx="1371600" cy="1447800"/>
          </a:xfrm>
          <a:prstGeom prst="line">
            <a:avLst/>
          </a:prstGeom>
          <a:noFill/>
          <a:ln w="9525">
            <a:solidFill>
              <a:srgbClr val="FF0000"/>
            </a:solidFill>
            <a:round/>
            <a:headEnd/>
            <a:tailEnd/>
          </a:ln>
        </p:spPr>
        <p:txBody>
          <a:bodyPr wrap="none" anchor="ctr"/>
          <a:lstStyle/>
          <a:p>
            <a:endParaRPr lang="cs-CZ"/>
          </a:p>
        </p:txBody>
      </p:sp>
      <p:sp>
        <p:nvSpPr>
          <p:cNvPr id="238608" name="Text Box 38"/>
          <p:cNvSpPr txBox="1">
            <a:spLocks noChangeArrowheads="1"/>
          </p:cNvSpPr>
          <p:nvPr/>
        </p:nvSpPr>
        <p:spPr bwMode="auto">
          <a:xfrm>
            <a:off x="1752600" y="1920875"/>
            <a:ext cx="2389188"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omnidirectional</a:t>
            </a:r>
            <a:endParaRPr lang="en-US"/>
          </a:p>
          <a:p>
            <a:pPr algn="ctr" eaLnBrk="0" hangingPunct="0"/>
            <a:r>
              <a:rPr lang="en-US"/>
              <a:t>(planar) </a:t>
            </a:r>
            <a:r>
              <a:rPr lang="en-US">
                <a:solidFill>
                  <a:srgbClr val="FF0000"/>
                </a:solidFill>
              </a:rPr>
              <a:t>reflection</a:t>
            </a:r>
            <a:endParaRPr lang="en-US"/>
          </a:p>
        </p:txBody>
      </p:sp>
      <p:sp>
        <p:nvSpPr>
          <p:cNvPr id="238609" name="Text Box 39"/>
          <p:cNvSpPr txBox="1">
            <a:spLocks noChangeArrowheads="1"/>
          </p:cNvSpPr>
          <p:nvPr/>
        </p:nvSpPr>
        <p:spPr bwMode="auto">
          <a:xfrm>
            <a:off x="2819400" y="3581400"/>
            <a:ext cx="1319213" cy="1006475"/>
          </a:xfrm>
          <a:prstGeom prst="rect">
            <a:avLst/>
          </a:prstGeom>
          <a:noFill/>
          <a:ln w="9525">
            <a:noFill/>
            <a:miter lim="800000"/>
            <a:headEnd/>
            <a:tailEnd/>
          </a:ln>
        </p:spPr>
        <p:txBody>
          <a:bodyPr wrap="none">
            <a:spAutoFit/>
          </a:bodyPr>
          <a:lstStyle/>
          <a:p>
            <a:pPr algn="ctr" eaLnBrk="0" hangingPunct="0"/>
            <a:r>
              <a:rPr lang="en-US" sz="2000"/>
              <a:t>for </a:t>
            </a:r>
            <a:r>
              <a:rPr lang="en-US" sz="2000" i="1">
                <a:solidFill>
                  <a:schemeClr val="accent2"/>
                </a:solidFill>
              </a:rPr>
              <a:t>n</a:t>
            </a:r>
            <a:r>
              <a:rPr lang="en-US" sz="2000" baseline="-25000">
                <a:solidFill>
                  <a:schemeClr val="accent2"/>
                </a:solidFill>
              </a:rPr>
              <a:t>hi</a:t>
            </a:r>
            <a:r>
              <a:rPr lang="en-US" sz="2000">
                <a:solidFill>
                  <a:schemeClr val="accent2"/>
                </a:solidFill>
              </a:rPr>
              <a:t> / </a:t>
            </a:r>
            <a:r>
              <a:rPr lang="en-US" sz="2000" i="1">
                <a:solidFill>
                  <a:schemeClr val="accent2"/>
                </a:solidFill>
              </a:rPr>
              <a:t>n</a:t>
            </a:r>
            <a:r>
              <a:rPr lang="en-US" sz="2000" baseline="-25000">
                <a:solidFill>
                  <a:schemeClr val="accent2"/>
                </a:solidFill>
              </a:rPr>
              <a:t>lo</a:t>
            </a:r>
            <a:endParaRPr lang="en-US" sz="2000"/>
          </a:p>
          <a:p>
            <a:pPr algn="ctr" eaLnBrk="0" hangingPunct="0"/>
            <a:r>
              <a:rPr lang="en-US" sz="2000"/>
              <a:t>big enough</a:t>
            </a:r>
          </a:p>
          <a:p>
            <a:pPr algn="ctr" eaLnBrk="0" hangingPunct="0"/>
            <a:r>
              <a:rPr lang="en-US" sz="2000"/>
              <a:t>and </a:t>
            </a:r>
            <a:r>
              <a:rPr lang="en-US" sz="2000" i="1">
                <a:solidFill>
                  <a:schemeClr val="accent2"/>
                </a:solidFill>
              </a:rPr>
              <a:t>n</a:t>
            </a:r>
            <a:r>
              <a:rPr lang="en-US" sz="2000" baseline="-25000">
                <a:solidFill>
                  <a:schemeClr val="accent2"/>
                </a:solidFill>
              </a:rPr>
              <a:t>lo</a:t>
            </a:r>
            <a:r>
              <a:rPr lang="en-US" sz="2000">
                <a:solidFill>
                  <a:schemeClr val="accent2"/>
                </a:solidFill>
              </a:rPr>
              <a:t> &gt; 1</a:t>
            </a:r>
          </a:p>
        </p:txBody>
      </p:sp>
      <p:sp>
        <p:nvSpPr>
          <p:cNvPr id="238610" name="Text Box 40"/>
          <p:cNvSpPr txBox="1">
            <a:spLocks noChangeArrowheads="1"/>
          </p:cNvSpPr>
          <p:nvPr/>
        </p:nvSpPr>
        <p:spPr bwMode="auto">
          <a:xfrm>
            <a:off x="152400" y="3048000"/>
            <a:ext cx="2133600" cy="1006475"/>
          </a:xfrm>
          <a:prstGeom prst="rect">
            <a:avLst/>
          </a:prstGeom>
          <a:noFill/>
          <a:ln w="9525">
            <a:noFill/>
            <a:miter lim="800000"/>
            <a:headEnd/>
            <a:tailEnd/>
          </a:ln>
        </p:spPr>
        <p:txBody>
          <a:bodyPr wrap="none">
            <a:spAutoFit/>
          </a:bodyPr>
          <a:lstStyle/>
          <a:p>
            <a:pPr algn="ctr" eaLnBrk="0" hangingPunct="0"/>
            <a:r>
              <a:rPr lang="en-US" sz="2000" i="1"/>
              <a:t>e.g.</a:t>
            </a:r>
            <a:r>
              <a:rPr lang="en-US" sz="2000"/>
              <a:t> light from</a:t>
            </a:r>
          </a:p>
          <a:p>
            <a:pPr algn="ctr" eaLnBrk="0" hangingPunct="0"/>
            <a:r>
              <a:rPr lang="en-US" sz="2000"/>
              <a:t>fluorescent sources</a:t>
            </a:r>
          </a:p>
          <a:p>
            <a:pPr algn="ctr" eaLnBrk="0" hangingPunct="0"/>
            <a:r>
              <a:rPr lang="en-US" sz="2000"/>
              <a:t>is trapped</a:t>
            </a:r>
          </a:p>
        </p:txBody>
      </p:sp>
      <p:sp>
        <p:nvSpPr>
          <p:cNvPr id="238611" name="Text Box 41"/>
          <p:cNvSpPr txBox="1">
            <a:spLocks noChangeArrowheads="1"/>
          </p:cNvSpPr>
          <p:nvPr/>
        </p:nvSpPr>
        <p:spPr bwMode="auto">
          <a:xfrm>
            <a:off x="2438400" y="4981575"/>
            <a:ext cx="2433638" cy="581025"/>
          </a:xfrm>
          <a:prstGeom prst="rect">
            <a:avLst/>
          </a:prstGeom>
          <a:noFill/>
          <a:ln w="9525">
            <a:noFill/>
            <a:miter lim="800000"/>
            <a:headEnd/>
            <a:tailEnd/>
          </a:ln>
        </p:spPr>
        <p:txBody>
          <a:bodyPr wrap="none">
            <a:spAutoFit/>
          </a:bodyPr>
          <a:lstStyle/>
          <a:p>
            <a:pPr algn="ctr" eaLnBrk="0" hangingPunct="0"/>
            <a:r>
              <a:rPr lang="en-US" sz="1600"/>
              <a:t>[ J. N. Winn </a:t>
            </a:r>
            <a:r>
              <a:rPr lang="en-US" sz="1600" i="1"/>
              <a:t>et al</a:t>
            </a:r>
            <a:r>
              <a:rPr lang="en-US" sz="1600"/>
              <a:t>,</a:t>
            </a:r>
          </a:p>
          <a:p>
            <a:pPr algn="ctr" eaLnBrk="0" hangingPunct="0"/>
            <a:r>
              <a:rPr lang="en-US" sz="1600" i="1"/>
              <a:t>Opt. Lett.</a:t>
            </a:r>
            <a:r>
              <a:rPr lang="en-US" sz="1600"/>
              <a:t> </a:t>
            </a:r>
            <a:r>
              <a:rPr lang="en-US" sz="1600" b="1"/>
              <a:t>23</a:t>
            </a:r>
            <a:r>
              <a:rPr lang="en-US" sz="1600"/>
              <a:t>, 1573 (1998) ]</a:t>
            </a:r>
          </a:p>
        </p:txBody>
      </p:sp>
      <p:sp>
        <p:nvSpPr>
          <p:cNvPr id="238612" name="Freeform 42"/>
          <p:cNvSpPr>
            <a:spLocks/>
          </p:cNvSpPr>
          <p:nvPr/>
        </p:nvSpPr>
        <p:spPr bwMode="auto">
          <a:xfrm>
            <a:off x="4859338" y="2522538"/>
            <a:ext cx="3378200" cy="203200"/>
          </a:xfrm>
          <a:custGeom>
            <a:avLst/>
            <a:gdLst>
              <a:gd name="T0" fmla="*/ 2147483647 w 2128"/>
              <a:gd name="T1" fmla="*/ 2147483647 h 128"/>
              <a:gd name="T2" fmla="*/ 0 w 2128"/>
              <a:gd name="T3" fmla="*/ 2147483647 h 128"/>
              <a:gd name="T4" fmla="*/ 0 w 2128"/>
              <a:gd name="T5" fmla="*/ 0 h 128"/>
              <a:gd name="T6" fmla="*/ 2147483647 w 2128"/>
              <a:gd name="T7" fmla="*/ 0 h 128"/>
              <a:gd name="T8" fmla="*/ 0 60000 65536"/>
              <a:gd name="T9" fmla="*/ 0 60000 65536"/>
              <a:gd name="T10" fmla="*/ 0 60000 65536"/>
              <a:gd name="T11" fmla="*/ 0 60000 65536"/>
              <a:gd name="T12" fmla="*/ 0 w 2128"/>
              <a:gd name="T13" fmla="*/ 0 h 128"/>
              <a:gd name="T14" fmla="*/ 2128 w 2128"/>
              <a:gd name="T15" fmla="*/ 128 h 128"/>
            </a:gdLst>
            <a:ahLst/>
            <a:cxnLst>
              <a:cxn ang="T8">
                <a:pos x="T0" y="T1"/>
              </a:cxn>
              <a:cxn ang="T9">
                <a:pos x="T2" y="T3"/>
              </a:cxn>
              <a:cxn ang="T10">
                <a:pos x="T4" y="T5"/>
              </a:cxn>
              <a:cxn ang="T11">
                <a:pos x="T6" y="T7"/>
              </a:cxn>
            </a:cxnLst>
            <a:rect l="T12" t="T13" r="T14" b="T15"/>
            <a:pathLst>
              <a:path w="2128" h="128">
                <a:moveTo>
                  <a:pt x="2011" y="128"/>
                </a:moveTo>
                <a:lnTo>
                  <a:pt x="0" y="128"/>
                </a:lnTo>
                <a:lnTo>
                  <a:pt x="0" y="0"/>
                </a:lnTo>
                <a:lnTo>
                  <a:pt x="2128" y="0"/>
                </a:lnTo>
              </a:path>
            </a:pathLst>
          </a:custGeom>
          <a:solidFill>
            <a:srgbClr val="FF0000"/>
          </a:solidFill>
          <a:ln w="9525">
            <a:solidFill>
              <a:schemeClr val="tx1"/>
            </a:solidFill>
            <a:round/>
            <a:headEnd/>
            <a:tailEnd/>
          </a:ln>
        </p:spPr>
        <p:txBody>
          <a:bodyPr wrap="none" anchor="ctr"/>
          <a:lstStyle/>
          <a:p>
            <a:endParaRPr lang="cs-CZ"/>
          </a:p>
        </p:txBody>
      </p:sp>
      <p:sp>
        <p:nvSpPr>
          <p:cNvPr id="238613" name="Line 43"/>
          <p:cNvSpPr>
            <a:spLocks noChangeShapeType="1"/>
          </p:cNvSpPr>
          <p:nvPr/>
        </p:nvSpPr>
        <p:spPr bwMode="auto">
          <a:xfrm flipH="1" flipV="1">
            <a:off x="4114800" y="2590800"/>
            <a:ext cx="990600" cy="76200"/>
          </a:xfrm>
          <a:prstGeom prst="line">
            <a:avLst/>
          </a:prstGeom>
          <a:noFill/>
          <a:ln w="9525">
            <a:solidFill>
              <a:srgbClr val="FF0000"/>
            </a:solidFill>
            <a:round/>
            <a:headEnd/>
            <a:tailEnd/>
          </a:ln>
        </p:spPr>
        <p:txBody>
          <a:bodyPr wrap="none" anchor="ctr"/>
          <a:lstStyle/>
          <a:p>
            <a:endParaRPr lang="cs-CZ"/>
          </a:p>
        </p:txBody>
      </p:sp>
      <p:sp>
        <p:nvSpPr>
          <p:cNvPr id="238614" name="Text Box 44"/>
          <p:cNvSpPr txBox="1">
            <a:spLocks noChangeArrowheads="1"/>
          </p:cNvSpPr>
          <p:nvPr/>
        </p:nvSpPr>
        <p:spPr bwMode="auto">
          <a:xfrm>
            <a:off x="4495800" y="1676400"/>
            <a:ext cx="393700" cy="488950"/>
          </a:xfrm>
          <a:prstGeom prst="rect">
            <a:avLst/>
          </a:prstGeom>
          <a:noFill/>
          <a:ln w="9525">
            <a:noFill/>
            <a:miter lim="800000"/>
            <a:headEnd/>
            <a:tailEnd/>
          </a:ln>
        </p:spPr>
        <p:txBody>
          <a:bodyPr wrap="none">
            <a:spAutoFit/>
          </a:bodyPr>
          <a:lstStyle/>
          <a:p>
            <a:pPr algn="ctr" eaLnBrk="0" hangingPunct="0"/>
            <a:r>
              <a:rPr lang="en-US">
                <a:latin typeface="Symbol" pitchFamily="18" charset="2"/>
              </a:rPr>
              <a:t>w</a:t>
            </a:r>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a:srcRect/>
          <a:stretch>
            <a:fillRect/>
          </a:stretch>
        </p:blipFill>
        <p:spPr bwMode="auto">
          <a:xfrm>
            <a:off x="3644900" y="1600200"/>
            <a:ext cx="5270500" cy="4127500"/>
          </a:xfrm>
          <a:prstGeom prst="rect">
            <a:avLst/>
          </a:prstGeom>
          <a:noFill/>
          <a:ln w="9525">
            <a:noFill/>
            <a:miter lim="800000"/>
            <a:headEnd/>
            <a:tailEnd/>
          </a:ln>
        </p:spPr>
      </p:pic>
      <p:sp>
        <p:nvSpPr>
          <p:cNvPr id="239619" name="Rectangle 3"/>
          <p:cNvSpPr>
            <a:spLocks noGrp="1" noChangeArrowheads="1"/>
          </p:cNvSpPr>
          <p:nvPr>
            <p:ph type="title"/>
          </p:nvPr>
        </p:nvSpPr>
        <p:spPr>
          <a:xfrm>
            <a:off x="457200" y="-152400"/>
            <a:ext cx="8229600" cy="1143000"/>
          </a:xfrm>
        </p:spPr>
        <p:txBody>
          <a:bodyPr/>
          <a:lstStyle/>
          <a:p>
            <a:r>
              <a:rPr lang="en-US" smtClean="0">
                <a:ea typeface="ＭＳ Ｐゴシック" charset="-128"/>
              </a:rPr>
              <a:t>Hollow Metal Waveguides, Reborn</a:t>
            </a:r>
          </a:p>
        </p:txBody>
      </p:sp>
      <p:grpSp>
        <p:nvGrpSpPr>
          <p:cNvPr id="239620" name="Group 4"/>
          <p:cNvGrpSpPr>
            <a:grpSpLocks/>
          </p:cNvGrpSpPr>
          <p:nvPr/>
        </p:nvGrpSpPr>
        <p:grpSpPr bwMode="auto">
          <a:xfrm>
            <a:off x="7010400" y="4038600"/>
            <a:ext cx="1447800" cy="1447800"/>
            <a:chOff x="3648" y="912"/>
            <a:chExt cx="1344" cy="1344"/>
          </a:xfrm>
        </p:grpSpPr>
        <p:sp>
          <p:nvSpPr>
            <p:cNvPr id="239633" name="Oval 5"/>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9634" name="Oval 6"/>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39635" name="Oval 7"/>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9636" name="Oval 8"/>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39637" name="Oval 9"/>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39638" name="Oval 10"/>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39621" name="Text Box 11"/>
          <p:cNvSpPr txBox="1">
            <a:spLocks noChangeArrowheads="1"/>
          </p:cNvSpPr>
          <p:nvPr/>
        </p:nvSpPr>
        <p:spPr bwMode="auto">
          <a:xfrm>
            <a:off x="5251450" y="1066800"/>
            <a:ext cx="3144838"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OmniGuide fiber</a:t>
            </a:r>
            <a:r>
              <a:rPr lang="en-US"/>
              <a:t> modes</a:t>
            </a:r>
          </a:p>
        </p:txBody>
      </p:sp>
      <p:sp>
        <p:nvSpPr>
          <p:cNvPr id="239622" name="Text Box 12"/>
          <p:cNvSpPr txBox="1">
            <a:spLocks noChangeArrowheads="1"/>
          </p:cNvSpPr>
          <p:nvPr/>
        </p:nvSpPr>
        <p:spPr bwMode="auto">
          <a:xfrm>
            <a:off x="5848350" y="5715000"/>
            <a:ext cx="2000250" cy="488950"/>
          </a:xfrm>
          <a:prstGeom prst="rect">
            <a:avLst/>
          </a:prstGeom>
          <a:noFill/>
          <a:ln w="9525">
            <a:noFill/>
            <a:miter lim="800000"/>
            <a:headEnd/>
            <a:tailEnd/>
          </a:ln>
        </p:spPr>
        <p:txBody>
          <a:bodyPr wrap="none">
            <a:spAutoFit/>
          </a:bodyPr>
          <a:lstStyle/>
          <a:p>
            <a:pPr algn="ctr" eaLnBrk="0" hangingPunct="0"/>
            <a:r>
              <a:rPr lang="en-US"/>
              <a:t>wavenumber </a:t>
            </a:r>
            <a:r>
              <a:rPr lang="en-US">
                <a:latin typeface="Symbol" pitchFamily="18" charset="2"/>
              </a:rPr>
              <a:t>b</a:t>
            </a:r>
            <a:endParaRPr lang="en-US"/>
          </a:p>
        </p:txBody>
      </p:sp>
      <p:grpSp>
        <p:nvGrpSpPr>
          <p:cNvPr id="3" name="Group 13"/>
          <p:cNvGrpSpPr>
            <a:grpSpLocks/>
          </p:cNvGrpSpPr>
          <p:nvPr/>
        </p:nvGrpSpPr>
        <p:grpSpPr bwMode="auto">
          <a:xfrm>
            <a:off x="0" y="1050925"/>
            <a:ext cx="8458200" cy="5807075"/>
            <a:chOff x="0" y="662"/>
            <a:chExt cx="5328" cy="3658"/>
          </a:xfrm>
        </p:grpSpPr>
        <p:pic>
          <p:nvPicPr>
            <p:cNvPr id="239624" name="Picture 14"/>
            <p:cNvPicPr>
              <a:picLocks noChangeAspect="1" noChangeArrowheads="1"/>
            </p:cNvPicPr>
            <p:nvPr/>
          </p:nvPicPr>
          <p:blipFill>
            <a:blip r:embed="rId3"/>
            <a:srcRect/>
            <a:stretch>
              <a:fillRect/>
            </a:stretch>
          </p:blipFill>
          <p:spPr bwMode="auto">
            <a:xfrm>
              <a:off x="288" y="1008"/>
              <a:ext cx="2704" cy="2600"/>
            </a:xfrm>
            <a:prstGeom prst="rect">
              <a:avLst/>
            </a:prstGeom>
            <a:noFill/>
            <a:ln w="9525">
              <a:noFill/>
              <a:miter lim="800000"/>
              <a:headEnd/>
              <a:tailEnd/>
            </a:ln>
          </p:spPr>
        </p:pic>
        <p:pic>
          <p:nvPicPr>
            <p:cNvPr id="239625" name="Picture 15"/>
            <p:cNvPicPr>
              <a:picLocks noChangeAspect="1" noChangeArrowheads="1"/>
            </p:cNvPicPr>
            <p:nvPr/>
          </p:nvPicPr>
          <p:blipFill>
            <a:blip r:embed="rId4"/>
            <a:srcRect/>
            <a:stretch>
              <a:fillRect/>
            </a:stretch>
          </p:blipFill>
          <p:spPr bwMode="auto">
            <a:xfrm>
              <a:off x="720" y="2352"/>
              <a:ext cx="768" cy="768"/>
            </a:xfrm>
            <a:prstGeom prst="rect">
              <a:avLst/>
            </a:prstGeom>
            <a:noFill/>
            <a:ln w="9525">
              <a:noFill/>
              <a:miter lim="800000"/>
              <a:headEnd/>
              <a:tailEnd/>
            </a:ln>
          </p:spPr>
        </p:pic>
        <p:sp>
          <p:nvSpPr>
            <p:cNvPr id="239626" name="Text Box 16"/>
            <p:cNvSpPr txBox="1">
              <a:spLocks noChangeArrowheads="1"/>
            </p:cNvSpPr>
            <p:nvPr/>
          </p:nvSpPr>
          <p:spPr bwMode="auto">
            <a:xfrm>
              <a:off x="957" y="3598"/>
              <a:ext cx="1260" cy="308"/>
            </a:xfrm>
            <a:prstGeom prst="rect">
              <a:avLst/>
            </a:prstGeom>
            <a:noFill/>
            <a:ln w="9525">
              <a:noFill/>
              <a:miter lim="800000"/>
              <a:headEnd/>
              <a:tailEnd/>
            </a:ln>
          </p:spPr>
          <p:txBody>
            <a:bodyPr wrap="none">
              <a:spAutoFit/>
            </a:bodyPr>
            <a:lstStyle/>
            <a:p>
              <a:pPr algn="ctr" eaLnBrk="0" hangingPunct="0"/>
              <a:r>
                <a:rPr lang="en-US"/>
                <a:t>wavenumber </a:t>
              </a:r>
              <a:r>
                <a:rPr lang="en-US">
                  <a:latin typeface="Symbol" pitchFamily="18" charset="2"/>
                </a:rPr>
                <a:t>b</a:t>
              </a:r>
              <a:endParaRPr lang="en-US"/>
            </a:p>
          </p:txBody>
        </p:sp>
        <p:sp>
          <p:nvSpPr>
            <p:cNvPr id="239627" name="Text Box 17"/>
            <p:cNvSpPr txBox="1">
              <a:spLocks noChangeArrowheads="1"/>
            </p:cNvSpPr>
            <p:nvPr/>
          </p:nvSpPr>
          <p:spPr bwMode="auto">
            <a:xfrm rot="-5400000">
              <a:off x="-378" y="2101"/>
              <a:ext cx="1063" cy="308"/>
            </a:xfrm>
            <a:prstGeom prst="rect">
              <a:avLst/>
            </a:prstGeom>
            <a:noFill/>
            <a:ln w="9525">
              <a:noFill/>
              <a:miter lim="800000"/>
              <a:headEnd/>
              <a:tailEnd/>
            </a:ln>
          </p:spPr>
          <p:txBody>
            <a:bodyPr wrap="none">
              <a:spAutoFit/>
            </a:bodyPr>
            <a:lstStyle/>
            <a:p>
              <a:pPr algn="ctr" eaLnBrk="0" hangingPunct="0"/>
              <a:r>
                <a:rPr lang="en-US"/>
                <a:t>frequency </a:t>
              </a:r>
              <a:r>
                <a:rPr lang="en-US">
                  <a:latin typeface="Symbol" pitchFamily="18" charset="2"/>
                </a:rPr>
                <a:t>w</a:t>
              </a:r>
              <a:endParaRPr lang="en-US"/>
            </a:p>
          </p:txBody>
        </p:sp>
        <p:sp>
          <p:nvSpPr>
            <p:cNvPr id="239628" name="Text Box 18"/>
            <p:cNvSpPr txBox="1">
              <a:spLocks noChangeArrowheads="1"/>
            </p:cNvSpPr>
            <p:nvPr/>
          </p:nvSpPr>
          <p:spPr bwMode="auto">
            <a:xfrm>
              <a:off x="623" y="662"/>
              <a:ext cx="1969" cy="288"/>
            </a:xfrm>
            <a:prstGeom prst="rect">
              <a:avLst/>
            </a:prstGeom>
            <a:noFill/>
            <a:ln w="9525">
              <a:noFill/>
              <a:miter lim="800000"/>
              <a:headEnd/>
              <a:tailEnd/>
            </a:ln>
          </p:spPr>
          <p:txBody>
            <a:bodyPr wrap="none">
              <a:spAutoFit/>
            </a:bodyPr>
            <a:lstStyle/>
            <a:p>
              <a:pPr algn="ctr" eaLnBrk="0" hangingPunct="0"/>
              <a:r>
                <a:rPr lang="en-US">
                  <a:solidFill>
                    <a:srgbClr val="FF0000"/>
                  </a:solidFill>
                </a:rPr>
                <a:t>metal waveguide</a:t>
              </a:r>
              <a:r>
                <a:rPr lang="en-US"/>
                <a:t> modes</a:t>
              </a:r>
            </a:p>
          </p:txBody>
        </p:sp>
        <p:sp>
          <p:nvSpPr>
            <p:cNvPr id="239629" name="Text Box 19"/>
            <p:cNvSpPr txBox="1">
              <a:spLocks noChangeArrowheads="1"/>
            </p:cNvSpPr>
            <p:nvPr/>
          </p:nvSpPr>
          <p:spPr bwMode="auto">
            <a:xfrm>
              <a:off x="290" y="3120"/>
              <a:ext cx="1678" cy="442"/>
            </a:xfrm>
            <a:prstGeom prst="rect">
              <a:avLst/>
            </a:prstGeom>
            <a:noFill/>
            <a:ln w="9525">
              <a:noFill/>
              <a:miter lim="800000"/>
              <a:headEnd/>
              <a:tailEnd/>
            </a:ln>
          </p:spPr>
          <p:txBody>
            <a:bodyPr wrap="none">
              <a:spAutoFit/>
            </a:bodyPr>
            <a:lstStyle/>
            <a:p>
              <a:pPr algn="ctr" eaLnBrk="0" hangingPunct="0"/>
              <a:r>
                <a:rPr lang="en-US" sz="2000"/>
                <a:t>1970</a:t>
              </a:r>
              <a:r>
                <a:rPr lang="ja-JP" altLang="en-US" sz="2000"/>
                <a:t>’</a:t>
              </a:r>
              <a:r>
                <a:rPr lang="en-US" altLang="ja-JP" sz="2000"/>
                <a:t>s microwave tubes</a:t>
              </a:r>
            </a:p>
            <a:p>
              <a:pPr algn="ctr" eaLnBrk="0" hangingPunct="0"/>
              <a:r>
                <a:rPr lang="en-US" sz="2000"/>
                <a:t>@ Bell Labs</a:t>
              </a:r>
            </a:p>
          </p:txBody>
        </p:sp>
        <p:grpSp>
          <p:nvGrpSpPr>
            <p:cNvPr id="239630" name="Group 20"/>
            <p:cNvGrpSpPr>
              <a:grpSpLocks/>
            </p:cNvGrpSpPr>
            <p:nvPr/>
          </p:nvGrpSpPr>
          <p:grpSpPr bwMode="auto">
            <a:xfrm>
              <a:off x="480" y="3936"/>
              <a:ext cx="4848" cy="384"/>
              <a:chOff x="480" y="3936"/>
              <a:chExt cx="4848" cy="384"/>
            </a:xfrm>
          </p:grpSpPr>
          <p:sp>
            <p:nvSpPr>
              <p:cNvPr id="239631" name="Rectangle 21"/>
              <p:cNvSpPr>
                <a:spLocks noChangeArrowheads="1"/>
              </p:cNvSpPr>
              <p:nvPr/>
            </p:nvSpPr>
            <p:spPr bwMode="auto">
              <a:xfrm>
                <a:off x="480" y="3936"/>
                <a:ext cx="4848" cy="384"/>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39632" name="Text Box 22"/>
              <p:cNvSpPr txBox="1">
                <a:spLocks noChangeArrowheads="1"/>
              </p:cNvSpPr>
              <p:nvPr/>
            </p:nvSpPr>
            <p:spPr bwMode="auto">
              <a:xfrm>
                <a:off x="550" y="3991"/>
                <a:ext cx="4730" cy="250"/>
              </a:xfrm>
              <a:prstGeom prst="rect">
                <a:avLst/>
              </a:prstGeom>
              <a:noFill/>
              <a:ln w="9525">
                <a:noFill/>
                <a:miter lim="800000"/>
                <a:headEnd/>
                <a:tailEnd/>
              </a:ln>
            </p:spPr>
            <p:txBody>
              <a:bodyPr wrap="none">
                <a:spAutoFit/>
              </a:bodyPr>
              <a:lstStyle/>
              <a:p>
                <a:pPr algn="ctr" eaLnBrk="0" hangingPunct="0"/>
                <a:r>
                  <a:rPr lang="en-US" sz="2000">
                    <a:latin typeface="Arial" pitchFamily="34" charset="0"/>
                  </a:rPr>
                  <a:t>modes are </a:t>
                </a:r>
                <a:r>
                  <a:rPr lang="en-US" sz="2000">
                    <a:solidFill>
                      <a:srgbClr val="FF0000"/>
                    </a:solidFill>
                    <a:latin typeface="Arial" pitchFamily="34" charset="0"/>
                  </a:rPr>
                  <a:t>directly analogous</a:t>
                </a:r>
                <a:r>
                  <a:rPr lang="en-US" sz="2000">
                    <a:latin typeface="Arial" pitchFamily="34" charset="0"/>
                  </a:rPr>
                  <a:t> to those in hollow metal waveguide</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a:srcRect/>
          <a:stretch>
            <a:fillRect/>
          </a:stretch>
        </p:blipFill>
        <p:spPr bwMode="auto">
          <a:xfrm>
            <a:off x="4191000" y="1524000"/>
            <a:ext cx="4572000" cy="4572000"/>
          </a:xfrm>
          <a:prstGeom prst="rect">
            <a:avLst/>
          </a:prstGeom>
          <a:noFill/>
          <a:ln w="9525">
            <a:noFill/>
            <a:miter lim="800000"/>
            <a:headEnd/>
            <a:tailEnd/>
          </a:ln>
        </p:spPr>
      </p:pic>
      <p:sp>
        <p:nvSpPr>
          <p:cNvPr id="28676" name="Rectangle 3"/>
          <p:cNvSpPr>
            <a:spLocks noGrp="1" noChangeArrowheads="1"/>
          </p:cNvSpPr>
          <p:nvPr>
            <p:ph type="title"/>
          </p:nvPr>
        </p:nvSpPr>
        <p:spPr>
          <a:xfrm>
            <a:off x="685800" y="-76200"/>
            <a:ext cx="7772400" cy="1143000"/>
          </a:xfrm>
        </p:spPr>
        <p:txBody>
          <a:bodyPr/>
          <a:lstStyle/>
          <a:p>
            <a:r>
              <a:rPr lang="en-US" smtClean="0">
                <a:ea typeface="ＭＳ Ｐゴシック" charset="-128"/>
              </a:rPr>
              <a:t>An Old Friend: the </a:t>
            </a:r>
            <a:r>
              <a:rPr lang="en-US" smtClean="0">
                <a:solidFill>
                  <a:srgbClr val="FF0000"/>
                </a:solidFill>
                <a:ea typeface="ＭＳ Ｐゴシック" charset="-128"/>
              </a:rPr>
              <a:t>TE</a:t>
            </a:r>
            <a:r>
              <a:rPr lang="en-US" baseline="-25000" smtClean="0">
                <a:solidFill>
                  <a:srgbClr val="FF0000"/>
                </a:solidFill>
                <a:ea typeface="ＭＳ Ｐゴシック" charset="-128"/>
              </a:rPr>
              <a:t>01</a:t>
            </a:r>
            <a:r>
              <a:rPr lang="en-US" smtClean="0">
                <a:ea typeface="ＭＳ Ｐゴシック" charset="-128"/>
              </a:rPr>
              <a:t> mode</a:t>
            </a:r>
          </a:p>
        </p:txBody>
      </p:sp>
      <p:sp>
        <p:nvSpPr>
          <p:cNvPr id="28677" name="Text Box 4"/>
          <p:cNvSpPr txBox="1">
            <a:spLocks noChangeArrowheads="1"/>
          </p:cNvSpPr>
          <p:nvPr/>
        </p:nvSpPr>
        <p:spPr bwMode="auto">
          <a:xfrm>
            <a:off x="1524000" y="1143000"/>
            <a:ext cx="3121025" cy="1066800"/>
          </a:xfrm>
          <a:prstGeom prst="rect">
            <a:avLst/>
          </a:prstGeom>
          <a:noFill/>
          <a:ln w="9525">
            <a:noFill/>
            <a:miter lim="800000"/>
            <a:headEnd/>
            <a:tailEnd/>
          </a:ln>
        </p:spPr>
        <p:txBody>
          <a:bodyPr wrap="none">
            <a:spAutoFit/>
          </a:bodyPr>
          <a:lstStyle/>
          <a:p>
            <a:pPr algn="ctr" eaLnBrk="0" hangingPunct="0"/>
            <a:r>
              <a:rPr lang="en-US" sz="3200">
                <a:solidFill>
                  <a:srgbClr val="FF0000"/>
                </a:solidFill>
              </a:rPr>
              <a:t>lowest-loss</a:t>
            </a:r>
            <a:r>
              <a:rPr lang="en-US" sz="3200"/>
              <a:t> mode,</a:t>
            </a:r>
          </a:p>
          <a:p>
            <a:pPr algn="ctr" eaLnBrk="0" hangingPunct="0"/>
            <a:r>
              <a:rPr lang="en-US" sz="3200"/>
              <a:t>just </a:t>
            </a:r>
            <a:r>
              <a:rPr lang="en-US" sz="3200">
                <a:solidFill>
                  <a:schemeClr val="accent2"/>
                </a:solidFill>
              </a:rPr>
              <a:t>as in metal</a:t>
            </a:r>
            <a:endParaRPr lang="en-US" sz="3200"/>
          </a:p>
        </p:txBody>
      </p:sp>
      <p:graphicFrame>
        <p:nvGraphicFramePr>
          <p:cNvPr id="28674" name="Object 2"/>
          <p:cNvGraphicFramePr>
            <a:graphicFrameLocks noChangeAspect="1"/>
          </p:cNvGraphicFramePr>
          <p:nvPr/>
        </p:nvGraphicFramePr>
        <p:xfrm>
          <a:off x="7772400" y="1524000"/>
          <a:ext cx="330200" cy="419100"/>
        </p:xfrm>
        <a:graphic>
          <a:graphicData uri="http://schemas.openxmlformats.org/presentationml/2006/ole">
            <p:oleObj spid="_x0000_s28674" name="Equation" r:id="rId4" imgW="330200" imgH="419100" progId="Equation.3">
              <p:embed/>
            </p:oleObj>
          </a:graphicData>
        </a:graphic>
      </p:graphicFrame>
      <p:grpSp>
        <p:nvGrpSpPr>
          <p:cNvPr id="28678" name="Group 6"/>
          <p:cNvGrpSpPr>
            <a:grpSpLocks/>
          </p:cNvGrpSpPr>
          <p:nvPr/>
        </p:nvGrpSpPr>
        <p:grpSpPr bwMode="auto">
          <a:xfrm>
            <a:off x="533400" y="2743200"/>
            <a:ext cx="4191000" cy="1311275"/>
            <a:chOff x="432" y="1872"/>
            <a:chExt cx="2640" cy="826"/>
          </a:xfrm>
        </p:grpSpPr>
        <p:sp>
          <p:nvSpPr>
            <p:cNvPr id="28687" name="Line 7"/>
            <p:cNvSpPr>
              <a:spLocks noChangeShapeType="1"/>
            </p:cNvSpPr>
            <p:nvPr/>
          </p:nvSpPr>
          <p:spPr bwMode="auto">
            <a:xfrm>
              <a:off x="2400" y="2256"/>
              <a:ext cx="672" cy="288"/>
            </a:xfrm>
            <a:prstGeom prst="line">
              <a:avLst/>
            </a:prstGeom>
            <a:noFill/>
            <a:ln w="76200">
              <a:solidFill>
                <a:schemeClr val="tx1"/>
              </a:solidFill>
              <a:round/>
              <a:headEnd/>
              <a:tailEnd type="triangle" w="med" len="med"/>
            </a:ln>
          </p:spPr>
          <p:txBody>
            <a:bodyPr wrap="none" anchor="ctr"/>
            <a:lstStyle/>
            <a:p>
              <a:endParaRPr lang="cs-CZ"/>
            </a:p>
          </p:txBody>
        </p:sp>
        <p:sp>
          <p:nvSpPr>
            <p:cNvPr id="28688" name="Text Box 8"/>
            <p:cNvSpPr txBox="1">
              <a:spLocks noChangeArrowheads="1"/>
            </p:cNvSpPr>
            <p:nvPr/>
          </p:nvSpPr>
          <p:spPr bwMode="auto">
            <a:xfrm>
              <a:off x="432" y="1872"/>
              <a:ext cx="2112" cy="826"/>
            </a:xfrm>
            <a:prstGeom prst="rect">
              <a:avLst/>
            </a:prstGeom>
            <a:noFill/>
            <a:ln w="9525">
              <a:noFill/>
              <a:miter lim="800000"/>
              <a:headEnd/>
              <a:tailEnd/>
            </a:ln>
          </p:spPr>
          <p:txBody>
            <a:bodyPr wrap="none">
              <a:spAutoFit/>
            </a:bodyPr>
            <a:lstStyle/>
            <a:p>
              <a:pPr algn="ctr" eaLnBrk="0" hangingPunct="0"/>
              <a:r>
                <a:rPr lang="en-US"/>
                <a:t>(near) </a:t>
              </a:r>
              <a:r>
                <a:rPr lang="en-US" sz="2800">
                  <a:solidFill>
                    <a:srgbClr val="FF0000"/>
                  </a:solidFill>
                </a:rPr>
                <a:t>node at interface</a:t>
              </a:r>
              <a:endParaRPr lang="en-US"/>
            </a:p>
            <a:p>
              <a:pPr algn="ctr" eaLnBrk="0" hangingPunct="0"/>
              <a:r>
                <a:rPr lang="en-US"/>
                <a:t>= strong confinement</a:t>
              </a:r>
            </a:p>
            <a:p>
              <a:pPr algn="ctr" eaLnBrk="0" hangingPunct="0"/>
              <a:r>
                <a:rPr lang="en-US" sz="2800"/>
                <a:t>= low losses</a:t>
              </a:r>
              <a:endParaRPr lang="en-US"/>
            </a:p>
          </p:txBody>
        </p:sp>
      </p:grpSp>
      <p:grpSp>
        <p:nvGrpSpPr>
          <p:cNvPr id="28679" name="Group 9"/>
          <p:cNvGrpSpPr>
            <a:grpSpLocks/>
          </p:cNvGrpSpPr>
          <p:nvPr/>
        </p:nvGrpSpPr>
        <p:grpSpPr bwMode="auto">
          <a:xfrm>
            <a:off x="152400" y="76200"/>
            <a:ext cx="762000" cy="762000"/>
            <a:chOff x="3648" y="912"/>
            <a:chExt cx="1344" cy="1344"/>
          </a:xfrm>
        </p:grpSpPr>
        <p:sp>
          <p:nvSpPr>
            <p:cNvPr id="28681" name="Oval 10"/>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8682" name="Oval 11"/>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8683" name="Oval 12"/>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8684" name="Oval 13"/>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8685" name="Oval 14"/>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8686" name="Oval 15"/>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8680" name="Text Box 16"/>
          <p:cNvSpPr txBox="1">
            <a:spLocks noChangeArrowheads="1"/>
          </p:cNvSpPr>
          <p:nvPr/>
        </p:nvSpPr>
        <p:spPr bwMode="auto">
          <a:xfrm>
            <a:off x="514350" y="4999038"/>
            <a:ext cx="4057650" cy="1249362"/>
          </a:xfrm>
          <a:prstGeom prst="rect">
            <a:avLst/>
          </a:prstGeom>
          <a:noFill/>
          <a:ln w="9525">
            <a:noFill/>
            <a:miter lim="800000"/>
            <a:headEnd/>
            <a:tailEnd/>
          </a:ln>
        </p:spPr>
        <p:txBody>
          <a:bodyPr wrap="none">
            <a:spAutoFit/>
          </a:bodyPr>
          <a:lstStyle/>
          <a:p>
            <a:pPr algn="ctr" eaLnBrk="0" hangingPunct="0"/>
            <a:r>
              <a:rPr lang="en-US"/>
              <a:t>non-degenerate mode</a:t>
            </a:r>
          </a:p>
          <a:p>
            <a:pPr algn="ctr" eaLnBrk="0" hangingPunct="0"/>
            <a:r>
              <a:rPr lang="en-US"/>
              <a:t>— cannot be split</a:t>
            </a:r>
          </a:p>
          <a:p>
            <a:pPr algn="ctr" eaLnBrk="0" hangingPunct="0"/>
            <a:r>
              <a:rPr lang="en-US" sz="2800"/>
              <a:t>= </a:t>
            </a:r>
            <a:r>
              <a:rPr lang="en-US" sz="2800">
                <a:solidFill>
                  <a:schemeClr val="accent2"/>
                </a:solidFill>
              </a:rPr>
              <a:t>no birefringence or PMD</a:t>
            </a:r>
            <a:endParaRPr lang="en-US"/>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066800" y="-152400"/>
            <a:ext cx="7772400" cy="1143000"/>
          </a:xfrm>
        </p:spPr>
        <p:txBody>
          <a:bodyPr/>
          <a:lstStyle/>
          <a:p>
            <a:r>
              <a:rPr lang="en-US" smtClean="0">
                <a:ea typeface="ＭＳ Ｐゴシック" charset="-128"/>
              </a:rPr>
              <a:t>Yes, but how do you make it?</a:t>
            </a:r>
          </a:p>
        </p:txBody>
      </p:sp>
      <p:sp>
        <p:nvSpPr>
          <p:cNvPr id="240643" name="Text Box 3"/>
          <p:cNvSpPr txBox="1">
            <a:spLocks noChangeArrowheads="1"/>
          </p:cNvSpPr>
          <p:nvPr/>
        </p:nvSpPr>
        <p:spPr bwMode="auto">
          <a:xfrm>
            <a:off x="2489200" y="669925"/>
            <a:ext cx="4508500" cy="457200"/>
          </a:xfrm>
          <a:prstGeom prst="rect">
            <a:avLst/>
          </a:prstGeom>
          <a:noFill/>
          <a:ln w="9525">
            <a:noFill/>
            <a:miter lim="800000"/>
            <a:headEnd/>
            <a:tailEnd/>
          </a:ln>
        </p:spPr>
        <p:txBody>
          <a:bodyPr wrap="none">
            <a:spAutoFit/>
          </a:bodyPr>
          <a:lstStyle/>
          <a:p>
            <a:pPr algn="ctr" eaLnBrk="0" hangingPunct="0"/>
            <a:r>
              <a:rPr lang="en-US"/>
              <a:t>[ figs courtesy Y. Fink </a:t>
            </a:r>
            <a:r>
              <a:rPr lang="en-US" i="1"/>
              <a:t>et al</a:t>
            </a:r>
            <a:r>
              <a:rPr lang="en-US"/>
              <a:t>., MIT ]</a:t>
            </a:r>
          </a:p>
        </p:txBody>
      </p:sp>
      <p:grpSp>
        <p:nvGrpSpPr>
          <p:cNvPr id="2" name="Group 4"/>
          <p:cNvGrpSpPr>
            <a:grpSpLocks/>
          </p:cNvGrpSpPr>
          <p:nvPr/>
        </p:nvGrpSpPr>
        <p:grpSpPr bwMode="auto">
          <a:xfrm>
            <a:off x="0" y="1219200"/>
            <a:ext cx="4024313" cy="4770438"/>
            <a:chOff x="0" y="768"/>
            <a:chExt cx="2535" cy="3005"/>
          </a:xfrm>
        </p:grpSpPr>
        <p:pic>
          <p:nvPicPr>
            <p:cNvPr id="240660" name="Picture 5"/>
            <p:cNvPicPr>
              <a:picLocks noChangeAspect="1" noChangeArrowheads="1"/>
            </p:cNvPicPr>
            <p:nvPr/>
          </p:nvPicPr>
          <p:blipFill>
            <a:blip r:embed="rId2"/>
            <a:srcRect/>
            <a:stretch>
              <a:fillRect/>
            </a:stretch>
          </p:blipFill>
          <p:spPr bwMode="auto">
            <a:xfrm>
              <a:off x="288" y="1536"/>
              <a:ext cx="1872" cy="1612"/>
            </a:xfrm>
            <a:prstGeom prst="rect">
              <a:avLst/>
            </a:prstGeom>
            <a:noFill/>
            <a:ln w="9525">
              <a:noFill/>
              <a:miter lim="800000"/>
              <a:headEnd/>
              <a:tailEnd/>
            </a:ln>
          </p:spPr>
        </p:pic>
        <p:sp>
          <p:nvSpPr>
            <p:cNvPr id="240661" name="Text Box 6"/>
            <p:cNvSpPr txBox="1">
              <a:spLocks noChangeArrowheads="1"/>
            </p:cNvSpPr>
            <p:nvPr/>
          </p:nvSpPr>
          <p:spPr bwMode="auto">
            <a:xfrm>
              <a:off x="288" y="1056"/>
              <a:ext cx="2074" cy="288"/>
            </a:xfrm>
            <a:prstGeom prst="rect">
              <a:avLst/>
            </a:prstGeom>
            <a:noFill/>
            <a:ln w="9525">
              <a:noFill/>
              <a:miter lim="800000"/>
              <a:headEnd/>
              <a:tailEnd/>
            </a:ln>
          </p:spPr>
          <p:txBody>
            <a:bodyPr wrap="none">
              <a:spAutoFit/>
            </a:bodyPr>
            <a:lstStyle/>
            <a:p>
              <a:pPr algn="ctr" eaLnBrk="0" hangingPunct="0"/>
              <a:r>
                <a:rPr lang="en-US"/>
                <a:t>find compatible materials</a:t>
              </a:r>
            </a:p>
          </p:txBody>
        </p:sp>
        <p:sp>
          <p:nvSpPr>
            <p:cNvPr id="240662" name="Text Box 7"/>
            <p:cNvSpPr txBox="1">
              <a:spLocks noChangeArrowheads="1"/>
            </p:cNvSpPr>
            <p:nvPr/>
          </p:nvSpPr>
          <p:spPr bwMode="auto">
            <a:xfrm>
              <a:off x="624" y="1296"/>
              <a:ext cx="1685" cy="250"/>
            </a:xfrm>
            <a:prstGeom prst="rect">
              <a:avLst/>
            </a:prstGeom>
            <a:noFill/>
            <a:ln w="9525">
              <a:noFill/>
              <a:miter lim="800000"/>
              <a:headEnd/>
              <a:tailEnd/>
            </a:ln>
          </p:spPr>
          <p:txBody>
            <a:bodyPr wrap="none">
              <a:spAutoFit/>
            </a:bodyPr>
            <a:lstStyle/>
            <a:p>
              <a:pPr algn="ctr" eaLnBrk="0" hangingPunct="0"/>
              <a:r>
                <a:rPr lang="en-US" sz="2000"/>
                <a:t>(many new possibilities)</a:t>
              </a:r>
            </a:p>
          </p:txBody>
        </p:sp>
        <p:sp>
          <p:nvSpPr>
            <p:cNvPr id="240663" name="Text Box 8"/>
            <p:cNvSpPr txBox="1">
              <a:spLocks noChangeArrowheads="1"/>
            </p:cNvSpPr>
            <p:nvPr/>
          </p:nvSpPr>
          <p:spPr bwMode="auto">
            <a:xfrm>
              <a:off x="0" y="3216"/>
              <a:ext cx="2535" cy="327"/>
            </a:xfrm>
            <a:prstGeom prst="rect">
              <a:avLst/>
            </a:prstGeom>
            <a:noFill/>
            <a:ln w="9525">
              <a:noFill/>
              <a:miter lim="800000"/>
              <a:headEnd/>
              <a:tailEnd/>
            </a:ln>
          </p:spPr>
          <p:txBody>
            <a:bodyPr wrap="none">
              <a:spAutoFit/>
            </a:bodyPr>
            <a:lstStyle/>
            <a:p>
              <a:pPr algn="ctr" eaLnBrk="0" hangingPunct="0"/>
              <a:r>
                <a:rPr lang="en-US" sz="2800"/>
                <a:t>chalcogenide glass, n ~ 2.8</a:t>
              </a:r>
            </a:p>
          </p:txBody>
        </p:sp>
        <p:sp>
          <p:nvSpPr>
            <p:cNvPr id="240664" name="Text Box 9"/>
            <p:cNvSpPr txBox="1">
              <a:spLocks noChangeArrowheads="1"/>
            </p:cNvSpPr>
            <p:nvPr/>
          </p:nvSpPr>
          <p:spPr bwMode="auto">
            <a:xfrm>
              <a:off x="39" y="3485"/>
              <a:ext cx="2353" cy="288"/>
            </a:xfrm>
            <a:prstGeom prst="rect">
              <a:avLst/>
            </a:prstGeom>
            <a:noFill/>
            <a:ln w="9525">
              <a:noFill/>
              <a:miter lim="800000"/>
              <a:headEnd/>
              <a:tailEnd/>
            </a:ln>
          </p:spPr>
          <p:txBody>
            <a:bodyPr wrap="none">
              <a:spAutoFit/>
            </a:bodyPr>
            <a:lstStyle/>
            <a:p>
              <a:pPr algn="ctr" eaLnBrk="0" hangingPunct="0"/>
              <a:r>
                <a:rPr lang="en-US"/>
                <a:t>+ polymer (or oxide), n ~ 1.5</a:t>
              </a:r>
            </a:p>
          </p:txBody>
        </p:sp>
        <p:sp>
          <p:nvSpPr>
            <p:cNvPr id="240665" name="Oval 10"/>
            <p:cNvSpPr>
              <a:spLocks noChangeArrowheads="1"/>
            </p:cNvSpPr>
            <p:nvPr/>
          </p:nvSpPr>
          <p:spPr bwMode="auto">
            <a:xfrm>
              <a:off x="1008" y="768"/>
              <a:ext cx="288" cy="288"/>
            </a:xfrm>
            <a:prstGeom prst="ellipse">
              <a:avLst/>
            </a:prstGeom>
            <a:solidFill>
              <a:srgbClr val="FFFFCC"/>
            </a:solidFill>
            <a:ln w="9525">
              <a:solidFill>
                <a:schemeClr val="bg2"/>
              </a:solidFill>
              <a:round/>
              <a:headEnd/>
              <a:tailEnd/>
            </a:ln>
          </p:spPr>
          <p:txBody>
            <a:bodyPr wrap="none" anchor="ctr"/>
            <a:lstStyle/>
            <a:p>
              <a:pPr algn="ctr" eaLnBrk="0" hangingPunct="0"/>
              <a:r>
                <a:rPr lang="en-US" b="1"/>
                <a:t>1</a:t>
              </a:r>
              <a:endParaRPr lang="en-US"/>
            </a:p>
          </p:txBody>
        </p:sp>
      </p:grpSp>
      <p:grpSp>
        <p:nvGrpSpPr>
          <p:cNvPr id="3" name="Group 11"/>
          <p:cNvGrpSpPr>
            <a:grpSpLocks/>
          </p:cNvGrpSpPr>
          <p:nvPr/>
        </p:nvGrpSpPr>
        <p:grpSpPr bwMode="auto">
          <a:xfrm>
            <a:off x="3951288" y="2362200"/>
            <a:ext cx="2144712" cy="4071938"/>
            <a:chOff x="2489" y="1488"/>
            <a:chExt cx="1351" cy="2565"/>
          </a:xfrm>
        </p:grpSpPr>
        <p:pic>
          <p:nvPicPr>
            <p:cNvPr id="240657" name="Picture 12"/>
            <p:cNvPicPr>
              <a:picLocks noChangeAspect="1" noChangeArrowheads="1"/>
            </p:cNvPicPr>
            <p:nvPr/>
          </p:nvPicPr>
          <p:blipFill>
            <a:blip r:embed="rId3"/>
            <a:srcRect/>
            <a:stretch>
              <a:fillRect/>
            </a:stretch>
          </p:blipFill>
          <p:spPr bwMode="auto">
            <a:xfrm>
              <a:off x="2605" y="2304"/>
              <a:ext cx="1235" cy="1749"/>
            </a:xfrm>
            <a:prstGeom prst="rect">
              <a:avLst/>
            </a:prstGeom>
            <a:noFill/>
            <a:ln w="9525">
              <a:noFill/>
              <a:miter lim="800000"/>
              <a:headEnd/>
              <a:tailEnd/>
            </a:ln>
          </p:spPr>
        </p:pic>
        <p:sp>
          <p:nvSpPr>
            <p:cNvPr id="240658" name="Text Box 13"/>
            <p:cNvSpPr txBox="1">
              <a:spLocks noChangeArrowheads="1"/>
            </p:cNvSpPr>
            <p:nvPr/>
          </p:nvSpPr>
          <p:spPr bwMode="auto">
            <a:xfrm>
              <a:off x="2489" y="1776"/>
              <a:ext cx="1324" cy="518"/>
            </a:xfrm>
            <a:prstGeom prst="rect">
              <a:avLst/>
            </a:prstGeom>
            <a:noFill/>
            <a:ln w="9525">
              <a:noFill/>
              <a:miter lim="800000"/>
              <a:headEnd/>
              <a:tailEnd/>
            </a:ln>
          </p:spPr>
          <p:txBody>
            <a:bodyPr wrap="none">
              <a:spAutoFit/>
            </a:bodyPr>
            <a:lstStyle/>
            <a:p>
              <a:pPr algn="ctr" eaLnBrk="0" hangingPunct="0"/>
              <a:r>
                <a:rPr lang="en-US"/>
                <a:t>Make pre-form</a:t>
              </a:r>
            </a:p>
            <a:p>
              <a:pPr algn="ctr" eaLnBrk="0" hangingPunct="0"/>
              <a:r>
                <a:rPr lang="en-US"/>
                <a:t>(</a:t>
              </a:r>
              <a:r>
                <a:rPr lang="ja-JP" altLang="en-US"/>
                <a:t>“</a:t>
              </a:r>
              <a:r>
                <a:rPr lang="en-US" altLang="ja-JP"/>
                <a:t>scale model</a:t>
              </a:r>
              <a:r>
                <a:rPr lang="ja-JP" altLang="en-US"/>
                <a:t>”</a:t>
              </a:r>
              <a:r>
                <a:rPr lang="en-US" altLang="ja-JP"/>
                <a:t>)</a:t>
              </a:r>
              <a:endParaRPr lang="en-US"/>
            </a:p>
          </p:txBody>
        </p:sp>
        <p:sp>
          <p:nvSpPr>
            <p:cNvPr id="240659" name="Oval 14"/>
            <p:cNvSpPr>
              <a:spLocks noChangeArrowheads="1"/>
            </p:cNvSpPr>
            <p:nvPr/>
          </p:nvSpPr>
          <p:spPr bwMode="auto">
            <a:xfrm>
              <a:off x="2989" y="1488"/>
              <a:ext cx="288" cy="288"/>
            </a:xfrm>
            <a:prstGeom prst="ellipse">
              <a:avLst/>
            </a:prstGeom>
            <a:solidFill>
              <a:srgbClr val="FFFFCC"/>
            </a:solidFill>
            <a:ln w="9525">
              <a:solidFill>
                <a:schemeClr val="bg2"/>
              </a:solidFill>
              <a:round/>
              <a:headEnd/>
              <a:tailEnd/>
            </a:ln>
          </p:spPr>
          <p:txBody>
            <a:bodyPr wrap="none" anchor="ctr"/>
            <a:lstStyle/>
            <a:p>
              <a:pPr algn="ctr" eaLnBrk="0" hangingPunct="0"/>
              <a:r>
                <a:rPr lang="en-US" b="1"/>
                <a:t>2</a:t>
              </a:r>
              <a:endParaRPr lang="en-US"/>
            </a:p>
          </p:txBody>
        </p:sp>
      </p:grpSp>
      <p:grpSp>
        <p:nvGrpSpPr>
          <p:cNvPr id="4" name="Group 15"/>
          <p:cNvGrpSpPr>
            <a:grpSpLocks/>
          </p:cNvGrpSpPr>
          <p:nvPr/>
        </p:nvGrpSpPr>
        <p:grpSpPr bwMode="auto">
          <a:xfrm>
            <a:off x="6376988" y="990600"/>
            <a:ext cx="2687637" cy="5410200"/>
            <a:chOff x="4017" y="624"/>
            <a:chExt cx="1693" cy="3408"/>
          </a:xfrm>
        </p:grpSpPr>
        <p:pic>
          <p:nvPicPr>
            <p:cNvPr id="240654" name="Picture 16"/>
            <p:cNvPicPr>
              <a:picLocks noChangeAspect="1" noChangeArrowheads="1"/>
            </p:cNvPicPr>
            <p:nvPr/>
          </p:nvPicPr>
          <p:blipFill>
            <a:blip r:embed="rId4"/>
            <a:srcRect/>
            <a:stretch>
              <a:fillRect/>
            </a:stretch>
          </p:blipFill>
          <p:spPr bwMode="auto">
            <a:xfrm>
              <a:off x="4017" y="960"/>
              <a:ext cx="1693" cy="2736"/>
            </a:xfrm>
            <a:prstGeom prst="rect">
              <a:avLst/>
            </a:prstGeom>
            <a:noFill/>
            <a:ln w="9525">
              <a:noFill/>
              <a:miter lim="800000"/>
              <a:headEnd/>
              <a:tailEnd/>
            </a:ln>
          </p:spPr>
        </p:pic>
        <p:sp>
          <p:nvSpPr>
            <p:cNvPr id="240655" name="Text Box 17"/>
            <p:cNvSpPr txBox="1">
              <a:spLocks noChangeArrowheads="1"/>
            </p:cNvSpPr>
            <p:nvPr/>
          </p:nvSpPr>
          <p:spPr bwMode="auto">
            <a:xfrm>
              <a:off x="4320" y="3744"/>
              <a:ext cx="1155" cy="288"/>
            </a:xfrm>
            <a:prstGeom prst="rect">
              <a:avLst/>
            </a:prstGeom>
            <a:noFill/>
            <a:ln w="9525">
              <a:noFill/>
              <a:miter lim="800000"/>
              <a:headEnd/>
              <a:tailEnd/>
            </a:ln>
          </p:spPr>
          <p:txBody>
            <a:bodyPr wrap="none">
              <a:spAutoFit/>
            </a:bodyPr>
            <a:lstStyle/>
            <a:p>
              <a:pPr algn="ctr" eaLnBrk="0" hangingPunct="0"/>
              <a:r>
                <a:rPr lang="en-US"/>
                <a:t>fiber drawing</a:t>
              </a:r>
            </a:p>
          </p:txBody>
        </p:sp>
        <p:sp>
          <p:nvSpPr>
            <p:cNvPr id="240656" name="Oval 18"/>
            <p:cNvSpPr>
              <a:spLocks noChangeArrowheads="1"/>
            </p:cNvSpPr>
            <p:nvPr/>
          </p:nvSpPr>
          <p:spPr bwMode="auto">
            <a:xfrm>
              <a:off x="4656" y="624"/>
              <a:ext cx="288" cy="288"/>
            </a:xfrm>
            <a:prstGeom prst="ellipse">
              <a:avLst/>
            </a:prstGeom>
            <a:solidFill>
              <a:srgbClr val="FFFFCC"/>
            </a:solidFill>
            <a:ln w="9525">
              <a:solidFill>
                <a:schemeClr val="bg2"/>
              </a:solidFill>
              <a:round/>
              <a:headEnd/>
              <a:tailEnd/>
            </a:ln>
          </p:spPr>
          <p:txBody>
            <a:bodyPr wrap="none" anchor="ctr"/>
            <a:lstStyle/>
            <a:p>
              <a:pPr algn="ctr" eaLnBrk="0" hangingPunct="0"/>
              <a:r>
                <a:rPr lang="en-US" b="1"/>
                <a:t>3</a:t>
              </a:r>
              <a:endParaRPr lang="en-US"/>
            </a:p>
          </p:txBody>
        </p:sp>
      </p:grpSp>
      <p:grpSp>
        <p:nvGrpSpPr>
          <p:cNvPr id="240647" name="Group 19"/>
          <p:cNvGrpSpPr>
            <a:grpSpLocks/>
          </p:cNvGrpSpPr>
          <p:nvPr/>
        </p:nvGrpSpPr>
        <p:grpSpPr bwMode="auto">
          <a:xfrm>
            <a:off x="381000" y="152400"/>
            <a:ext cx="914400" cy="914400"/>
            <a:chOff x="3648" y="912"/>
            <a:chExt cx="1344" cy="1344"/>
          </a:xfrm>
        </p:grpSpPr>
        <p:sp>
          <p:nvSpPr>
            <p:cNvPr id="240648" name="Oval 20"/>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40649" name="Oval 21"/>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40650" name="Oval 22"/>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40651" name="Oval 23"/>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40652" name="Oval 24"/>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40653" name="Oval 25"/>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A Drawn Bandgap Fiber</a:t>
            </a:r>
          </a:p>
        </p:txBody>
      </p:sp>
      <p:sp>
        <p:nvSpPr>
          <p:cNvPr id="392195" name="Rectangle 3"/>
          <p:cNvSpPr>
            <a:spLocks noChangeArrowheads="1"/>
          </p:cNvSpPr>
          <p:nvPr/>
        </p:nvSpPr>
        <p:spPr bwMode="auto">
          <a:xfrm>
            <a:off x="4495800" y="1219200"/>
            <a:ext cx="4114800" cy="1066800"/>
          </a:xfrm>
          <a:prstGeom prst="rect">
            <a:avLst/>
          </a:prstGeom>
          <a:noFill/>
          <a:ln w="9525">
            <a:noFill/>
            <a:miter lim="800000"/>
            <a:headEnd/>
            <a:tailEnd/>
          </a:ln>
          <a:effectLst/>
        </p:spPr>
        <p:txBody>
          <a:bodyPr lIns="91429" tIns="45714" rIns="91429" bIns="45714"/>
          <a:lstStyle/>
          <a:p>
            <a:pPr marL="342900" indent="-342900" eaLnBrk="0" hangingPunct="0">
              <a:lnSpc>
                <a:spcPct val="95000"/>
              </a:lnSpc>
              <a:spcBef>
                <a:spcPct val="20000"/>
              </a:spcBef>
              <a:buFontTx/>
              <a:buChar char="•"/>
              <a:defRPr/>
            </a:pPr>
            <a:r>
              <a:rPr lang="en-US" sz="2000" b="1">
                <a:solidFill>
                  <a:schemeClr val="accent2"/>
                </a:solidFill>
                <a:effectLst>
                  <a:outerShdw blurRad="38100" dist="38100" dir="2700000" algn="tl">
                    <a:srgbClr val="C0C0C0"/>
                  </a:outerShdw>
                </a:effectLst>
                <a:latin typeface="Arial" pitchFamily="34" charset="0"/>
              </a:rPr>
              <a:t>Photonic crystal structural uniformity, adhesion, physical durability through large temperature excursions</a:t>
            </a:r>
          </a:p>
        </p:txBody>
      </p:sp>
      <p:pic>
        <p:nvPicPr>
          <p:cNvPr id="241668" name="Picture 4" descr="C:\Documents and Settings\Shandon Hart\Desktop\SEM E1a good\E1A F whole fiber.tif"/>
          <p:cNvPicPr>
            <a:picLocks noChangeAspect="1" noChangeArrowheads="1"/>
          </p:cNvPicPr>
          <p:nvPr/>
        </p:nvPicPr>
        <p:blipFill>
          <a:blip r:embed="rId2"/>
          <a:srcRect/>
          <a:stretch>
            <a:fillRect/>
          </a:stretch>
        </p:blipFill>
        <p:spPr bwMode="auto">
          <a:xfrm>
            <a:off x="381000" y="800100"/>
            <a:ext cx="3733800" cy="3457575"/>
          </a:xfrm>
          <a:prstGeom prst="rect">
            <a:avLst/>
          </a:prstGeom>
          <a:noFill/>
          <a:ln w="9525">
            <a:noFill/>
            <a:miter lim="800000"/>
            <a:headEnd/>
            <a:tailEnd/>
          </a:ln>
        </p:spPr>
      </p:pic>
      <p:grpSp>
        <p:nvGrpSpPr>
          <p:cNvPr id="2" name="Group 5"/>
          <p:cNvGrpSpPr>
            <a:grpSpLocks/>
          </p:cNvGrpSpPr>
          <p:nvPr/>
        </p:nvGrpSpPr>
        <p:grpSpPr bwMode="auto">
          <a:xfrm>
            <a:off x="533400" y="2705100"/>
            <a:ext cx="8324850" cy="4000500"/>
            <a:chOff x="336" y="1704"/>
            <a:chExt cx="5244" cy="2520"/>
          </a:xfrm>
        </p:grpSpPr>
        <p:grpSp>
          <p:nvGrpSpPr>
            <p:cNvPr id="241671" name="Group 6"/>
            <p:cNvGrpSpPr>
              <a:grpSpLocks/>
            </p:cNvGrpSpPr>
            <p:nvPr/>
          </p:nvGrpSpPr>
          <p:grpSpPr bwMode="auto">
            <a:xfrm>
              <a:off x="1488" y="1704"/>
              <a:ext cx="4092" cy="2520"/>
              <a:chOff x="1488" y="1704"/>
              <a:chExt cx="4092" cy="2520"/>
            </a:xfrm>
          </p:grpSpPr>
          <p:pic>
            <p:nvPicPr>
              <p:cNvPr id="241673" name="Picture 7" descr="C:\Documents and Settings\Shandon Hart\Desktop\SEM E1a good\E1A F layers with inset.tif"/>
              <p:cNvPicPr>
                <a:picLocks noChangeAspect="1" noChangeArrowheads="1"/>
              </p:cNvPicPr>
              <p:nvPr/>
            </p:nvPicPr>
            <p:blipFill>
              <a:blip r:embed="rId3"/>
              <a:srcRect r="2847"/>
              <a:stretch>
                <a:fillRect/>
              </a:stretch>
            </p:blipFill>
            <p:spPr bwMode="auto">
              <a:xfrm>
                <a:off x="2304" y="1884"/>
                <a:ext cx="3276" cy="2340"/>
              </a:xfrm>
              <a:prstGeom prst="rect">
                <a:avLst/>
              </a:prstGeom>
              <a:noFill/>
              <a:ln w="9525">
                <a:noFill/>
                <a:miter lim="800000"/>
                <a:headEnd/>
                <a:tailEnd/>
              </a:ln>
            </p:spPr>
          </p:pic>
          <p:sp>
            <p:nvSpPr>
              <p:cNvPr id="241674" name="Rectangle 8"/>
              <p:cNvSpPr>
                <a:spLocks noChangeArrowheads="1"/>
              </p:cNvSpPr>
              <p:nvPr/>
            </p:nvSpPr>
            <p:spPr bwMode="auto">
              <a:xfrm>
                <a:off x="1488" y="1704"/>
                <a:ext cx="480" cy="336"/>
              </a:xfrm>
              <a:prstGeom prst="rect">
                <a:avLst/>
              </a:prstGeom>
              <a:noFill/>
              <a:ln w="25400">
                <a:solidFill>
                  <a:srgbClr val="993366"/>
                </a:solidFill>
                <a:miter lim="800000"/>
                <a:headEnd/>
                <a:tailEnd/>
              </a:ln>
            </p:spPr>
            <p:txBody>
              <a:bodyPr wrap="none" anchor="ctr"/>
              <a:lstStyle/>
              <a:p>
                <a:pPr algn="ctr" eaLnBrk="0" hangingPunct="0"/>
                <a:endParaRPr lang="cs-CZ"/>
              </a:p>
            </p:txBody>
          </p:sp>
          <p:sp>
            <p:nvSpPr>
              <p:cNvPr id="241675" name="Line 9"/>
              <p:cNvSpPr>
                <a:spLocks noChangeShapeType="1"/>
              </p:cNvSpPr>
              <p:nvPr/>
            </p:nvSpPr>
            <p:spPr bwMode="auto">
              <a:xfrm>
                <a:off x="1488" y="2040"/>
                <a:ext cx="816" cy="2160"/>
              </a:xfrm>
              <a:prstGeom prst="line">
                <a:avLst/>
              </a:prstGeom>
              <a:noFill/>
              <a:ln w="25400">
                <a:solidFill>
                  <a:srgbClr val="993366"/>
                </a:solidFill>
                <a:round/>
                <a:headEnd/>
                <a:tailEnd/>
              </a:ln>
            </p:spPr>
            <p:txBody>
              <a:bodyPr/>
              <a:lstStyle/>
              <a:p>
                <a:endParaRPr lang="cs-CZ"/>
              </a:p>
            </p:txBody>
          </p:sp>
          <p:sp>
            <p:nvSpPr>
              <p:cNvPr id="241676" name="Line 10"/>
              <p:cNvSpPr>
                <a:spLocks noChangeShapeType="1"/>
              </p:cNvSpPr>
              <p:nvPr/>
            </p:nvSpPr>
            <p:spPr bwMode="auto">
              <a:xfrm>
                <a:off x="1968" y="1704"/>
                <a:ext cx="3609" cy="185"/>
              </a:xfrm>
              <a:prstGeom prst="line">
                <a:avLst/>
              </a:prstGeom>
              <a:noFill/>
              <a:ln w="25400">
                <a:solidFill>
                  <a:srgbClr val="993366"/>
                </a:solidFill>
                <a:round/>
                <a:headEnd/>
                <a:tailEnd/>
              </a:ln>
            </p:spPr>
            <p:txBody>
              <a:bodyPr/>
              <a:lstStyle/>
              <a:p>
                <a:endParaRPr lang="cs-CZ"/>
              </a:p>
            </p:txBody>
          </p:sp>
        </p:grpSp>
        <p:sp>
          <p:nvSpPr>
            <p:cNvPr id="241672" name="Text Box 11"/>
            <p:cNvSpPr txBox="1">
              <a:spLocks noChangeArrowheads="1"/>
            </p:cNvSpPr>
            <p:nvPr/>
          </p:nvSpPr>
          <p:spPr bwMode="auto">
            <a:xfrm>
              <a:off x="336" y="3312"/>
              <a:ext cx="1464" cy="518"/>
            </a:xfrm>
            <a:prstGeom prst="rect">
              <a:avLst/>
            </a:prstGeom>
            <a:noFill/>
            <a:ln w="9525">
              <a:noFill/>
              <a:miter lim="800000"/>
              <a:headEnd/>
              <a:tailEnd/>
            </a:ln>
          </p:spPr>
          <p:txBody>
            <a:bodyPr wrap="none">
              <a:spAutoFit/>
            </a:bodyPr>
            <a:lstStyle/>
            <a:p>
              <a:pPr algn="ctr" eaLnBrk="0" hangingPunct="0"/>
              <a:r>
                <a:rPr lang="en-US">
                  <a:solidFill>
                    <a:srgbClr val="FF0000"/>
                  </a:solidFill>
                </a:rPr>
                <a:t>white/grey</a:t>
              </a:r>
            </a:p>
            <a:p>
              <a:pPr algn="ctr" eaLnBrk="0" hangingPunct="0"/>
              <a:r>
                <a:rPr lang="en-US">
                  <a:solidFill>
                    <a:srgbClr val="FF0000"/>
                  </a:solidFill>
                </a:rPr>
                <a:t>= chalco/polymer</a:t>
              </a:r>
            </a:p>
          </p:txBody>
        </p:sp>
      </p:grpSp>
      <p:sp>
        <p:nvSpPr>
          <p:cNvPr id="241670" name="Text Box 12"/>
          <p:cNvSpPr txBox="1">
            <a:spLocks noChangeArrowheads="1"/>
          </p:cNvSpPr>
          <p:nvPr/>
        </p:nvSpPr>
        <p:spPr bwMode="auto">
          <a:xfrm>
            <a:off x="4648200" y="685800"/>
            <a:ext cx="3783013" cy="396875"/>
          </a:xfrm>
          <a:prstGeom prst="rect">
            <a:avLst/>
          </a:prstGeom>
          <a:noFill/>
          <a:ln w="9525">
            <a:noFill/>
            <a:miter lim="800000"/>
            <a:headEnd/>
            <a:tailEnd/>
          </a:ln>
        </p:spPr>
        <p:txBody>
          <a:bodyPr wrap="none">
            <a:spAutoFit/>
          </a:bodyPr>
          <a:lstStyle/>
          <a:p>
            <a:pPr algn="ctr" eaLnBrk="0" hangingPunct="0"/>
            <a:r>
              <a:rPr lang="en-US" sz="2000"/>
              <a:t>[ figs courtesy Y. Fink </a:t>
            </a:r>
            <a:r>
              <a:rPr lang="en-US" sz="2000" i="1"/>
              <a:t>et al</a:t>
            </a:r>
            <a:r>
              <a:rPr lang="en-US" sz="2000"/>
              <a:t>., MIT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High-Power Transmission</a:t>
            </a:r>
            <a:br>
              <a:rPr lang="en-US" smtClean="0">
                <a:ea typeface="ＭＳ Ｐゴシック" charset="-128"/>
              </a:rPr>
            </a:br>
            <a:r>
              <a:rPr lang="en-US" sz="2400" smtClean="0">
                <a:ea typeface="ＭＳ Ｐゴシック" charset="-128"/>
              </a:rPr>
              <a:t>at 10.6µm (no previous dielectric waveguide)</a:t>
            </a:r>
            <a:endParaRPr lang="en-US" smtClean="0">
              <a:ea typeface="ＭＳ Ｐゴシック" charset="-128"/>
            </a:endParaRPr>
          </a:p>
        </p:txBody>
      </p:sp>
      <p:sp>
        <p:nvSpPr>
          <p:cNvPr id="242691" name="Text Box 3"/>
          <p:cNvSpPr txBox="1">
            <a:spLocks noChangeArrowheads="1"/>
          </p:cNvSpPr>
          <p:nvPr/>
        </p:nvSpPr>
        <p:spPr bwMode="auto">
          <a:xfrm>
            <a:off x="5360988" y="6461125"/>
            <a:ext cx="3783012" cy="396875"/>
          </a:xfrm>
          <a:prstGeom prst="rect">
            <a:avLst/>
          </a:prstGeom>
          <a:noFill/>
          <a:ln w="9525">
            <a:noFill/>
            <a:miter lim="800000"/>
            <a:headEnd/>
            <a:tailEnd/>
          </a:ln>
        </p:spPr>
        <p:txBody>
          <a:bodyPr wrap="none">
            <a:spAutoFit/>
          </a:bodyPr>
          <a:lstStyle/>
          <a:p>
            <a:pPr algn="ctr" eaLnBrk="0" hangingPunct="0"/>
            <a:r>
              <a:rPr lang="en-US" sz="2000"/>
              <a:t>[ figs courtesy Y. Fink </a:t>
            </a:r>
            <a:r>
              <a:rPr lang="en-US" sz="2000" i="1"/>
              <a:t>et al</a:t>
            </a:r>
            <a:r>
              <a:rPr lang="en-US" sz="2000"/>
              <a:t>., MIT ]</a:t>
            </a:r>
          </a:p>
        </p:txBody>
      </p:sp>
      <p:grpSp>
        <p:nvGrpSpPr>
          <p:cNvPr id="242692" name="Group 4"/>
          <p:cNvGrpSpPr>
            <a:grpSpLocks noChangeAspect="1"/>
          </p:cNvGrpSpPr>
          <p:nvPr/>
        </p:nvGrpSpPr>
        <p:grpSpPr bwMode="auto">
          <a:xfrm>
            <a:off x="0" y="2209800"/>
            <a:ext cx="6477000" cy="4308475"/>
            <a:chOff x="690" y="624"/>
            <a:chExt cx="3966" cy="2639"/>
          </a:xfrm>
        </p:grpSpPr>
        <p:grpSp>
          <p:nvGrpSpPr>
            <p:cNvPr id="242703" name="Group 5"/>
            <p:cNvGrpSpPr>
              <a:grpSpLocks noChangeAspect="1"/>
            </p:cNvGrpSpPr>
            <p:nvPr/>
          </p:nvGrpSpPr>
          <p:grpSpPr bwMode="auto">
            <a:xfrm>
              <a:off x="690" y="624"/>
              <a:ext cx="3966" cy="2639"/>
              <a:chOff x="114" y="720"/>
              <a:chExt cx="3966" cy="2639"/>
            </a:xfrm>
          </p:grpSpPr>
          <p:pic>
            <p:nvPicPr>
              <p:cNvPr id="242705" name="Picture 6"/>
              <p:cNvPicPr>
                <a:picLocks noChangeAspect="1" noChangeArrowheads="1"/>
              </p:cNvPicPr>
              <p:nvPr/>
            </p:nvPicPr>
            <p:blipFill>
              <a:blip r:embed="rId2"/>
              <a:srcRect t="27026" r="30980" b="12952"/>
              <a:stretch>
                <a:fillRect/>
              </a:stretch>
            </p:blipFill>
            <p:spPr bwMode="auto">
              <a:xfrm>
                <a:off x="114" y="974"/>
                <a:ext cx="3966" cy="2002"/>
              </a:xfrm>
              <a:prstGeom prst="rect">
                <a:avLst/>
              </a:prstGeom>
              <a:noFill/>
              <a:ln w="9525">
                <a:noFill/>
                <a:miter lim="800000"/>
                <a:headEnd/>
                <a:tailEnd/>
              </a:ln>
            </p:spPr>
          </p:pic>
          <p:pic>
            <p:nvPicPr>
              <p:cNvPr id="242706" name="Picture 7"/>
              <p:cNvPicPr>
                <a:picLocks noChangeAspect="1" noChangeArrowheads="1"/>
              </p:cNvPicPr>
              <p:nvPr/>
            </p:nvPicPr>
            <p:blipFill>
              <a:blip r:embed="rId3"/>
              <a:srcRect l="3148" t="2759" r="38483" b="10713"/>
              <a:stretch>
                <a:fillRect/>
              </a:stretch>
            </p:blipFill>
            <p:spPr bwMode="auto">
              <a:xfrm>
                <a:off x="960" y="720"/>
                <a:ext cx="1920" cy="1656"/>
              </a:xfrm>
              <a:prstGeom prst="rect">
                <a:avLst/>
              </a:prstGeom>
              <a:solidFill>
                <a:schemeClr val="bg1"/>
              </a:solidFill>
              <a:ln w="9525">
                <a:noFill/>
                <a:miter lim="800000"/>
                <a:headEnd/>
                <a:tailEnd/>
              </a:ln>
            </p:spPr>
          </p:pic>
          <p:sp>
            <p:nvSpPr>
              <p:cNvPr id="242707" name="Text Box 8"/>
              <p:cNvSpPr txBox="1">
                <a:spLocks noChangeAspect="1" noChangeArrowheads="1"/>
              </p:cNvSpPr>
              <p:nvPr/>
            </p:nvSpPr>
            <p:spPr bwMode="auto">
              <a:xfrm>
                <a:off x="1632" y="3120"/>
                <a:ext cx="1584" cy="239"/>
              </a:xfrm>
              <a:prstGeom prst="rect">
                <a:avLst/>
              </a:prstGeom>
              <a:noFill/>
              <a:ln w="9525">
                <a:noFill/>
                <a:miter lim="800000"/>
                <a:headEnd/>
                <a:tailEnd/>
              </a:ln>
            </p:spPr>
            <p:txBody>
              <a:bodyPr>
                <a:spAutoFit/>
              </a:bodyPr>
              <a:lstStyle/>
              <a:p>
                <a:pPr eaLnBrk="0" hangingPunct="0">
                  <a:spcBef>
                    <a:spcPct val="50000"/>
                  </a:spcBef>
                </a:pPr>
                <a:r>
                  <a:rPr lang="en-US" sz="1800" b="1">
                    <a:latin typeface="Arial" pitchFamily="34" charset="0"/>
                  </a:rPr>
                  <a:t>Wavelength (</a:t>
                </a:r>
                <a:r>
                  <a:rPr lang="en-US" sz="1800" b="1">
                    <a:latin typeface="Symbol" pitchFamily="18" charset="2"/>
                  </a:rPr>
                  <a:t>m</a:t>
                </a:r>
                <a:r>
                  <a:rPr lang="en-US" sz="1800" b="1">
                    <a:latin typeface="Arial" pitchFamily="34" charset="0"/>
                  </a:rPr>
                  <a:t>m)</a:t>
                </a:r>
              </a:p>
            </p:txBody>
          </p:sp>
          <p:sp>
            <p:nvSpPr>
              <p:cNvPr id="242708" name="Text Box 9"/>
              <p:cNvSpPr txBox="1">
                <a:spLocks noChangeAspect="1" noChangeArrowheads="1"/>
              </p:cNvSpPr>
              <p:nvPr/>
            </p:nvSpPr>
            <p:spPr bwMode="auto">
              <a:xfrm>
                <a:off x="816" y="2925"/>
                <a:ext cx="192"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5</a:t>
                </a:r>
              </a:p>
            </p:txBody>
          </p:sp>
          <p:sp>
            <p:nvSpPr>
              <p:cNvPr id="242709" name="Text Box 10"/>
              <p:cNvSpPr txBox="1">
                <a:spLocks noChangeAspect="1" noChangeArrowheads="1"/>
              </p:cNvSpPr>
              <p:nvPr/>
            </p:nvSpPr>
            <p:spPr bwMode="auto">
              <a:xfrm>
                <a:off x="1248" y="2925"/>
                <a:ext cx="192"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6</a:t>
                </a:r>
              </a:p>
            </p:txBody>
          </p:sp>
          <p:sp>
            <p:nvSpPr>
              <p:cNvPr id="242710" name="Text Box 11"/>
              <p:cNvSpPr txBox="1">
                <a:spLocks noChangeAspect="1" noChangeArrowheads="1"/>
              </p:cNvSpPr>
              <p:nvPr/>
            </p:nvSpPr>
            <p:spPr bwMode="auto">
              <a:xfrm>
                <a:off x="1680" y="2925"/>
                <a:ext cx="192"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7</a:t>
                </a:r>
              </a:p>
            </p:txBody>
          </p:sp>
          <p:sp>
            <p:nvSpPr>
              <p:cNvPr id="242711" name="Text Box 12"/>
              <p:cNvSpPr txBox="1">
                <a:spLocks noChangeAspect="1" noChangeArrowheads="1"/>
              </p:cNvSpPr>
              <p:nvPr/>
            </p:nvSpPr>
            <p:spPr bwMode="auto">
              <a:xfrm>
                <a:off x="2112" y="2925"/>
                <a:ext cx="144"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8</a:t>
                </a:r>
              </a:p>
            </p:txBody>
          </p:sp>
          <p:sp>
            <p:nvSpPr>
              <p:cNvPr id="242712" name="Text Box 13"/>
              <p:cNvSpPr txBox="1">
                <a:spLocks noChangeAspect="1" noChangeArrowheads="1"/>
              </p:cNvSpPr>
              <p:nvPr/>
            </p:nvSpPr>
            <p:spPr bwMode="auto">
              <a:xfrm>
                <a:off x="2544" y="2925"/>
                <a:ext cx="192"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9</a:t>
                </a:r>
              </a:p>
            </p:txBody>
          </p:sp>
          <p:sp>
            <p:nvSpPr>
              <p:cNvPr id="242713" name="Text Box 14"/>
              <p:cNvSpPr txBox="1">
                <a:spLocks noChangeAspect="1" noChangeArrowheads="1"/>
              </p:cNvSpPr>
              <p:nvPr/>
            </p:nvSpPr>
            <p:spPr bwMode="auto">
              <a:xfrm>
                <a:off x="3792" y="2925"/>
                <a:ext cx="288"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12</a:t>
                </a:r>
              </a:p>
            </p:txBody>
          </p:sp>
          <p:sp>
            <p:nvSpPr>
              <p:cNvPr id="242714" name="Text Box 15"/>
              <p:cNvSpPr txBox="1">
                <a:spLocks noChangeAspect="1" noChangeArrowheads="1"/>
              </p:cNvSpPr>
              <p:nvPr/>
            </p:nvSpPr>
            <p:spPr bwMode="auto">
              <a:xfrm>
                <a:off x="2928" y="2925"/>
                <a:ext cx="288"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10</a:t>
                </a:r>
              </a:p>
            </p:txBody>
          </p:sp>
          <p:sp>
            <p:nvSpPr>
              <p:cNvPr id="242715" name="Text Box 16"/>
              <p:cNvSpPr txBox="1">
                <a:spLocks noChangeAspect="1" noChangeArrowheads="1"/>
              </p:cNvSpPr>
              <p:nvPr/>
            </p:nvSpPr>
            <p:spPr bwMode="auto">
              <a:xfrm>
                <a:off x="3378" y="2925"/>
                <a:ext cx="288" cy="206"/>
              </a:xfrm>
              <a:prstGeom prst="rect">
                <a:avLst/>
              </a:prstGeom>
              <a:noFill/>
              <a:ln w="9525">
                <a:noFill/>
                <a:miter lim="800000"/>
                <a:headEnd/>
                <a:tailEnd/>
              </a:ln>
            </p:spPr>
            <p:txBody>
              <a:bodyPr>
                <a:spAutoFit/>
              </a:bodyPr>
              <a:lstStyle/>
              <a:p>
                <a:pPr eaLnBrk="0" hangingPunct="0">
                  <a:spcBef>
                    <a:spcPct val="50000"/>
                  </a:spcBef>
                </a:pPr>
                <a:r>
                  <a:rPr lang="en-US" sz="1600" b="1">
                    <a:latin typeface="Arial" pitchFamily="34" charset="0"/>
                  </a:rPr>
                  <a:t>11</a:t>
                </a:r>
              </a:p>
            </p:txBody>
          </p:sp>
        </p:grpSp>
        <p:sp>
          <p:nvSpPr>
            <p:cNvPr id="242704" name="Text Box 17"/>
            <p:cNvSpPr txBox="1">
              <a:spLocks noChangeAspect="1" noChangeArrowheads="1"/>
            </p:cNvSpPr>
            <p:nvPr/>
          </p:nvSpPr>
          <p:spPr bwMode="auto">
            <a:xfrm>
              <a:off x="2175" y="1720"/>
              <a:ext cx="624" cy="112"/>
            </a:xfrm>
            <a:prstGeom prst="rect">
              <a:avLst/>
            </a:prstGeom>
            <a:noFill/>
            <a:ln w="9525">
              <a:noFill/>
              <a:miter lim="800000"/>
              <a:headEnd/>
              <a:tailEnd/>
            </a:ln>
          </p:spPr>
          <p:txBody>
            <a:bodyPr lIns="0" tIns="0" rIns="0" bIns="0">
              <a:spAutoFit/>
            </a:bodyPr>
            <a:lstStyle/>
            <a:p>
              <a:pPr eaLnBrk="0" hangingPunct="0">
                <a:spcBef>
                  <a:spcPct val="50000"/>
                </a:spcBef>
              </a:pPr>
              <a:r>
                <a:rPr lang="en-US" sz="1200" b="1">
                  <a:solidFill>
                    <a:schemeClr val="accent2"/>
                  </a:solidFill>
                  <a:latin typeface="Arial" pitchFamily="34" charset="0"/>
                </a:rPr>
                <a:t>R</a:t>
              </a:r>
              <a:r>
                <a:rPr lang="en-US" sz="1200" b="1" baseline="30000">
                  <a:solidFill>
                    <a:schemeClr val="accent2"/>
                  </a:solidFill>
                  <a:latin typeface="Arial" pitchFamily="34" charset="0"/>
                </a:rPr>
                <a:t>2</a:t>
              </a:r>
              <a:r>
                <a:rPr lang="en-US" sz="1200" b="1">
                  <a:solidFill>
                    <a:schemeClr val="accent2"/>
                  </a:solidFill>
                  <a:latin typeface="Arial" pitchFamily="34" charset="0"/>
                </a:rPr>
                <a:t> = 0.99</a:t>
              </a:r>
            </a:p>
          </p:txBody>
        </p:sp>
      </p:grpSp>
      <p:sp>
        <p:nvSpPr>
          <p:cNvPr id="242693" name="Text Box 18"/>
          <p:cNvSpPr txBox="1">
            <a:spLocks noChangeArrowheads="1"/>
          </p:cNvSpPr>
          <p:nvPr/>
        </p:nvSpPr>
        <p:spPr bwMode="auto">
          <a:xfrm>
            <a:off x="215900" y="1554163"/>
            <a:ext cx="6337300" cy="519112"/>
          </a:xfrm>
          <a:prstGeom prst="rect">
            <a:avLst/>
          </a:prstGeom>
          <a:noFill/>
          <a:ln w="9525">
            <a:noFill/>
            <a:miter lim="800000"/>
            <a:headEnd/>
            <a:tailEnd/>
          </a:ln>
        </p:spPr>
        <p:txBody>
          <a:bodyPr wrap="none">
            <a:spAutoFit/>
          </a:bodyPr>
          <a:lstStyle/>
          <a:p>
            <a:pPr algn="ctr" eaLnBrk="0" hangingPunct="0"/>
            <a:r>
              <a:rPr lang="en-US" sz="2800"/>
              <a:t>Polymer losses @10.6µm</a:t>
            </a:r>
            <a:r>
              <a:rPr lang="en-US" sz="2800">
                <a:solidFill>
                  <a:srgbClr val="FF0000"/>
                </a:solidFill>
              </a:rPr>
              <a:t> ~ 50,000dB/m…</a:t>
            </a:r>
          </a:p>
        </p:txBody>
      </p:sp>
      <p:sp>
        <p:nvSpPr>
          <p:cNvPr id="242694" name="Rectangle 19"/>
          <p:cNvSpPr>
            <a:spLocks noChangeArrowheads="1"/>
          </p:cNvSpPr>
          <p:nvPr/>
        </p:nvSpPr>
        <p:spPr bwMode="auto">
          <a:xfrm>
            <a:off x="4559300" y="2087563"/>
            <a:ext cx="4359275"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…waveguide losses &lt; 1dB/m</a:t>
            </a:r>
          </a:p>
        </p:txBody>
      </p:sp>
      <p:grpSp>
        <p:nvGrpSpPr>
          <p:cNvPr id="242695" name="Group 20"/>
          <p:cNvGrpSpPr>
            <a:grpSpLocks/>
          </p:cNvGrpSpPr>
          <p:nvPr/>
        </p:nvGrpSpPr>
        <p:grpSpPr bwMode="auto">
          <a:xfrm>
            <a:off x="8077200" y="152400"/>
            <a:ext cx="914400" cy="914400"/>
            <a:chOff x="3648" y="912"/>
            <a:chExt cx="1344" cy="1344"/>
          </a:xfrm>
        </p:grpSpPr>
        <p:sp>
          <p:nvSpPr>
            <p:cNvPr id="242697" name="Oval 21"/>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42698" name="Oval 22"/>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42699" name="Oval 23"/>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42700" name="Oval 24"/>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42701" name="Oval 25"/>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42702" name="Oval 26"/>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42696" name="Text Box 27"/>
          <p:cNvSpPr txBox="1">
            <a:spLocks noChangeArrowheads="1"/>
          </p:cNvSpPr>
          <p:nvPr/>
        </p:nvSpPr>
        <p:spPr bwMode="auto">
          <a:xfrm>
            <a:off x="6477000" y="2971800"/>
            <a:ext cx="2476500" cy="641350"/>
          </a:xfrm>
          <a:prstGeom prst="rect">
            <a:avLst/>
          </a:prstGeom>
          <a:noFill/>
          <a:ln w="9525">
            <a:noFill/>
            <a:miter lim="800000"/>
            <a:headEnd/>
            <a:tailEnd/>
          </a:ln>
        </p:spPr>
        <p:txBody>
          <a:bodyPr wrap="none">
            <a:spAutoFit/>
          </a:bodyPr>
          <a:lstStyle/>
          <a:p>
            <a:pPr algn="ctr" eaLnBrk="0" hangingPunct="0"/>
            <a:r>
              <a:rPr lang="en-US" sz="1800"/>
              <a:t>[ B. Temelkuran </a:t>
            </a:r>
            <a:r>
              <a:rPr lang="en-US" sz="1800" i="1"/>
              <a:t>et al.</a:t>
            </a:r>
            <a:r>
              <a:rPr lang="en-US" sz="1800"/>
              <a:t>,</a:t>
            </a:r>
          </a:p>
          <a:p>
            <a:pPr algn="ctr" eaLnBrk="0" hangingPunct="0"/>
            <a:r>
              <a:rPr lang="en-US" sz="1800" i="1"/>
              <a:t>Nature</a:t>
            </a:r>
            <a:r>
              <a:rPr lang="en-US" sz="1800"/>
              <a:t> </a:t>
            </a:r>
            <a:r>
              <a:rPr lang="en-US" sz="1800" b="1"/>
              <a:t>420</a:t>
            </a:r>
            <a:r>
              <a:rPr lang="en-US" sz="1800"/>
              <a:t>, 650 (2002) ]</a:t>
            </a: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a:spLocks noGrp="1" noChangeArrowheads="1"/>
          </p:cNvSpPr>
          <p:nvPr>
            <p:ph type="title" idx="4294967295"/>
          </p:nvPr>
        </p:nvSpPr>
        <p:spPr>
          <a:xfrm>
            <a:off x="0" y="152400"/>
            <a:ext cx="9144000" cy="1143000"/>
          </a:xfrm>
        </p:spPr>
        <p:txBody>
          <a:bodyPr/>
          <a:lstStyle/>
          <a:p>
            <a:r>
              <a:rPr lang="en-US" smtClean="0">
                <a:ea typeface="ＭＳ Ｐゴシック" charset="-128"/>
              </a:rPr>
              <a:t>Application: Laser Surgery</a:t>
            </a:r>
          </a:p>
        </p:txBody>
      </p:sp>
      <p:pic>
        <p:nvPicPr>
          <p:cNvPr id="243715" name="Picture 29"/>
          <p:cNvPicPr>
            <a:picLocks noChangeAspect="1" noChangeArrowheads="1"/>
          </p:cNvPicPr>
          <p:nvPr/>
        </p:nvPicPr>
        <p:blipFill>
          <a:blip r:embed="rId2"/>
          <a:srcRect/>
          <a:stretch>
            <a:fillRect/>
          </a:stretch>
        </p:blipFill>
        <p:spPr bwMode="auto">
          <a:xfrm>
            <a:off x="2438400" y="3059113"/>
            <a:ext cx="6669088" cy="3810000"/>
          </a:xfrm>
          <a:prstGeom prst="rect">
            <a:avLst/>
          </a:prstGeom>
          <a:noFill/>
          <a:ln w="9525">
            <a:noFill/>
            <a:miter lim="800000"/>
            <a:headEnd/>
            <a:tailEnd/>
          </a:ln>
        </p:spPr>
      </p:pic>
      <p:sp>
        <p:nvSpPr>
          <p:cNvPr id="243716" name="Text Box 31"/>
          <p:cNvSpPr txBox="1">
            <a:spLocks noChangeArrowheads="1"/>
          </p:cNvSpPr>
          <p:nvPr/>
        </p:nvSpPr>
        <p:spPr bwMode="auto">
          <a:xfrm>
            <a:off x="4953000" y="2057400"/>
            <a:ext cx="3216275" cy="461963"/>
          </a:xfrm>
          <a:prstGeom prst="rect">
            <a:avLst/>
          </a:prstGeom>
          <a:noFill/>
          <a:ln w="9525">
            <a:noFill/>
            <a:miter lim="800000"/>
            <a:headEnd/>
            <a:tailEnd/>
          </a:ln>
        </p:spPr>
        <p:txBody>
          <a:bodyPr wrap="none">
            <a:spAutoFit/>
          </a:bodyPr>
          <a:lstStyle/>
          <a:p>
            <a:r>
              <a:rPr lang="en-US"/>
              <a:t>[ www.omni-guide.com]</a:t>
            </a:r>
          </a:p>
        </p:txBody>
      </p:sp>
      <p:pic>
        <p:nvPicPr>
          <p:cNvPr id="243717" name="Picture 28"/>
          <p:cNvPicPr>
            <a:picLocks noChangeAspect="1" noChangeArrowheads="1"/>
          </p:cNvPicPr>
          <p:nvPr/>
        </p:nvPicPr>
        <p:blipFill>
          <a:blip r:embed="rId3"/>
          <a:srcRect/>
          <a:stretch>
            <a:fillRect/>
          </a:stretch>
        </p:blipFill>
        <p:spPr bwMode="auto">
          <a:xfrm>
            <a:off x="228600" y="1371600"/>
            <a:ext cx="3733800" cy="2482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a:hlinkClick r:id="" action="ppaction://media"/>
          </p:cNvPr>
          <p:cNvPicPr>
            <a:picLocks noChangeAspect="1" noChangeArrowheads="1"/>
          </p:cNvPicPr>
          <p:nvPr/>
        </p:nvPicPr>
        <p:blipFill>
          <a:blip r:embed="rId2"/>
          <a:srcRect/>
          <a:stretch>
            <a:fillRect/>
          </a:stretch>
        </p:blipFill>
        <p:spPr bwMode="auto">
          <a:xfrm>
            <a:off x="1914525" y="912813"/>
            <a:ext cx="5516563" cy="4137025"/>
          </a:xfrm>
          <a:prstGeom prst="rect">
            <a:avLst/>
          </a:prstGeom>
          <a:noFill/>
          <a:ln w="9525">
            <a:noFill/>
            <a:miter lim="800000"/>
            <a:headEnd/>
            <a:tailEnd/>
          </a:ln>
        </p:spPr>
      </p:pic>
      <p:sp>
        <p:nvSpPr>
          <p:cNvPr id="396291" name="Rectangle 3"/>
          <p:cNvSpPr>
            <a:spLocks noChangeArrowheads="1"/>
          </p:cNvSpPr>
          <p:nvPr/>
        </p:nvSpPr>
        <p:spPr bwMode="auto">
          <a:xfrm>
            <a:off x="812800" y="5257800"/>
            <a:ext cx="8159750" cy="1465263"/>
          </a:xfrm>
          <a:prstGeom prst="rect">
            <a:avLst/>
          </a:prstGeom>
          <a:noFill/>
          <a:ln w="9525">
            <a:noFill/>
            <a:miter lim="800000"/>
            <a:headEnd/>
            <a:tailEnd/>
          </a:ln>
        </p:spPr>
        <p:txBody>
          <a:bodyPr>
            <a:spAutoFit/>
          </a:bodyPr>
          <a:lstStyle/>
          <a:p>
            <a:pPr eaLnBrk="0" hangingPunct="0"/>
            <a:r>
              <a:rPr lang="ja-JP" altLang="en-US" sz="1800" i="1">
                <a:latin typeface="Arial" pitchFamily="34" charset="0"/>
              </a:rPr>
              <a:t>“</a:t>
            </a:r>
            <a:r>
              <a:rPr lang="en-US" altLang="ja-JP" sz="1800" i="1">
                <a:latin typeface="Arial" pitchFamily="34" charset="0"/>
              </a:rPr>
              <a:t> Examination today reveals dramatic improvement in both the tracheal and laryngeal papillomas. ... ______  has fewer papillomas than at any time in the past decade! </a:t>
            </a:r>
            <a:r>
              <a:rPr lang="ja-JP" altLang="en-US" sz="1800" i="1">
                <a:latin typeface="Arial" pitchFamily="34" charset="0"/>
              </a:rPr>
              <a:t>“</a:t>
            </a:r>
            <a:endParaRPr lang="en-US" altLang="ja-JP" sz="1800" i="1">
              <a:latin typeface="Arial" pitchFamily="34" charset="0"/>
            </a:endParaRPr>
          </a:p>
          <a:p>
            <a:pPr eaLnBrk="0" hangingPunct="0"/>
            <a:r>
              <a:rPr lang="en-US" sz="1800" i="1">
                <a:latin typeface="Arial" pitchFamily="34" charset="0"/>
              </a:rPr>
              <a:t>					Dr. J. Koufman, Dec 17, 2004</a:t>
            </a:r>
          </a:p>
          <a:p>
            <a:pPr eaLnBrk="0" hangingPunct="0"/>
            <a:r>
              <a:rPr lang="en-US" sz="1800" i="1">
                <a:latin typeface="Arial" pitchFamily="34" charset="0"/>
              </a:rPr>
              <a:t>					Director CVSD</a:t>
            </a:r>
          </a:p>
        </p:txBody>
      </p:sp>
      <p:sp>
        <p:nvSpPr>
          <p:cNvPr id="244740" name="Rectangle 4"/>
          <p:cNvSpPr>
            <a:spLocks noGrp="1" noChangeArrowheads="1"/>
          </p:cNvSpPr>
          <p:nvPr>
            <p:ph type="title" idx="4294967295"/>
          </p:nvPr>
        </p:nvSpPr>
        <p:spPr>
          <a:xfrm>
            <a:off x="685800" y="-76200"/>
            <a:ext cx="7772400" cy="1143000"/>
          </a:xfrm>
        </p:spPr>
        <p:txBody>
          <a:bodyPr/>
          <a:lstStyle/>
          <a:p>
            <a:r>
              <a:rPr lang="en-US" smtClean="0">
                <a:ea typeface="ＭＳ Ｐゴシック" charset="-128"/>
              </a:rPr>
              <a:t>An early endoscopic surgery </a:t>
            </a:r>
          </a:p>
        </p:txBody>
      </p:sp>
      <p:sp>
        <p:nvSpPr>
          <p:cNvPr id="244741" name="AutoShape 5">
            <a:hlinkClick r:id="rId3" action="ppaction://hlinkfile" highlightClick="1"/>
          </p:cNvPr>
          <p:cNvSpPr>
            <a:spLocks noChangeArrowheads="1"/>
          </p:cNvSpPr>
          <p:nvPr/>
        </p:nvSpPr>
        <p:spPr bwMode="auto">
          <a:xfrm>
            <a:off x="7772400" y="2819400"/>
            <a:ext cx="838200" cy="838200"/>
          </a:xfrm>
          <a:prstGeom prst="actionButtonMovie">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6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1"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685800" y="152400"/>
            <a:ext cx="7772400" cy="1143000"/>
          </a:xfrm>
        </p:spPr>
        <p:txBody>
          <a:bodyPr/>
          <a:lstStyle/>
          <a:p>
            <a:r>
              <a:rPr lang="en-US" sz="3200" smtClean="0">
                <a:ea typeface="ＭＳ Ｐゴシック" charset="-128"/>
              </a:rPr>
              <a:t>Index-Guiding PCF &amp; microstructured fiber:</a:t>
            </a:r>
            <a:r>
              <a:rPr lang="en-US" smtClean="0">
                <a:ea typeface="ＭＳ Ｐゴシック" charset="-128"/>
              </a:rPr>
              <a:t/>
            </a:r>
            <a:br>
              <a:rPr lang="en-US" smtClean="0">
                <a:ea typeface="ＭＳ Ｐゴシック" charset="-128"/>
              </a:rPr>
            </a:br>
            <a:r>
              <a:rPr lang="en-US" smtClean="0">
                <a:ea typeface="ＭＳ Ｐゴシック" charset="-128"/>
              </a:rPr>
              <a:t>Holey Fibers</a:t>
            </a:r>
          </a:p>
        </p:txBody>
      </p:sp>
      <p:grpSp>
        <p:nvGrpSpPr>
          <p:cNvPr id="245763" name="Group 3"/>
          <p:cNvGrpSpPr>
            <a:grpSpLocks/>
          </p:cNvGrpSpPr>
          <p:nvPr/>
        </p:nvGrpSpPr>
        <p:grpSpPr bwMode="auto">
          <a:xfrm>
            <a:off x="304800" y="1600200"/>
            <a:ext cx="4724400" cy="4724400"/>
            <a:chOff x="192" y="1008"/>
            <a:chExt cx="2976" cy="2976"/>
          </a:xfrm>
        </p:grpSpPr>
        <p:sp>
          <p:nvSpPr>
            <p:cNvPr id="245771" name="Oval 4"/>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45772" name="Oval 5"/>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73" name="Oval 6"/>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74" name="Oval 7"/>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75" name="Oval 8"/>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76" name="Oval 9"/>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77" name="Oval 10"/>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78" name="Oval 11"/>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79" name="Oval 12"/>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0" name="Oval 13"/>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1" name="Oval 14"/>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2" name="Oval 15"/>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3" name="Oval 16"/>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4" name="Oval 17"/>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5" name="Oval 18"/>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6" name="Oval 19"/>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7" name="Oval 20"/>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8" name="Oval 21"/>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89" name="Oval 22"/>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0" name="Oval 23"/>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1" name="Oval 24"/>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2" name="Oval 25"/>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3" name="Oval 26"/>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4" name="Oval 27"/>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5" name="Oval 28"/>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6" name="Oval 29"/>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7" name="Oval 30"/>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8" name="Oval 31"/>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799" name="Oval 32"/>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0" name="Oval 33"/>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1" name="Oval 34"/>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2" name="Oval 35"/>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3" name="Oval 36"/>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4" name="Oval 37"/>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5" name="Oval 38"/>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6" name="Oval 39"/>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7" name="Oval 40"/>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8" name="Oval 41"/>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09" name="Oval 42"/>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0" name="Oval 43"/>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1" name="Oval 44"/>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2" name="Oval 45"/>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3" name="Oval 46"/>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4" name="Oval 47"/>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5" name="Oval 48"/>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6" name="Oval 49"/>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7" name="Oval 50"/>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8" name="Oval 51"/>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19" name="Oval 52"/>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0" name="Oval 53"/>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1" name="Oval 54"/>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2" name="Oval 55"/>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3" name="Oval 56"/>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4" name="Oval 57"/>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5" name="Oval 58"/>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6" name="Oval 59"/>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7" name="Oval 60"/>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8" name="Oval 61"/>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29" name="Oval 62"/>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0" name="Oval 63"/>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1" name="Oval 64"/>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2" name="Oval 65"/>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3" name="Oval 66"/>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4" name="Oval 67"/>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5" name="Oval 68"/>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6" name="Oval 69"/>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7" name="Oval 70"/>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8" name="Oval 71"/>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5839" name="Oval 72"/>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sp>
        <p:nvSpPr>
          <p:cNvPr id="245764" name="Line 73"/>
          <p:cNvSpPr>
            <a:spLocks noChangeShapeType="1"/>
          </p:cNvSpPr>
          <p:nvPr/>
        </p:nvSpPr>
        <p:spPr bwMode="auto">
          <a:xfrm flipH="1">
            <a:off x="2819400" y="2133600"/>
            <a:ext cx="2362200" cy="1752600"/>
          </a:xfrm>
          <a:prstGeom prst="line">
            <a:avLst/>
          </a:prstGeom>
          <a:noFill/>
          <a:ln w="57150">
            <a:solidFill>
              <a:srgbClr val="FF0000"/>
            </a:solidFill>
            <a:round/>
            <a:headEnd/>
            <a:tailEnd type="triangle" w="med" len="med"/>
          </a:ln>
        </p:spPr>
        <p:txBody>
          <a:bodyPr wrap="none" anchor="ctr"/>
          <a:lstStyle/>
          <a:p>
            <a:endParaRPr lang="cs-CZ"/>
          </a:p>
        </p:txBody>
      </p:sp>
      <p:sp>
        <p:nvSpPr>
          <p:cNvPr id="245765" name="Text Box 74"/>
          <p:cNvSpPr txBox="1">
            <a:spLocks noChangeArrowheads="1"/>
          </p:cNvSpPr>
          <p:nvPr/>
        </p:nvSpPr>
        <p:spPr bwMode="auto">
          <a:xfrm>
            <a:off x="4930775" y="1630363"/>
            <a:ext cx="1574800" cy="51911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solid core</a:t>
            </a:r>
          </a:p>
        </p:txBody>
      </p:sp>
      <p:sp>
        <p:nvSpPr>
          <p:cNvPr id="245766" name="Line 75"/>
          <p:cNvSpPr>
            <a:spLocks noChangeShapeType="1"/>
          </p:cNvSpPr>
          <p:nvPr/>
        </p:nvSpPr>
        <p:spPr bwMode="auto">
          <a:xfrm flipH="1">
            <a:off x="4038600" y="3276600"/>
            <a:ext cx="1600200" cy="685800"/>
          </a:xfrm>
          <a:prstGeom prst="line">
            <a:avLst/>
          </a:prstGeom>
          <a:noFill/>
          <a:ln w="57150">
            <a:solidFill>
              <a:srgbClr val="FF0000"/>
            </a:solidFill>
            <a:round/>
            <a:headEnd/>
            <a:tailEnd type="triangle" w="med" len="med"/>
          </a:ln>
        </p:spPr>
        <p:txBody>
          <a:bodyPr wrap="none" anchor="ctr"/>
          <a:lstStyle/>
          <a:p>
            <a:endParaRPr lang="cs-CZ"/>
          </a:p>
        </p:txBody>
      </p:sp>
      <p:sp>
        <p:nvSpPr>
          <p:cNvPr id="245767" name="Text Box 76"/>
          <p:cNvSpPr txBox="1">
            <a:spLocks noChangeArrowheads="1"/>
          </p:cNvSpPr>
          <p:nvPr/>
        </p:nvSpPr>
        <p:spPr bwMode="auto">
          <a:xfrm>
            <a:off x="5168900" y="2635250"/>
            <a:ext cx="2771775" cy="1187450"/>
          </a:xfrm>
          <a:prstGeom prst="rect">
            <a:avLst/>
          </a:prstGeom>
          <a:noFill/>
          <a:ln w="9525">
            <a:noFill/>
            <a:miter lim="800000"/>
            <a:headEnd/>
            <a:tailEnd/>
          </a:ln>
        </p:spPr>
        <p:txBody>
          <a:bodyPr wrap="none">
            <a:spAutoFit/>
          </a:bodyPr>
          <a:lstStyle/>
          <a:p>
            <a:pPr algn="ctr" eaLnBrk="0" hangingPunct="0"/>
            <a:r>
              <a:rPr lang="en-US">
                <a:solidFill>
                  <a:srgbClr val="FF0000"/>
                </a:solidFill>
              </a:rPr>
              <a:t>holey cladding forms</a:t>
            </a:r>
          </a:p>
          <a:p>
            <a:pPr algn="ctr" eaLnBrk="0" hangingPunct="0"/>
            <a:r>
              <a:rPr lang="en-US" i="1">
                <a:solidFill>
                  <a:srgbClr val="FF0000"/>
                </a:solidFill>
              </a:rPr>
              <a:t>effective</a:t>
            </a:r>
            <a:endParaRPr lang="en-US">
              <a:solidFill>
                <a:srgbClr val="FF0000"/>
              </a:solidFill>
            </a:endParaRPr>
          </a:p>
          <a:p>
            <a:pPr algn="ctr" eaLnBrk="0" hangingPunct="0"/>
            <a:r>
              <a:rPr lang="en-US">
                <a:solidFill>
                  <a:srgbClr val="FF0000"/>
                </a:solidFill>
              </a:rPr>
              <a:t>low-index material</a:t>
            </a:r>
          </a:p>
        </p:txBody>
      </p:sp>
      <p:sp>
        <p:nvSpPr>
          <p:cNvPr id="245768" name="Text Box 77"/>
          <p:cNvSpPr txBox="1">
            <a:spLocks noChangeArrowheads="1"/>
          </p:cNvSpPr>
          <p:nvPr/>
        </p:nvSpPr>
        <p:spPr bwMode="auto">
          <a:xfrm>
            <a:off x="4425950" y="6338888"/>
            <a:ext cx="4578350" cy="366712"/>
          </a:xfrm>
          <a:prstGeom prst="rect">
            <a:avLst/>
          </a:prstGeom>
          <a:noFill/>
          <a:ln w="9525">
            <a:noFill/>
            <a:miter lim="800000"/>
            <a:headEnd/>
            <a:tailEnd/>
          </a:ln>
        </p:spPr>
        <p:txBody>
          <a:bodyPr wrap="none">
            <a:spAutoFit/>
          </a:bodyPr>
          <a:lstStyle/>
          <a:p>
            <a:pPr algn="ctr" eaLnBrk="0" hangingPunct="0"/>
            <a:r>
              <a:rPr lang="en-US" sz="1800"/>
              <a:t>[ J. C. Knight </a:t>
            </a:r>
            <a:r>
              <a:rPr lang="en-US" sz="1800" i="1"/>
              <a:t>et al.</a:t>
            </a:r>
            <a:r>
              <a:rPr lang="en-US" sz="1800"/>
              <a:t>, </a:t>
            </a:r>
            <a:r>
              <a:rPr lang="en-US" sz="1800" i="1"/>
              <a:t>Opt. Lett.</a:t>
            </a:r>
            <a:r>
              <a:rPr lang="en-US" sz="1800"/>
              <a:t> </a:t>
            </a:r>
            <a:r>
              <a:rPr lang="en-US" sz="1800" b="1"/>
              <a:t>21</a:t>
            </a:r>
            <a:r>
              <a:rPr lang="en-US" sz="1800"/>
              <a:t>, 1547 (1996) ]</a:t>
            </a:r>
          </a:p>
        </p:txBody>
      </p:sp>
      <p:sp>
        <p:nvSpPr>
          <p:cNvPr id="245769" name="Text Box 78"/>
          <p:cNvSpPr txBox="1">
            <a:spLocks noChangeArrowheads="1"/>
          </p:cNvSpPr>
          <p:nvPr/>
        </p:nvSpPr>
        <p:spPr bwMode="auto">
          <a:xfrm>
            <a:off x="5345113" y="4160838"/>
            <a:ext cx="3340100" cy="701675"/>
          </a:xfrm>
          <a:prstGeom prst="rect">
            <a:avLst/>
          </a:prstGeom>
          <a:noFill/>
          <a:ln w="9525">
            <a:noFill/>
            <a:miter lim="800000"/>
            <a:headEnd/>
            <a:tailEnd/>
          </a:ln>
        </p:spPr>
        <p:txBody>
          <a:bodyPr wrap="none">
            <a:spAutoFit/>
          </a:bodyPr>
          <a:lstStyle/>
          <a:p>
            <a:pPr algn="ctr" eaLnBrk="0" hangingPunct="0"/>
            <a:r>
              <a:rPr lang="en-US" sz="2000"/>
              <a:t>Can have much higher contrast</a:t>
            </a:r>
          </a:p>
          <a:p>
            <a:pPr algn="ctr" eaLnBrk="0" hangingPunct="0"/>
            <a:r>
              <a:rPr lang="en-US" sz="2000"/>
              <a:t>than doped silica…</a:t>
            </a:r>
          </a:p>
        </p:txBody>
      </p:sp>
      <p:sp>
        <p:nvSpPr>
          <p:cNvPr id="245770" name="Text Box 79"/>
          <p:cNvSpPr txBox="1">
            <a:spLocks noChangeArrowheads="1"/>
          </p:cNvSpPr>
          <p:nvPr/>
        </p:nvSpPr>
        <p:spPr bwMode="auto">
          <a:xfrm>
            <a:off x="4849813" y="4876800"/>
            <a:ext cx="4071937"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strong confinement</a:t>
            </a:r>
            <a:r>
              <a:rPr lang="en-US"/>
              <a:t> = enhanced</a:t>
            </a:r>
          </a:p>
          <a:p>
            <a:pPr algn="ctr" eaLnBrk="0" hangingPunct="0"/>
            <a:r>
              <a:rPr lang="en-US">
                <a:solidFill>
                  <a:schemeClr val="accent2"/>
                </a:solidFill>
              </a:rPr>
              <a:t>nonlinearities</a:t>
            </a:r>
            <a:r>
              <a:rPr lang="en-US"/>
              <a:t>, </a:t>
            </a:r>
            <a:r>
              <a:rPr lang="en-US">
                <a:solidFill>
                  <a:schemeClr val="accent2"/>
                </a:solidFill>
              </a:rPr>
              <a:t>birefringence</a:t>
            </a:r>
            <a:r>
              <a:rPr lang="en-US"/>
              <a:t>,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Hermitian Eigenproblems</a:t>
            </a:r>
          </a:p>
        </p:txBody>
      </p:sp>
      <p:sp>
        <p:nvSpPr>
          <p:cNvPr id="7173" name="Rectangle 11"/>
          <p:cNvSpPr>
            <a:spLocks noChangeArrowheads="1"/>
          </p:cNvSpPr>
          <p:nvPr/>
        </p:nvSpPr>
        <p:spPr bwMode="auto">
          <a:xfrm>
            <a:off x="0" y="1219200"/>
            <a:ext cx="9144000" cy="228600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graphicFrame>
        <p:nvGraphicFramePr>
          <p:cNvPr id="7170" name="Object 3"/>
          <p:cNvGraphicFramePr>
            <a:graphicFrameLocks noChangeAspect="1"/>
          </p:cNvGraphicFramePr>
          <p:nvPr/>
        </p:nvGraphicFramePr>
        <p:xfrm>
          <a:off x="695325" y="1270000"/>
          <a:ext cx="5543550" cy="1720850"/>
        </p:xfrm>
        <a:graphic>
          <a:graphicData uri="http://schemas.openxmlformats.org/presentationml/2006/ole">
            <p:oleObj spid="_x0000_s7170" name="Equation" r:id="rId3" imgW="1473200" imgH="457200" progId="">
              <p:embed/>
            </p:oleObj>
          </a:graphicData>
        </a:graphic>
      </p:graphicFrame>
      <p:grpSp>
        <p:nvGrpSpPr>
          <p:cNvPr id="7174" name="Group 13"/>
          <p:cNvGrpSpPr>
            <a:grpSpLocks/>
          </p:cNvGrpSpPr>
          <p:nvPr/>
        </p:nvGrpSpPr>
        <p:grpSpPr bwMode="auto">
          <a:xfrm>
            <a:off x="914400" y="2438400"/>
            <a:ext cx="6607175" cy="914400"/>
            <a:chOff x="576" y="3648"/>
            <a:chExt cx="4162" cy="576"/>
          </a:xfrm>
        </p:grpSpPr>
        <p:sp>
          <p:nvSpPr>
            <p:cNvPr id="7182" name="Line 14"/>
            <p:cNvSpPr>
              <a:spLocks noChangeShapeType="1"/>
            </p:cNvSpPr>
            <p:nvPr/>
          </p:nvSpPr>
          <p:spPr bwMode="auto">
            <a:xfrm>
              <a:off x="576" y="3936"/>
              <a:ext cx="1440" cy="0"/>
            </a:xfrm>
            <a:prstGeom prst="line">
              <a:avLst/>
            </a:prstGeom>
            <a:noFill/>
            <a:ln w="28575">
              <a:solidFill>
                <a:srgbClr val="FF0000"/>
              </a:solidFill>
              <a:round/>
              <a:headEnd/>
              <a:tailEnd/>
            </a:ln>
          </p:spPr>
          <p:txBody>
            <a:bodyPr wrap="none" anchor="ctr"/>
            <a:lstStyle/>
            <a:p>
              <a:endParaRPr lang="cs-CZ"/>
            </a:p>
          </p:txBody>
        </p:sp>
        <p:sp>
          <p:nvSpPr>
            <p:cNvPr id="7183" name="Text Box 15"/>
            <p:cNvSpPr txBox="1">
              <a:spLocks noChangeArrowheads="1"/>
            </p:cNvSpPr>
            <p:nvPr/>
          </p:nvSpPr>
          <p:spPr bwMode="auto">
            <a:xfrm>
              <a:off x="634" y="3936"/>
              <a:ext cx="1234" cy="288"/>
            </a:xfrm>
            <a:prstGeom prst="rect">
              <a:avLst/>
            </a:prstGeom>
            <a:noFill/>
            <a:ln w="9525">
              <a:noFill/>
              <a:miter lim="800000"/>
              <a:headEnd/>
              <a:tailEnd/>
            </a:ln>
          </p:spPr>
          <p:txBody>
            <a:bodyPr wrap="none">
              <a:spAutoFit/>
            </a:bodyPr>
            <a:lstStyle/>
            <a:p>
              <a:pPr algn="ctr" eaLnBrk="0" hangingPunct="0"/>
              <a:r>
                <a:rPr lang="en-US">
                  <a:solidFill>
                    <a:srgbClr val="FF0000"/>
                  </a:solidFill>
                </a:rPr>
                <a:t>eigen-operator</a:t>
              </a:r>
            </a:p>
          </p:txBody>
        </p:sp>
        <p:sp>
          <p:nvSpPr>
            <p:cNvPr id="7184" name="Text Box 16"/>
            <p:cNvSpPr txBox="1">
              <a:spLocks noChangeArrowheads="1"/>
            </p:cNvSpPr>
            <p:nvPr/>
          </p:nvSpPr>
          <p:spPr bwMode="auto">
            <a:xfrm>
              <a:off x="2496" y="3936"/>
              <a:ext cx="1010" cy="288"/>
            </a:xfrm>
            <a:prstGeom prst="rect">
              <a:avLst/>
            </a:prstGeom>
            <a:noFill/>
            <a:ln w="9525">
              <a:noFill/>
              <a:miter lim="800000"/>
              <a:headEnd/>
              <a:tailEnd/>
            </a:ln>
          </p:spPr>
          <p:txBody>
            <a:bodyPr wrap="none">
              <a:spAutoFit/>
            </a:bodyPr>
            <a:lstStyle/>
            <a:p>
              <a:pPr algn="ctr" eaLnBrk="0" hangingPunct="0"/>
              <a:r>
                <a:rPr lang="en-US">
                  <a:solidFill>
                    <a:srgbClr val="FF0000"/>
                  </a:solidFill>
                </a:rPr>
                <a:t>eigen-value</a:t>
              </a:r>
            </a:p>
          </p:txBody>
        </p:sp>
        <p:sp>
          <p:nvSpPr>
            <p:cNvPr id="7185" name="Line 17"/>
            <p:cNvSpPr>
              <a:spLocks noChangeShapeType="1"/>
            </p:cNvSpPr>
            <p:nvPr/>
          </p:nvSpPr>
          <p:spPr bwMode="auto">
            <a:xfrm>
              <a:off x="2544" y="3936"/>
              <a:ext cx="864" cy="0"/>
            </a:xfrm>
            <a:prstGeom prst="line">
              <a:avLst/>
            </a:prstGeom>
            <a:noFill/>
            <a:ln w="28575">
              <a:solidFill>
                <a:srgbClr val="FF0000"/>
              </a:solidFill>
              <a:round/>
              <a:headEnd/>
              <a:tailEnd/>
            </a:ln>
          </p:spPr>
          <p:txBody>
            <a:bodyPr wrap="none" anchor="ctr"/>
            <a:lstStyle/>
            <a:p>
              <a:endParaRPr lang="cs-CZ"/>
            </a:p>
          </p:txBody>
        </p:sp>
        <p:sp>
          <p:nvSpPr>
            <p:cNvPr id="7186" name="Line 18"/>
            <p:cNvSpPr>
              <a:spLocks noChangeShapeType="1"/>
            </p:cNvSpPr>
            <p:nvPr/>
          </p:nvSpPr>
          <p:spPr bwMode="auto">
            <a:xfrm>
              <a:off x="3696" y="3648"/>
              <a:ext cx="192" cy="240"/>
            </a:xfrm>
            <a:prstGeom prst="line">
              <a:avLst/>
            </a:prstGeom>
            <a:noFill/>
            <a:ln w="19050">
              <a:solidFill>
                <a:schemeClr val="accent2"/>
              </a:solidFill>
              <a:round/>
              <a:headEnd/>
              <a:tailEnd/>
            </a:ln>
          </p:spPr>
          <p:txBody>
            <a:bodyPr wrap="none" anchor="ctr"/>
            <a:lstStyle/>
            <a:p>
              <a:endParaRPr lang="cs-CZ"/>
            </a:p>
          </p:txBody>
        </p:sp>
        <p:sp>
          <p:nvSpPr>
            <p:cNvPr id="7187" name="Text Box 19"/>
            <p:cNvSpPr txBox="1">
              <a:spLocks noChangeArrowheads="1"/>
            </p:cNvSpPr>
            <p:nvPr/>
          </p:nvSpPr>
          <p:spPr bwMode="auto">
            <a:xfrm>
              <a:off x="3792" y="3878"/>
              <a:ext cx="946" cy="288"/>
            </a:xfrm>
            <a:prstGeom prst="rect">
              <a:avLst/>
            </a:prstGeom>
            <a:noFill/>
            <a:ln w="9525">
              <a:noFill/>
              <a:miter lim="800000"/>
              <a:headEnd/>
              <a:tailEnd/>
            </a:ln>
          </p:spPr>
          <p:txBody>
            <a:bodyPr wrap="none">
              <a:spAutoFit/>
            </a:bodyPr>
            <a:lstStyle/>
            <a:p>
              <a:pPr eaLnBrk="0" hangingPunct="0"/>
              <a:r>
                <a:rPr lang="en-US">
                  <a:solidFill>
                    <a:schemeClr val="accent2"/>
                  </a:solidFill>
                </a:rPr>
                <a:t>eigen-state</a:t>
              </a:r>
            </a:p>
          </p:txBody>
        </p:sp>
      </p:grpSp>
      <p:graphicFrame>
        <p:nvGraphicFramePr>
          <p:cNvPr id="7171" name="Object 4"/>
          <p:cNvGraphicFramePr>
            <a:graphicFrameLocks noChangeAspect="1"/>
          </p:cNvGraphicFramePr>
          <p:nvPr/>
        </p:nvGraphicFramePr>
        <p:xfrm>
          <a:off x="6991350" y="2039938"/>
          <a:ext cx="1625600" cy="542925"/>
        </p:xfrm>
        <a:graphic>
          <a:graphicData uri="http://schemas.openxmlformats.org/presentationml/2006/ole">
            <p:oleObj spid="_x0000_s7171" name="Equation" r:id="rId4" imgW="609600" imgH="203200" progId="">
              <p:embed/>
            </p:oleObj>
          </a:graphicData>
        </a:graphic>
      </p:graphicFrame>
      <p:sp>
        <p:nvSpPr>
          <p:cNvPr id="7175" name="Text Box 22"/>
          <p:cNvSpPr txBox="1">
            <a:spLocks noChangeArrowheads="1"/>
          </p:cNvSpPr>
          <p:nvPr/>
        </p:nvSpPr>
        <p:spPr bwMode="auto">
          <a:xfrm>
            <a:off x="6934200" y="1600200"/>
            <a:ext cx="1631950" cy="457200"/>
          </a:xfrm>
          <a:prstGeom prst="rect">
            <a:avLst/>
          </a:prstGeom>
          <a:noFill/>
          <a:ln w="9525">
            <a:noFill/>
            <a:miter lim="800000"/>
            <a:headEnd/>
            <a:tailEnd/>
          </a:ln>
        </p:spPr>
        <p:txBody>
          <a:bodyPr wrap="none">
            <a:spAutoFit/>
          </a:bodyPr>
          <a:lstStyle/>
          <a:p>
            <a:pPr eaLnBrk="0" hangingPunct="0"/>
            <a:r>
              <a:rPr lang="en-US"/>
              <a:t>+ constraint</a:t>
            </a:r>
          </a:p>
        </p:txBody>
      </p:sp>
      <p:sp>
        <p:nvSpPr>
          <p:cNvPr id="7176" name="Line 23"/>
          <p:cNvSpPr>
            <a:spLocks noChangeShapeType="1"/>
          </p:cNvSpPr>
          <p:nvPr/>
        </p:nvSpPr>
        <p:spPr bwMode="auto">
          <a:xfrm flipH="1" flipV="1">
            <a:off x="1981200" y="3429000"/>
            <a:ext cx="228600" cy="457200"/>
          </a:xfrm>
          <a:prstGeom prst="line">
            <a:avLst/>
          </a:prstGeom>
          <a:noFill/>
          <a:ln w="9525">
            <a:solidFill>
              <a:schemeClr val="tx1"/>
            </a:solidFill>
            <a:round/>
            <a:headEnd/>
            <a:tailEnd/>
          </a:ln>
        </p:spPr>
        <p:txBody>
          <a:bodyPr wrap="none" anchor="ctr"/>
          <a:lstStyle/>
          <a:p>
            <a:endParaRPr lang="cs-CZ"/>
          </a:p>
        </p:txBody>
      </p:sp>
      <p:sp>
        <p:nvSpPr>
          <p:cNvPr id="7177" name="Text Box 24"/>
          <p:cNvSpPr txBox="1">
            <a:spLocks noChangeArrowheads="1"/>
          </p:cNvSpPr>
          <p:nvPr/>
        </p:nvSpPr>
        <p:spPr bwMode="auto">
          <a:xfrm>
            <a:off x="1752600" y="3962400"/>
            <a:ext cx="3841750" cy="461963"/>
          </a:xfrm>
          <a:prstGeom prst="rect">
            <a:avLst/>
          </a:prstGeom>
          <a:noFill/>
          <a:ln w="9525">
            <a:noFill/>
            <a:miter lim="800000"/>
            <a:headEnd/>
            <a:tailEnd/>
          </a:ln>
        </p:spPr>
        <p:txBody>
          <a:bodyPr wrap="none">
            <a:spAutoFit/>
          </a:bodyPr>
          <a:lstStyle/>
          <a:p>
            <a:pPr eaLnBrk="0" hangingPunct="0"/>
            <a:r>
              <a:rPr lang="en-US"/>
              <a:t>Hermitian for real (lossless) ε</a:t>
            </a:r>
          </a:p>
        </p:txBody>
      </p:sp>
      <p:sp>
        <p:nvSpPr>
          <p:cNvPr id="7178" name="Line 25"/>
          <p:cNvSpPr>
            <a:spLocks noChangeShapeType="1"/>
          </p:cNvSpPr>
          <p:nvPr/>
        </p:nvSpPr>
        <p:spPr bwMode="auto">
          <a:xfrm>
            <a:off x="2209800" y="4664075"/>
            <a:ext cx="685800" cy="0"/>
          </a:xfrm>
          <a:prstGeom prst="line">
            <a:avLst/>
          </a:prstGeom>
          <a:noFill/>
          <a:ln w="76200">
            <a:solidFill>
              <a:schemeClr val="tx1"/>
            </a:solidFill>
            <a:round/>
            <a:headEnd/>
            <a:tailEnd type="triangle" w="med" len="med"/>
          </a:ln>
        </p:spPr>
        <p:txBody>
          <a:bodyPr wrap="none" anchor="ctr"/>
          <a:lstStyle/>
          <a:p>
            <a:endParaRPr lang="cs-CZ"/>
          </a:p>
        </p:txBody>
      </p:sp>
      <p:sp>
        <p:nvSpPr>
          <p:cNvPr id="7179" name="Text Box 26"/>
          <p:cNvSpPr txBox="1">
            <a:spLocks noChangeArrowheads="1"/>
          </p:cNvSpPr>
          <p:nvPr/>
        </p:nvSpPr>
        <p:spPr bwMode="auto">
          <a:xfrm>
            <a:off x="3032125" y="4419600"/>
            <a:ext cx="5426075" cy="457200"/>
          </a:xfrm>
          <a:prstGeom prst="rect">
            <a:avLst/>
          </a:prstGeom>
          <a:noFill/>
          <a:ln w="9525">
            <a:noFill/>
            <a:miter lim="800000"/>
            <a:headEnd/>
            <a:tailEnd/>
          </a:ln>
        </p:spPr>
        <p:txBody>
          <a:bodyPr wrap="none">
            <a:spAutoFit/>
          </a:bodyPr>
          <a:lstStyle/>
          <a:p>
            <a:pPr eaLnBrk="0" hangingPunct="0"/>
            <a:r>
              <a:rPr lang="en-US"/>
              <a:t>well-known properties from linear algebra:</a:t>
            </a:r>
          </a:p>
        </p:txBody>
      </p:sp>
      <p:sp>
        <p:nvSpPr>
          <p:cNvPr id="7180" name="Text Box 27"/>
          <p:cNvSpPr txBox="1">
            <a:spLocks noChangeArrowheads="1"/>
          </p:cNvSpPr>
          <p:nvPr/>
        </p:nvSpPr>
        <p:spPr bwMode="auto">
          <a:xfrm>
            <a:off x="2940050" y="4924425"/>
            <a:ext cx="5834063" cy="1200150"/>
          </a:xfrm>
          <a:prstGeom prst="rect">
            <a:avLst/>
          </a:prstGeom>
          <a:noFill/>
          <a:ln w="9525">
            <a:noFill/>
            <a:miter lim="800000"/>
            <a:headEnd/>
            <a:tailEnd/>
          </a:ln>
        </p:spPr>
        <p:txBody>
          <a:bodyPr wrap="none">
            <a:spAutoFit/>
          </a:bodyPr>
          <a:lstStyle/>
          <a:p>
            <a:pPr algn="ctr" eaLnBrk="0" hangingPunct="0"/>
            <a:r>
              <a:rPr lang="en-US">
                <a:solidFill>
                  <a:schemeClr val="accent2"/>
                </a:solidFill>
              </a:rPr>
              <a:t>ω are real</a:t>
            </a:r>
            <a:r>
              <a:rPr lang="en-US"/>
              <a:t> (lossless)</a:t>
            </a:r>
          </a:p>
          <a:p>
            <a:pPr algn="ctr" eaLnBrk="0" hangingPunct="0"/>
            <a:r>
              <a:rPr lang="en-US"/>
              <a:t>eigen-states are </a:t>
            </a:r>
            <a:r>
              <a:rPr lang="en-US">
                <a:solidFill>
                  <a:schemeClr val="accent2"/>
                </a:solidFill>
              </a:rPr>
              <a:t>orthogonal</a:t>
            </a:r>
            <a:endParaRPr lang="en-US"/>
          </a:p>
          <a:p>
            <a:pPr algn="ctr" eaLnBrk="0" hangingPunct="0"/>
            <a:r>
              <a:rPr lang="en-US"/>
              <a:t>eigen-states are </a:t>
            </a:r>
            <a:r>
              <a:rPr lang="en-US">
                <a:solidFill>
                  <a:schemeClr val="accent2"/>
                </a:solidFill>
              </a:rPr>
              <a:t>complete</a:t>
            </a:r>
            <a:r>
              <a:rPr lang="en-US"/>
              <a:t> (give all solutions)</a:t>
            </a:r>
            <a:r>
              <a:rPr lang="en-US" baseline="30000"/>
              <a:t>*</a:t>
            </a:r>
          </a:p>
        </p:txBody>
      </p:sp>
      <p:sp>
        <p:nvSpPr>
          <p:cNvPr id="7181" name="TextBox 19"/>
          <p:cNvSpPr txBox="1">
            <a:spLocks noChangeArrowheads="1"/>
          </p:cNvSpPr>
          <p:nvPr/>
        </p:nvSpPr>
        <p:spPr bwMode="auto">
          <a:xfrm>
            <a:off x="4214813" y="6553200"/>
            <a:ext cx="4852987" cy="276225"/>
          </a:xfrm>
          <a:prstGeom prst="rect">
            <a:avLst/>
          </a:prstGeom>
          <a:noFill/>
          <a:ln w="9525">
            <a:noFill/>
            <a:miter lim="800000"/>
            <a:headEnd/>
            <a:tailEnd/>
          </a:ln>
        </p:spPr>
        <p:txBody>
          <a:bodyPr wrap="none">
            <a:spAutoFit/>
          </a:bodyPr>
          <a:lstStyle/>
          <a:p>
            <a:pPr algn="ctr" eaLnBrk="0" hangingPunct="0"/>
            <a:r>
              <a:rPr lang="en-US" sz="1200" baseline="30000"/>
              <a:t>*</a:t>
            </a:r>
            <a:r>
              <a:rPr lang="en-US" sz="1200"/>
              <a:t> Technically, completeness requires slightly more than just Hermitian-ness.</a:t>
            </a:r>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066800" y="76200"/>
            <a:ext cx="7772400" cy="1143000"/>
          </a:xfrm>
        </p:spPr>
        <p:txBody>
          <a:bodyPr/>
          <a:lstStyle/>
          <a:p>
            <a:r>
              <a:rPr lang="en-US" smtClean="0">
                <a:ea typeface="ＭＳ Ｐゴシック" charset="-128"/>
              </a:rPr>
              <a:t>Guided Mode in a Solid Core</a:t>
            </a:r>
          </a:p>
        </p:txBody>
      </p:sp>
      <p:grpSp>
        <p:nvGrpSpPr>
          <p:cNvPr id="246787" name="Group 3"/>
          <p:cNvGrpSpPr>
            <a:grpSpLocks/>
          </p:cNvGrpSpPr>
          <p:nvPr/>
        </p:nvGrpSpPr>
        <p:grpSpPr bwMode="auto">
          <a:xfrm>
            <a:off x="228600" y="76200"/>
            <a:ext cx="1143000" cy="1143000"/>
            <a:chOff x="192" y="1008"/>
            <a:chExt cx="2976" cy="2976"/>
          </a:xfrm>
        </p:grpSpPr>
        <p:sp>
          <p:nvSpPr>
            <p:cNvPr id="246807" name="Oval 4"/>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46808" name="Oval 5"/>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09" name="Oval 6"/>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0" name="Oval 7"/>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1" name="Oval 8"/>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2" name="Oval 9"/>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3" name="Oval 10"/>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4" name="Oval 11"/>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5" name="Oval 12"/>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6" name="Oval 13"/>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7" name="Oval 14"/>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8" name="Oval 15"/>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19" name="Oval 16"/>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0" name="Oval 17"/>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1" name="Oval 18"/>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2" name="Oval 19"/>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3" name="Oval 20"/>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4" name="Oval 21"/>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5" name="Oval 22"/>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6" name="Oval 23"/>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7" name="Oval 24"/>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8" name="Oval 25"/>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29" name="Oval 26"/>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0" name="Oval 27"/>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1" name="Oval 28"/>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2" name="Oval 29"/>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3" name="Oval 30"/>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4" name="Oval 31"/>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5" name="Oval 32"/>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6" name="Oval 33"/>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7" name="Oval 34"/>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8" name="Oval 35"/>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39" name="Oval 36"/>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0" name="Oval 37"/>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1" name="Oval 38"/>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2" name="Oval 39"/>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3" name="Oval 40"/>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4" name="Oval 41"/>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5" name="Oval 42"/>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6" name="Oval 43"/>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7" name="Oval 44"/>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8" name="Oval 45"/>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49" name="Oval 46"/>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0" name="Oval 47"/>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1" name="Oval 48"/>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2" name="Oval 49"/>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3" name="Oval 50"/>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4" name="Oval 51"/>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5" name="Oval 52"/>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6" name="Oval 53"/>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7" name="Oval 54"/>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8" name="Oval 55"/>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59" name="Oval 56"/>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0" name="Oval 57"/>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1" name="Oval 58"/>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2" name="Oval 59"/>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3" name="Oval 60"/>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4" name="Oval 61"/>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5" name="Oval 62"/>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6" name="Oval 63"/>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7" name="Oval 64"/>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8" name="Oval 65"/>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69" name="Oval 66"/>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70" name="Oval 67"/>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71" name="Oval 68"/>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72" name="Oval 69"/>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73" name="Oval 70"/>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74" name="Oval 71"/>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75" name="Oval 72"/>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sp>
        <p:nvSpPr>
          <p:cNvPr id="246788" name="Text Box 73"/>
          <p:cNvSpPr txBox="1">
            <a:spLocks noChangeArrowheads="1"/>
          </p:cNvSpPr>
          <p:nvPr/>
        </p:nvSpPr>
        <p:spPr bwMode="auto">
          <a:xfrm>
            <a:off x="2268538" y="927100"/>
            <a:ext cx="5094287" cy="488950"/>
          </a:xfrm>
          <a:prstGeom prst="rect">
            <a:avLst/>
          </a:prstGeom>
          <a:noFill/>
          <a:ln w="9525">
            <a:noFill/>
            <a:miter lim="800000"/>
            <a:headEnd/>
            <a:tailEnd/>
          </a:ln>
        </p:spPr>
        <p:txBody>
          <a:bodyPr wrap="none">
            <a:spAutoFit/>
          </a:bodyPr>
          <a:lstStyle/>
          <a:p>
            <a:pPr algn="ctr" eaLnBrk="0" hangingPunct="0"/>
            <a:r>
              <a:rPr lang="en-US">
                <a:solidFill>
                  <a:srgbClr val="FF0000"/>
                </a:solidFill>
              </a:rPr>
              <a:t>small computation</a:t>
            </a:r>
            <a:r>
              <a:rPr lang="en-US"/>
              <a:t>: only lowest-</a:t>
            </a:r>
            <a:r>
              <a:rPr lang="en-US">
                <a:latin typeface="Symbol" pitchFamily="18" charset="2"/>
              </a:rPr>
              <a:t>w</a:t>
            </a:r>
            <a:r>
              <a:rPr lang="en-US"/>
              <a:t> band!</a:t>
            </a:r>
          </a:p>
        </p:txBody>
      </p:sp>
      <p:grpSp>
        <p:nvGrpSpPr>
          <p:cNvPr id="246789" name="Group 75"/>
          <p:cNvGrpSpPr>
            <a:grpSpLocks/>
          </p:cNvGrpSpPr>
          <p:nvPr/>
        </p:nvGrpSpPr>
        <p:grpSpPr bwMode="auto">
          <a:xfrm>
            <a:off x="7239000" y="5121275"/>
            <a:ext cx="1593850" cy="1030288"/>
            <a:chOff x="1763" y="1632"/>
            <a:chExt cx="1484" cy="960"/>
          </a:xfrm>
        </p:grpSpPr>
        <p:sp>
          <p:nvSpPr>
            <p:cNvPr id="246801" name="Rectangle 76"/>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46802" name="Oval 77"/>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03" name="Oval 78"/>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46804" name="Oval 79"/>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6805" name="Oval 80"/>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46806" name="Oval 81"/>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46790" name="Line 82"/>
          <p:cNvSpPr>
            <a:spLocks noChangeShapeType="1"/>
          </p:cNvSpPr>
          <p:nvPr/>
        </p:nvSpPr>
        <p:spPr bwMode="auto">
          <a:xfrm rot="-3434166">
            <a:off x="7848600" y="5446713"/>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46791" name="Text Box 83"/>
          <p:cNvSpPr txBox="1">
            <a:spLocks noChangeArrowheads="1"/>
          </p:cNvSpPr>
          <p:nvPr/>
        </p:nvSpPr>
        <p:spPr bwMode="auto">
          <a:xfrm>
            <a:off x="7545388" y="5045075"/>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46792" name="Line 84"/>
          <p:cNvSpPr>
            <a:spLocks noChangeShapeType="1"/>
          </p:cNvSpPr>
          <p:nvPr/>
        </p:nvSpPr>
        <p:spPr bwMode="auto">
          <a:xfrm>
            <a:off x="7739063" y="5865813"/>
            <a:ext cx="600075" cy="0"/>
          </a:xfrm>
          <a:prstGeom prst="line">
            <a:avLst/>
          </a:prstGeom>
          <a:noFill/>
          <a:ln w="28575">
            <a:solidFill>
              <a:srgbClr val="FF0000"/>
            </a:solidFill>
            <a:round/>
            <a:headEnd/>
            <a:tailEnd/>
          </a:ln>
        </p:spPr>
        <p:txBody>
          <a:bodyPr wrap="none" anchor="ctr"/>
          <a:lstStyle/>
          <a:p>
            <a:endParaRPr lang="cs-CZ"/>
          </a:p>
        </p:txBody>
      </p:sp>
      <p:sp>
        <p:nvSpPr>
          <p:cNvPr id="246793" name="Text Box 85"/>
          <p:cNvSpPr txBox="1">
            <a:spLocks noChangeArrowheads="1"/>
          </p:cNvSpPr>
          <p:nvPr/>
        </p:nvSpPr>
        <p:spPr bwMode="auto">
          <a:xfrm>
            <a:off x="7867650" y="5778500"/>
            <a:ext cx="319088"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a</a:t>
            </a:r>
            <a:endParaRPr lang="en-US"/>
          </a:p>
        </p:txBody>
      </p:sp>
      <p:sp>
        <p:nvSpPr>
          <p:cNvPr id="246794" name="Text Box 86"/>
          <p:cNvSpPr txBox="1">
            <a:spLocks noChangeArrowheads="1"/>
          </p:cNvSpPr>
          <p:nvPr/>
        </p:nvSpPr>
        <p:spPr bwMode="auto">
          <a:xfrm>
            <a:off x="7924800" y="4860925"/>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=1.45</a:t>
            </a:r>
          </a:p>
        </p:txBody>
      </p:sp>
      <p:sp>
        <p:nvSpPr>
          <p:cNvPr id="246795" name="Text Box 87"/>
          <p:cNvSpPr txBox="1">
            <a:spLocks noChangeArrowheads="1"/>
          </p:cNvSpPr>
          <p:nvPr/>
        </p:nvSpPr>
        <p:spPr bwMode="auto">
          <a:xfrm>
            <a:off x="7467600" y="6096000"/>
            <a:ext cx="11604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0.3</a:t>
            </a:r>
            <a:r>
              <a:rPr lang="en-US" i="1">
                <a:solidFill>
                  <a:srgbClr val="FF0000"/>
                </a:solidFill>
              </a:rPr>
              <a:t>a</a:t>
            </a:r>
            <a:endParaRPr lang="en-US"/>
          </a:p>
        </p:txBody>
      </p:sp>
      <p:sp>
        <p:nvSpPr>
          <p:cNvPr id="246796" name="Line 88"/>
          <p:cNvSpPr>
            <a:spLocks noChangeShapeType="1"/>
          </p:cNvSpPr>
          <p:nvPr/>
        </p:nvSpPr>
        <p:spPr bwMode="auto">
          <a:xfrm flipH="1" flipV="1">
            <a:off x="8229600" y="5105400"/>
            <a:ext cx="76200" cy="152400"/>
          </a:xfrm>
          <a:prstGeom prst="line">
            <a:avLst/>
          </a:prstGeom>
          <a:noFill/>
          <a:ln w="9525">
            <a:solidFill>
              <a:schemeClr val="tx1"/>
            </a:solidFill>
            <a:round/>
            <a:headEnd/>
            <a:tailEnd/>
          </a:ln>
        </p:spPr>
        <p:txBody>
          <a:bodyPr wrap="none" anchor="ctr"/>
          <a:lstStyle/>
          <a:p>
            <a:endParaRPr lang="cs-CZ"/>
          </a:p>
        </p:txBody>
      </p:sp>
      <p:pic>
        <p:nvPicPr>
          <p:cNvPr id="246797" name="Picture 96" descr="defect-7-flux.v.k08.#1FF2A1.png                                0009C61BWesternesse                    B6C46D1E:"/>
          <p:cNvPicPr>
            <a:picLocks noChangeAspect="1" noChangeArrowheads="1"/>
          </p:cNvPicPr>
          <p:nvPr/>
        </p:nvPicPr>
        <p:blipFill>
          <a:blip r:embed="rId2"/>
          <a:srcRect/>
          <a:stretch>
            <a:fillRect/>
          </a:stretch>
        </p:blipFill>
        <p:spPr bwMode="auto">
          <a:xfrm>
            <a:off x="6815138" y="2209800"/>
            <a:ext cx="2179637" cy="2514600"/>
          </a:xfrm>
          <a:prstGeom prst="rect">
            <a:avLst/>
          </a:prstGeom>
          <a:noFill/>
          <a:ln w="9525">
            <a:noFill/>
            <a:miter lim="800000"/>
            <a:headEnd/>
            <a:tailEnd/>
          </a:ln>
        </p:spPr>
      </p:pic>
      <p:sp>
        <p:nvSpPr>
          <p:cNvPr id="246798" name="Text Box 98"/>
          <p:cNvSpPr txBox="1">
            <a:spLocks noChangeArrowheads="1"/>
          </p:cNvSpPr>
          <p:nvPr/>
        </p:nvSpPr>
        <p:spPr bwMode="auto">
          <a:xfrm>
            <a:off x="7162800" y="1820863"/>
            <a:ext cx="1473200" cy="366712"/>
          </a:xfrm>
          <a:prstGeom prst="rect">
            <a:avLst/>
          </a:prstGeom>
          <a:noFill/>
          <a:ln w="9525">
            <a:noFill/>
            <a:miter lim="800000"/>
            <a:headEnd/>
            <a:tailEnd/>
          </a:ln>
        </p:spPr>
        <p:txBody>
          <a:bodyPr wrap="none">
            <a:spAutoFit/>
          </a:bodyPr>
          <a:lstStyle/>
          <a:p>
            <a:pPr algn="ctr" eaLnBrk="0" hangingPunct="0"/>
            <a:r>
              <a:rPr lang="en-US" sz="1800"/>
              <a:t>power density</a:t>
            </a:r>
          </a:p>
        </p:txBody>
      </p:sp>
      <p:sp>
        <p:nvSpPr>
          <p:cNvPr id="246799" name="Text Box 99"/>
          <p:cNvSpPr txBox="1">
            <a:spLocks noChangeArrowheads="1"/>
          </p:cNvSpPr>
          <p:nvPr/>
        </p:nvSpPr>
        <p:spPr bwMode="auto">
          <a:xfrm>
            <a:off x="2360613" y="1235075"/>
            <a:ext cx="2089150" cy="304800"/>
          </a:xfrm>
          <a:prstGeom prst="rect">
            <a:avLst/>
          </a:prstGeom>
          <a:noFill/>
          <a:ln w="9525">
            <a:noFill/>
            <a:miter lim="800000"/>
            <a:headEnd/>
            <a:tailEnd/>
          </a:ln>
        </p:spPr>
        <p:txBody>
          <a:bodyPr wrap="none">
            <a:spAutoFit/>
          </a:bodyPr>
          <a:lstStyle/>
          <a:p>
            <a:pPr algn="ctr" eaLnBrk="0" hangingPunct="0"/>
            <a:r>
              <a:rPr lang="en-US" sz="1400"/>
              <a:t>(~ one minute, planewave)</a:t>
            </a:r>
          </a:p>
        </p:txBody>
      </p:sp>
      <p:pic>
        <p:nvPicPr>
          <p:cNvPr id="246800" name="Picture 100"/>
          <p:cNvPicPr>
            <a:picLocks noChangeAspect="1" noChangeArrowheads="1"/>
          </p:cNvPicPr>
          <p:nvPr/>
        </p:nvPicPr>
        <p:blipFill>
          <a:blip r:embed="rId3"/>
          <a:srcRect/>
          <a:stretch>
            <a:fillRect/>
          </a:stretch>
        </p:blipFill>
        <p:spPr bwMode="auto">
          <a:xfrm>
            <a:off x="228600" y="1676400"/>
            <a:ext cx="6946900" cy="5041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1066800" y="76200"/>
            <a:ext cx="7772400" cy="1143000"/>
          </a:xfrm>
        </p:spPr>
        <p:txBody>
          <a:bodyPr/>
          <a:lstStyle/>
          <a:p>
            <a:r>
              <a:rPr lang="en-US" smtClean="0">
                <a:ea typeface="ＭＳ Ｐゴシック" charset="-128"/>
              </a:rPr>
              <a:t>λ-dependent </a:t>
            </a:r>
            <a:r>
              <a:rPr lang="ja-JP" altLang="en-US" smtClean="0">
                <a:ea typeface="ＭＳ Ｐゴシック" charset="-128"/>
              </a:rPr>
              <a:t>“</a:t>
            </a:r>
            <a:r>
              <a:rPr lang="en-US" altLang="ja-JP" smtClean="0">
                <a:ea typeface="ＭＳ Ｐゴシック" charset="-128"/>
              </a:rPr>
              <a:t>index contrast</a:t>
            </a:r>
            <a:r>
              <a:rPr lang="ja-JP" altLang="en-US" smtClean="0">
                <a:ea typeface="ＭＳ Ｐゴシック" charset="-128"/>
              </a:rPr>
              <a:t>”</a:t>
            </a:r>
            <a:endParaRPr lang="en-US" smtClean="0">
              <a:ea typeface="ＭＳ Ｐゴシック" charset="-128"/>
            </a:endParaRPr>
          </a:p>
        </p:txBody>
      </p:sp>
      <p:grpSp>
        <p:nvGrpSpPr>
          <p:cNvPr id="247811" name="Group 3"/>
          <p:cNvGrpSpPr>
            <a:grpSpLocks/>
          </p:cNvGrpSpPr>
          <p:nvPr/>
        </p:nvGrpSpPr>
        <p:grpSpPr bwMode="auto">
          <a:xfrm>
            <a:off x="228600" y="76200"/>
            <a:ext cx="1143000" cy="1143000"/>
            <a:chOff x="192" y="1008"/>
            <a:chExt cx="2976" cy="2976"/>
          </a:xfrm>
        </p:grpSpPr>
        <p:sp>
          <p:nvSpPr>
            <p:cNvPr id="247827" name="Oval 4"/>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47828" name="Oval 5"/>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29" name="Oval 6"/>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0" name="Oval 7"/>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1" name="Oval 8"/>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2" name="Oval 9"/>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3" name="Oval 10"/>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4" name="Oval 11"/>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5" name="Oval 12"/>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6" name="Oval 13"/>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7" name="Oval 14"/>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8" name="Oval 15"/>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39" name="Oval 16"/>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0" name="Oval 17"/>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1" name="Oval 18"/>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2" name="Oval 19"/>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3" name="Oval 20"/>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4" name="Oval 21"/>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5" name="Oval 22"/>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6" name="Oval 23"/>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7" name="Oval 24"/>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8" name="Oval 25"/>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49" name="Oval 26"/>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0" name="Oval 27"/>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1" name="Oval 28"/>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2" name="Oval 29"/>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3" name="Oval 30"/>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4" name="Oval 31"/>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5" name="Oval 32"/>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6" name="Oval 33"/>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7" name="Oval 34"/>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8" name="Oval 35"/>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59" name="Oval 36"/>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0" name="Oval 37"/>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1" name="Oval 38"/>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2" name="Oval 39"/>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3" name="Oval 40"/>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4" name="Oval 41"/>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5" name="Oval 42"/>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6" name="Oval 43"/>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7" name="Oval 44"/>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8" name="Oval 45"/>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69" name="Oval 46"/>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0" name="Oval 47"/>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1" name="Oval 48"/>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2" name="Oval 49"/>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3" name="Oval 50"/>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4" name="Oval 51"/>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5" name="Oval 52"/>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6" name="Oval 53"/>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7" name="Oval 54"/>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8" name="Oval 55"/>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79" name="Oval 56"/>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0" name="Oval 57"/>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1" name="Oval 58"/>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2" name="Oval 59"/>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3" name="Oval 60"/>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4" name="Oval 61"/>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5" name="Oval 62"/>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6" name="Oval 63"/>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7" name="Oval 64"/>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8" name="Oval 65"/>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89" name="Oval 66"/>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90" name="Oval 67"/>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91" name="Oval 68"/>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92" name="Oval 69"/>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93" name="Oval 70"/>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94" name="Oval 71"/>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95" name="Oval 72"/>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grpSp>
        <p:nvGrpSpPr>
          <p:cNvPr id="247812" name="Group 74"/>
          <p:cNvGrpSpPr>
            <a:grpSpLocks/>
          </p:cNvGrpSpPr>
          <p:nvPr/>
        </p:nvGrpSpPr>
        <p:grpSpPr bwMode="auto">
          <a:xfrm>
            <a:off x="7239000" y="5121275"/>
            <a:ext cx="1593850" cy="1030288"/>
            <a:chOff x="1763" y="1632"/>
            <a:chExt cx="1484" cy="960"/>
          </a:xfrm>
        </p:grpSpPr>
        <p:sp>
          <p:nvSpPr>
            <p:cNvPr id="247821" name="Rectangle 75"/>
            <p:cNvSpPr>
              <a:spLocks noChangeArrowheads="1"/>
            </p:cNvSpPr>
            <p:nvPr/>
          </p:nvSpPr>
          <p:spPr bwMode="auto">
            <a:xfrm>
              <a:off x="1920" y="1632"/>
              <a:ext cx="1152" cy="96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47822" name="Oval 76"/>
            <p:cNvSpPr>
              <a:spLocks noChangeArrowheads="1"/>
            </p:cNvSpPr>
            <p:nvPr/>
          </p:nvSpPr>
          <p:spPr bwMode="auto">
            <a:xfrm>
              <a:off x="1763" y="1765"/>
              <a:ext cx="353"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23" name="Oval 77"/>
            <p:cNvSpPr>
              <a:spLocks noChangeArrowheads="1"/>
            </p:cNvSpPr>
            <p:nvPr/>
          </p:nvSpPr>
          <p:spPr bwMode="auto">
            <a:xfrm>
              <a:off x="2328" y="1765"/>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47824" name="Oval 78"/>
            <p:cNvSpPr>
              <a:spLocks noChangeArrowheads="1"/>
            </p:cNvSpPr>
            <p:nvPr/>
          </p:nvSpPr>
          <p:spPr bwMode="auto">
            <a:xfrm>
              <a:off x="2893" y="1765"/>
              <a:ext cx="354" cy="331"/>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7825" name="Oval 79"/>
            <p:cNvSpPr>
              <a:spLocks noChangeArrowheads="1"/>
            </p:cNvSpPr>
            <p:nvPr/>
          </p:nvSpPr>
          <p:spPr bwMode="auto">
            <a:xfrm>
              <a:off x="2045" y="2162"/>
              <a:ext cx="354"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247826" name="Oval 80"/>
            <p:cNvSpPr>
              <a:spLocks noChangeArrowheads="1"/>
            </p:cNvSpPr>
            <p:nvPr/>
          </p:nvSpPr>
          <p:spPr bwMode="auto">
            <a:xfrm>
              <a:off x="2611" y="2162"/>
              <a:ext cx="353" cy="331"/>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47813" name="Line 81"/>
          <p:cNvSpPr>
            <a:spLocks noChangeShapeType="1"/>
          </p:cNvSpPr>
          <p:nvPr/>
        </p:nvSpPr>
        <p:spPr bwMode="auto">
          <a:xfrm rot="-3434166">
            <a:off x="7848600" y="5446713"/>
            <a:ext cx="381000" cy="0"/>
          </a:xfrm>
          <a:prstGeom prst="line">
            <a:avLst/>
          </a:prstGeom>
          <a:noFill/>
          <a:ln w="19050">
            <a:solidFill>
              <a:schemeClr val="accent2"/>
            </a:solidFill>
            <a:round/>
            <a:headEnd type="triangle" w="med" len="med"/>
            <a:tailEnd type="triangle" w="med" len="med"/>
          </a:ln>
        </p:spPr>
        <p:txBody>
          <a:bodyPr wrap="none" anchor="ctr"/>
          <a:lstStyle/>
          <a:p>
            <a:endParaRPr lang="cs-CZ"/>
          </a:p>
        </p:txBody>
      </p:sp>
      <p:sp>
        <p:nvSpPr>
          <p:cNvPr id="247814" name="Text Box 82"/>
          <p:cNvSpPr txBox="1">
            <a:spLocks noChangeArrowheads="1"/>
          </p:cNvSpPr>
          <p:nvPr/>
        </p:nvSpPr>
        <p:spPr bwMode="auto">
          <a:xfrm>
            <a:off x="7545388" y="5045075"/>
            <a:ext cx="45561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2</a:t>
            </a:r>
            <a:r>
              <a:rPr lang="en-US" i="1">
                <a:solidFill>
                  <a:schemeClr val="accent2"/>
                </a:solidFill>
              </a:rPr>
              <a:t>r</a:t>
            </a:r>
            <a:endParaRPr lang="en-US"/>
          </a:p>
        </p:txBody>
      </p:sp>
      <p:sp>
        <p:nvSpPr>
          <p:cNvPr id="247815" name="Line 83"/>
          <p:cNvSpPr>
            <a:spLocks noChangeShapeType="1"/>
          </p:cNvSpPr>
          <p:nvPr/>
        </p:nvSpPr>
        <p:spPr bwMode="auto">
          <a:xfrm>
            <a:off x="7739063" y="5865813"/>
            <a:ext cx="600075" cy="0"/>
          </a:xfrm>
          <a:prstGeom prst="line">
            <a:avLst/>
          </a:prstGeom>
          <a:noFill/>
          <a:ln w="28575">
            <a:solidFill>
              <a:srgbClr val="FF0000"/>
            </a:solidFill>
            <a:round/>
            <a:headEnd/>
            <a:tailEnd/>
          </a:ln>
        </p:spPr>
        <p:txBody>
          <a:bodyPr wrap="none" anchor="ctr"/>
          <a:lstStyle/>
          <a:p>
            <a:endParaRPr lang="cs-CZ"/>
          </a:p>
        </p:txBody>
      </p:sp>
      <p:sp>
        <p:nvSpPr>
          <p:cNvPr id="247816" name="Text Box 84"/>
          <p:cNvSpPr txBox="1">
            <a:spLocks noChangeArrowheads="1"/>
          </p:cNvSpPr>
          <p:nvPr/>
        </p:nvSpPr>
        <p:spPr bwMode="auto">
          <a:xfrm>
            <a:off x="7867650" y="5778500"/>
            <a:ext cx="319088"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a</a:t>
            </a:r>
            <a:endParaRPr lang="en-US"/>
          </a:p>
        </p:txBody>
      </p:sp>
      <p:sp>
        <p:nvSpPr>
          <p:cNvPr id="247817" name="Text Box 85"/>
          <p:cNvSpPr txBox="1">
            <a:spLocks noChangeArrowheads="1"/>
          </p:cNvSpPr>
          <p:nvPr/>
        </p:nvSpPr>
        <p:spPr bwMode="auto">
          <a:xfrm>
            <a:off x="7924800" y="4860925"/>
            <a:ext cx="755650" cy="336550"/>
          </a:xfrm>
          <a:prstGeom prst="rect">
            <a:avLst/>
          </a:prstGeom>
          <a:noFill/>
          <a:ln w="9525">
            <a:noFill/>
            <a:miter lim="800000"/>
            <a:headEnd/>
            <a:tailEnd/>
          </a:ln>
        </p:spPr>
        <p:txBody>
          <a:bodyPr wrap="none">
            <a:spAutoFit/>
          </a:bodyPr>
          <a:lstStyle/>
          <a:p>
            <a:pPr algn="ctr" eaLnBrk="0" hangingPunct="0"/>
            <a:r>
              <a:rPr lang="en-US" sz="1600" i="1"/>
              <a:t>n</a:t>
            </a:r>
            <a:r>
              <a:rPr lang="en-US" sz="1600"/>
              <a:t>=1.45</a:t>
            </a:r>
          </a:p>
        </p:txBody>
      </p:sp>
      <p:sp>
        <p:nvSpPr>
          <p:cNvPr id="247818" name="Text Box 86"/>
          <p:cNvSpPr txBox="1">
            <a:spLocks noChangeArrowheads="1"/>
          </p:cNvSpPr>
          <p:nvPr/>
        </p:nvSpPr>
        <p:spPr bwMode="auto">
          <a:xfrm>
            <a:off x="7467600" y="6096000"/>
            <a:ext cx="1160463" cy="457200"/>
          </a:xfrm>
          <a:prstGeom prst="rect">
            <a:avLst/>
          </a:prstGeom>
          <a:noFill/>
          <a:ln w="9525">
            <a:noFill/>
            <a:miter lim="800000"/>
            <a:headEnd/>
            <a:tailEnd/>
          </a:ln>
        </p:spPr>
        <p:txBody>
          <a:bodyPr wrap="none">
            <a:spAutoFit/>
          </a:bodyPr>
          <a:lstStyle/>
          <a:p>
            <a:pPr algn="ctr" eaLnBrk="0" hangingPunct="0"/>
            <a:r>
              <a:rPr lang="en-US" i="1">
                <a:solidFill>
                  <a:schemeClr val="accent2"/>
                </a:solidFill>
              </a:rPr>
              <a:t>r</a:t>
            </a:r>
            <a:r>
              <a:rPr lang="en-US"/>
              <a:t> = 0.3</a:t>
            </a:r>
            <a:r>
              <a:rPr lang="en-US" i="1">
                <a:solidFill>
                  <a:srgbClr val="FF0000"/>
                </a:solidFill>
              </a:rPr>
              <a:t>a</a:t>
            </a:r>
            <a:endParaRPr lang="en-US"/>
          </a:p>
        </p:txBody>
      </p:sp>
      <p:sp>
        <p:nvSpPr>
          <p:cNvPr id="247819" name="Line 87"/>
          <p:cNvSpPr>
            <a:spLocks noChangeShapeType="1"/>
          </p:cNvSpPr>
          <p:nvPr/>
        </p:nvSpPr>
        <p:spPr bwMode="auto">
          <a:xfrm flipH="1" flipV="1">
            <a:off x="8229600" y="5105400"/>
            <a:ext cx="76200" cy="152400"/>
          </a:xfrm>
          <a:prstGeom prst="line">
            <a:avLst/>
          </a:prstGeom>
          <a:noFill/>
          <a:ln w="9525">
            <a:solidFill>
              <a:schemeClr val="tx1"/>
            </a:solidFill>
            <a:round/>
            <a:headEnd/>
            <a:tailEnd/>
          </a:ln>
        </p:spPr>
        <p:txBody>
          <a:bodyPr wrap="none" anchor="ctr"/>
          <a:lstStyle/>
          <a:p>
            <a:endParaRPr lang="cs-CZ"/>
          </a:p>
        </p:txBody>
      </p:sp>
      <p:pic>
        <p:nvPicPr>
          <p:cNvPr id="247820" name="Picture 92"/>
          <p:cNvPicPr>
            <a:picLocks noChangeAspect="1" noChangeArrowheads="1"/>
          </p:cNvPicPr>
          <p:nvPr/>
        </p:nvPicPr>
        <p:blipFill>
          <a:blip r:embed="rId2"/>
          <a:srcRect/>
          <a:stretch>
            <a:fillRect/>
          </a:stretch>
        </p:blipFill>
        <p:spPr bwMode="auto">
          <a:xfrm>
            <a:off x="381000" y="1371600"/>
            <a:ext cx="6705600" cy="5095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533400" y="0"/>
            <a:ext cx="7772400" cy="1143000"/>
          </a:xfrm>
        </p:spPr>
        <p:txBody>
          <a:bodyPr/>
          <a:lstStyle/>
          <a:p>
            <a:r>
              <a:rPr lang="en-US" smtClean="0">
                <a:ea typeface="ＭＳ Ｐゴシック" charset="-128"/>
              </a:rPr>
              <a:t>Endlessly Single-Mode</a:t>
            </a:r>
          </a:p>
        </p:txBody>
      </p:sp>
      <p:pic>
        <p:nvPicPr>
          <p:cNvPr id="248835" name="Picture 3"/>
          <p:cNvPicPr>
            <a:picLocks noChangeAspect="1" noChangeArrowheads="1"/>
          </p:cNvPicPr>
          <p:nvPr/>
        </p:nvPicPr>
        <p:blipFill>
          <a:blip r:embed="rId2"/>
          <a:srcRect/>
          <a:stretch>
            <a:fillRect/>
          </a:stretch>
        </p:blipFill>
        <p:spPr bwMode="auto">
          <a:xfrm>
            <a:off x="152400" y="1295400"/>
            <a:ext cx="5638800" cy="5168900"/>
          </a:xfrm>
          <a:prstGeom prst="rect">
            <a:avLst/>
          </a:prstGeom>
          <a:noFill/>
          <a:ln w="9525">
            <a:noFill/>
            <a:miter lim="800000"/>
            <a:headEnd/>
            <a:tailEnd/>
          </a:ln>
        </p:spPr>
      </p:pic>
      <p:grpSp>
        <p:nvGrpSpPr>
          <p:cNvPr id="248836" name="Group 4"/>
          <p:cNvGrpSpPr>
            <a:grpSpLocks/>
          </p:cNvGrpSpPr>
          <p:nvPr/>
        </p:nvGrpSpPr>
        <p:grpSpPr bwMode="auto">
          <a:xfrm>
            <a:off x="7924800" y="152400"/>
            <a:ext cx="990600" cy="990600"/>
            <a:chOff x="192" y="1008"/>
            <a:chExt cx="2976" cy="2976"/>
          </a:xfrm>
        </p:grpSpPr>
        <p:sp>
          <p:nvSpPr>
            <p:cNvPr id="248843" name="Oval 5"/>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48844" name="Oval 6"/>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45" name="Oval 7"/>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46" name="Oval 8"/>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47" name="Oval 9"/>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48" name="Oval 10"/>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49" name="Oval 11"/>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0" name="Oval 12"/>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1" name="Oval 13"/>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2" name="Oval 14"/>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3" name="Oval 15"/>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4" name="Oval 16"/>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5" name="Oval 17"/>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6" name="Oval 18"/>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7" name="Oval 19"/>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8" name="Oval 20"/>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59" name="Oval 21"/>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0" name="Oval 22"/>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1" name="Oval 23"/>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2" name="Oval 24"/>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3" name="Oval 25"/>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4" name="Oval 26"/>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5" name="Oval 27"/>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6" name="Oval 28"/>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7" name="Oval 29"/>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8" name="Oval 30"/>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69" name="Oval 31"/>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0" name="Oval 32"/>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1" name="Oval 33"/>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2" name="Oval 34"/>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3" name="Oval 35"/>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4" name="Oval 36"/>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5" name="Oval 37"/>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6" name="Oval 38"/>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7" name="Oval 39"/>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8" name="Oval 40"/>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79" name="Oval 41"/>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0" name="Oval 42"/>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1" name="Oval 43"/>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2" name="Oval 44"/>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3" name="Oval 45"/>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4" name="Oval 46"/>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5" name="Oval 47"/>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6" name="Oval 48"/>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7" name="Oval 49"/>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8" name="Oval 50"/>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89" name="Oval 51"/>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0" name="Oval 52"/>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1" name="Oval 53"/>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2" name="Oval 54"/>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3" name="Oval 55"/>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4" name="Oval 56"/>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5" name="Oval 57"/>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6" name="Oval 58"/>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7" name="Oval 59"/>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8" name="Oval 60"/>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899" name="Oval 61"/>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0" name="Oval 62"/>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1" name="Oval 63"/>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2" name="Oval 64"/>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3" name="Oval 65"/>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4" name="Oval 66"/>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5" name="Oval 67"/>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6" name="Oval 68"/>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7" name="Oval 69"/>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8" name="Oval 70"/>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09" name="Oval 71"/>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10" name="Oval 72"/>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8911" name="Oval 73"/>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sp>
        <p:nvSpPr>
          <p:cNvPr id="248837" name="Text Box 74"/>
          <p:cNvSpPr txBox="1">
            <a:spLocks noChangeArrowheads="1"/>
          </p:cNvSpPr>
          <p:nvPr/>
        </p:nvSpPr>
        <p:spPr bwMode="auto">
          <a:xfrm>
            <a:off x="1447800" y="762000"/>
            <a:ext cx="5786438" cy="457200"/>
          </a:xfrm>
          <a:prstGeom prst="rect">
            <a:avLst/>
          </a:prstGeom>
          <a:noFill/>
          <a:ln w="9525">
            <a:noFill/>
            <a:miter lim="800000"/>
            <a:headEnd/>
            <a:tailEnd/>
          </a:ln>
        </p:spPr>
        <p:txBody>
          <a:bodyPr wrap="none">
            <a:spAutoFit/>
          </a:bodyPr>
          <a:lstStyle/>
          <a:p>
            <a:pPr algn="ctr" eaLnBrk="0" hangingPunct="0"/>
            <a:r>
              <a:rPr lang="en-US"/>
              <a:t>[ T. A. Birks </a:t>
            </a:r>
            <a:r>
              <a:rPr lang="en-US" i="1"/>
              <a:t>et al.</a:t>
            </a:r>
            <a:r>
              <a:rPr lang="en-US"/>
              <a:t>, </a:t>
            </a:r>
            <a:r>
              <a:rPr lang="en-US" i="1"/>
              <a:t>Opt. Lett.</a:t>
            </a:r>
            <a:r>
              <a:rPr lang="en-US"/>
              <a:t> </a:t>
            </a:r>
            <a:r>
              <a:rPr lang="en-US" b="1"/>
              <a:t>22</a:t>
            </a:r>
            <a:r>
              <a:rPr lang="en-US"/>
              <a:t>, 961 (1997) ]</a:t>
            </a:r>
          </a:p>
        </p:txBody>
      </p:sp>
      <p:sp>
        <p:nvSpPr>
          <p:cNvPr id="248838" name="Text Box 75"/>
          <p:cNvSpPr txBox="1">
            <a:spLocks noChangeArrowheads="1"/>
          </p:cNvSpPr>
          <p:nvPr/>
        </p:nvSpPr>
        <p:spPr bwMode="auto">
          <a:xfrm>
            <a:off x="5867400" y="1371600"/>
            <a:ext cx="2768600" cy="1616075"/>
          </a:xfrm>
          <a:prstGeom prst="rect">
            <a:avLst/>
          </a:prstGeom>
          <a:noFill/>
          <a:ln w="9525">
            <a:noFill/>
            <a:miter lim="800000"/>
            <a:headEnd/>
            <a:tailEnd/>
          </a:ln>
        </p:spPr>
        <p:txBody>
          <a:bodyPr wrap="none">
            <a:spAutoFit/>
          </a:bodyPr>
          <a:lstStyle/>
          <a:p>
            <a:pPr algn="ctr" eaLnBrk="0" hangingPunct="0"/>
            <a:r>
              <a:rPr lang="en-US"/>
              <a:t>at higher </a:t>
            </a:r>
            <a:r>
              <a:rPr lang="en-US">
                <a:latin typeface="Symbol" pitchFamily="18" charset="2"/>
              </a:rPr>
              <a:t>w</a:t>
            </a:r>
            <a:endParaRPr lang="en-US"/>
          </a:p>
          <a:p>
            <a:pPr algn="ctr" eaLnBrk="0" hangingPunct="0"/>
            <a:r>
              <a:rPr lang="en-US"/>
              <a:t>(smaller </a:t>
            </a:r>
            <a:r>
              <a:rPr lang="en-US">
                <a:latin typeface="Symbol" pitchFamily="18" charset="2"/>
              </a:rPr>
              <a:t>l</a:t>
            </a:r>
            <a:r>
              <a:rPr lang="en-US"/>
              <a:t>),</a:t>
            </a:r>
          </a:p>
          <a:p>
            <a:pPr algn="ctr" eaLnBrk="0" hangingPunct="0"/>
            <a:r>
              <a:rPr lang="en-US"/>
              <a:t>the light is more</a:t>
            </a:r>
          </a:p>
          <a:p>
            <a:pPr algn="ctr" eaLnBrk="0" hangingPunct="0"/>
            <a:r>
              <a:rPr lang="en-US"/>
              <a:t>concentrated in silica</a:t>
            </a:r>
          </a:p>
        </p:txBody>
      </p:sp>
      <p:pic>
        <p:nvPicPr>
          <p:cNvPr id="248839" name="Picture 76"/>
          <p:cNvPicPr>
            <a:picLocks noChangeAspect="1" noChangeArrowheads="1"/>
          </p:cNvPicPr>
          <p:nvPr/>
        </p:nvPicPr>
        <p:blipFill>
          <a:blip r:embed="rId3"/>
          <a:srcRect/>
          <a:stretch>
            <a:fillRect/>
          </a:stretch>
        </p:blipFill>
        <p:spPr bwMode="auto">
          <a:xfrm>
            <a:off x="5867400" y="4572000"/>
            <a:ext cx="2971800" cy="2068513"/>
          </a:xfrm>
          <a:prstGeom prst="rect">
            <a:avLst/>
          </a:prstGeom>
          <a:noFill/>
          <a:ln w="9525">
            <a:noFill/>
            <a:miter lim="800000"/>
            <a:headEnd/>
            <a:tailEnd/>
          </a:ln>
        </p:spPr>
      </p:pic>
      <p:sp>
        <p:nvSpPr>
          <p:cNvPr id="248840" name="Rectangle 77"/>
          <p:cNvSpPr>
            <a:spLocks noChangeArrowheads="1"/>
          </p:cNvSpPr>
          <p:nvPr/>
        </p:nvSpPr>
        <p:spPr bwMode="auto">
          <a:xfrm>
            <a:off x="5867400" y="6400800"/>
            <a:ext cx="2982913" cy="228600"/>
          </a:xfrm>
          <a:prstGeom prst="rect">
            <a:avLst/>
          </a:prstGeom>
          <a:noFill/>
          <a:ln w="9525">
            <a:noFill/>
            <a:miter lim="800000"/>
            <a:headEnd/>
            <a:tailEnd/>
          </a:ln>
        </p:spPr>
        <p:txBody>
          <a:bodyPr wrap="none">
            <a:spAutoFit/>
          </a:bodyPr>
          <a:lstStyle/>
          <a:p>
            <a:pPr algn="ctr" eaLnBrk="0" hangingPunct="0"/>
            <a:r>
              <a:rPr lang="en-US" sz="900">
                <a:solidFill>
                  <a:schemeClr val="bg1"/>
                </a:solidFill>
                <a:latin typeface="Courier" charset="0"/>
              </a:rPr>
              <a:t>http://www.bath.ac.uk/physics/groups/opto</a:t>
            </a:r>
          </a:p>
        </p:txBody>
      </p:sp>
      <p:sp>
        <p:nvSpPr>
          <p:cNvPr id="248841" name="Text Box 78"/>
          <p:cNvSpPr txBox="1">
            <a:spLocks noChangeArrowheads="1"/>
          </p:cNvSpPr>
          <p:nvPr/>
        </p:nvSpPr>
        <p:spPr bwMode="auto">
          <a:xfrm>
            <a:off x="6705600" y="2955925"/>
            <a:ext cx="2287588" cy="701675"/>
          </a:xfrm>
          <a:prstGeom prst="rect">
            <a:avLst/>
          </a:prstGeom>
          <a:noFill/>
          <a:ln w="9525">
            <a:noFill/>
            <a:miter lim="800000"/>
            <a:headEnd/>
            <a:tailEnd/>
          </a:ln>
        </p:spPr>
        <p:txBody>
          <a:bodyPr wrap="none">
            <a:spAutoFit/>
          </a:bodyPr>
          <a:lstStyle/>
          <a:p>
            <a:pPr algn="ctr" eaLnBrk="0" hangingPunct="0"/>
            <a:r>
              <a:rPr lang="en-US" sz="2000"/>
              <a:t>…so the effective</a:t>
            </a:r>
          </a:p>
          <a:p>
            <a:pPr algn="ctr" eaLnBrk="0" hangingPunct="0"/>
            <a:r>
              <a:rPr lang="en-US" sz="2000"/>
              <a:t>index contrast is less</a:t>
            </a:r>
          </a:p>
        </p:txBody>
      </p:sp>
      <p:sp>
        <p:nvSpPr>
          <p:cNvPr id="248842" name="Text Box 79"/>
          <p:cNvSpPr txBox="1">
            <a:spLocks noChangeArrowheads="1"/>
          </p:cNvSpPr>
          <p:nvPr/>
        </p:nvSpPr>
        <p:spPr bwMode="auto">
          <a:xfrm>
            <a:off x="5837238" y="3733800"/>
            <a:ext cx="3092450" cy="854075"/>
          </a:xfrm>
          <a:prstGeom prst="rect">
            <a:avLst/>
          </a:prstGeom>
          <a:noFill/>
          <a:ln w="9525">
            <a:noFill/>
            <a:miter lim="800000"/>
            <a:headEnd/>
            <a:tailEnd/>
          </a:ln>
        </p:spPr>
        <p:txBody>
          <a:bodyPr wrap="none">
            <a:spAutoFit/>
          </a:bodyPr>
          <a:lstStyle/>
          <a:p>
            <a:pPr algn="ctr" eaLnBrk="0" hangingPunct="0"/>
            <a:r>
              <a:rPr lang="en-US"/>
              <a:t>…and the fiber can </a:t>
            </a:r>
            <a:r>
              <a:rPr lang="en-US">
                <a:solidFill>
                  <a:srgbClr val="FF0000"/>
                </a:solidFill>
              </a:rPr>
              <a:t>stay</a:t>
            </a:r>
          </a:p>
          <a:p>
            <a:pPr algn="ctr" eaLnBrk="0" hangingPunct="0"/>
            <a:r>
              <a:rPr lang="en-US">
                <a:solidFill>
                  <a:srgbClr val="FF0000"/>
                </a:solidFill>
              </a:rPr>
              <a:t>single mode for all </a:t>
            </a:r>
            <a:r>
              <a:rPr lang="en-US">
                <a:solidFill>
                  <a:srgbClr val="FF0000"/>
                </a:solidFill>
                <a:latin typeface="Symbol" pitchFamily="18" charset="2"/>
              </a:rPr>
              <a:t>l</a:t>
            </a:r>
            <a:r>
              <a:rPr lang="en-US">
                <a:latin typeface="Symbol" pitchFamily="18" charset="2"/>
              </a:rPr>
              <a:t>!</a:t>
            </a:r>
            <a:endParaRPr lang="en-US"/>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ChangeArrowheads="1"/>
          </p:cNvSpPr>
          <p:nvPr/>
        </p:nvSpPr>
        <p:spPr bwMode="auto">
          <a:xfrm>
            <a:off x="5181600" y="1676400"/>
            <a:ext cx="3886200" cy="23622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49859" name="Rectangle 3"/>
          <p:cNvSpPr>
            <a:spLocks noGrp="1" noChangeArrowheads="1"/>
          </p:cNvSpPr>
          <p:nvPr>
            <p:ph type="title"/>
          </p:nvPr>
        </p:nvSpPr>
        <p:spPr>
          <a:xfrm>
            <a:off x="152400" y="76200"/>
            <a:ext cx="7772400" cy="1143000"/>
          </a:xfrm>
        </p:spPr>
        <p:txBody>
          <a:bodyPr/>
          <a:lstStyle/>
          <a:p>
            <a:r>
              <a:rPr lang="en-US" smtClean="0">
                <a:ea typeface="ＭＳ Ｐゴシック" charset="-128"/>
              </a:rPr>
              <a:t>Holey Fiber PMF </a:t>
            </a:r>
            <a:br>
              <a:rPr lang="en-US" smtClean="0">
                <a:ea typeface="ＭＳ Ｐゴシック" charset="-128"/>
              </a:rPr>
            </a:br>
            <a:r>
              <a:rPr lang="en-US" sz="2000" smtClean="0">
                <a:ea typeface="ＭＳ Ｐゴシック" charset="-128"/>
              </a:rPr>
              <a:t>(Polarization-Maintaining Fiber)</a:t>
            </a:r>
            <a:endParaRPr lang="en-US" smtClean="0">
              <a:ea typeface="ＭＳ Ｐゴシック" charset="-128"/>
            </a:endParaRPr>
          </a:p>
        </p:txBody>
      </p:sp>
      <p:pic>
        <p:nvPicPr>
          <p:cNvPr id="249860" name="Picture 4"/>
          <p:cNvPicPr>
            <a:picLocks noChangeAspect="1" noChangeArrowheads="1"/>
          </p:cNvPicPr>
          <p:nvPr/>
        </p:nvPicPr>
        <p:blipFill>
          <a:blip r:embed="rId2"/>
          <a:srcRect/>
          <a:stretch>
            <a:fillRect/>
          </a:stretch>
        </p:blipFill>
        <p:spPr bwMode="auto">
          <a:xfrm>
            <a:off x="228600" y="1506538"/>
            <a:ext cx="4800600" cy="2303462"/>
          </a:xfrm>
          <a:prstGeom prst="rect">
            <a:avLst/>
          </a:prstGeom>
          <a:noFill/>
          <a:ln w="9525">
            <a:noFill/>
            <a:miter lim="800000"/>
            <a:headEnd/>
            <a:tailEnd/>
          </a:ln>
        </p:spPr>
      </p:pic>
      <p:grpSp>
        <p:nvGrpSpPr>
          <p:cNvPr id="249861" name="Group 5"/>
          <p:cNvGrpSpPr>
            <a:grpSpLocks/>
          </p:cNvGrpSpPr>
          <p:nvPr/>
        </p:nvGrpSpPr>
        <p:grpSpPr bwMode="auto">
          <a:xfrm>
            <a:off x="7924800" y="152400"/>
            <a:ext cx="990600" cy="990600"/>
            <a:chOff x="192" y="1008"/>
            <a:chExt cx="2976" cy="2976"/>
          </a:xfrm>
        </p:grpSpPr>
        <p:sp>
          <p:nvSpPr>
            <p:cNvPr id="249879" name="Oval 6"/>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49880" name="Oval 7"/>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1" name="Oval 8"/>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2" name="Oval 9"/>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3" name="Oval 10"/>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4" name="Oval 11"/>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5" name="Oval 12"/>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6" name="Oval 13"/>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7" name="Oval 14"/>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8" name="Oval 15"/>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89" name="Oval 16"/>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0" name="Oval 17"/>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1" name="Oval 18"/>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2" name="Oval 19"/>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3" name="Oval 20"/>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4" name="Oval 21"/>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5" name="Oval 22"/>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6" name="Oval 23"/>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7" name="Oval 24"/>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8" name="Oval 25"/>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899" name="Oval 26"/>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0" name="Oval 27"/>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1" name="Oval 28"/>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2" name="Oval 29"/>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3" name="Oval 30"/>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4" name="Oval 31"/>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5" name="Oval 32"/>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6" name="Oval 33"/>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7" name="Oval 34"/>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8" name="Oval 35"/>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09" name="Oval 36"/>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0" name="Oval 37"/>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1" name="Oval 38"/>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2" name="Oval 39"/>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3" name="Oval 40"/>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4" name="Oval 41"/>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5" name="Oval 42"/>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6" name="Oval 43"/>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7" name="Oval 44"/>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8" name="Oval 45"/>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19" name="Oval 46"/>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0" name="Oval 47"/>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1" name="Oval 48"/>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2" name="Oval 49"/>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3" name="Oval 50"/>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4" name="Oval 51"/>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5" name="Oval 52"/>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6" name="Oval 53"/>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7" name="Oval 54"/>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8" name="Oval 55"/>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29" name="Oval 56"/>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0" name="Oval 57"/>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1" name="Oval 58"/>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2" name="Oval 59"/>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3" name="Oval 60"/>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4" name="Oval 61"/>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5" name="Oval 62"/>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6" name="Oval 63"/>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7" name="Oval 64"/>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8" name="Oval 65"/>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39" name="Oval 66"/>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0" name="Oval 67"/>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1" name="Oval 68"/>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2" name="Oval 69"/>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3" name="Oval 70"/>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4" name="Oval 71"/>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5" name="Oval 72"/>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6" name="Oval 73"/>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49947" name="Oval 74"/>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grpSp>
        <p:nvGrpSpPr>
          <p:cNvPr id="249862" name="Group 75"/>
          <p:cNvGrpSpPr>
            <a:grpSpLocks/>
          </p:cNvGrpSpPr>
          <p:nvPr/>
        </p:nvGrpSpPr>
        <p:grpSpPr bwMode="auto">
          <a:xfrm>
            <a:off x="2209800" y="4267200"/>
            <a:ext cx="609600" cy="838200"/>
            <a:chOff x="720" y="2592"/>
            <a:chExt cx="384" cy="528"/>
          </a:xfrm>
        </p:grpSpPr>
        <p:sp>
          <p:nvSpPr>
            <p:cNvPr id="249874" name="Line 76"/>
            <p:cNvSpPr>
              <a:spLocks noChangeShapeType="1"/>
            </p:cNvSpPr>
            <p:nvPr/>
          </p:nvSpPr>
          <p:spPr bwMode="auto">
            <a:xfrm flipV="1">
              <a:off x="720"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5" name="Line 77"/>
            <p:cNvSpPr>
              <a:spLocks noChangeShapeType="1"/>
            </p:cNvSpPr>
            <p:nvPr/>
          </p:nvSpPr>
          <p:spPr bwMode="auto">
            <a:xfrm flipV="1">
              <a:off x="816"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6" name="Line 78"/>
            <p:cNvSpPr>
              <a:spLocks noChangeShapeType="1"/>
            </p:cNvSpPr>
            <p:nvPr/>
          </p:nvSpPr>
          <p:spPr bwMode="auto">
            <a:xfrm flipV="1">
              <a:off x="912"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7" name="Line 79"/>
            <p:cNvSpPr>
              <a:spLocks noChangeShapeType="1"/>
            </p:cNvSpPr>
            <p:nvPr/>
          </p:nvSpPr>
          <p:spPr bwMode="auto">
            <a:xfrm flipV="1">
              <a:off x="1008"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8" name="Line 80"/>
            <p:cNvSpPr>
              <a:spLocks noChangeShapeType="1"/>
            </p:cNvSpPr>
            <p:nvPr/>
          </p:nvSpPr>
          <p:spPr bwMode="auto">
            <a:xfrm flipV="1">
              <a:off x="1104" y="2592"/>
              <a:ext cx="0" cy="528"/>
            </a:xfrm>
            <a:prstGeom prst="line">
              <a:avLst/>
            </a:prstGeom>
            <a:noFill/>
            <a:ln w="19050">
              <a:solidFill>
                <a:srgbClr val="FF0000"/>
              </a:solidFill>
              <a:round/>
              <a:headEnd/>
              <a:tailEnd type="triangle" w="med" len="med"/>
            </a:ln>
          </p:spPr>
          <p:txBody>
            <a:bodyPr wrap="none" anchor="ctr"/>
            <a:lstStyle/>
            <a:p>
              <a:endParaRPr lang="cs-CZ"/>
            </a:p>
          </p:txBody>
        </p:sp>
      </p:grpSp>
      <p:grpSp>
        <p:nvGrpSpPr>
          <p:cNvPr id="249863" name="Group 81"/>
          <p:cNvGrpSpPr>
            <a:grpSpLocks/>
          </p:cNvGrpSpPr>
          <p:nvPr/>
        </p:nvGrpSpPr>
        <p:grpSpPr bwMode="auto">
          <a:xfrm rot="5400000">
            <a:off x="6591300" y="4229100"/>
            <a:ext cx="609600" cy="838200"/>
            <a:chOff x="720" y="2592"/>
            <a:chExt cx="384" cy="528"/>
          </a:xfrm>
        </p:grpSpPr>
        <p:sp>
          <p:nvSpPr>
            <p:cNvPr id="249869" name="Line 82"/>
            <p:cNvSpPr>
              <a:spLocks noChangeShapeType="1"/>
            </p:cNvSpPr>
            <p:nvPr/>
          </p:nvSpPr>
          <p:spPr bwMode="auto">
            <a:xfrm flipV="1">
              <a:off x="720"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0" name="Line 83"/>
            <p:cNvSpPr>
              <a:spLocks noChangeShapeType="1"/>
            </p:cNvSpPr>
            <p:nvPr/>
          </p:nvSpPr>
          <p:spPr bwMode="auto">
            <a:xfrm flipV="1">
              <a:off x="816"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1" name="Line 84"/>
            <p:cNvSpPr>
              <a:spLocks noChangeShapeType="1"/>
            </p:cNvSpPr>
            <p:nvPr/>
          </p:nvSpPr>
          <p:spPr bwMode="auto">
            <a:xfrm flipV="1">
              <a:off x="912"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2" name="Line 85"/>
            <p:cNvSpPr>
              <a:spLocks noChangeShapeType="1"/>
            </p:cNvSpPr>
            <p:nvPr/>
          </p:nvSpPr>
          <p:spPr bwMode="auto">
            <a:xfrm flipV="1">
              <a:off x="1008" y="2592"/>
              <a:ext cx="0" cy="528"/>
            </a:xfrm>
            <a:prstGeom prst="line">
              <a:avLst/>
            </a:prstGeom>
            <a:noFill/>
            <a:ln w="19050">
              <a:solidFill>
                <a:srgbClr val="FF0000"/>
              </a:solidFill>
              <a:round/>
              <a:headEnd/>
              <a:tailEnd type="triangle" w="med" len="med"/>
            </a:ln>
          </p:spPr>
          <p:txBody>
            <a:bodyPr wrap="none" anchor="ctr"/>
            <a:lstStyle/>
            <a:p>
              <a:endParaRPr lang="cs-CZ"/>
            </a:p>
          </p:txBody>
        </p:sp>
        <p:sp>
          <p:nvSpPr>
            <p:cNvPr id="249873" name="Line 86"/>
            <p:cNvSpPr>
              <a:spLocks noChangeShapeType="1"/>
            </p:cNvSpPr>
            <p:nvPr/>
          </p:nvSpPr>
          <p:spPr bwMode="auto">
            <a:xfrm flipV="1">
              <a:off x="1104" y="2592"/>
              <a:ext cx="0" cy="528"/>
            </a:xfrm>
            <a:prstGeom prst="line">
              <a:avLst/>
            </a:prstGeom>
            <a:noFill/>
            <a:ln w="19050">
              <a:solidFill>
                <a:srgbClr val="FF0000"/>
              </a:solidFill>
              <a:round/>
              <a:headEnd/>
              <a:tailEnd type="triangle" w="med" len="med"/>
            </a:ln>
          </p:spPr>
          <p:txBody>
            <a:bodyPr wrap="none" anchor="ctr"/>
            <a:lstStyle/>
            <a:p>
              <a:endParaRPr lang="cs-CZ"/>
            </a:p>
          </p:txBody>
        </p:sp>
      </p:grpSp>
      <p:sp>
        <p:nvSpPr>
          <p:cNvPr id="249864" name="Text Box 87"/>
          <p:cNvSpPr txBox="1">
            <a:spLocks noChangeArrowheads="1"/>
          </p:cNvSpPr>
          <p:nvPr/>
        </p:nvSpPr>
        <p:spPr bwMode="auto">
          <a:xfrm>
            <a:off x="2971800" y="4419600"/>
            <a:ext cx="3354388" cy="457200"/>
          </a:xfrm>
          <a:prstGeom prst="rect">
            <a:avLst/>
          </a:prstGeom>
          <a:noFill/>
          <a:ln w="9525">
            <a:noFill/>
            <a:miter lim="800000"/>
            <a:headEnd/>
            <a:tailEnd/>
          </a:ln>
        </p:spPr>
        <p:txBody>
          <a:bodyPr wrap="none">
            <a:spAutoFit/>
          </a:bodyPr>
          <a:lstStyle/>
          <a:p>
            <a:pPr algn="ctr" eaLnBrk="0" hangingPunct="0"/>
            <a:r>
              <a:rPr lang="en-US"/>
              <a:t>no longer degenerate with</a:t>
            </a:r>
          </a:p>
        </p:txBody>
      </p:sp>
      <p:sp>
        <p:nvSpPr>
          <p:cNvPr id="249865" name="Text Box 88"/>
          <p:cNvSpPr txBox="1">
            <a:spLocks noChangeArrowheads="1"/>
          </p:cNvSpPr>
          <p:nvPr/>
        </p:nvSpPr>
        <p:spPr bwMode="auto">
          <a:xfrm>
            <a:off x="1905000" y="5257800"/>
            <a:ext cx="5792788" cy="762000"/>
          </a:xfrm>
          <a:prstGeom prst="rect">
            <a:avLst/>
          </a:prstGeom>
          <a:noFill/>
          <a:ln w="9525">
            <a:noFill/>
            <a:miter lim="800000"/>
            <a:headEnd/>
            <a:tailEnd/>
          </a:ln>
        </p:spPr>
        <p:txBody>
          <a:bodyPr wrap="none">
            <a:spAutoFit/>
          </a:bodyPr>
          <a:lstStyle/>
          <a:p>
            <a:pPr algn="ctr" eaLnBrk="0" hangingPunct="0"/>
            <a:r>
              <a:rPr lang="en-US"/>
              <a:t>Can </a:t>
            </a:r>
            <a:r>
              <a:rPr lang="en-US">
                <a:solidFill>
                  <a:schemeClr val="accent2"/>
                </a:solidFill>
              </a:rPr>
              <a:t>operate in a single polarization</a:t>
            </a:r>
            <a:r>
              <a:rPr lang="en-US"/>
              <a:t>, </a:t>
            </a:r>
            <a:r>
              <a:rPr lang="en-US">
                <a:solidFill>
                  <a:srgbClr val="FF0000"/>
                </a:solidFill>
              </a:rPr>
              <a:t>PMD = 0</a:t>
            </a:r>
            <a:endParaRPr lang="en-US"/>
          </a:p>
          <a:p>
            <a:pPr algn="ctr" eaLnBrk="0" hangingPunct="0"/>
            <a:r>
              <a:rPr lang="en-US" sz="2000"/>
              <a:t>(also, known polarization at output)</a:t>
            </a:r>
            <a:endParaRPr lang="en-US"/>
          </a:p>
        </p:txBody>
      </p:sp>
      <p:sp>
        <p:nvSpPr>
          <p:cNvPr id="249866" name="Text Box 89"/>
          <p:cNvSpPr txBox="1">
            <a:spLocks noChangeArrowheads="1"/>
          </p:cNvSpPr>
          <p:nvPr/>
        </p:nvSpPr>
        <p:spPr bwMode="auto">
          <a:xfrm>
            <a:off x="5181600" y="6415088"/>
            <a:ext cx="3956050" cy="366712"/>
          </a:xfrm>
          <a:prstGeom prst="rect">
            <a:avLst/>
          </a:prstGeom>
          <a:noFill/>
          <a:ln w="9525">
            <a:noFill/>
            <a:miter lim="800000"/>
            <a:headEnd/>
            <a:tailEnd/>
          </a:ln>
        </p:spPr>
        <p:txBody>
          <a:bodyPr wrap="none">
            <a:spAutoFit/>
          </a:bodyPr>
          <a:lstStyle/>
          <a:p>
            <a:pPr algn="ctr" eaLnBrk="0" hangingPunct="0"/>
            <a:r>
              <a:rPr lang="en-US" sz="1800"/>
              <a:t>[ K. Suzuki, </a:t>
            </a:r>
            <a:r>
              <a:rPr lang="en-US" sz="1800" i="1"/>
              <a:t>Opt. Express</a:t>
            </a:r>
            <a:r>
              <a:rPr lang="en-US" sz="1800"/>
              <a:t> </a:t>
            </a:r>
            <a:r>
              <a:rPr lang="en-US" sz="1800" b="1"/>
              <a:t>9</a:t>
            </a:r>
            <a:r>
              <a:rPr lang="en-US" sz="1800"/>
              <a:t>, 676 (2001) ]</a:t>
            </a:r>
          </a:p>
        </p:txBody>
      </p:sp>
      <p:sp>
        <p:nvSpPr>
          <p:cNvPr id="249867" name="Text Box 90"/>
          <p:cNvSpPr txBox="1">
            <a:spLocks noChangeArrowheads="1"/>
          </p:cNvSpPr>
          <p:nvPr/>
        </p:nvSpPr>
        <p:spPr bwMode="auto">
          <a:xfrm>
            <a:off x="5567363" y="1828800"/>
            <a:ext cx="3173412" cy="1158875"/>
          </a:xfrm>
          <a:prstGeom prst="rect">
            <a:avLst/>
          </a:prstGeom>
          <a:noFill/>
          <a:ln w="9525">
            <a:noFill/>
            <a:miter lim="800000"/>
            <a:headEnd/>
            <a:tailEnd/>
          </a:ln>
        </p:spPr>
        <p:txBody>
          <a:bodyPr wrap="none">
            <a:spAutoFit/>
          </a:bodyPr>
          <a:lstStyle/>
          <a:p>
            <a:pPr algn="ctr" eaLnBrk="0" hangingPunct="0"/>
            <a:r>
              <a:rPr lang="en-US">
                <a:solidFill>
                  <a:srgbClr val="FF0000"/>
                </a:solidFill>
              </a:rPr>
              <a:t>birefringence</a:t>
            </a:r>
            <a:r>
              <a:rPr lang="en-US"/>
              <a:t> </a:t>
            </a:r>
            <a:r>
              <a:rPr lang="en-US" i="1"/>
              <a:t>B</a:t>
            </a:r>
            <a:r>
              <a:rPr lang="en-US"/>
              <a:t> = </a:t>
            </a:r>
            <a:r>
              <a:rPr lang="en-US">
                <a:latin typeface="Symbol" pitchFamily="18" charset="2"/>
              </a:rPr>
              <a:t>Db</a:t>
            </a:r>
            <a:r>
              <a:rPr lang="en-US"/>
              <a:t>c/</a:t>
            </a:r>
            <a:r>
              <a:rPr lang="en-US">
                <a:latin typeface="Symbol" pitchFamily="18" charset="2"/>
              </a:rPr>
              <a:t>w</a:t>
            </a:r>
            <a:endParaRPr lang="en-US"/>
          </a:p>
          <a:p>
            <a:pPr algn="ctr" eaLnBrk="0" hangingPunct="0"/>
            <a:r>
              <a:rPr lang="en-US"/>
              <a:t>= 0.0014</a:t>
            </a:r>
          </a:p>
          <a:p>
            <a:pPr algn="ctr" eaLnBrk="0" hangingPunct="0"/>
            <a:r>
              <a:rPr lang="en-US" sz="2000"/>
              <a:t>(</a:t>
            </a:r>
            <a:r>
              <a:rPr lang="en-US" sz="2000">
                <a:solidFill>
                  <a:srgbClr val="FF0000"/>
                </a:solidFill>
              </a:rPr>
              <a:t>10 times</a:t>
            </a:r>
            <a:r>
              <a:rPr lang="en-US" sz="2000"/>
              <a:t> </a:t>
            </a:r>
            <a:r>
              <a:rPr lang="en-US" sz="2000" i="1"/>
              <a:t>B</a:t>
            </a:r>
            <a:r>
              <a:rPr lang="en-US" sz="2000"/>
              <a:t> of silica PMF)</a:t>
            </a:r>
            <a:endParaRPr lang="en-US"/>
          </a:p>
        </p:txBody>
      </p:sp>
      <p:sp>
        <p:nvSpPr>
          <p:cNvPr id="249868" name="Text Box 91"/>
          <p:cNvSpPr txBox="1">
            <a:spLocks noChangeArrowheads="1"/>
          </p:cNvSpPr>
          <p:nvPr/>
        </p:nvSpPr>
        <p:spPr bwMode="auto">
          <a:xfrm>
            <a:off x="5257800" y="3127375"/>
            <a:ext cx="3749675" cy="822325"/>
          </a:xfrm>
          <a:prstGeom prst="rect">
            <a:avLst/>
          </a:prstGeom>
          <a:noFill/>
          <a:ln w="9525">
            <a:noFill/>
            <a:miter lim="800000"/>
            <a:headEnd/>
            <a:tailEnd/>
          </a:ln>
        </p:spPr>
        <p:txBody>
          <a:bodyPr wrap="none">
            <a:spAutoFit/>
          </a:bodyPr>
          <a:lstStyle/>
          <a:p>
            <a:pPr algn="ctr" eaLnBrk="0" hangingPunct="0"/>
            <a:r>
              <a:rPr lang="en-US">
                <a:solidFill>
                  <a:schemeClr val="accent2"/>
                </a:solidFill>
              </a:rPr>
              <a:t>Loss = 1.3 dB/km</a:t>
            </a:r>
            <a:r>
              <a:rPr lang="en-US"/>
              <a:t> @ 1.55µm</a:t>
            </a:r>
          </a:p>
          <a:p>
            <a:pPr algn="ctr" eaLnBrk="0" hangingPunct="0"/>
            <a:r>
              <a:rPr lang="en-US"/>
              <a:t>over 1.5km</a:t>
            </a:r>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1026"/>
          <p:cNvPicPr>
            <a:picLocks noChangeAspect="1" noChangeArrowheads="1"/>
          </p:cNvPicPr>
          <p:nvPr/>
        </p:nvPicPr>
        <p:blipFill>
          <a:blip r:embed="rId2"/>
          <a:srcRect/>
          <a:stretch>
            <a:fillRect/>
          </a:stretch>
        </p:blipFill>
        <p:spPr bwMode="auto">
          <a:xfrm>
            <a:off x="609600" y="1143000"/>
            <a:ext cx="7188200" cy="5029200"/>
          </a:xfrm>
          <a:prstGeom prst="rect">
            <a:avLst/>
          </a:prstGeom>
          <a:noFill/>
          <a:ln w="9525">
            <a:noFill/>
            <a:miter lim="800000"/>
            <a:headEnd/>
            <a:tailEnd/>
          </a:ln>
        </p:spPr>
      </p:pic>
      <p:sp>
        <p:nvSpPr>
          <p:cNvPr id="250883" name="Rectangle 1027"/>
          <p:cNvSpPr>
            <a:spLocks noGrp="1" noChangeArrowheads="1"/>
          </p:cNvSpPr>
          <p:nvPr>
            <p:ph type="title"/>
          </p:nvPr>
        </p:nvSpPr>
        <p:spPr>
          <a:xfrm>
            <a:off x="0" y="76200"/>
            <a:ext cx="9067800" cy="1143000"/>
          </a:xfrm>
        </p:spPr>
        <p:txBody>
          <a:bodyPr/>
          <a:lstStyle/>
          <a:p>
            <a:r>
              <a:rPr lang="en-US" smtClean="0">
                <a:ea typeface="ＭＳ Ｐゴシック" charset="-128"/>
              </a:rPr>
              <a:t>Truly Single-Mode Cutoff-Free Fiber</a:t>
            </a:r>
          </a:p>
        </p:txBody>
      </p:sp>
      <p:sp>
        <p:nvSpPr>
          <p:cNvPr id="250884" name="Text Box 1028"/>
          <p:cNvSpPr txBox="1">
            <a:spLocks noChangeArrowheads="1"/>
          </p:cNvSpPr>
          <p:nvPr/>
        </p:nvSpPr>
        <p:spPr bwMode="auto">
          <a:xfrm>
            <a:off x="3733800" y="6248400"/>
            <a:ext cx="1185863" cy="488950"/>
          </a:xfrm>
          <a:prstGeom prst="rect">
            <a:avLst/>
          </a:prstGeom>
          <a:noFill/>
          <a:ln w="9525">
            <a:noFill/>
            <a:miter lim="800000"/>
            <a:headEnd/>
            <a:tailEnd/>
          </a:ln>
        </p:spPr>
        <p:txBody>
          <a:bodyPr wrap="none">
            <a:spAutoFit/>
          </a:bodyPr>
          <a:lstStyle/>
          <a:p>
            <a:pPr eaLnBrk="0" hangingPunct="0"/>
            <a:r>
              <a:rPr lang="en-US">
                <a:solidFill>
                  <a:srgbClr val="FF0000"/>
                </a:solidFill>
                <a:latin typeface="Symbol" pitchFamily="18" charset="2"/>
              </a:rPr>
              <a:t>b</a:t>
            </a:r>
            <a:r>
              <a:rPr lang="en-US"/>
              <a:t> (2π/</a:t>
            </a:r>
            <a:r>
              <a:rPr lang="en-US" i="1"/>
              <a:t>a</a:t>
            </a:r>
            <a:r>
              <a:rPr lang="en-US"/>
              <a:t>)</a:t>
            </a:r>
          </a:p>
        </p:txBody>
      </p:sp>
      <p:sp>
        <p:nvSpPr>
          <p:cNvPr id="250885" name="Text Box 1029"/>
          <p:cNvSpPr txBox="1">
            <a:spLocks noChangeArrowheads="1"/>
          </p:cNvSpPr>
          <p:nvPr/>
        </p:nvSpPr>
        <p:spPr bwMode="auto">
          <a:xfrm rot="-5400000">
            <a:off x="-667544" y="3172619"/>
            <a:ext cx="1976438" cy="488950"/>
          </a:xfrm>
          <a:prstGeom prst="rect">
            <a:avLst/>
          </a:prstGeom>
          <a:noFill/>
          <a:ln w="9525">
            <a:noFill/>
            <a:miter lim="800000"/>
            <a:headEnd/>
            <a:tailEnd/>
          </a:ln>
        </p:spPr>
        <p:txBody>
          <a:bodyPr wrap="none">
            <a:spAutoFit/>
          </a:bodyPr>
          <a:lstStyle/>
          <a:p>
            <a:pPr eaLnBrk="0" hangingPunct="0"/>
            <a:r>
              <a:rPr lang="en-US">
                <a:solidFill>
                  <a:srgbClr val="FF0000"/>
                </a:solidFill>
                <a:latin typeface="Symbol" pitchFamily="18" charset="2"/>
              </a:rPr>
              <a:t>w </a:t>
            </a:r>
            <a:r>
              <a:rPr lang="en-US" baseline="-25000">
                <a:solidFill>
                  <a:srgbClr val="FF0000"/>
                </a:solidFill>
              </a:rPr>
              <a:t>c</a:t>
            </a:r>
            <a:r>
              <a:rPr lang="en-US">
                <a:solidFill>
                  <a:srgbClr val="FF0000"/>
                </a:solidFill>
                <a:latin typeface="Symbol" pitchFamily="18" charset="2"/>
              </a:rPr>
              <a:t> -  w</a:t>
            </a:r>
            <a:r>
              <a:rPr lang="en-US"/>
              <a:t> (2π</a:t>
            </a:r>
            <a:r>
              <a:rPr lang="en-US" i="1"/>
              <a:t>c</a:t>
            </a:r>
            <a:r>
              <a:rPr lang="en-US"/>
              <a:t>/</a:t>
            </a:r>
            <a:r>
              <a:rPr lang="en-US" i="1"/>
              <a:t>a</a:t>
            </a:r>
            <a:r>
              <a:rPr lang="en-US"/>
              <a:t>)</a:t>
            </a:r>
          </a:p>
        </p:txBody>
      </p:sp>
      <p:sp>
        <p:nvSpPr>
          <p:cNvPr id="250886" name="Text Box 1030"/>
          <p:cNvSpPr txBox="1">
            <a:spLocks noChangeArrowheads="1"/>
          </p:cNvSpPr>
          <p:nvPr/>
        </p:nvSpPr>
        <p:spPr bwMode="auto">
          <a:xfrm>
            <a:off x="3429000" y="5226050"/>
            <a:ext cx="2471738" cy="488950"/>
          </a:xfrm>
          <a:prstGeom prst="rect">
            <a:avLst/>
          </a:prstGeom>
          <a:noFill/>
          <a:ln w="9525">
            <a:noFill/>
            <a:miter lim="800000"/>
            <a:headEnd/>
            <a:tailEnd/>
          </a:ln>
        </p:spPr>
        <p:txBody>
          <a:bodyPr wrap="none">
            <a:spAutoFit/>
          </a:bodyPr>
          <a:lstStyle/>
          <a:p>
            <a:pPr eaLnBrk="0" hangingPunct="0"/>
            <a:r>
              <a:rPr lang="en-US">
                <a:latin typeface="Symbol" pitchFamily="18" charset="2"/>
              </a:rPr>
              <a:t>w</a:t>
            </a:r>
            <a:r>
              <a:rPr lang="en-US"/>
              <a:t> &gt; </a:t>
            </a:r>
            <a:r>
              <a:rPr lang="en-US">
                <a:latin typeface="Symbol" pitchFamily="18" charset="2"/>
              </a:rPr>
              <a:t>w</a:t>
            </a:r>
            <a:r>
              <a:rPr lang="en-US" baseline="-25000"/>
              <a:t>c</a:t>
            </a:r>
            <a:r>
              <a:rPr lang="en-US"/>
              <a:t>: not guided</a:t>
            </a:r>
          </a:p>
        </p:txBody>
      </p:sp>
      <p:sp>
        <p:nvSpPr>
          <p:cNvPr id="250887" name="Rectangle 1031"/>
          <p:cNvSpPr>
            <a:spLocks noChangeArrowheads="1"/>
          </p:cNvSpPr>
          <p:nvPr/>
        </p:nvSpPr>
        <p:spPr bwMode="auto">
          <a:xfrm>
            <a:off x="1295400" y="2286000"/>
            <a:ext cx="1981200" cy="381000"/>
          </a:xfrm>
          <a:prstGeom prst="rect">
            <a:avLst/>
          </a:prstGeom>
          <a:solidFill>
            <a:schemeClr val="bg1"/>
          </a:solidFill>
          <a:ln w="9525">
            <a:noFill/>
            <a:miter lim="800000"/>
            <a:headEnd/>
            <a:tailEnd/>
          </a:ln>
        </p:spPr>
        <p:txBody>
          <a:bodyPr wrap="none" anchor="ctr"/>
          <a:lstStyle/>
          <a:p>
            <a:pPr algn="ctr" eaLnBrk="0" hangingPunct="0"/>
            <a:r>
              <a:rPr lang="en-US"/>
              <a:t>single-mode</a:t>
            </a:r>
          </a:p>
        </p:txBody>
      </p:sp>
      <p:sp>
        <p:nvSpPr>
          <p:cNvPr id="250888" name="Rectangle 1032"/>
          <p:cNvSpPr>
            <a:spLocks noChangeArrowheads="1"/>
          </p:cNvSpPr>
          <p:nvPr/>
        </p:nvSpPr>
        <p:spPr bwMode="auto">
          <a:xfrm>
            <a:off x="2590800" y="3429000"/>
            <a:ext cx="1219200" cy="838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50889" name="Text Box 1033"/>
          <p:cNvSpPr txBox="1">
            <a:spLocks noChangeArrowheads="1"/>
          </p:cNvSpPr>
          <p:nvPr/>
        </p:nvSpPr>
        <p:spPr bwMode="auto">
          <a:xfrm>
            <a:off x="2514600" y="3429000"/>
            <a:ext cx="1376363" cy="822325"/>
          </a:xfrm>
          <a:prstGeom prst="rect">
            <a:avLst/>
          </a:prstGeom>
          <a:noFill/>
          <a:ln w="9525">
            <a:noFill/>
            <a:miter lim="800000"/>
            <a:headEnd/>
            <a:tailEnd/>
          </a:ln>
        </p:spPr>
        <p:txBody>
          <a:bodyPr wrap="none">
            <a:spAutoFit/>
          </a:bodyPr>
          <a:lstStyle/>
          <a:p>
            <a:pPr eaLnBrk="0" hangingPunct="0"/>
            <a:r>
              <a:rPr lang="en-US">
                <a:solidFill>
                  <a:srgbClr val="0000FF"/>
                </a:solidFill>
              </a:rPr>
              <a:t>1st mode:</a:t>
            </a:r>
          </a:p>
          <a:p>
            <a:pPr eaLnBrk="0" hangingPunct="0"/>
            <a:r>
              <a:rPr lang="en-US">
                <a:solidFill>
                  <a:srgbClr val="0000FF"/>
                </a:solidFill>
              </a:rPr>
              <a:t>no cutoff</a:t>
            </a:r>
          </a:p>
        </p:txBody>
      </p:sp>
      <p:sp>
        <p:nvSpPr>
          <p:cNvPr id="250890" name="Rectangle 1034"/>
          <p:cNvSpPr>
            <a:spLocks noChangeArrowheads="1"/>
          </p:cNvSpPr>
          <p:nvPr/>
        </p:nvSpPr>
        <p:spPr bwMode="auto">
          <a:xfrm>
            <a:off x="4114800" y="4343400"/>
            <a:ext cx="1295400" cy="7620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50891" name="Text Box 1035"/>
          <p:cNvSpPr txBox="1">
            <a:spLocks noChangeArrowheads="1"/>
          </p:cNvSpPr>
          <p:nvPr/>
        </p:nvSpPr>
        <p:spPr bwMode="auto">
          <a:xfrm>
            <a:off x="4038600" y="4283075"/>
            <a:ext cx="1393825"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2nd mode</a:t>
            </a:r>
          </a:p>
          <a:p>
            <a:pPr algn="ctr" eaLnBrk="0" hangingPunct="0"/>
            <a:r>
              <a:rPr lang="en-US">
                <a:solidFill>
                  <a:srgbClr val="FF0000"/>
                </a:solidFill>
              </a:rPr>
              <a:t>cutoff</a:t>
            </a:r>
          </a:p>
        </p:txBody>
      </p:sp>
      <p:pic>
        <p:nvPicPr>
          <p:cNvPr id="250892" name="Picture 1036" descr="ellipse-defect.png                                             001F6FF6Gondolin                       C361C625:"/>
          <p:cNvPicPr>
            <a:picLocks noChangeAspect="1" noChangeArrowheads="1"/>
          </p:cNvPicPr>
          <p:nvPr/>
        </p:nvPicPr>
        <p:blipFill>
          <a:blip r:embed="rId3"/>
          <a:srcRect/>
          <a:stretch>
            <a:fillRect/>
          </a:stretch>
        </p:blipFill>
        <p:spPr bwMode="auto">
          <a:xfrm>
            <a:off x="5911850" y="2446338"/>
            <a:ext cx="3155950" cy="273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Nonlinear Holey Fibers:</a:t>
            </a:r>
          </a:p>
        </p:txBody>
      </p:sp>
      <p:grpSp>
        <p:nvGrpSpPr>
          <p:cNvPr id="251907" name="Group 3"/>
          <p:cNvGrpSpPr>
            <a:grpSpLocks/>
          </p:cNvGrpSpPr>
          <p:nvPr/>
        </p:nvGrpSpPr>
        <p:grpSpPr bwMode="auto">
          <a:xfrm>
            <a:off x="7696200" y="152400"/>
            <a:ext cx="990600" cy="990600"/>
            <a:chOff x="192" y="1008"/>
            <a:chExt cx="2976" cy="2976"/>
          </a:xfrm>
        </p:grpSpPr>
        <p:sp>
          <p:nvSpPr>
            <p:cNvPr id="251917" name="Oval 4"/>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51918" name="Oval 5"/>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19" name="Oval 6"/>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0" name="Oval 7"/>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1" name="Oval 8"/>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2" name="Oval 9"/>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3" name="Oval 10"/>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4" name="Oval 11"/>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5" name="Oval 12"/>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6" name="Oval 13"/>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7" name="Oval 14"/>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8" name="Oval 15"/>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29" name="Oval 16"/>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0" name="Oval 17"/>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1" name="Oval 18"/>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2" name="Oval 19"/>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3" name="Oval 20"/>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4" name="Oval 21"/>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5" name="Oval 22"/>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6" name="Oval 23"/>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7" name="Oval 24"/>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8" name="Oval 25"/>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39" name="Oval 26"/>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0" name="Oval 27"/>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1" name="Oval 28"/>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2" name="Oval 29"/>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3" name="Oval 30"/>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4" name="Oval 31"/>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5" name="Oval 32"/>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6" name="Oval 33"/>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7" name="Oval 34"/>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8" name="Oval 35"/>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49" name="Oval 36"/>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0" name="Oval 37"/>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1" name="Oval 38"/>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2" name="Oval 39"/>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3" name="Oval 40"/>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4" name="Oval 41"/>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5" name="Oval 42"/>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6" name="Oval 43"/>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7" name="Oval 44"/>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8" name="Oval 45"/>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59" name="Oval 46"/>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0" name="Oval 47"/>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1" name="Oval 48"/>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2" name="Oval 49"/>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3" name="Oval 50"/>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4" name="Oval 51"/>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5" name="Oval 52"/>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6" name="Oval 53"/>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7" name="Oval 54"/>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8" name="Oval 55"/>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69" name="Oval 56"/>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0" name="Oval 57"/>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1" name="Oval 58"/>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2" name="Oval 59"/>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3" name="Oval 60"/>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4" name="Oval 61"/>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5" name="Oval 62"/>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6" name="Oval 63"/>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7" name="Oval 64"/>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8" name="Oval 65"/>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79" name="Oval 66"/>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80" name="Oval 67"/>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81" name="Oval 68"/>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82" name="Oval 69"/>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83" name="Oval 70"/>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84" name="Oval 71"/>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1985" name="Oval 72"/>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pic>
        <p:nvPicPr>
          <p:cNvPr id="251908" name="Picture 73"/>
          <p:cNvPicPr>
            <a:picLocks noChangeAspect="1" noChangeArrowheads="1"/>
          </p:cNvPicPr>
          <p:nvPr/>
        </p:nvPicPr>
        <p:blipFill>
          <a:blip r:embed="rId2"/>
          <a:srcRect/>
          <a:stretch>
            <a:fillRect/>
          </a:stretch>
        </p:blipFill>
        <p:spPr bwMode="auto">
          <a:xfrm>
            <a:off x="381000" y="4495800"/>
            <a:ext cx="3365500" cy="2165350"/>
          </a:xfrm>
          <a:prstGeom prst="rect">
            <a:avLst/>
          </a:prstGeom>
          <a:noFill/>
          <a:ln w="9525">
            <a:noFill/>
            <a:miter lim="800000"/>
            <a:headEnd/>
            <a:tailEnd/>
          </a:ln>
        </p:spPr>
      </p:pic>
      <p:pic>
        <p:nvPicPr>
          <p:cNvPr id="251909" name="Picture 74"/>
          <p:cNvPicPr>
            <a:picLocks noChangeAspect="1" noChangeArrowheads="1"/>
          </p:cNvPicPr>
          <p:nvPr/>
        </p:nvPicPr>
        <p:blipFill>
          <a:blip r:embed="rId3"/>
          <a:srcRect/>
          <a:stretch>
            <a:fillRect/>
          </a:stretch>
        </p:blipFill>
        <p:spPr bwMode="auto">
          <a:xfrm>
            <a:off x="-228600" y="1447800"/>
            <a:ext cx="3987800" cy="3425825"/>
          </a:xfrm>
          <a:prstGeom prst="rect">
            <a:avLst/>
          </a:prstGeom>
          <a:noFill/>
          <a:ln w="9525">
            <a:noFill/>
            <a:miter lim="800000"/>
            <a:headEnd/>
            <a:tailEnd/>
          </a:ln>
        </p:spPr>
      </p:pic>
      <p:sp>
        <p:nvSpPr>
          <p:cNvPr id="251910" name="Text Box 75"/>
          <p:cNvSpPr txBox="1">
            <a:spLocks noChangeArrowheads="1"/>
          </p:cNvSpPr>
          <p:nvPr/>
        </p:nvSpPr>
        <p:spPr bwMode="auto">
          <a:xfrm>
            <a:off x="3502025" y="6172200"/>
            <a:ext cx="5654675" cy="336550"/>
          </a:xfrm>
          <a:prstGeom prst="rect">
            <a:avLst/>
          </a:prstGeom>
          <a:noFill/>
          <a:ln w="9525">
            <a:noFill/>
            <a:miter lim="800000"/>
            <a:headEnd/>
            <a:tailEnd/>
          </a:ln>
        </p:spPr>
        <p:txBody>
          <a:bodyPr wrap="none">
            <a:spAutoFit/>
          </a:bodyPr>
          <a:lstStyle/>
          <a:p>
            <a:pPr algn="ctr" eaLnBrk="0" hangingPunct="0"/>
            <a:r>
              <a:rPr lang="en-US" sz="1600"/>
              <a:t>[ figs: W. J. Wadsworth </a:t>
            </a:r>
            <a:r>
              <a:rPr lang="en-US" sz="1600" i="1"/>
              <a:t>et al.</a:t>
            </a:r>
            <a:r>
              <a:rPr lang="en-US" sz="1600"/>
              <a:t>, </a:t>
            </a:r>
            <a:r>
              <a:rPr lang="en-US" sz="1600" i="1"/>
              <a:t>J. Opt. Soc. Am. B</a:t>
            </a:r>
            <a:r>
              <a:rPr lang="en-US" sz="1600"/>
              <a:t> </a:t>
            </a:r>
            <a:r>
              <a:rPr lang="en-US" sz="1600" b="1"/>
              <a:t>19</a:t>
            </a:r>
            <a:r>
              <a:rPr lang="en-US" sz="1600"/>
              <a:t>, 2148 (2002) ]</a:t>
            </a:r>
          </a:p>
        </p:txBody>
      </p:sp>
      <p:sp>
        <p:nvSpPr>
          <p:cNvPr id="251911" name="Text Box 76"/>
          <p:cNvSpPr txBox="1">
            <a:spLocks noChangeArrowheads="1"/>
          </p:cNvSpPr>
          <p:nvPr/>
        </p:nvSpPr>
        <p:spPr bwMode="auto">
          <a:xfrm>
            <a:off x="3886200" y="1066800"/>
            <a:ext cx="4200525" cy="519113"/>
          </a:xfrm>
          <a:prstGeom prst="rect">
            <a:avLst/>
          </a:prstGeom>
          <a:noFill/>
          <a:ln w="9525">
            <a:noFill/>
            <a:miter lim="800000"/>
            <a:headEnd/>
            <a:tailEnd/>
          </a:ln>
        </p:spPr>
        <p:txBody>
          <a:bodyPr wrap="none">
            <a:spAutoFit/>
          </a:bodyPr>
          <a:lstStyle/>
          <a:p>
            <a:pPr algn="ctr" eaLnBrk="0" hangingPunct="0"/>
            <a:r>
              <a:rPr lang="en-US" sz="2800">
                <a:solidFill>
                  <a:srgbClr val="FF0000"/>
                </a:solidFill>
              </a:rPr>
              <a:t>Supercontinuum Generation</a:t>
            </a:r>
          </a:p>
        </p:txBody>
      </p:sp>
      <p:sp>
        <p:nvSpPr>
          <p:cNvPr id="251912" name="Text Box 77"/>
          <p:cNvSpPr txBox="1">
            <a:spLocks noChangeArrowheads="1"/>
          </p:cNvSpPr>
          <p:nvPr/>
        </p:nvSpPr>
        <p:spPr bwMode="auto">
          <a:xfrm>
            <a:off x="4543425" y="1828800"/>
            <a:ext cx="4048125" cy="457200"/>
          </a:xfrm>
          <a:prstGeom prst="rect">
            <a:avLst/>
          </a:prstGeom>
          <a:noFill/>
          <a:ln w="9525">
            <a:noFill/>
            <a:miter lim="800000"/>
            <a:headEnd/>
            <a:tailEnd/>
          </a:ln>
        </p:spPr>
        <p:txBody>
          <a:bodyPr wrap="none">
            <a:spAutoFit/>
          </a:bodyPr>
          <a:lstStyle/>
          <a:p>
            <a:pPr algn="ctr" eaLnBrk="0" hangingPunct="0"/>
            <a:r>
              <a:rPr lang="en-US" i="1"/>
              <a:t>e.g.</a:t>
            </a:r>
            <a:r>
              <a:rPr lang="en-US"/>
              <a:t> 400–1600nm </a:t>
            </a:r>
            <a:r>
              <a:rPr lang="ja-JP" altLang="en-US"/>
              <a:t>“</a:t>
            </a:r>
            <a:r>
              <a:rPr lang="en-US" altLang="ja-JP"/>
              <a:t>white</a:t>
            </a:r>
            <a:r>
              <a:rPr lang="ja-JP" altLang="en-US"/>
              <a:t>”</a:t>
            </a:r>
            <a:r>
              <a:rPr lang="en-US" altLang="ja-JP"/>
              <a:t> light:</a:t>
            </a:r>
            <a:endParaRPr lang="en-US"/>
          </a:p>
        </p:txBody>
      </p:sp>
      <p:pic>
        <p:nvPicPr>
          <p:cNvPr id="251913" name="Picture 78"/>
          <p:cNvPicPr>
            <a:picLocks noChangeAspect="1" noChangeArrowheads="1"/>
          </p:cNvPicPr>
          <p:nvPr/>
        </p:nvPicPr>
        <p:blipFill>
          <a:blip r:embed="rId4"/>
          <a:srcRect/>
          <a:stretch>
            <a:fillRect/>
          </a:stretch>
        </p:blipFill>
        <p:spPr bwMode="auto">
          <a:xfrm>
            <a:off x="3657600" y="2590800"/>
            <a:ext cx="6096000" cy="3443288"/>
          </a:xfrm>
          <a:prstGeom prst="rect">
            <a:avLst/>
          </a:prstGeom>
          <a:noFill/>
          <a:ln w="9525">
            <a:noFill/>
            <a:miter lim="800000"/>
            <a:headEnd/>
            <a:tailEnd/>
          </a:ln>
        </p:spPr>
      </p:pic>
      <p:sp>
        <p:nvSpPr>
          <p:cNvPr id="251914" name="Text Box 79"/>
          <p:cNvSpPr txBox="1">
            <a:spLocks noChangeArrowheads="1"/>
          </p:cNvSpPr>
          <p:nvPr/>
        </p:nvSpPr>
        <p:spPr bwMode="auto">
          <a:xfrm>
            <a:off x="4495800" y="2133600"/>
            <a:ext cx="4311650" cy="457200"/>
          </a:xfrm>
          <a:prstGeom prst="rect">
            <a:avLst/>
          </a:prstGeom>
          <a:noFill/>
          <a:ln w="9525">
            <a:noFill/>
            <a:miter lim="800000"/>
            <a:headEnd/>
            <a:tailEnd/>
          </a:ln>
        </p:spPr>
        <p:txBody>
          <a:bodyPr wrap="none">
            <a:spAutoFit/>
          </a:bodyPr>
          <a:lstStyle/>
          <a:p>
            <a:pPr algn="ctr" eaLnBrk="0" hangingPunct="0"/>
            <a:r>
              <a:rPr lang="en-US"/>
              <a:t>from 850nm ~200 fs pulses (4 nJ)</a:t>
            </a:r>
          </a:p>
        </p:txBody>
      </p:sp>
      <p:sp>
        <p:nvSpPr>
          <p:cNvPr id="251915" name="Text Box 80"/>
          <p:cNvSpPr txBox="1">
            <a:spLocks noChangeArrowheads="1"/>
          </p:cNvSpPr>
          <p:nvPr/>
        </p:nvSpPr>
        <p:spPr bwMode="auto">
          <a:xfrm>
            <a:off x="4344988" y="1470025"/>
            <a:ext cx="4138612" cy="304800"/>
          </a:xfrm>
          <a:prstGeom prst="rect">
            <a:avLst/>
          </a:prstGeom>
          <a:noFill/>
          <a:ln w="9525">
            <a:noFill/>
            <a:miter lim="800000"/>
            <a:headEnd/>
            <a:tailEnd/>
          </a:ln>
        </p:spPr>
        <p:txBody>
          <a:bodyPr wrap="none">
            <a:spAutoFit/>
          </a:bodyPr>
          <a:lstStyle/>
          <a:p>
            <a:pPr algn="ctr" eaLnBrk="0" hangingPunct="0"/>
            <a:r>
              <a:rPr lang="en-US" sz="1400">
                <a:solidFill>
                  <a:schemeClr val="accent2"/>
                </a:solidFill>
              </a:rPr>
              <a:t>(enhanced by strong confinement + unusual dispersion)</a:t>
            </a:r>
          </a:p>
        </p:txBody>
      </p:sp>
      <p:sp>
        <p:nvSpPr>
          <p:cNvPr id="251916" name="Text Box 81"/>
          <p:cNvSpPr txBox="1">
            <a:spLocks noChangeArrowheads="1"/>
          </p:cNvSpPr>
          <p:nvPr/>
        </p:nvSpPr>
        <p:spPr bwMode="auto">
          <a:xfrm>
            <a:off x="3954463" y="6477000"/>
            <a:ext cx="4956175" cy="336550"/>
          </a:xfrm>
          <a:prstGeom prst="rect">
            <a:avLst/>
          </a:prstGeom>
          <a:noFill/>
          <a:ln w="9525">
            <a:noFill/>
            <a:miter lim="800000"/>
            <a:headEnd/>
            <a:tailEnd/>
          </a:ln>
        </p:spPr>
        <p:txBody>
          <a:bodyPr wrap="none">
            <a:spAutoFit/>
          </a:bodyPr>
          <a:lstStyle/>
          <a:p>
            <a:pPr algn="ctr" eaLnBrk="0" hangingPunct="0"/>
            <a:r>
              <a:rPr lang="en-US" sz="1600"/>
              <a:t>[ earlier work: J. K. Ranka </a:t>
            </a:r>
            <a:r>
              <a:rPr lang="en-US" sz="1600" i="1"/>
              <a:t>et al.</a:t>
            </a:r>
            <a:r>
              <a:rPr lang="en-US" sz="1600"/>
              <a:t>, </a:t>
            </a:r>
            <a:r>
              <a:rPr lang="en-US" sz="1600" i="1"/>
              <a:t>Opt. Lett.</a:t>
            </a:r>
            <a:r>
              <a:rPr lang="en-US" sz="1600"/>
              <a:t> </a:t>
            </a:r>
            <a:r>
              <a:rPr lang="en-US" sz="1600" b="1"/>
              <a:t>25</a:t>
            </a:r>
            <a:r>
              <a:rPr lang="en-US" sz="1600"/>
              <a:t>, 25 (2000) ]</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685800" y="0"/>
            <a:ext cx="7772400" cy="1143000"/>
          </a:xfrm>
        </p:spPr>
        <p:txBody>
          <a:bodyPr/>
          <a:lstStyle/>
          <a:p>
            <a:r>
              <a:rPr lang="en-US" i="1" smtClean="0">
                <a:ea typeface="ＭＳ Ｐゴシック" charset="-128"/>
              </a:rPr>
              <a:t>Low</a:t>
            </a:r>
            <a:r>
              <a:rPr lang="en-US" smtClean="0">
                <a:ea typeface="ＭＳ Ｐゴシック" charset="-128"/>
              </a:rPr>
              <a:t> Contrast Holey Fibers</a:t>
            </a:r>
            <a:endParaRPr lang="en-US" i="1" smtClean="0">
              <a:ea typeface="ＭＳ Ｐゴシック" charset="-128"/>
            </a:endParaRPr>
          </a:p>
        </p:txBody>
      </p:sp>
      <p:pic>
        <p:nvPicPr>
          <p:cNvPr id="252931" name="Picture 3"/>
          <p:cNvPicPr>
            <a:picLocks noChangeAspect="1" noChangeArrowheads="1"/>
          </p:cNvPicPr>
          <p:nvPr/>
        </p:nvPicPr>
        <p:blipFill>
          <a:blip r:embed="rId2"/>
          <a:srcRect/>
          <a:stretch>
            <a:fillRect/>
          </a:stretch>
        </p:blipFill>
        <p:spPr bwMode="auto">
          <a:xfrm>
            <a:off x="304800" y="1676400"/>
            <a:ext cx="4173538" cy="4876800"/>
          </a:xfrm>
          <a:prstGeom prst="rect">
            <a:avLst/>
          </a:prstGeom>
          <a:noFill/>
          <a:ln w="9525">
            <a:noFill/>
            <a:miter lim="800000"/>
            <a:headEnd/>
            <a:tailEnd/>
          </a:ln>
        </p:spPr>
      </p:pic>
      <p:grpSp>
        <p:nvGrpSpPr>
          <p:cNvPr id="252932" name="Group 4"/>
          <p:cNvGrpSpPr>
            <a:grpSpLocks/>
          </p:cNvGrpSpPr>
          <p:nvPr/>
        </p:nvGrpSpPr>
        <p:grpSpPr bwMode="auto">
          <a:xfrm>
            <a:off x="7924800" y="152400"/>
            <a:ext cx="990600" cy="990600"/>
            <a:chOff x="192" y="1008"/>
            <a:chExt cx="2976" cy="2976"/>
          </a:xfrm>
        </p:grpSpPr>
        <p:sp>
          <p:nvSpPr>
            <p:cNvPr id="252938" name="Oval 5"/>
            <p:cNvSpPr>
              <a:spLocks noChangeArrowheads="1"/>
            </p:cNvSpPr>
            <p:nvPr/>
          </p:nvSpPr>
          <p:spPr bwMode="auto">
            <a:xfrm>
              <a:off x="192" y="1008"/>
              <a:ext cx="2976" cy="2976"/>
            </a:xfrm>
            <a:prstGeom prst="ellipse">
              <a:avLst/>
            </a:prstGeom>
            <a:solidFill>
              <a:schemeClr val="accent2"/>
            </a:solidFill>
            <a:ln w="9525">
              <a:solidFill>
                <a:schemeClr val="tx1"/>
              </a:solidFill>
              <a:round/>
              <a:headEnd/>
              <a:tailEnd/>
            </a:ln>
          </p:spPr>
          <p:txBody>
            <a:bodyPr wrap="none" anchor="ctr"/>
            <a:lstStyle/>
            <a:p>
              <a:pPr algn="ctr" eaLnBrk="0" hangingPunct="0"/>
              <a:endParaRPr lang="cs-CZ"/>
            </a:p>
          </p:txBody>
        </p:sp>
        <p:sp>
          <p:nvSpPr>
            <p:cNvPr id="252939" name="Oval 6"/>
            <p:cNvSpPr>
              <a:spLocks noChangeArrowheads="1"/>
            </p:cNvSpPr>
            <p:nvPr/>
          </p:nvSpPr>
          <p:spPr bwMode="auto">
            <a:xfrm>
              <a:off x="1093"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0" name="Oval 7"/>
            <p:cNvSpPr>
              <a:spLocks noChangeArrowheads="1"/>
            </p:cNvSpPr>
            <p:nvPr/>
          </p:nvSpPr>
          <p:spPr bwMode="auto">
            <a:xfrm>
              <a:off x="1412"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1" name="Oval 8"/>
            <p:cNvSpPr>
              <a:spLocks noChangeArrowheads="1"/>
            </p:cNvSpPr>
            <p:nvPr/>
          </p:nvSpPr>
          <p:spPr bwMode="auto">
            <a:xfrm>
              <a:off x="1731" y="1172"/>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2" name="Oval 9"/>
            <p:cNvSpPr>
              <a:spLocks noChangeArrowheads="1"/>
            </p:cNvSpPr>
            <p:nvPr/>
          </p:nvSpPr>
          <p:spPr bwMode="auto">
            <a:xfrm>
              <a:off x="2050" y="1172"/>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3" name="Oval 10"/>
            <p:cNvSpPr>
              <a:spLocks noChangeArrowheads="1"/>
            </p:cNvSpPr>
            <p:nvPr/>
          </p:nvSpPr>
          <p:spPr bwMode="auto">
            <a:xfrm>
              <a:off x="936"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4" name="Oval 11"/>
            <p:cNvSpPr>
              <a:spLocks noChangeArrowheads="1"/>
            </p:cNvSpPr>
            <p:nvPr/>
          </p:nvSpPr>
          <p:spPr bwMode="auto">
            <a:xfrm>
              <a:off x="1255"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5" name="Oval 12"/>
            <p:cNvSpPr>
              <a:spLocks noChangeArrowheads="1"/>
            </p:cNvSpPr>
            <p:nvPr/>
          </p:nvSpPr>
          <p:spPr bwMode="auto">
            <a:xfrm>
              <a:off x="1574"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6" name="Oval 13"/>
            <p:cNvSpPr>
              <a:spLocks noChangeArrowheads="1"/>
            </p:cNvSpPr>
            <p:nvPr/>
          </p:nvSpPr>
          <p:spPr bwMode="auto">
            <a:xfrm>
              <a:off x="1893"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7" name="Oval 14"/>
            <p:cNvSpPr>
              <a:spLocks noChangeArrowheads="1"/>
            </p:cNvSpPr>
            <p:nvPr/>
          </p:nvSpPr>
          <p:spPr bwMode="auto">
            <a:xfrm>
              <a:off x="2212" y="1424"/>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8" name="Oval 15"/>
            <p:cNvSpPr>
              <a:spLocks noChangeArrowheads="1"/>
            </p:cNvSpPr>
            <p:nvPr/>
          </p:nvSpPr>
          <p:spPr bwMode="auto">
            <a:xfrm>
              <a:off x="774"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49" name="Oval 16"/>
            <p:cNvSpPr>
              <a:spLocks noChangeArrowheads="1"/>
            </p:cNvSpPr>
            <p:nvPr/>
          </p:nvSpPr>
          <p:spPr bwMode="auto">
            <a:xfrm>
              <a:off x="1093"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0" name="Oval 17"/>
            <p:cNvSpPr>
              <a:spLocks noChangeArrowheads="1"/>
            </p:cNvSpPr>
            <p:nvPr/>
          </p:nvSpPr>
          <p:spPr bwMode="auto">
            <a:xfrm>
              <a:off x="1412"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1" name="Oval 18"/>
            <p:cNvSpPr>
              <a:spLocks noChangeArrowheads="1"/>
            </p:cNvSpPr>
            <p:nvPr/>
          </p:nvSpPr>
          <p:spPr bwMode="auto">
            <a:xfrm>
              <a:off x="1731" y="1659"/>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2" name="Oval 19"/>
            <p:cNvSpPr>
              <a:spLocks noChangeArrowheads="1"/>
            </p:cNvSpPr>
            <p:nvPr/>
          </p:nvSpPr>
          <p:spPr bwMode="auto">
            <a:xfrm>
              <a:off x="2050"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3" name="Oval 20"/>
            <p:cNvSpPr>
              <a:spLocks noChangeArrowheads="1"/>
            </p:cNvSpPr>
            <p:nvPr/>
          </p:nvSpPr>
          <p:spPr bwMode="auto">
            <a:xfrm>
              <a:off x="2369" y="1659"/>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4" name="Oval 21"/>
            <p:cNvSpPr>
              <a:spLocks noChangeArrowheads="1"/>
            </p:cNvSpPr>
            <p:nvPr/>
          </p:nvSpPr>
          <p:spPr bwMode="auto">
            <a:xfrm>
              <a:off x="617"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5" name="Oval 22"/>
            <p:cNvSpPr>
              <a:spLocks noChangeArrowheads="1"/>
            </p:cNvSpPr>
            <p:nvPr/>
          </p:nvSpPr>
          <p:spPr bwMode="auto">
            <a:xfrm>
              <a:off x="936"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6" name="Oval 23"/>
            <p:cNvSpPr>
              <a:spLocks noChangeArrowheads="1"/>
            </p:cNvSpPr>
            <p:nvPr/>
          </p:nvSpPr>
          <p:spPr bwMode="auto">
            <a:xfrm>
              <a:off x="1255"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7" name="Oval 24"/>
            <p:cNvSpPr>
              <a:spLocks noChangeArrowheads="1"/>
            </p:cNvSpPr>
            <p:nvPr/>
          </p:nvSpPr>
          <p:spPr bwMode="auto">
            <a:xfrm>
              <a:off x="1574"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8" name="Oval 25"/>
            <p:cNvSpPr>
              <a:spLocks noChangeArrowheads="1"/>
            </p:cNvSpPr>
            <p:nvPr/>
          </p:nvSpPr>
          <p:spPr bwMode="auto">
            <a:xfrm>
              <a:off x="1893"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59" name="Oval 26"/>
            <p:cNvSpPr>
              <a:spLocks noChangeArrowheads="1"/>
            </p:cNvSpPr>
            <p:nvPr/>
          </p:nvSpPr>
          <p:spPr bwMode="auto">
            <a:xfrm>
              <a:off x="2212" y="1911"/>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0" name="Oval 27"/>
            <p:cNvSpPr>
              <a:spLocks noChangeArrowheads="1"/>
            </p:cNvSpPr>
            <p:nvPr/>
          </p:nvSpPr>
          <p:spPr bwMode="auto">
            <a:xfrm>
              <a:off x="2530" y="1911"/>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1" name="Oval 28"/>
            <p:cNvSpPr>
              <a:spLocks noChangeArrowheads="1"/>
            </p:cNvSpPr>
            <p:nvPr/>
          </p:nvSpPr>
          <p:spPr bwMode="auto">
            <a:xfrm>
              <a:off x="455"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2" name="Oval 29"/>
            <p:cNvSpPr>
              <a:spLocks noChangeArrowheads="1"/>
            </p:cNvSpPr>
            <p:nvPr/>
          </p:nvSpPr>
          <p:spPr bwMode="auto">
            <a:xfrm>
              <a:off x="774"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3" name="Oval 30"/>
            <p:cNvSpPr>
              <a:spLocks noChangeArrowheads="1"/>
            </p:cNvSpPr>
            <p:nvPr/>
          </p:nvSpPr>
          <p:spPr bwMode="auto">
            <a:xfrm>
              <a:off x="1093"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4" name="Oval 31"/>
            <p:cNvSpPr>
              <a:spLocks noChangeArrowheads="1"/>
            </p:cNvSpPr>
            <p:nvPr/>
          </p:nvSpPr>
          <p:spPr bwMode="auto">
            <a:xfrm>
              <a:off x="1412"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5" name="Oval 32"/>
            <p:cNvSpPr>
              <a:spLocks noChangeArrowheads="1"/>
            </p:cNvSpPr>
            <p:nvPr/>
          </p:nvSpPr>
          <p:spPr bwMode="auto">
            <a:xfrm>
              <a:off x="1731" y="2146"/>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6" name="Oval 33"/>
            <p:cNvSpPr>
              <a:spLocks noChangeArrowheads="1"/>
            </p:cNvSpPr>
            <p:nvPr/>
          </p:nvSpPr>
          <p:spPr bwMode="auto">
            <a:xfrm>
              <a:off x="2050"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7" name="Oval 34"/>
            <p:cNvSpPr>
              <a:spLocks noChangeArrowheads="1"/>
            </p:cNvSpPr>
            <p:nvPr/>
          </p:nvSpPr>
          <p:spPr bwMode="auto">
            <a:xfrm>
              <a:off x="2369"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8" name="Oval 35"/>
            <p:cNvSpPr>
              <a:spLocks noChangeArrowheads="1"/>
            </p:cNvSpPr>
            <p:nvPr/>
          </p:nvSpPr>
          <p:spPr bwMode="auto">
            <a:xfrm>
              <a:off x="2688" y="2146"/>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69" name="Oval 36"/>
            <p:cNvSpPr>
              <a:spLocks noChangeArrowheads="1"/>
            </p:cNvSpPr>
            <p:nvPr/>
          </p:nvSpPr>
          <p:spPr bwMode="auto">
            <a:xfrm>
              <a:off x="298"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0" name="Oval 37"/>
            <p:cNvSpPr>
              <a:spLocks noChangeArrowheads="1"/>
            </p:cNvSpPr>
            <p:nvPr/>
          </p:nvSpPr>
          <p:spPr bwMode="auto">
            <a:xfrm>
              <a:off x="617"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1" name="Oval 38"/>
            <p:cNvSpPr>
              <a:spLocks noChangeArrowheads="1"/>
            </p:cNvSpPr>
            <p:nvPr/>
          </p:nvSpPr>
          <p:spPr bwMode="auto">
            <a:xfrm>
              <a:off x="936"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2" name="Oval 39"/>
            <p:cNvSpPr>
              <a:spLocks noChangeArrowheads="1"/>
            </p:cNvSpPr>
            <p:nvPr/>
          </p:nvSpPr>
          <p:spPr bwMode="auto">
            <a:xfrm>
              <a:off x="1255"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3" name="Oval 40"/>
            <p:cNvSpPr>
              <a:spLocks noChangeArrowheads="1"/>
            </p:cNvSpPr>
            <p:nvPr/>
          </p:nvSpPr>
          <p:spPr bwMode="auto">
            <a:xfrm>
              <a:off x="1893"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4" name="Oval 41"/>
            <p:cNvSpPr>
              <a:spLocks noChangeArrowheads="1"/>
            </p:cNvSpPr>
            <p:nvPr/>
          </p:nvSpPr>
          <p:spPr bwMode="auto">
            <a:xfrm>
              <a:off x="2212" y="2399"/>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5" name="Oval 42"/>
            <p:cNvSpPr>
              <a:spLocks noChangeArrowheads="1"/>
            </p:cNvSpPr>
            <p:nvPr/>
          </p:nvSpPr>
          <p:spPr bwMode="auto">
            <a:xfrm>
              <a:off x="2530"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6" name="Oval 43"/>
            <p:cNvSpPr>
              <a:spLocks noChangeArrowheads="1"/>
            </p:cNvSpPr>
            <p:nvPr/>
          </p:nvSpPr>
          <p:spPr bwMode="auto">
            <a:xfrm>
              <a:off x="2849" y="2399"/>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7" name="Oval 44"/>
            <p:cNvSpPr>
              <a:spLocks noChangeArrowheads="1"/>
            </p:cNvSpPr>
            <p:nvPr/>
          </p:nvSpPr>
          <p:spPr bwMode="auto">
            <a:xfrm>
              <a:off x="455"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8" name="Oval 45"/>
            <p:cNvSpPr>
              <a:spLocks noChangeArrowheads="1"/>
            </p:cNvSpPr>
            <p:nvPr/>
          </p:nvSpPr>
          <p:spPr bwMode="auto">
            <a:xfrm>
              <a:off x="774"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79" name="Oval 46"/>
            <p:cNvSpPr>
              <a:spLocks noChangeArrowheads="1"/>
            </p:cNvSpPr>
            <p:nvPr/>
          </p:nvSpPr>
          <p:spPr bwMode="auto">
            <a:xfrm>
              <a:off x="1093"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0" name="Oval 47"/>
            <p:cNvSpPr>
              <a:spLocks noChangeArrowheads="1"/>
            </p:cNvSpPr>
            <p:nvPr/>
          </p:nvSpPr>
          <p:spPr bwMode="auto">
            <a:xfrm>
              <a:off x="1412"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1" name="Oval 48"/>
            <p:cNvSpPr>
              <a:spLocks noChangeArrowheads="1"/>
            </p:cNvSpPr>
            <p:nvPr/>
          </p:nvSpPr>
          <p:spPr bwMode="auto">
            <a:xfrm>
              <a:off x="1731" y="2633"/>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2" name="Oval 49"/>
            <p:cNvSpPr>
              <a:spLocks noChangeArrowheads="1"/>
            </p:cNvSpPr>
            <p:nvPr/>
          </p:nvSpPr>
          <p:spPr bwMode="auto">
            <a:xfrm>
              <a:off x="2050"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3" name="Oval 50"/>
            <p:cNvSpPr>
              <a:spLocks noChangeArrowheads="1"/>
            </p:cNvSpPr>
            <p:nvPr/>
          </p:nvSpPr>
          <p:spPr bwMode="auto">
            <a:xfrm>
              <a:off x="2369"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4" name="Oval 51"/>
            <p:cNvSpPr>
              <a:spLocks noChangeArrowheads="1"/>
            </p:cNvSpPr>
            <p:nvPr/>
          </p:nvSpPr>
          <p:spPr bwMode="auto">
            <a:xfrm>
              <a:off x="2688" y="2633"/>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5" name="Oval 52"/>
            <p:cNvSpPr>
              <a:spLocks noChangeArrowheads="1"/>
            </p:cNvSpPr>
            <p:nvPr/>
          </p:nvSpPr>
          <p:spPr bwMode="auto">
            <a:xfrm>
              <a:off x="617"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6" name="Oval 53"/>
            <p:cNvSpPr>
              <a:spLocks noChangeArrowheads="1"/>
            </p:cNvSpPr>
            <p:nvPr/>
          </p:nvSpPr>
          <p:spPr bwMode="auto">
            <a:xfrm>
              <a:off x="936"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7" name="Oval 54"/>
            <p:cNvSpPr>
              <a:spLocks noChangeArrowheads="1"/>
            </p:cNvSpPr>
            <p:nvPr/>
          </p:nvSpPr>
          <p:spPr bwMode="auto">
            <a:xfrm>
              <a:off x="1255"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8" name="Oval 55"/>
            <p:cNvSpPr>
              <a:spLocks noChangeArrowheads="1"/>
            </p:cNvSpPr>
            <p:nvPr/>
          </p:nvSpPr>
          <p:spPr bwMode="auto">
            <a:xfrm>
              <a:off x="1574"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89" name="Oval 56"/>
            <p:cNvSpPr>
              <a:spLocks noChangeArrowheads="1"/>
            </p:cNvSpPr>
            <p:nvPr/>
          </p:nvSpPr>
          <p:spPr bwMode="auto">
            <a:xfrm>
              <a:off x="1893"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0" name="Oval 57"/>
            <p:cNvSpPr>
              <a:spLocks noChangeArrowheads="1"/>
            </p:cNvSpPr>
            <p:nvPr/>
          </p:nvSpPr>
          <p:spPr bwMode="auto">
            <a:xfrm>
              <a:off x="2212" y="2886"/>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1" name="Oval 58"/>
            <p:cNvSpPr>
              <a:spLocks noChangeArrowheads="1"/>
            </p:cNvSpPr>
            <p:nvPr/>
          </p:nvSpPr>
          <p:spPr bwMode="auto">
            <a:xfrm>
              <a:off x="2530" y="2886"/>
              <a:ext cx="213"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2" name="Oval 59"/>
            <p:cNvSpPr>
              <a:spLocks noChangeArrowheads="1"/>
            </p:cNvSpPr>
            <p:nvPr/>
          </p:nvSpPr>
          <p:spPr bwMode="auto">
            <a:xfrm>
              <a:off x="774"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3" name="Oval 60"/>
            <p:cNvSpPr>
              <a:spLocks noChangeArrowheads="1"/>
            </p:cNvSpPr>
            <p:nvPr/>
          </p:nvSpPr>
          <p:spPr bwMode="auto">
            <a:xfrm>
              <a:off x="1093"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4" name="Oval 61"/>
            <p:cNvSpPr>
              <a:spLocks noChangeArrowheads="1"/>
            </p:cNvSpPr>
            <p:nvPr/>
          </p:nvSpPr>
          <p:spPr bwMode="auto">
            <a:xfrm>
              <a:off x="1412"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5" name="Oval 62"/>
            <p:cNvSpPr>
              <a:spLocks noChangeArrowheads="1"/>
            </p:cNvSpPr>
            <p:nvPr/>
          </p:nvSpPr>
          <p:spPr bwMode="auto">
            <a:xfrm>
              <a:off x="1731" y="3120"/>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6" name="Oval 63"/>
            <p:cNvSpPr>
              <a:spLocks noChangeArrowheads="1"/>
            </p:cNvSpPr>
            <p:nvPr/>
          </p:nvSpPr>
          <p:spPr bwMode="auto">
            <a:xfrm>
              <a:off x="2050"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7" name="Oval 64"/>
            <p:cNvSpPr>
              <a:spLocks noChangeArrowheads="1"/>
            </p:cNvSpPr>
            <p:nvPr/>
          </p:nvSpPr>
          <p:spPr bwMode="auto">
            <a:xfrm>
              <a:off x="2369" y="3120"/>
              <a:ext cx="212"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8" name="Oval 65"/>
            <p:cNvSpPr>
              <a:spLocks noChangeArrowheads="1"/>
            </p:cNvSpPr>
            <p:nvPr/>
          </p:nvSpPr>
          <p:spPr bwMode="auto">
            <a:xfrm>
              <a:off x="936"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2999" name="Oval 66"/>
            <p:cNvSpPr>
              <a:spLocks noChangeArrowheads="1"/>
            </p:cNvSpPr>
            <p:nvPr/>
          </p:nvSpPr>
          <p:spPr bwMode="auto">
            <a:xfrm>
              <a:off x="1255"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3000" name="Oval 67"/>
            <p:cNvSpPr>
              <a:spLocks noChangeArrowheads="1"/>
            </p:cNvSpPr>
            <p:nvPr/>
          </p:nvSpPr>
          <p:spPr bwMode="auto">
            <a:xfrm>
              <a:off x="1574"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3001" name="Oval 68"/>
            <p:cNvSpPr>
              <a:spLocks noChangeArrowheads="1"/>
            </p:cNvSpPr>
            <p:nvPr/>
          </p:nvSpPr>
          <p:spPr bwMode="auto">
            <a:xfrm>
              <a:off x="1893"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3002" name="Oval 69"/>
            <p:cNvSpPr>
              <a:spLocks noChangeArrowheads="1"/>
            </p:cNvSpPr>
            <p:nvPr/>
          </p:nvSpPr>
          <p:spPr bwMode="auto">
            <a:xfrm>
              <a:off x="2212" y="3373"/>
              <a:ext cx="212" cy="212"/>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3003" name="Oval 70"/>
            <p:cNvSpPr>
              <a:spLocks noChangeArrowheads="1"/>
            </p:cNvSpPr>
            <p:nvPr/>
          </p:nvSpPr>
          <p:spPr bwMode="auto">
            <a:xfrm>
              <a:off x="1093"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3004" name="Oval 71"/>
            <p:cNvSpPr>
              <a:spLocks noChangeArrowheads="1"/>
            </p:cNvSpPr>
            <p:nvPr/>
          </p:nvSpPr>
          <p:spPr bwMode="auto">
            <a:xfrm>
              <a:off x="1412"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3005" name="Oval 72"/>
            <p:cNvSpPr>
              <a:spLocks noChangeArrowheads="1"/>
            </p:cNvSpPr>
            <p:nvPr/>
          </p:nvSpPr>
          <p:spPr bwMode="auto">
            <a:xfrm>
              <a:off x="1731" y="3607"/>
              <a:ext cx="213" cy="213"/>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253006" name="Oval 73"/>
            <p:cNvSpPr>
              <a:spLocks noChangeArrowheads="1"/>
            </p:cNvSpPr>
            <p:nvPr/>
          </p:nvSpPr>
          <p:spPr bwMode="auto">
            <a:xfrm>
              <a:off x="2050" y="3607"/>
              <a:ext cx="212" cy="213"/>
            </a:xfrm>
            <a:prstGeom prst="ellipse">
              <a:avLst/>
            </a:prstGeom>
            <a:solidFill>
              <a:schemeClr val="bg1"/>
            </a:solidFill>
            <a:ln w="9525">
              <a:noFill/>
              <a:round/>
              <a:headEnd/>
              <a:tailEnd/>
            </a:ln>
          </p:spPr>
          <p:txBody>
            <a:bodyPr wrap="none" anchor="ctr"/>
            <a:lstStyle/>
            <a:p>
              <a:pPr algn="ctr" eaLnBrk="0" hangingPunct="0"/>
              <a:endParaRPr lang="cs-CZ"/>
            </a:p>
          </p:txBody>
        </p:sp>
      </p:grpSp>
      <p:sp>
        <p:nvSpPr>
          <p:cNvPr id="252933" name="Text Box 74"/>
          <p:cNvSpPr txBox="1">
            <a:spLocks noChangeArrowheads="1"/>
          </p:cNvSpPr>
          <p:nvPr/>
        </p:nvSpPr>
        <p:spPr bwMode="auto">
          <a:xfrm>
            <a:off x="4495800" y="1905000"/>
            <a:ext cx="4543425" cy="884238"/>
          </a:xfrm>
          <a:prstGeom prst="rect">
            <a:avLst/>
          </a:prstGeom>
          <a:noFill/>
          <a:ln w="9525">
            <a:noFill/>
            <a:miter lim="800000"/>
            <a:headEnd/>
            <a:tailEnd/>
          </a:ln>
        </p:spPr>
        <p:txBody>
          <a:bodyPr wrap="none">
            <a:spAutoFit/>
          </a:bodyPr>
          <a:lstStyle/>
          <a:p>
            <a:pPr algn="ctr" eaLnBrk="0" hangingPunct="0"/>
            <a:r>
              <a:rPr lang="en-US"/>
              <a:t>The holes can also form an</a:t>
            </a:r>
          </a:p>
          <a:p>
            <a:pPr algn="ctr" eaLnBrk="0" hangingPunct="0"/>
            <a:r>
              <a:rPr lang="en-US" sz="2800">
                <a:solidFill>
                  <a:srgbClr val="FF0000"/>
                </a:solidFill>
              </a:rPr>
              <a:t>effective low-contrast medium</a:t>
            </a:r>
            <a:endParaRPr lang="en-US"/>
          </a:p>
        </p:txBody>
      </p:sp>
      <p:sp>
        <p:nvSpPr>
          <p:cNvPr id="252934" name="Text Box 75"/>
          <p:cNvSpPr txBox="1">
            <a:spLocks noChangeArrowheads="1"/>
          </p:cNvSpPr>
          <p:nvPr/>
        </p:nvSpPr>
        <p:spPr bwMode="auto">
          <a:xfrm>
            <a:off x="4708525" y="2955925"/>
            <a:ext cx="4130675" cy="822325"/>
          </a:xfrm>
          <a:prstGeom prst="rect">
            <a:avLst/>
          </a:prstGeom>
          <a:noFill/>
          <a:ln w="9525">
            <a:noFill/>
            <a:miter lim="800000"/>
            <a:headEnd/>
            <a:tailEnd/>
          </a:ln>
        </p:spPr>
        <p:txBody>
          <a:bodyPr wrap="none">
            <a:spAutoFit/>
          </a:bodyPr>
          <a:lstStyle/>
          <a:p>
            <a:pPr algn="ctr" eaLnBrk="0" hangingPunct="0"/>
            <a:r>
              <a:rPr lang="en-US" i="1"/>
              <a:t>i.e.</a:t>
            </a:r>
            <a:r>
              <a:rPr lang="en-US"/>
              <a:t> light is only affected slightly</a:t>
            </a:r>
          </a:p>
          <a:p>
            <a:pPr algn="ctr" eaLnBrk="0" hangingPunct="0"/>
            <a:r>
              <a:rPr lang="en-US"/>
              <a:t>by small, widely-spaced holes</a:t>
            </a:r>
          </a:p>
        </p:txBody>
      </p:sp>
      <p:sp>
        <p:nvSpPr>
          <p:cNvPr id="252935" name="Text Box 76"/>
          <p:cNvSpPr txBox="1">
            <a:spLocks noChangeArrowheads="1"/>
          </p:cNvSpPr>
          <p:nvPr/>
        </p:nvSpPr>
        <p:spPr bwMode="auto">
          <a:xfrm>
            <a:off x="4935538" y="4175125"/>
            <a:ext cx="3570287" cy="1979613"/>
          </a:xfrm>
          <a:prstGeom prst="rect">
            <a:avLst/>
          </a:prstGeom>
          <a:noFill/>
          <a:ln w="9525">
            <a:noFill/>
            <a:miter lim="800000"/>
            <a:headEnd/>
            <a:tailEnd/>
          </a:ln>
        </p:spPr>
        <p:txBody>
          <a:bodyPr wrap="none">
            <a:spAutoFit/>
          </a:bodyPr>
          <a:lstStyle/>
          <a:p>
            <a:pPr algn="ctr" eaLnBrk="0" hangingPunct="0"/>
            <a:r>
              <a:rPr lang="en-US"/>
              <a:t>This yields</a:t>
            </a:r>
          </a:p>
          <a:p>
            <a:pPr algn="ctr" eaLnBrk="0" hangingPunct="0"/>
            <a:r>
              <a:rPr lang="en-US" sz="2800">
                <a:solidFill>
                  <a:srgbClr val="FF0000"/>
                </a:solidFill>
              </a:rPr>
              <a:t>large-area</a:t>
            </a:r>
            <a:r>
              <a:rPr lang="en-US">
                <a:solidFill>
                  <a:srgbClr val="FF0000"/>
                </a:solidFill>
              </a:rPr>
              <a:t>, </a:t>
            </a:r>
            <a:r>
              <a:rPr lang="en-US" sz="2800">
                <a:solidFill>
                  <a:srgbClr val="FF0000"/>
                </a:solidFill>
              </a:rPr>
              <a:t>single-mode</a:t>
            </a:r>
            <a:endParaRPr lang="en-US"/>
          </a:p>
          <a:p>
            <a:pPr algn="ctr" eaLnBrk="0" hangingPunct="0"/>
            <a:r>
              <a:rPr lang="en-US"/>
              <a:t>fibers (low nonlinearities)</a:t>
            </a:r>
          </a:p>
          <a:p>
            <a:pPr algn="ctr" eaLnBrk="0" hangingPunct="0"/>
            <a:endParaRPr lang="en-US"/>
          </a:p>
          <a:p>
            <a:pPr algn="ctr" eaLnBrk="0" hangingPunct="0"/>
            <a:r>
              <a:rPr lang="en-US"/>
              <a:t>…but </a:t>
            </a:r>
            <a:r>
              <a:rPr lang="en-US">
                <a:solidFill>
                  <a:schemeClr val="accent2"/>
                </a:solidFill>
              </a:rPr>
              <a:t>bending loss</a:t>
            </a:r>
            <a:r>
              <a:rPr lang="en-US"/>
              <a:t> is worse</a:t>
            </a:r>
          </a:p>
        </p:txBody>
      </p:sp>
      <p:sp>
        <p:nvSpPr>
          <p:cNvPr id="252936" name="Text Box 77"/>
          <p:cNvSpPr txBox="1">
            <a:spLocks noChangeArrowheads="1"/>
          </p:cNvSpPr>
          <p:nvPr/>
        </p:nvSpPr>
        <p:spPr bwMode="auto">
          <a:xfrm>
            <a:off x="266700" y="1179513"/>
            <a:ext cx="4152900" cy="336550"/>
          </a:xfrm>
          <a:prstGeom prst="rect">
            <a:avLst/>
          </a:prstGeom>
          <a:noFill/>
          <a:ln w="9525">
            <a:noFill/>
            <a:miter lim="800000"/>
            <a:headEnd/>
            <a:tailEnd/>
          </a:ln>
        </p:spPr>
        <p:txBody>
          <a:bodyPr wrap="none">
            <a:spAutoFit/>
          </a:bodyPr>
          <a:lstStyle/>
          <a:p>
            <a:pPr algn="ctr" eaLnBrk="0" hangingPunct="0"/>
            <a:r>
              <a:rPr lang="en-US" sz="1600"/>
              <a:t>[ J. C. Knight </a:t>
            </a:r>
            <a:r>
              <a:rPr lang="en-US" sz="1600" i="1"/>
              <a:t>et al.</a:t>
            </a:r>
            <a:r>
              <a:rPr lang="en-US" sz="1600"/>
              <a:t>, </a:t>
            </a:r>
            <a:r>
              <a:rPr lang="en-US" sz="1600" i="1"/>
              <a:t>Elec. Lett.</a:t>
            </a:r>
            <a:r>
              <a:rPr lang="en-US" sz="1600"/>
              <a:t> </a:t>
            </a:r>
            <a:r>
              <a:rPr lang="en-US" sz="1600" b="1"/>
              <a:t>34</a:t>
            </a:r>
            <a:r>
              <a:rPr lang="en-US" sz="1600"/>
              <a:t>, 1347 (1998) ]</a:t>
            </a:r>
          </a:p>
        </p:txBody>
      </p:sp>
      <p:sp>
        <p:nvSpPr>
          <p:cNvPr id="252937" name="Text Box 78"/>
          <p:cNvSpPr txBox="1">
            <a:spLocks noChangeArrowheads="1"/>
          </p:cNvSpPr>
          <p:nvPr/>
        </p:nvSpPr>
        <p:spPr bwMode="auto">
          <a:xfrm>
            <a:off x="344488" y="6102350"/>
            <a:ext cx="4151312" cy="366713"/>
          </a:xfrm>
          <a:prstGeom prst="rect">
            <a:avLst/>
          </a:prstGeom>
          <a:noFill/>
          <a:ln w="9525">
            <a:noFill/>
            <a:miter lim="800000"/>
            <a:headEnd/>
            <a:tailEnd/>
          </a:ln>
        </p:spPr>
        <p:txBody>
          <a:bodyPr wrap="none">
            <a:spAutoFit/>
          </a:bodyPr>
          <a:lstStyle/>
          <a:p>
            <a:pPr algn="ctr" eaLnBrk="0" hangingPunct="0"/>
            <a:r>
              <a:rPr lang="en-US" sz="1800" b="1">
                <a:solidFill>
                  <a:srgbClr val="FF0000"/>
                </a:solidFill>
              </a:rPr>
              <a:t>~ 10 times standard fiber mode diameter</a:t>
            </a: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253955" name="Rectangle 3"/>
          <p:cNvSpPr>
            <a:spLocks noGrp="1" noChangeArrowheads="1"/>
          </p:cNvSpPr>
          <p:nvPr>
            <p:ph type="body" idx="1"/>
          </p:nvPr>
        </p:nvSpPr>
        <p:spPr>
          <a:xfrm>
            <a:off x="685800" y="1600200"/>
            <a:ext cx="7772400" cy="4114800"/>
          </a:xfrm>
        </p:spPr>
        <p:txBody>
          <a:bodyPr/>
          <a:lstStyle/>
          <a:p>
            <a:r>
              <a:rPr lang="en-US" smtClean="0">
                <a:solidFill>
                  <a:schemeClr val="bg2"/>
                </a:solidFill>
                <a:ea typeface="ＭＳ Ｐゴシック" charset="-128"/>
              </a:rPr>
              <a:t>Preliminaries: waves in periodic media</a:t>
            </a:r>
          </a:p>
          <a:p>
            <a:r>
              <a:rPr lang="en-US" smtClean="0">
                <a:solidFill>
                  <a:schemeClr val="bg2"/>
                </a:solidFill>
                <a:ea typeface="ＭＳ Ｐゴシック" charset="-128"/>
              </a:rPr>
              <a:t>Photonic crystals in theory and practice</a:t>
            </a:r>
          </a:p>
          <a:p>
            <a:r>
              <a:rPr lang="en-US" smtClean="0">
                <a:solidFill>
                  <a:schemeClr val="bg2"/>
                </a:solidFill>
                <a:ea typeface="ＭＳ Ｐゴシック" charset="-128"/>
              </a:rPr>
              <a:t>Bulk crystal properties</a:t>
            </a:r>
          </a:p>
          <a:p>
            <a:r>
              <a:rPr lang="en-US" smtClean="0">
                <a:solidFill>
                  <a:schemeClr val="bg2"/>
                </a:solidFill>
                <a:ea typeface="ＭＳ Ｐゴシック" charset="-128"/>
              </a:rPr>
              <a:t>Intentional defects and devices</a:t>
            </a:r>
          </a:p>
          <a:p>
            <a:r>
              <a:rPr lang="en-US" smtClean="0">
                <a:solidFill>
                  <a:schemeClr val="bg2"/>
                </a:solidFill>
                <a:ea typeface="ＭＳ Ｐゴシック" charset="-128"/>
              </a:rPr>
              <a:t>Index-guiding and incomplete gaps</a:t>
            </a:r>
          </a:p>
          <a:p>
            <a:r>
              <a:rPr lang="en-US" smtClean="0">
                <a:solidFill>
                  <a:schemeClr val="bg2"/>
                </a:solidFill>
                <a:ea typeface="ＭＳ Ｐゴシック" charset="-128"/>
              </a:rPr>
              <a:t>Photonic-crystal fibers</a:t>
            </a:r>
          </a:p>
          <a:p>
            <a:r>
              <a:rPr lang="en-US" smtClean="0">
                <a:solidFill>
                  <a:srgbClr val="FF0000"/>
                </a:solidFill>
                <a:ea typeface="ＭＳ Ｐゴシック" charset="-128"/>
              </a:rPr>
              <a:t>Perturbations, tuning, and disorder</a:t>
            </a:r>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All Imperfections are Small</a:t>
            </a:r>
          </a:p>
        </p:txBody>
      </p:sp>
      <p:sp>
        <p:nvSpPr>
          <p:cNvPr id="254979" name="Text Box 3"/>
          <p:cNvSpPr txBox="1">
            <a:spLocks noChangeArrowheads="1"/>
          </p:cNvSpPr>
          <p:nvPr/>
        </p:nvSpPr>
        <p:spPr bwMode="auto">
          <a:xfrm>
            <a:off x="1219200" y="1638300"/>
            <a:ext cx="5283200" cy="488950"/>
          </a:xfrm>
          <a:prstGeom prst="rect">
            <a:avLst/>
          </a:prstGeom>
          <a:noFill/>
          <a:ln w="9525">
            <a:noFill/>
            <a:miter lim="800000"/>
            <a:headEnd/>
            <a:tailEnd/>
          </a:ln>
        </p:spPr>
        <p:txBody>
          <a:bodyPr wrap="none">
            <a:spAutoFit/>
          </a:bodyPr>
          <a:lstStyle/>
          <a:p>
            <a:pPr eaLnBrk="0" hangingPunct="0"/>
            <a:r>
              <a:rPr lang="en-US"/>
              <a:t>• </a:t>
            </a:r>
            <a:r>
              <a:rPr lang="en-US">
                <a:solidFill>
                  <a:schemeClr val="accent2"/>
                </a:solidFill>
              </a:rPr>
              <a:t>Material absorption</a:t>
            </a:r>
            <a:r>
              <a:rPr lang="en-US"/>
              <a:t>: small </a:t>
            </a:r>
            <a:r>
              <a:rPr lang="en-US">
                <a:solidFill>
                  <a:srgbClr val="FF0000"/>
                </a:solidFill>
              </a:rPr>
              <a:t>imaginary </a:t>
            </a:r>
            <a:r>
              <a:rPr lang="en-US">
                <a:solidFill>
                  <a:srgbClr val="FF0000"/>
                </a:solidFill>
                <a:latin typeface="Symbol" pitchFamily="18" charset="2"/>
              </a:rPr>
              <a:t>De</a:t>
            </a:r>
            <a:endParaRPr lang="en-US">
              <a:latin typeface="Symbol" pitchFamily="18" charset="2"/>
            </a:endParaRPr>
          </a:p>
        </p:txBody>
      </p:sp>
      <p:sp>
        <p:nvSpPr>
          <p:cNvPr id="254980" name="Text Box 4"/>
          <p:cNvSpPr txBox="1">
            <a:spLocks noChangeArrowheads="1"/>
          </p:cNvSpPr>
          <p:nvPr/>
        </p:nvSpPr>
        <p:spPr bwMode="auto">
          <a:xfrm>
            <a:off x="1219200" y="2286000"/>
            <a:ext cx="4773613" cy="519113"/>
          </a:xfrm>
          <a:prstGeom prst="rect">
            <a:avLst/>
          </a:prstGeom>
          <a:noFill/>
          <a:ln w="9525">
            <a:noFill/>
            <a:miter lim="800000"/>
            <a:headEnd/>
            <a:tailEnd/>
          </a:ln>
        </p:spPr>
        <p:txBody>
          <a:bodyPr wrap="none">
            <a:spAutoFit/>
          </a:bodyPr>
          <a:lstStyle/>
          <a:p>
            <a:pPr eaLnBrk="0" hangingPunct="0"/>
            <a:r>
              <a:rPr lang="en-US"/>
              <a:t>• </a:t>
            </a:r>
            <a:r>
              <a:rPr lang="en-US">
                <a:solidFill>
                  <a:schemeClr val="accent2"/>
                </a:solidFill>
              </a:rPr>
              <a:t>Nonlinearity</a:t>
            </a:r>
            <a:r>
              <a:rPr lang="en-US"/>
              <a:t>: small </a:t>
            </a:r>
            <a:r>
              <a:rPr lang="en-US">
                <a:solidFill>
                  <a:srgbClr val="FF0000"/>
                </a:solidFill>
                <a:latin typeface="Symbol" pitchFamily="18" charset="2"/>
              </a:rPr>
              <a:t>De</a:t>
            </a:r>
            <a:r>
              <a:rPr lang="en-US">
                <a:solidFill>
                  <a:srgbClr val="FF0000"/>
                </a:solidFill>
              </a:rPr>
              <a:t> ~ </a:t>
            </a:r>
            <a:r>
              <a:rPr lang="en-US" sz="2800">
                <a:solidFill>
                  <a:srgbClr val="FF0000"/>
                </a:solidFill>
              </a:rPr>
              <a:t>|</a:t>
            </a:r>
            <a:r>
              <a:rPr lang="en-US" b="1">
                <a:solidFill>
                  <a:srgbClr val="FF0000"/>
                </a:solidFill>
              </a:rPr>
              <a:t>E</a:t>
            </a:r>
            <a:r>
              <a:rPr lang="en-US" sz="2800">
                <a:solidFill>
                  <a:srgbClr val="FF0000"/>
                </a:solidFill>
              </a:rPr>
              <a:t>|</a:t>
            </a:r>
            <a:r>
              <a:rPr lang="en-US" baseline="30000">
                <a:solidFill>
                  <a:srgbClr val="FF0000"/>
                </a:solidFill>
              </a:rPr>
              <a:t>2 </a:t>
            </a:r>
            <a:r>
              <a:rPr lang="en-US"/>
              <a:t> (Kerr)</a:t>
            </a:r>
          </a:p>
        </p:txBody>
      </p:sp>
      <p:sp>
        <p:nvSpPr>
          <p:cNvPr id="254981" name="Text Box 5"/>
          <p:cNvSpPr txBox="1">
            <a:spLocks noChangeArrowheads="1"/>
          </p:cNvSpPr>
          <p:nvPr/>
        </p:nvSpPr>
        <p:spPr bwMode="auto">
          <a:xfrm>
            <a:off x="1219200" y="3048000"/>
            <a:ext cx="6607175" cy="488950"/>
          </a:xfrm>
          <a:prstGeom prst="rect">
            <a:avLst/>
          </a:prstGeom>
          <a:noFill/>
          <a:ln w="9525">
            <a:noFill/>
            <a:miter lim="800000"/>
            <a:headEnd/>
            <a:tailEnd/>
          </a:ln>
        </p:spPr>
        <p:txBody>
          <a:bodyPr wrap="none">
            <a:spAutoFit/>
          </a:bodyPr>
          <a:lstStyle/>
          <a:p>
            <a:pPr eaLnBrk="0" hangingPunct="0"/>
            <a:r>
              <a:rPr lang="en-US"/>
              <a:t>• </a:t>
            </a:r>
            <a:r>
              <a:rPr lang="en-US">
                <a:solidFill>
                  <a:schemeClr val="accent2"/>
                </a:solidFill>
              </a:rPr>
              <a:t>Stress</a:t>
            </a:r>
            <a:r>
              <a:rPr lang="en-US"/>
              <a:t> (MEMS): small </a:t>
            </a:r>
            <a:r>
              <a:rPr lang="en-US">
                <a:solidFill>
                  <a:srgbClr val="FF0000"/>
                </a:solidFill>
                <a:latin typeface="Symbol" pitchFamily="18" charset="2"/>
              </a:rPr>
              <a:t>De</a:t>
            </a:r>
            <a:r>
              <a:rPr lang="en-US"/>
              <a:t> or small </a:t>
            </a:r>
            <a:r>
              <a:rPr lang="en-US">
                <a:latin typeface="Symbol" pitchFamily="18" charset="2"/>
              </a:rPr>
              <a:t>e</a:t>
            </a:r>
            <a:r>
              <a:rPr lang="en-US"/>
              <a:t> </a:t>
            </a:r>
            <a:r>
              <a:rPr lang="en-US">
                <a:solidFill>
                  <a:srgbClr val="FF0000"/>
                </a:solidFill>
              </a:rPr>
              <a:t>boundary shift</a:t>
            </a:r>
          </a:p>
        </p:txBody>
      </p:sp>
      <p:sp>
        <p:nvSpPr>
          <p:cNvPr id="254982" name="Text Box 6"/>
          <p:cNvSpPr txBox="1">
            <a:spLocks noChangeArrowheads="1"/>
          </p:cNvSpPr>
          <p:nvPr/>
        </p:nvSpPr>
        <p:spPr bwMode="auto">
          <a:xfrm>
            <a:off x="1219200" y="3729038"/>
            <a:ext cx="6118225" cy="488950"/>
          </a:xfrm>
          <a:prstGeom prst="rect">
            <a:avLst/>
          </a:prstGeom>
          <a:noFill/>
          <a:ln w="9525">
            <a:noFill/>
            <a:miter lim="800000"/>
            <a:headEnd/>
            <a:tailEnd/>
          </a:ln>
        </p:spPr>
        <p:txBody>
          <a:bodyPr wrap="none">
            <a:spAutoFit/>
          </a:bodyPr>
          <a:lstStyle/>
          <a:p>
            <a:pPr eaLnBrk="0" hangingPunct="0"/>
            <a:r>
              <a:rPr lang="en-US"/>
              <a:t>• </a:t>
            </a:r>
            <a:r>
              <a:rPr lang="en-US">
                <a:solidFill>
                  <a:schemeClr val="accent2"/>
                </a:solidFill>
              </a:rPr>
              <a:t>Tuning by thermal, electro-optic, etc.</a:t>
            </a:r>
            <a:r>
              <a:rPr lang="en-US"/>
              <a:t>: small </a:t>
            </a:r>
            <a:r>
              <a:rPr lang="en-US">
                <a:solidFill>
                  <a:srgbClr val="FF0000"/>
                </a:solidFill>
                <a:latin typeface="Symbol" pitchFamily="18" charset="2"/>
              </a:rPr>
              <a:t>De</a:t>
            </a:r>
            <a:endParaRPr lang="en-US" sz="2800">
              <a:solidFill>
                <a:srgbClr val="FF0000"/>
              </a:solidFill>
            </a:endParaRPr>
          </a:p>
        </p:txBody>
      </p:sp>
      <p:sp>
        <p:nvSpPr>
          <p:cNvPr id="254983" name="Text Box 7"/>
          <p:cNvSpPr txBox="1">
            <a:spLocks noChangeArrowheads="1"/>
          </p:cNvSpPr>
          <p:nvPr/>
        </p:nvSpPr>
        <p:spPr bwMode="auto">
          <a:xfrm>
            <a:off x="1219200" y="4419600"/>
            <a:ext cx="5170488" cy="488950"/>
          </a:xfrm>
          <a:prstGeom prst="rect">
            <a:avLst/>
          </a:prstGeom>
          <a:noFill/>
          <a:ln w="9525">
            <a:noFill/>
            <a:miter lim="800000"/>
            <a:headEnd/>
            <a:tailEnd/>
          </a:ln>
        </p:spPr>
        <p:txBody>
          <a:bodyPr wrap="none">
            <a:spAutoFit/>
          </a:bodyPr>
          <a:lstStyle/>
          <a:p>
            <a:pPr eaLnBrk="0" hangingPunct="0"/>
            <a:r>
              <a:rPr lang="en-US"/>
              <a:t>• </a:t>
            </a:r>
            <a:r>
              <a:rPr lang="en-US">
                <a:solidFill>
                  <a:schemeClr val="accent2"/>
                </a:solidFill>
              </a:rPr>
              <a:t>Roughness</a:t>
            </a:r>
            <a:r>
              <a:rPr lang="en-US"/>
              <a:t>: small </a:t>
            </a:r>
            <a:r>
              <a:rPr lang="en-US">
                <a:solidFill>
                  <a:srgbClr val="FF0000"/>
                </a:solidFill>
                <a:latin typeface="Symbol" pitchFamily="18" charset="2"/>
              </a:rPr>
              <a:t>De</a:t>
            </a:r>
            <a:r>
              <a:rPr lang="en-US"/>
              <a:t> or </a:t>
            </a:r>
            <a:r>
              <a:rPr lang="en-US">
                <a:solidFill>
                  <a:srgbClr val="FF0000"/>
                </a:solidFill>
              </a:rPr>
              <a:t>boundary shift</a:t>
            </a:r>
            <a:r>
              <a:rPr lang="en-US"/>
              <a:t> </a:t>
            </a:r>
          </a:p>
        </p:txBody>
      </p:sp>
      <p:sp>
        <p:nvSpPr>
          <p:cNvPr id="254984" name="Text Box 8"/>
          <p:cNvSpPr txBox="1">
            <a:spLocks noChangeArrowheads="1"/>
          </p:cNvSpPr>
          <p:nvPr/>
        </p:nvSpPr>
        <p:spPr bwMode="auto">
          <a:xfrm>
            <a:off x="2598738" y="914400"/>
            <a:ext cx="3838575" cy="457200"/>
          </a:xfrm>
          <a:prstGeom prst="rect">
            <a:avLst/>
          </a:prstGeom>
          <a:noFill/>
          <a:ln w="9525">
            <a:noFill/>
            <a:miter lim="800000"/>
            <a:headEnd/>
            <a:tailEnd/>
          </a:ln>
        </p:spPr>
        <p:txBody>
          <a:bodyPr wrap="none">
            <a:spAutoFit/>
          </a:bodyPr>
          <a:lstStyle/>
          <a:p>
            <a:pPr algn="ctr" eaLnBrk="0" hangingPunct="0"/>
            <a:r>
              <a:rPr lang="en-US"/>
              <a:t>(or the device wouldn</a:t>
            </a:r>
            <a:r>
              <a:rPr lang="ja-JP" altLang="en-US"/>
              <a:t>’</a:t>
            </a:r>
            <a:r>
              <a:rPr lang="en-US" altLang="ja-JP"/>
              <a:t>t work)</a:t>
            </a:r>
            <a:endParaRPr lang="en-US"/>
          </a:p>
        </p:txBody>
      </p:sp>
      <p:sp>
        <p:nvSpPr>
          <p:cNvPr id="254985" name="Text Box 9"/>
          <p:cNvSpPr txBox="1">
            <a:spLocks noChangeArrowheads="1"/>
          </p:cNvSpPr>
          <p:nvPr/>
        </p:nvSpPr>
        <p:spPr bwMode="auto">
          <a:xfrm>
            <a:off x="822325" y="5364163"/>
            <a:ext cx="7315200" cy="884237"/>
          </a:xfrm>
          <a:prstGeom prst="rect">
            <a:avLst/>
          </a:prstGeom>
          <a:noFill/>
          <a:ln w="9525">
            <a:noFill/>
            <a:miter lim="800000"/>
            <a:headEnd/>
            <a:tailEnd/>
          </a:ln>
        </p:spPr>
        <p:txBody>
          <a:bodyPr wrap="none">
            <a:spAutoFit/>
          </a:bodyPr>
          <a:lstStyle/>
          <a:p>
            <a:pPr algn="ctr" eaLnBrk="0" hangingPunct="0"/>
            <a:r>
              <a:rPr lang="en-US"/>
              <a:t>Weak effects, long distance/time: hard to compute directly</a:t>
            </a:r>
          </a:p>
          <a:p>
            <a:pPr algn="ctr" eaLnBrk="0" hangingPunct="0"/>
            <a:r>
              <a:rPr lang="en-US" sz="2800"/>
              <a:t>— use semi-analytical methods</a:t>
            </a:r>
            <a:endParaRPr lang="en-US"/>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solidFill>
                  <a:schemeClr val="accent2"/>
                </a:solidFill>
                <a:ea typeface="ＭＳ Ｐゴシック" charset="-128"/>
              </a:rPr>
              <a:t>Semi-analytical methods</a:t>
            </a:r>
            <a:br>
              <a:rPr lang="en-US" smtClean="0">
                <a:solidFill>
                  <a:schemeClr val="accent2"/>
                </a:solidFill>
                <a:ea typeface="ＭＳ Ｐゴシック" charset="-128"/>
              </a:rPr>
            </a:br>
            <a:r>
              <a:rPr lang="en-US" smtClean="0">
                <a:solidFill>
                  <a:schemeClr val="accent2"/>
                </a:solidFill>
                <a:ea typeface="ＭＳ Ｐゴシック" charset="-128"/>
              </a:rPr>
              <a:t>for small perturbations</a:t>
            </a:r>
            <a:endParaRPr lang="en-US" smtClean="0">
              <a:ea typeface="ＭＳ Ｐゴシック" charset="-128"/>
            </a:endParaRPr>
          </a:p>
        </p:txBody>
      </p:sp>
      <p:sp>
        <p:nvSpPr>
          <p:cNvPr id="281603" name="Text Box 3"/>
          <p:cNvSpPr txBox="1">
            <a:spLocks noChangeArrowheads="1"/>
          </p:cNvSpPr>
          <p:nvPr/>
        </p:nvSpPr>
        <p:spPr bwMode="auto">
          <a:xfrm>
            <a:off x="609600" y="2362200"/>
            <a:ext cx="6677025" cy="1066800"/>
          </a:xfrm>
          <a:prstGeom prst="rect">
            <a:avLst/>
          </a:prstGeom>
          <a:noFill/>
          <a:ln w="9525">
            <a:noFill/>
            <a:miter lim="800000"/>
            <a:headEnd/>
            <a:tailEnd/>
          </a:ln>
        </p:spPr>
        <p:txBody>
          <a:bodyPr wrap="none">
            <a:spAutoFit/>
          </a:bodyPr>
          <a:lstStyle/>
          <a:p>
            <a:pPr eaLnBrk="0" hangingPunct="0"/>
            <a:r>
              <a:rPr lang="en-US" sz="3200"/>
              <a:t>• Brute force methods (FDTD, </a:t>
            </a:r>
            <a:r>
              <a:rPr lang="en-US" sz="3200" i="1"/>
              <a:t>etc.</a:t>
            </a:r>
            <a:r>
              <a:rPr lang="en-US" sz="3200"/>
              <a:t>):</a:t>
            </a:r>
          </a:p>
          <a:p>
            <a:pPr eaLnBrk="0" hangingPunct="0"/>
            <a:r>
              <a:rPr lang="en-US" sz="3200"/>
              <a:t>	expensive and give limited insight</a:t>
            </a:r>
          </a:p>
        </p:txBody>
      </p:sp>
      <p:sp>
        <p:nvSpPr>
          <p:cNvPr id="281604" name="Text Box 4"/>
          <p:cNvSpPr txBox="1">
            <a:spLocks noChangeArrowheads="1"/>
          </p:cNvSpPr>
          <p:nvPr/>
        </p:nvSpPr>
        <p:spPr bwMode="auto">
          <a:xfrm>
            <a:off x="609600" y="3840163"/>
            <a:ext cx="8304213" cy="1554162"/>
          </a:xfrm>
          <a:prstGeom prst="rect">
            <a:avLst/>
          </a:prstGeom>
          <a:noFill/>
          <a:ln w="9525">
            <a:noFill/>
            <a:miter lim="800000"/>
            <a:headEnd/>
            <a:tailEnd/>
          </a:ln>
        </p:spPr>
        <p:txBody>
          <a:bodyPr wrap="none">
            <a:spAutoFit/>
          </a:bodyPr>
          <a:lstStyle/>
          <a:p>
            <a:pPr eaLnBrk="0" hangingPunct="0"/>
            <a:r>
              <a:rPr lang="en-US" sz="3200"/>
              <a:t>• </a:t>
            </a:r>
            <a:r>
              <a:rPr lang="en-US" sz="3200">
                <a:solidFill>
                  <a:srgbClr val="FF0000"/>
                </a:solidFill>
              </a:rPr>
              <a:t>Semi-analytical</a:t>
            </a:r>
            <a:r>
              <a:rPr lang="en-US" sz="3200"/>
              <a:t> methods</a:t>
            </a:r>
          </a:p>
          <a:p>
            <a:pPr eaLnBrk="0" hangingPunct="0"/>
            <a:r>
              <a:rPr lang="en-US" sz="3200"/>
              <a:t>	— </a:t>
            </a:r>
            <a:r>
              <a:rPr lang="en-US" sz="3200">
                <a:solidFill>
                  <a:schemeClr val="accent2"/>
                </a:solidFill>
              </a:rPr>
              <a:t>numerical</a:t>
            </a:r>
            <a:r>
              <a:rPr lang="en-US" sz="3200"/>
              <a:t> solutions for </a:t>
            </a:r>
            <a:r>
              <a:rPr lang="en-US" sz="3200">
                <a:solidFill>
                  <a:schemeClr val="accent2"/>
                </a:solidFill>
              </a:rPr>
              <a:t>perfect</a:t>
            </a:r>
            <a:r>
              <a:rPr lang="en-US" sz="3200"/>
              <a:t> system</a:t>
            </a:r>
          </a:p>
          <a:p>
            <a:pPr eaLnBrk="0" hangingPunct="0"/>
            <a:r>
              <a:rPr lang="en-US" sz="3200"/>
              <a:t>	      + analytically bootstrap to imperfections</a:t>
            </a:r>
          </a:p>
        </p:txBody>
      </p:sp>
      <p:sp>
        <p:nvSpPr>
          <p:cNvPr id="256005" name="Text Box 5"/>
          <p:cNvSpPr txBox="1">
            <a:spLocks noChangeArrowheads="1"/>
          </p:cNvSpPr>
          <p:nvPr/>
        </p:nvSpPr>
        <p:spPr bwMode="auto">
          <a:xfrm>
            <a:off x="2393950" y="5807075"/>
            <a:ext cx="6445250" cy="822325"/>
          </a:xfrm>
          <a:prstGeom prst="rect">
            <a:avLst/>
          </a:prstGeom>
          <a:noFill/>
          <a:ln w="9525">
            <a:noFill/>
            <a:miter lim="800000"/>
            <a:headEnd/>
            <a:tailEnd/>
          </a:ln>
        </p:spPr>
        <p:txBody>
          <a:bodyPr wrap="none">
            <a:spAutoFit/>
          </a:bodyPr>
          <a:lstStyle/>
          <a:p>
            <a:pPr eaLnBrk="0" hangingPunct="0"/>
            <a:r>
              <a:rPr lang="en-US"/>
              <a:t>… coupling-of-modes, perturbation theory, </a:t>
            </a:r>
          </a:p>
          <a:p>
            <a:pPr eaLnBrk="0" hangingPunct="0"/>
            <a:r>
              <a:rPr lang="en-US"/>
              <a:t>	Green</a:t>
            </a:r>
            <a:r>
              <a:rPr lang="ja-JP" altLang="en-US"/>
              <a:t>’</a:t>
            </a:r>
            <a:r>
              <a:rPr lang="en-US" altLang="ja-JP"/>
              <a:t>s functions, coupled-wave theory, …</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1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1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autoUpdateAnimBg="0"/>
      <p:bldP spid="28160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28600" y="76200"/>
            <a:ext cx="8686800" cy="1143000"/>
          </a:xfrm>
        </p:spPr>
        <p:txBody>
          <a:bodyPr/>
          <a:lstStyle/>
          <a:p>
            <a:r>
              <a:rPr lang="en-US" i="1" smtClean="0">
                <a:ea typeface="ＭＳ Ｐゴシック" charset="-128"/>
              </a:rPr>
              <a:t>Periodic</a:t>
            </a:r>
            <a:r>
              <a:rPr lang="en-US" smtClean="0">
                <a:ea typeface="ＭＳ Ｐゴシック" charset="-128"/>
              </a:rPr>
              <a:t> Hermitian Eigenproblems</a:t>
            </a:r>
          </a:p>
        </p:txBody>
      </p:sp>
      <p:sp>
        <p:nvSpPr>
          <p:cNvPr id="8197" name="Rectangle 22"/>
          <p:cNvSpPr>
            <a:spLocks noChangeArrowheads="1"/>
          </p:cNvSpPr>
          <p:nvPr/>
        </p:nvSpPr>
        <p:spPr bwMode="auto">
          <a:xfrm>
            <a:off x="-152400" y="1066800"/>
            <a:ext cx="9448800" cy="517525"/>
          </a:xfrm>
          <a:prstGeom prst="rect">
            <a:avLst/>
          </a:prstGeom>
          <a:noFill/>
          <a:ln w="9525">
            <a:noFill/>
            <a:miter lim="800000"/>
            <a:headEnd/>
            <a:tailEnd/>
          </a:ln>
        </p:spPr>
        <p:txBody>
          <a:bodyPr>
            <a:spAutoFit/>
          </a:bodyPr>
          <a:lstStyle/>
          <a:p>
            <a:pPr algn="ctr" eaLnBrk="0" hangingPunct="0"/>
            <a:r>
              <a:rPr lang="en-US" sz="1400"/>
              <a:t>[ G. Floquet, </a:t>
            </a:r>
            <a:r>
              <a:rPr lang="ja-JP" altLang="en-US" sz="1400"/>
              <a:t>“</a:t>
            </a:r>
            <a:r>
              <a:rPr lang="en-US" altLang="ja-JP" sz="1400"/>
              <a:t>Sur les équations différentielles linéaries à coefficients périodiques,</a:t>
            </a:r>
            <a:r>
              <a:rPr lang="ja-JP" altLang="en-US" sz="1400"/>
              <a:t>”</a:t>
            </a:r>
            <a:r>
              <a:rPr lang="en-US" altLang="ja-JP" sz="1400"/>
              <a:t> </a:t>
            </a:r>
            <a:r>
              <a:rPr lang="en-US" altLang="ja-JP" sz="1400" i="1"/>
              <a:t>Ann. École Norm. Sup. </a:t>
            </a:r>
            <a:r>
              <a:rPr lang="en-US" altLang="ja-JP" sz="1400" b="1"/>
              <a:t>12</a:t>
            </a:r>
            <a:r>
              <a:rPr lang="en-US" altLang="ja-JP" sz="1400"/>
              <a:t>, 47–88 (1883). ]</a:t>
            </a:r>
          </a:p>
          <a:p>
            <a:pPr algn="ctr" eaLnBrk="0" hangingPunct="0"/>
            <a:r>
              <a:rPr lang="en-US" sz="1400"/>
              <a:t>[ F. Bloch, </a:t>
            </a:r>
            <a:r>
              <a:rPr lang="ja-JP" altLang="en-US" sz="1400"/>
              <a:t>“</a:t>
            </a:r>
            <a:r>
              <a:rPr lang="en-US" altLang="ja-JP" sz="1400"/>
              <a:t>Über die quantenmechanik der electronen in kristallgittern,</a:t>
            </a:r>
            <a:r>
              <a:rPr lang="ja-JP" altLang="en-US" sz="1400"/>
              <a:t>”</a:t>
            </a:r>
            <a:r>
              <a:rPr lang="en-US" altLang="ja-JP" sz="1400"/>
              <a:t> </a:t>
            </a:r>
            <a:r>
              <a:rPr lang="en-US" altLang="ja-JP" sz="1400" i="1"/>
              <a:t>Z. Physik </a:t>
            </a:r>
            <a:r>
              <a:rPr lang="en-US" altLang="ja-JP" sz="1400" b="1"/>
              <a:t>52</a:t>
            </a:r>
            <a:r>
              <a:rPr lang="en-US" altLang="ja-JP" sz="1400"/>
              <a:t>, 555–600 (1928). ]</a:t>
            </a:r>
            <a:endParaRPr lang="en-US" sz="1400"/>
          </a:p>
        </p:txBody>
      </p:sp>
      <p:sp>
        <p:nvSpPr>
          <p:cNvPr id="8198" name="Text Box 23"/>
          <p:cNvSpPr txBox="1">
            <a:spLocks noChangeArrowheads="1"/>
          </p:cNvSpPr>
          <p:nvPr/>
        </p:nvSpPr>
        <p:spPr bwMode="auto">
          <a:xfrm>
            <a:off x="430213" y="1752600"/>
            <a:ext cx="8180387" cy="457200"/>
          </a:xfrm>
          <a:prstGeom prst="rect">
            <a:avLst/>
          </a:prstGeom>
          <a:noFill/>
          <a:ln w="9525">
            <a:noFill/>
            <a:miter lim="800000"/>
            <a:headEnd/>
            <a:tailEnd/>
          </a:ln>
        </p:spPr>
        <p:txBody>
          <a:bodyPr wrap="none">
            <a:spAutoFit/>
          </a:bodyPr>
          <a:lstStyle/>
          <a:p>
            <a:pPr eaLnBrk="0" hangingPunct="0"/>
            <a:r>
              <a:rPr lang="en-US"/>
              <a:t>if eigen-operator is periodic, then </a:t>
            </a:r>
            <a:r>
              <a:rPr lang="en-US">
                <a:solidFill>
                  <a:schemeClr val="accent2"/>
                </a:solidFill>
              </a:rPr>
              <a:t>Bloch-Floquet theorem</a:t>
            </a:r>
            <a:r>
              <a:rPr lang="en-US"/>
              <a:t> applies:</a:t>
            </a:r>
          </a:p>
        </p:txBody>
      </p:sp>
      <p:graphicFrame>
        <p:nvGraphicFramePr>
          <p:cNvPr id="8194" name="Object 2"/>
          <p:cNvGraphicFramePr>
            <a:graphicFrameLocks noChangeAspect="1"/>
          </p:cNvGraphicFramePr>
          <p:nvPr/>
        </p:nvGraphicFramePr>
        <p:xfrm>
          <a:off x="2963863" y="2493963"/>
          <a:ext cx="4918075" cy="976312"/>
        </p:xfrm>
        <a:graphic>
          <a:graphicData uri="http://schemas.openxmlformats.org/presentationml/2006/ole">
            <p:oleObj spid="_x0000_s8194" name="Equation" r:id="rId3" imgW="1473200" imgH="292100" progId="">
              <p:embed/>
            </p:oleObj>
          </a:graphicData>
        </a:graphic>
      </p:graphicFrame>
      <p:sp>
        <p:nvSpPr>
          <p:cNvPr id="8199" name="Text Box 25"/>
          <p:cNvSpPr txBox="1">
            <a:spLocks noChangeArrowheads="1"/>
          </p:cNvSpPr>
          <p:nvPr/>
        </p:nvSpPr>
        <p:spPr bwMode="auto">
          <a:xfrm>
            <a:off x="1219200" y="2819400"/>
            <a:ext cx="1612900" cy="457200"/>
          </a:xfrm>
          <a:prstGeom prst="rect">
            <a:avLst/>
          </a:prstGeom>
          <a:noFill/>
          <a:ln w="9525">
            <a:noFill/>
            <a:miter lim="800000"/>
            <a:headEnd/>
            <a:tailEnd/>
          </a:ln>
        </p:spPr>
        <p:txBody>
          <a:bodyPr wrap="none">
            <a:spAutoFit/>
          </a:bodyPr>
          <a:lstStyle/>
          <a:p>
            <a:pPr eaLnBrk="0" hangingPunct="0"/>
            <a:r>
              <a:rPr lang="en-US"/>
              <a:t>can choose:</a:t>
            </a:r>
          </a:p>
        </p:txBody>
      </p:sp>
      <p:sp>
        <p:nvSpPr>
          <p:cNvPr id="8200" name="Line 26"/>
          <p:cNvSpPr>
            <a:spLocks noChangeShapeType="1"/>
          </p:cNvSpPr>
          <p:nvPr/>
        </p:nvSpPr>
        <p:spPr bwMode="auto">
          <a:xfrm>
            <a:off x="7162800" y="3505200"/>
            <a:ext cx="228600" cy="609600"/>
          </a:xfrm>
          <a:prstGeom prst="line">
            <a:avLst/>
          </a:prstGeom>
          <a:noFill/>
          <a:ln w="9525">
            <a:solidFill>
              <a:schemeClr val="tx1"/>
            </a:solidFill>
            <a:round/>
            <a:headEnd/>
            <a:tailEnd/>
          </a:ln>
        </p:spPr>
        <p:txBody>
          <a:bodyPr wrap="none" anchor="ctr"/>
          <a:lstStyle/>
          <a:p>
            <a:endParaRPr lang="cs-CZ"/>
          </a:p>
        </p:txBody>
      </p:sp>
      <p:sp>
        <p:nvSpPr>
          <p:cNvPr id="8201" name="Text Box 27"/>
          <p:cNvSpPr txBox="1">
            <a:spLocks noChangeArrowheads="1"/>
          </p:cNvSpPr>
          <p:nvPr/>
        </p:nvSpPr>
        <p:spPr bwMode="auto">
          <a:xfrm>
            <a:off x="6324600" y="4175125"/>
            <a:ext cx="2625725" cy="457200"/>
          </a:xfrm>
          <a:prstGeom prst="rect">
            <a:avLst/>
          </a:prstGeom>
          <a:noFill/>
          <a:ln w="9525">
            <a:noFill/>
            <a:miter lim="800000"/>
            <a:headEnd/>
            <a:tailEnd/>
          </a:ln>
        </p:spPr>
        <p:txBody>
          <a:bodyPr wrap="none">
            <a:spAutoFit/>
          </a:bodyPr>
          <a:lstStyle/>
          <a:p>
            <a:pPr eaLnBrk="0" hangingPunct="0"/>
            <a:r>
              <a:rPr lang="en-US"/>
              <a:t>periodic </a:t>
            </a:r>
            <a:r>
              <a:rPr lang="ja-JP" altLang="en-US"/>
              <a:t>“</a:t>
            </a:r>
            <a:r>
              <a:rPr lang="en-US" altLang="ja-JP"/>
              <a:t>envelope</a:t>
            </a:r>
            <a:r>
              <a:rPr lang="ja-JP" altLang="en-US"/>
              <a:t>”</a:t>
            </a:r>
            <a:endParaRPr lang="en-US"/>
          </a:p>
        </p:txBody>
      </p:sp>
      <p:sp>
        <p:nvSpPr>
          <p:cNvPr id="8202" name="Text Box 28"/>
          <p:cNvSpPr txBox="1">
            <a:spLocks noChangeArrowheads="1"/>
          </p:cNvSpPr>
          <p:nvPr/>
        </p:nvSpPr>
        <p:spPr bwMode="auto">
          <a:xfrm>
            <a:off x="4022725" y="3946525"/>
            <a:ext cx="1485900" cy="457200"/>
          </a:xfrm>
          <a:prstGeom prst="rect">
            <a:avLst/>
          </a:prstGeom>
          <a:noFill/>
          <a:ln w="9525">
            <a:noFill/>
            <a:miter lim="800000"/>
            <a:headEnd/>
            <a:tailEnd/>
          </a:ln>
        </p:spPr>
        <p:txBody>
          <a:bodyPr wrap="none">
            <a:spAutoFit/>
          </a:bodyPr>
          <a:lstStyle/>
          <a:p>
            <a:pPr eaLnBrk="0" hangingPunct="0"/>
            <a:r>
              <a:rPr lang="en-US"/>
              <a:t>planewave</a:t>
            </a:r>
          </a:p>
        </p:txBody>
      </p:sp>
      <p:sp>
        <p:nvSpPr>
          <p:cNvPr id="8203" name="Line 29"/>
          <p:cNvSpPr>
            <a:spLocks noChangeShapeType="1"/>
          </p:cNvSpPr>
          <p:nvPr/>
        </p:nvSpPr>
        <p:spPr bwMode="auto">
          <a:xfrm flipV="1">
            <a:off x="4800600" y="3200400"/>
            <a:ext cx="685800" cy="762000"/>
          </a:xfrm>
          <a:prstGeom prst="line">
            <a:avLst/>
          </a:prstGeom>
          <a:noFill/>
          <a:ln w="9525">
            <a:solidFill>
              <a:schemeClr val="tx1"/>
            </a:solidFill>
            <a:round/>
            <a:headEnd/>
            <a:tailEnd/>
          </a:ln>
        </p:spPr>
        <p:txBody>
          <a:bodyPr wrap="none" anchor="ctr"/>
          <a:lstStyle/>
          <a:p>
            <a:endParaRPr lang="cs-CZ"/>
          </a:p>
        </p:txBody>
      </p:sp>
      <p:sp>
        <p:nvSpPr>
          <p:cNvPr id="8204" name="Text Box 30"/>
          <p:cNvSpPr txBox="1">
            <a:spLocks noChangeArrowheads="1"/>
          </p:cNvSpPr>
          <p:nvPr/>
        </p:nvSpPr>
        <p:spPr bwMode="auto">
          <a:xfrm>
            <a:off x="177800" y="4830763"/>
            <a:ext cx="8737600" cy="519112"/>
          </a:xfrm>
          <a:prstGeom prst="rect">
            <a:avLst/>
          </a:prstGeom>
          <a:noFill/>
          <a:ln w="9525">
            <a:noFill/>
            <a:miter lim="800000"/>
            <a:headEnd/>
            <a:tailEnd/>
          </a:ln>
        </p:spPr>
        <p:txBody>
          <a:bodyPr wrap="none">
            <a:spAutoFit/>
          </a:bodyPr>
          <a:lstStyle/>
          <a:p>
            <a:pPr eaLnBrk="0" hangingPunct="0"/>
            <a:r>
              <a:rPr lang="en-US" sz="2800"/>
              <a:t>Corollary 1: </a:t>
            </a:r>
            <a:r>
              <a:rPr lang="en-US" sz="2800" b="1">
                <a:solidFill>
                  <a:schemeClr val="accent2"/>
                </a:solidFill>
              </a:rPr>
              <a:t>k</a:t>
            </a:r>
            <a:r>
              <a:rPr lang="en-US" sz="2800">
                <a:solidFill>
                  <a:schemeClr val="accent2"/>
                </a:solidFill>
              </a:rPr>
              <a:t> is conserved</a:t>
            </a:r>
            <a:r>
              <a:rPr lang="en-US" sz="2800"/>
              <a:t>, </a:t>
            </a:r>
            <a:r>
              <a:rPr lang="en-US" sz="2800" i="1"/>
              <a:t>i.e.</a:t>
            </a:r>
            <a:r>
              <a:rPr lang="en-US" sz="2800"/>
              <a:t> </a:t>
            </a:r>
            <a:r>
              <a:rPr lang="en-US" sz="2800">
                <a:solidFill>
                  <a:srgbClr val="FF0000"/>
                </a:solidFill>
              </a:rPr>
              <a:t>no scattering</a:t>
            </a:r>
            <a:r>
              <a:rPr lang="en-US" sz="2800"/>
              <a:t> of Bloch wave</a:t>
            </a:r>
          </a:p>
        </p:txBody>
      </p:sp>
      <p:sp>
        <p:nvSpPr>
          <p:cNvPr id="8205" name="Oval 31"/>
          <p:cNvSpPr>
            <a:spLocks noChangeArrowheads="1"/>
          </p:cNvSpPr>
          <p:nvPr/>
        </p:nvSpPr>
        <p:spPr bwMode="auto">
          <a:xfrm>
            <a:off x="6324600" y="5486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06" name="Oval 32"/>
          <p:cNvSpPr>
            <a:spLocks noChangeArrowheads="1"/>
          </p:cNvSpPr>
          <p:nvPr/>
        </p:nvSpPr>
        <p:spPr bwMode="auto">
          <a:xfrm>
            <a:off x="6705600" y="5486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07" name="Oval 33"/>
          <p:cNvSpPr>
            <a:spLocks noChangeArrowheads="1"/>
          </p:cNvSpPr>
          <p:nvPr/>
        </p:nvSpPr>
        <p:spPr bwMode="auto">
          <a:xfrm>
            <a:off x="7086600" y="5486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08" name="Oval 36"/>
          <p:cNvSpPr>
            <a:spLocks noChangeArrowheads="1"/>
          </p:cNvSpPr>
          <p:nvPr/>
        </p:nvSpPr>
        <p:spPr bwMode="auto">
          <a:xfrm>
            <a:off x="6324600" y="5867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09" name="Oval 37"/>
          <p:cNvSpPr>
            <a:spLocks noChangeArrowheads="1"/>
          </p:cNvSpPr>
          <p:nvPr/>
        </p:nvSpPr>
        <p:spPr bwMode="auto">
          <a:xfrm>
            <a:off x="6705600" y="5867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10" name="Oval 38"/>
          <p:cNvSpPr>
            <a:spLocks noChangeArrowheads="1"/>
          </p:cNvSpPr>
          <p:nvPr/>
        </p:nvSpPr>
        <p:spPr bwMode="auto">
          <a:xfrm>
            <a:off x="7086600" y="5867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11" name="Oval 39"/>
          <p:cNvSpPr>
            <a:spLocks noChangeArrowheads="1"/>
          </p:cNvSpPr>
          <p:nvPr/>
        </p:nvSpPr>
        <p:spPr bwMode="auto">
          <a:xfrm>
            <a:off x="6324600" y="6248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12" name="Oval 40"/>
          <p:cNvSpPr>
            <a:spLocks noChangeArrowheads="1"/>
          </p:cNvSpPr>
          <p:nvPr/>
        </p:nvSpPr>
        <p:spPr bwMode="auto">
          <a:xfrm>
            <a:off x="6705600" y="6248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13" name="Oval 41"/>
          <p:cNvSpPr>
            <a:spLocks noChangeArrowheads="1"/>
          </p:cNvSpPr>
          <p:nvPr/>
        </p:nvSpPr>
        <p:spPr bwMode="auto">
          <a:xfrm>
            <a:off x="7086600" y="6248400"/>
            <a:ext cx="228600" cy="2286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8214" name="Rectangle 42"/>
          <p:cNvSpPr>
            <a:spLocks noChangeArrowheads="1"/>
          </p:cNvSpPr>
          <p:nvPr/>
        </p:nvSpPr>
        <p:spPr bwMode="auto">
          <a:xfrm>
            <a:off x="6629400" y="5791200"/>
            <a:ext cx="381000" cy="381000"/>
          </a:xfrm>
          <a:prstGeom prst="rect">
            <a:avLst/>
          </a:prstGeom>
          <a:noFill/>
          <a:ln w="38100">
            <a:solidFill>
              <a:schemeClr val="accent2"/>
            </a:solidFill>
            <a:prstDash val="sysDot"/>
            <a:miter lim="800000"/>
            <a:headEnd/>
            <a:tailEnd/>
          </a:ln>
        </p:spPr>
        <p:txBody>
          <a:bodyPr wrap="none" anchor="ctr"/>
          <a:lstStyle/>
          <a:p>
            <a:pPr algn="ctr" eaLnBrk="0" hangingPunct="0"/>
            <a:endParaRPr lang="cs-CZ"/>
          </a:p>
        </p:txBody>
      </p:sp>
      <p:sp>
        <p:nvSpPr>
          <p:cNvPr id="8215" name="Text Box 44"/>
          <p:cNvSpPr txBox="1">
            <a:spLocks noChangeArrowheads="1"/>
          </p:cNvSpPr>
          <p:nvPr/>
        </p:nvSpPr>
        <p:spPr bwMode="auto">
          <a:xfrm>
            <a:off x="228600" y="5576888"/>
            <a:ext cx="6024563" cy="982662"/>
          </a:xfrm>
          <a:prstGeom prst="rect">
            <a:avLst/>
          </a:prstGeom>
          <a:noFill/>
          <a:ln w="9525">
            <a:noFill/>
            <a:miter lim="800000"/>
            <a:headEnd/>
            <a:tailEnd/>
          </a:ln>
        </p:spPr>
        <p:txBody>
          <a:bodyPr wrap="none">
            <a:spAutoFit/>
          </a:bodyPr>
          <a:lstStyle/>
          <a:p>
            <a:pPr eaLnBrk="0" hangingPunct="0"/>
            <a:r>
              <a:rPr lang="en-US" sz="2800"/>
              <a:t>Corollary 2:        given by finite </a:t>
            </a:r>
            <a:r>
              <a:rPr lang="en-US" sz="2800">
                <a:solidFill>
                  <a:schemeClr val="accent2"/>
                </a:solidFill>
              </a:rPr>
              <a:t>unit cell</a:t>
            </a:r>
            <a:r>
              <a:rPr lang="en-US" sz="2800"/>
              <a:t>,</a:t>
            </a:r>
          </a:p>
          <a:p>
            <a:pPr eaLnBrk="0" hangingPunct="0"/>
            <a:r>
              <a:rPr lang="en-US" sz="2800"/>
              <a:t>		so ω are</a:t>
            </a:r>
            <a:r>
              <a:rPr lang="en-US" sz="2800">
                <a:solidFill>
                  <a:srgbClr val="FF0000"/>
                </a:solidFill>
              </a:rPr>
              <a:t> discrete ω</a:t>
            </a:r>
            <a:r>
              <a:rPr lang="en-US" sz="2800" i="1" baseline="-25000">
                <a:solidFill>
                  <a:srgbClr val="FF0000"/>
                </a:solidFill>
              </a:rPr>
              <a:t>n</a:t>
            </a:r>
            <a:r>
              <a:rPr lang="en-US" sz="2800">
                <a:solidFill>
                  <a:srgbClr val="FF0000"/>
                </a:solidFill>
              </a:rPr>
              <a:t>(</a:t>
            </a:r>
            <a:r>
              <a:rPr lang="en-US" sz="2800" b="1">
                <a:solidFill>
                  <a:srgbClr val="FF0000"/>
                </a:solidFill>
              </a:rPr>
              <a:t>k</a:t>
            </a:r>
            <a:r>
              <a:rPr lang="en-US" sz="2800">
                <a:solidFill>
                  <a:srgbClr val="FF0000"/>
                </a:solidFill>
              </a:rPr>
              <a:t>)</a:t>
            </a:r>
            <a:endParaRPr lang="en-US" sz="2800"/>
          </a:p>
        </p:txBody>
      </p:sp>
      <p:graphicFrame>
        <p:nvGraphicFramePr>
          <p:cNvPr id="8195" name="Object 3"/>
          <p:cNvGraphicFramePr>
            <a:graphicFrameLocks noChangeAspect="1"/>
          </p:cNvGraphicFramePr>
          <p:nvPr/>
        </p:nvGraphicFramePr>
        <p:xfrm>
          <a:off x="2141538" y="5522913"/>
          <a:ext cx="557212" cy="619125"/>
        </p:xfrm>
        <a:graphic>
          <a:graphicData uri="http://schemas.openxmlformats.org/presentationml/2006/ole">
            <p:oleObj spid="_x0000_s8195" name="Equation" r:id="rId4" imgW="228600" imgH="254000" progId="">
              <p:embed/>
            </p:oleObj>
          </a:graphicData>
        </a:graphic>
      </p:graphicFrame>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6" name="Rectangle 2"/>
          <p:cNvSpPr>
            <a:spLocks noGrp="1" noChangeArrowheads="1"/>
          </p:cNvSpPr>
          <p:nvPr>
            <p:ph type="title"/>
          </p:nvPr>
        </p:nvSpPr>
        <p:spPr>
          <a:xfrm>
            <a:off x="838200" y="152400"/>
            <a:ext cx="7772400" cy="1143000"/>
          </a:xfrm>
        </p:spPr>
        <p:txBody>
          <a:bodyPr/>
          <a:lstStyle/>
          <a:p>
            <a:r>
              <a:rPr lang="en-US" smtClean="0">
                <a:ea typeface="ＭＳ Ｐゴシック" charset="-128"/>
              </a:rPr>
              <a:t>Perturbation Theory</a:t>
            </a:r>
            <a:br>
              <a:rPr lang="en-US" smtClean="0">
                <a:ea typeface="ＭＳ Ｐゴシック" charset="-128"/>
              </a:rPr>
            </a:br>
            <a:r>
              <a:rPr lang="en-US" sz="2400" smtClean="0">
                <a:ea typeface="ＭＳ Ｐゴシック" charset="-128"/>
              </a:rPr>
              <a:t>for Hermitian eigenproblems</a:t>
            </a:r>
            <a:endParaRPr lang="en-US" smtClean="0">
              <a:ea typeface="ＭＳ Ｐゴシック" charset="-128"/>
            </a:endParaRPr>
          </a:p>
        </p:txBody>
      </p:sp>
      <p:sp>
        <p:nvSpPr>
          <p:cNvPr id="29707" name="Text Box 3"/>
          <p:cNvSpPr txBox="1">
            <a:spLocks noChangeArrowheads="1"/>
          </p:cNvSpPr>
          <p:nvPr/>
        </p:nvSpPr>
        <p:spPr bwMode="auto">
          <a:xfrm>
            <a:off x="914400" y="1981200"/>
            <a:ext cx="3959225"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given eigenvectors</a:t>
            </a:r>
            <a:r>
              <a:rPr lang="en-US" sz="2800"/>
              <a:t>/values:</a:t>
            </a:r>
          </a:p>
        </p:txBody>
      </p:sp>
      <p:graphicFrame>
        <p:nvGraphicFramePr>
          <p:cNvPr id="29698" name="Object 2"/>
          <p:cNvGraphicFramePr>
            <a:graphicFrameLocks noChangeAspect="1"/>
          </p:cNvGraphicFramePr>
          <p:nvPr/>
        </p:nvGraphicFramePr>
        <p:xfrm>
          <a:off x="5003800" y="1951038"/>
          <a:ext cx="1917700" cy="520700"/>
        </p:xfrm>
        <a:graphic>
          <a:graphicData uri="http://schemas.openxmlformats.org/presentationml/2006/ole">
            <p:oleObj spid="_x0000_s29698" name="Equation" r:id="rId3" imgW="1917700" imgH="520700" progId="Equation.3">
              <p:embed/>
            </p:oleObj>
          </a:graphicData>
        </a:graphic>
      </p:graphicFrame>
      <p:sp>
        <p:nvSpPr>
          <p:cNvPr id="29708" name="Text Box 5"/>
          <p:cNvSpPr txBox="1">
            <a:spLocks noChangeArrowheads="1"/>
          </p:cNvSpPr>
          <p:nvPr/>
        </p:nvSpPr>
        <p:spPr bwMode="auto">
          <a:xfrm>
            <a:off x="1600200" y="2667000"/>
            <a:ext cx="5711825" cy="519113"/>
          </a:xfrm>
          <a:prstGeom prst="rect">
            <a:avLst/>
          </a:prstGeom>
          <a:noFill/>
          <a:ln w="9525">
            <a:noFill/>
            <a:miter lim="800000"/>
            <a:headEnd/>
            <a:tailEnd/>
          </a:ln>
        </p:spPr>
        <p:txBody>
          <a:bodyPr wrap="none">
            <a:spAutoFit/>
          </a:bodyPr>
          <a:lstStyle/>
          <a:p>
            <a:pPr eaLnBrk="0" hangingPunct="0"/>
            <a:r>
              <a:rPr lang="en-US" sz="2800"/>
              <a:t>…</a:t>
            </a:r>
            <a:r>
              <a:rPr lang="en-US" sz="2800">
                <a:solidFill>
                  <a:srgbClr val="FF0000"/>
                </a:solidFill>
              </a:rPr>
              <a:t>find change</a:t>
            </a:r>
            <a:r>
              <a:rPr lang="en-US" sz="2800"/>
              <a:t>          &amp;            for </a:t>
            </a:r>
            <a:r>
              <a:rPr lang="en-US" sz="2800">
                <a:solidFill>
                  <a:srgbClr val="FF0000"/>
                </a:solidFill>
              </a:rPr>
              <a:t>small</a:t>
            </a:r>
            <a:endParaRPr lang="en-US" sz="2800"/>
          </a:p>
        </p:txBody>
      </p:sp>
      <p:graphicFrame>
        <p:nvGraphicFramePr>
          <p:cNvPr id="29699" name="Object 3"/>
          <p:cNvGraphicFramePr>
            <a:graphicFrameLocks noChangeAspect="1"/>
          </p:cNvGraphicFramePr>
          <p:nvPr/>
        </p:nvGraphicFramePr>
        <p:xfrm>
          <a:off x="3886200" y="2703513"/>
          <a:ext cx="533400" cy="355600"/>
        </p:xfrm>
        <a:graphic>
          <a:graphicData uri="http://schemas.openxmlformats.org/presentationml/2006/ole">
            <p:oleObj spid="_x0000_s29699" name="Equation" r:id="rId4" imgW="533400" imgH="355600" progId="Equation.3">
              <p:embed/>
            </p:oleObj>
          </a:graphicData>
        </a:graphic>
      </p:graphicFrame>
      <p:graphicFrame>
        <p:nvGraphicFramePr>
          <p:cNvPr id="29700" name="Object 4"/>
          <p:cNvGraphicFramePr>
            <a:graphicFrameLocks noChangeAspect="1"/>
          </p:cNvGraphicFramePr>
          <p:nvPr/>
        </p:nvGraphicFramePr>
        <p:xfrm>
          <a:off x="5029200" y="2679700"/>
          <a:ext cx="762000" cy="444500"/>
        </p:xfrm>
        <a:graphic>
          <a:graphicData uri="http://schemas.openxmlformats.org/presentationml/2006/ole">
            <p:oleObj spid="_x0000_s29700" name="Equation" r:id="rId5" imgW="762000" imgH="444500" progId="Equation.3">
              <p:embed/>
            </p:oleObj>
          </a:graphicData>
        </a:graphic>
      </p:graphicFrame>
      <p:graphicFrame>
        <p:nvGraphicFramePr>
          <p:cNvPr id="29701" name="Object 5"/>
          <p:cNvGraphicFramePr>
            <a:graphicFrameLocks noChangeAspect="1"/>
          </p:cNvGraphicFramePr>
          <p:nvPr/>
        </p:nvGraphicFramePr>
        <p:xfrm>
          <a:off x="7289800" y="2616200"/>
          <a:ext cx="635000" cy="444500"/>
        </p:xfrm>
        <a:graphic>
          <a:graphicData uri="http://schemas.openxmlformats.org/presentationml/2006/ole">
            <p:oleObj spid="_x0000_s29701" name="Equation" r:id="rId6" imgW="635000" imgH="444500" progId="Equation.3">
              <p:embed/>
            </p:oleObj>
          </a:graphicData>
        </a:graphic>
      </p:graphicFrame>
      <p:grpSp>
        <p:nvGrpSpPr>
          <p:cNvPr id="2" name="Group 9"/>
          <p:cNvGrpSpPr>
            <a:grpSpLocks/>
          </p:cNvGrpSpPr>
          <p:nvPr/>
        </p:nvGrpSpPr>
        <p:grpSpPr bwMode="auto">
          <a:xfrm>
            <a:off x="457200" y="3459163"/>
            <a:ext cx="8229600" cy="2179637"/>
            <a:chOff x="288" y="2179"/>
            <a:chExt cx="5184" cy="1373"/>
          </a:xfrm>
        </p:grpSpPr>
        <p:sp>
          <p:nvSpPr>
            <p:cNvPr id="29713" name="Text Box 10"/>
            <p:cNvSpPr txBox="1">
              <a:spLocks noChangeArrowheads="1"/>
            </p:cNvSpPr>
            <p:nvPr/>
          </p:nvSpPr>
          <p:spPr bwMode="auto">
            <a:xfrm>
              <a:off x="288" y="2179"/>
              <a:ext cx="1054" cy="365"/>
            </a:xfrm>
            <a:prstGeom prst="rect">
              <a:avLst/>
            </a:prstGeom>
            <a:noFill/>
            <a:ln w="9525">
              <a:noFill/>
              <a:miter lim="800000"/>
              <a:headEnd/>
              <a:tailEnd/>
            </a:ln>
          </p:spPr>
          <p:txBody>
            <a:bodyPr wrap="none">
              <a:spAutoFit/>
            </a:bodyPr>
            <a:lstStyle/>
            <a:p>
              <a:pPr algn="ctr" eaLnBrk="0" hangingPunct="0"/>
              <a:r>
                <a:rPr lang="en-US" sz="3200">
                  <a:solidFill>
                    <a:schemeClr val="accent2"/>
                  </a:solidFill>
                </a:rPr>
                <a:t>Solution:</a:t>
              </a:r>
            </a:p>
          </p:txBody>
        </p:sp>
        <p:sp>
          <p:nvSpPr>
            <p:cNvPr id="29714" name="Text Box 11"/>
            <p:cNvSpPr txBox="1">
              <a:spLocks noChangeArrowheads="1"/>
            </p:cNvSpPr>
            <p:nvPr/>
          </p:nvSpPr>
          <p:spPr bwMode="auto">
            <a:xfrm>
              <a:off x="912" y="2478"/>
              <a:ext cx="2088" cy="288"/>
            </a:xfrm>
            <a:prstGeom prst="rect">
              <a:avLst/>
            </a:prstGeom>
            <a:noFill/>
            <a:ln w="9525">
              <a:noFill/>
              <a:miter lim="800000"/>
              <a:headEnd/>
              <a:tailEnd/>
            </a:ln>
          </p:spPr>
          <p:txBody>
            <a:bodyPr wrap="none">
              <a:spAutoFit/>
            </a:bodyPr>
            <a:lstStyle/>
            <a:p>
              <a:pPr eaLnBrk="0" hangingPunct="0"/>
              <a:r>
                <a:rPr lang="en-US"/>
                <a:t>expand as </a:t>
              </a:r>
              <a:r>
                <a:rPr lang="en-US">
                  <a:solidFill>
                    <a:srgbClr val="FF0000"/>
                  </a:solidFill>
                </a:rPr>
                <a:t>power series</a:t>
              </a:r>
              <a:r>
                <a:rPr lang="en-US"/>
                <a:t> in</a:t>
              </a:r>
            </a:p>
          </p:txBody>
        </p:sp>
        <p:graphicFrame>
          <p:nvGraphicFramePr>
            <p:cNvPr id="29703" name="Object 7"/>
            <p:cNvGraphicFramePr>
              <a:graphicFrameLocks noChangeAspect="1"/>
            </p:cNvGraphicFramePr>
            <p:nvPr/>
          </p:nvGraphicFramePr>
          <p:xfrm>
            <a:off x="3018" y="2448"/>
            <a:ext cx="400" cy="280"/>
          </p:xfrm>
          <a:graphic>
            <a:graphicData uri="http://schemas.openxmlformats.org/presentationml/2006/ole">
              <p:oleObj spid="_x0000_s29703" name="Equation" r:id="rId7" imgW="635000" imgH="444500" progId="Equation.3">
                <p:embed/>
              </p:oleObj>
            </a:graphicData>
          </a:graphic>
        </p:graphicFrame>
        <p:graphicFrame>
          <p:nvGraphicFramePr>
            <p:cNvPr id="29704" name="Object 8"/>
            <p:cNvGraphicFramePr>
              <a:graphicFrameLocks noChangeAspect="1"/>
            </p:cNvGraphicFramePr>
            <p:nvPr/>
          </p:nvGraphicFramePr>
          <p:xfrm>
            <a:off x="1872" y="2880"/>
            <a:ext cx="2944" cy="272"/>
          </p:xfrm>
          <a:graphic>
            <a:graphicData uri="http://schemas.openxmlformats.org/presentationml/2006/ole">
              <p:oleObj spid="_x0000_s29704" name="Equation" r:id="rId8" imgW="4673600" imgH="431800" progId="Equation.3">
                <p:embed/>
              </p:oleObj>
            </a:graphicData>
          </a:graphic>
        </p:graphicFrame>
        <p:graphicFrame>
          <p:nvGraphicFramePr>
            <p:cNvPr id="29705" name="Object 9"/>
            <p:cNvGraphicFramePr>
              <a:graphicFrameLocks noChangeAspect="1"/>
            </p:cNvGraphicFramePr>
            <p:nvPr/>
          </p:nvGraphicFramePr>
          <p:xfrm>
            <a:off x="4032" y="3305"/>
            <a:ext cx="1440" cy="193"/>
          </p:xfrm>
          <a:graphic>
            <a:graphicData uri="http://schemas.openxmlformats.org/presentationml/2006/ole">
              <p:oleObj spid="_x0000_s29705" name="Equation" r:id="rId9" imgW="3797300" imgH="508000" progId="Equation.3">
                <p:embed/>
              </p:oleObj>
            </a:graphicData>
          </a:graphic>
        </p:graphicFrame>
        <p:sp>
          <p:nvSpPr>
            <p:cNvPr id="29715" name="Text Box 15"/>
            <p:cNvSpPr txBox="1">
              <a:spLocks noChangeArrowheads="1"/>
            </p:cNvSpPr>
            <p:nvPr/>
          </p:nvSpPr>
          <p:spPr bwMode="auto">
            <a:xfrm>
              <a:off x="3774" y="3264"/>
              <a:ext cx="265" cy="288"/>
            </a:xfrm>
            <a:prstGeom prst="rect">
              <a:avLst/>
            </a:prstGeom>
            <a:noFill/>
            <a:ln w="9525">
              <a:noFill/>
              <a:miter lim="800000"/>
              <a:headEnd/>
              <a:tailEnd/>
            </a:ln>
          </p:spPr>
          <p:txBody>
            <a:bodyPr wrap="none">
              <a:spAutoFit/>
            </a:bodyPr>
            <a:lstStyle/>
            <a:p>
              <a:pPr eaLnBrk="0" hangingPunct="0"/>
              <a:r>
                <a:rPr lang="en-US"/>
                <a:t>&amp;</a:t>
              </a:r>
            </a:p>
          </p:txBody>
        </p:sp>
      </p:grpSp>
      <p:grpSp>
        <p:nvGrpSpPr>
          <p:cNvPr id="3" name="Group 16"/>
          <p:cNvGrpSpPr>
            <a:grpSpLocks/>
          </p:cNvGrpSpPr>
          <p:nvPr/>
        </p:nvGrpSpPr>
        <p:grpSpPr bwMode="auto">
          <a:xfrm>
            <a:off x="1981200" y="5280025"/>
            <a:ext cx="6942138" cy="1425575"/>
            <a:chOff x="1248" y="3326"/>
            <a:chExt cx="4373" cy="898"/>
          </a:xfrm>
        </p:grpSpPr>
        <p:sp>
          <p:nvSpPr>
            <p:cNvPr id="29711" name="Rectangle 17"/>
            <p:cNvSpPr>
              <a:spLocks noChangeArrowheads="1"/>
            </p:cNvSpPr>
            <p:nvPr/>
          </p:nvSpPr>
          <p:spPr bwMode="auto">
            <a:xfrm>
              <a:off x="1248" y="3326"/>
              <a:ext cx="1968" cy="898"/>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graphicFrame>
          <p:nvGraphicFramePr>
            <p:cNvPr id="29702" name="Object 6"/>
            <p:cNvGraphicFramePr>
              <a:graphicFrameLocks noChangeAspect="1"/>
            </p:cNvGraphicFramePr>
            <p:nvPr/>
          </p:nvGraphicFramePr>
          <p:xfrm>
            <a:off x="1296" y="3408"/>
            <a:ext cx="1824" cy="720"/>
          </p:xfrm>
          <a:graphic>
            <a:graphicData uri="http://schemas.openxmlformats.org/presentationml/2006/ole">
              <p:oleObj spid="_x0000_s29702" name="Equation" r:id="rId10" imgW="2895600" imgH="1143000" progId="Equation.3">
                <p:embed/>
              </p:oleObj>
            </a:graphicData>
          </a:graphic>
        </p:graphicFrame>
        <p:sp>
          <p:nvSpPr>
            <p:cNvPr id="29712" name="Text Box 19"/>
            <p:cNvSpPr txBox="1">
              <a:spLocks noChangeArrowheads="1"/>
            </p:cNvSpPr>
            <p:nvPr/>
          </p:nvSpPr>
          <p:spPr bwMode="auto">
            <a:xfrm>
              <a:off x="3224" y="3888"/>
              <a:ext cx="2397" cy="288"/>
            </a:xfrm>
            <a:prstGeom prst="rect">
              <a:avLst/>
            </a:prstGeom>
            <a:noFill/>
            <a:ln w="9525">
              <a:noFill/>
              <a:miter lim="800000"/>
              <a:headEnd/>
              <a:tailEnd/>
            </a:ln>
          </p:spPr>
          <p:txBody>
            <a:bodyPr wrap="none">
              <a:spAutoFit/>
            </a:bodyPr>
            <a:lstStyle/>
            <a:p>
              <a:pPr algn="ctr" eaLnBrk="0" hangingPunct="0"/>
              <a:r>
                <a:rPr lang="en-US">
                  <a:solidFill>
                    <a:srgbClr val="FF0000"/>
                  </a:solidFill>
                </a:rPr>
                <a:t>(first order is usually enough)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11"/>
          <p:cNvSpPr>
            <a:spLocks noChangeArrowheads="1"/>
          </p:cNvSpPr>
          <p:nvPr/>
        </p:nvSpPr>
        <p:spPr bwMode="auto">
          <a:xfrm>
            <a:off x="838200" y="5410200"/>
            <a:ext cx="7543800" cy="13716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30727" name="Rectangle 2"/>
          <p:cNvSpPr>
            <a:spLocks noGrp="1" noChangeArrowheads="1"/>
          </p:cNvSpPr>
          <p:nvPr>
            <p:ph type="title"/>
          </p:nvPr>
        </p:nvSpPr>
        <p:spPr>
          <a:xfrm>
            <a:off x="838200" y="152400"/>
            <a:ext cx="7772400" cy="1143000"/>
          </a:xfrm>
        </p:spPr>
        <p:txBody>
          <a:bodyPr/>
          <a:lstStyle/>
          <a:p>
            <a:r>
              <a:rPr lang="en-US" smtClean="0">
                <a:ea typeface="ＭＳ Ｐゴシック" charset="-128"/>
              </a:rPr>
              <a:t>Perturbation Theory</a:t>
            </a:r>
            <a:br>
              <a:rPr lang="en-US" smtClean="0">
                <a:ea typeface="ＭＳ Ｐゴシック" charset="-128"/>
              </a:rPr>
            </a:br>
            <a:r>
              <a:rPr lang="en-US" sz="2400" smtClean="0">
                <a:ea typeface="ＭＳ Ｐゴシック" charset="-128"/>
              </a:rPr>
              <a:t>for electromagnetism</a:t>
            </a:r>
            <a:endParaRPr lang="en-US" smtClean="0">
              <a:ea typeface="ＭＳ Ｐゴシック" charset="-128"/>
            </a:endParaRPr>
          </a:p>
        </p:txBody>
      </p:sp>
      <p:sp>
        <p:nvSpPr>
          <p:cNvPr id="30728" name="Rectangle 3"/>
          <p:cNvSpPr>
            <a:spLocks noChangeArrowheads="1"/>
          </p:cNvSpPr>
          <p:nvPr/>
        </p:nvSpPr>
        <p:spPr bwMode="auto">
          <a:xfrm>
            <a:off x="152400" y="1524000"/>
            <a:ext cx="4495800" cy="36576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graphicFrame>
        <p:nvGraphicFramePr>
          <p:cNvPr id="30722" name="Object 2"/>
          <p:cNvGraphicFramePr>
            <a:graphicFrameLocks noChangeAspect="1"/>
          </p:cNvGraphicFramePr>
          <p:nvPr/>
        </p:nvGraphicFramePr>
        <p:xfrm>
          <a:off x="419100" y="1898650"/>
          <a:ext cx="3886200" cy="2908300"/>
        </p:xfrm>
        <a:graphic>
          <a:graphicData uri="http://schemas.openxmlformats.org/presentationml/2006/ole">
            <p:oleObj spid="_x0000_s30722" name="Equation" r:id="rId3" imgW="3886200" imgH="2908300" progId="Equation.3">
              <p:embed/>
            </p:oleObj>
          </a:graphicData>
        </a:graphic>
      </p:graphicFrame>
      <p:graphicFrame>
        <p:nvGraphicFramePr>
          <p:cNvPr id="30723" name="Object 3"/>
          <p:cNvGraphicFramePr>
            <a:graphicFrameLocks noChangeAspect="1"/>
          </p:cNvGraphicFramePr>
          <p:nvPr/>
        </p:nvGraphicFramePr>
        <p:xfrm>
          <a:off x="6172200" y="3727450"/>
          <a:ext cx="2438400" cy="584200"/>
        </p:xfrm>
        <a:graphic>
          <a:graphicData uri="http://schemas.openxmlformats.org/presentationml/2006/ole">
            <p:oleObj spid="_x0000_s30723" name="Equation" r:id="rId4" imgW="901700" imgH="215900" progId="Equation.3">
              <p:embed/>
            </p:oleObj>
          </a:graphicData>
        </a:graphic>
      </p:graphicFrame>
      <p:graphicFrame>
        <p:nvGraphicFramePr>
          <p:cNvPr id="30724" name="Object 4"/>
          <p:cNvGraphicFramePr>
            <a:graphicFrameLocks noChangeAspect="1"/>
          </p:cNvGraphicFramePr>
          <p:nvPr/>
        </p:nvGraphicFramePr>
        <p:xfrm>
          <a:off x="6781800" y="4184650"/>
          <a:ext cx="1295400" cy="920750"/>
        </p:xfrm>
        <a:graphic>
          <a:graphicData uri="http://schemas.openxmlformats.org/presentationml/2006/ole">
            <p:oleObj spid="_x0000_s30724" name="Equation" r:id="rId5" imgW="482600" imgH="342900" progId="Equation.3">
              <p:embed/>
            </p:oleObj>
          </a:graphicData>
        </a:graphic>
      </p:graphicFrame>
      <p:sp>
        <p:nvSpPr>
          <p:cNvPr id="30729" name="Text Box 7"/>
          <p:cNvSpPr txBox="1">
            <a:spLocks noChangeArrowheads="1"/>
          </p:cNvSpPr>
          <p:nvPr/>
        </p:nvSpPr>
        <p:spPr bwMode="auto">
          <a:xfrm>
            <a:off x="5080000" y="1722438"/>
            <a:ext cx="3422650" cy="1597025"/>
          </a:xfrm>
          <a:prstGeom prst="rect">
            <a:avLst/>
          </a:prstGeom>
          <a:noFill/>
          <a:ln w="9525">
            <a:noFill/>
            <a:miter lim="800000"/>
            <a:headEnd/>
            <a:tailEnd/>
          </a:ln>
        </p:spPr>
        <p:txBody>
          <a:bodyPr wrap="none">
            <a:spAutoFit/>
          </a:bodyPr>
          <a:lstStyle/>
          <a:p>
            <a:pPr algn="ctr" eaLnBrk="0" hangingPunct="0"/>
            <a:r>
              <a:rPr lang="en-US" sz="3200"/>
              <a:t>…e.g. </a:t>
            </a:r>
            <a:r>
              <a:rPr lang="en-US" sz="3200">
                <a:solidFill>
                  <a:srgbClr val="FF0000"/>
                </a:solidFill>
              </a:rPr>
              <a:t>absorption</a:t>
            </a:r>
            <a:endParaRPr lang="en-US" sz="3200"/>
          </a:p>
          <a:p>
            <a:pPr algn="ctr" eaLnBrk="0" hangingPunct="0"/>
            <a:r>
              <a:rPr lang="en-US" sz="3200"/>
              <a:t>gives imaginary </a:t>
            </a:r>
            <a:r>
              <a:rPr lang="en-US" sz="3200">
                <a:latin typeface="Symbol" pitchFamily="18" charset="2"/>
              </a:rPr>
              <a:t>Dw</a:t>
            </a:r>
            <a:endParaRPr lang="en-US" sz="3200"/>
          </a:p>
          <a:p>
            <a:pPr algn="ctr" eaLnBrk="0" hangingPunct="0"/>
            <a:r>
              <a:rPr lang="en-US" sz="3200"/>
              <a:t>= decay!</a:t>
            </a:r>
          </a:p>
        </p:txBody>
      </p:sp>
      <p:graphicFrame>
        <p:nvGraphicFramePr>
          <p:cNvPr id="30725" name="Object 5"/>
          <p:cNvGraphicFramePr>
            <a:graphicFrameLocks noChangeAspect="1"/>
          </p:cNvGraphicFramePr>
          <p:nvPr/>
        </p:nvGraphicFramePr>
        <p:xfrm>
          <a:off x="1066800" y="5483225"/>
          <a:ext cx="7010400" cy="1071563"/>
        </p:xfrm>
        <a:graphic>
          <a:graphicData uri="http://schemas.openxmlformats.org/presentationml/2006/ole">
            <p:oleObj spid="_x0000_s30725" name="Equation" r:id="rId6" imgW="2324100" imgH="355600" progId="Equation.3">
              <p:embed/>
            </p:oleObj>
          </a:graphicData>
        </a:graphic>
      </p:graphicFrame>
      <p:sp>
        <p:nvSpPr>
          <p:cNvPr id="30730" name="Text Box 9"/>
          <p:cNvSpPr txBox="1">
            <a:spLocks noChangeArrowheads="1"/>
          </p:cNvSpPr>
          <p:nvPr/>
        </p:nvSpPr>
        <p:spPr bwMode="auto">
          <a:xfrm>
            <a:off x="5476875" y="3733800"/>
            <a:ext cx="619125" cy="519113"/>
          </a:xfrm>
          <a:prstGeom prst="rect">
            <a:avLst/>
          </a:prstGeom>
          <a:noFill/>
          <a:ln w="9525">
            <a:noFill/>
            <a:miter lim="800000"/>
            <a:headEnd/>
            <a:tailEnd/>
          </a:ln>
        </p:spPr>
        <p:txBody>
          <a:bodyPr wrap="none">
            <a:spAutoFit/>
          </a:bodyPr>
          <a:lstStyle/>
          <a:p>
            <a:pPr algn="ctr" eaLnBrk="0" hangingPunct="0"/>
            <a:r>
              <a:rPr lang="en-US" sz="2800" i="1"/>
              <a:t>or:</a:t>
            </a:r>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A Quantitative Example</a:t>
            </a:r>
          </a:p>
        </p:txBody>
      </p:sp>
      <p:grpSp>
        <p:nvGrpSpPr>
          <p:cNvPr id="257027" name="Group 3"/>
          <p:cNvGrpSpPr>
            <a:grpSpLocks/>
          </p:cNvGrpSpPr>
          <p:nvPr/>
        </p:nvGrpSpPr>
        <p:grpSpPr bwMode="auto">
          <a:xfrm>
            <a:off x="152400" y="990600"/>
            <a:ext cx="5562600" cy="5562600"/>
            <a:chOff x="3648" y="912"/>
            <a:chExt cx="1344" cy="1344"/>
          </a:xfrm>
        </p:grpSpPr>
        <p:sp>
          <p:nvSpPr>
            <p:cNvPr id="257032" name="Oval 4"/>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57033" name="Oval 5"/>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57034" name="Oval 6"/>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57035" name="Oval 7"/>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57036" name="Oval 8"/>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57037" name="Oval 9"/>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57028" name="Text Box 10"/>
          <p:cNvSpPr txBox="1">
            <a:spLocks noChangeArrowheads="1"/>
          </p:cNvSpPr>
          <p:nvPr/>
        </p:nvSpPr>
        <p:spPr bwMode="auto">
          <a:xfrm>
            <a:off x="1406525" y="2787650"/>
            <a:ext cx="3162300" cy="1920875"/>
          </a:xfrm>
          <a:prstGeom prst="rect">
            <a:avLst/>
          </a:prstGeom>
          <a:noFill/>
          <a:ln w="9525">
            <a:noFill/>
            <a:miter lim="800000"/>
            <a:headEnd/>
            <a:tailEnd/>
          </a:ln>
        </p:spPr>
        <p:txBody>
          <a:bodyPr wrap="none">
            <a:spAutoFit/>
          </a:bodyPr>
          <a:lstStyle/>
          <a:p>
            <a:pPr algn="ctr" eaLnBrk="0" hangingPunct="0"/>
            <a:r>
              <a:rPr lang="en-US" sz="4000"/>
              <a:t>Gas can have</a:t>
            </a:r>
          </a:p>
          <a:p>
            <a:pPr algn="ctr" eaLnBrk="0" hangingPunct="0"/>
            <a:r>
              <a:rPr lang="en-US" sz="4000"/>
              <a:t>low loss</a:t>
            </a:r>
          </a:p>
          <a:p>
            <a:pPr algn="ctr" eaLnBrk="0" hangingPunct="0"/>
            <a:r>
              <a:rPr lang="en-US" sz="4000"/>
              <a:t>&amp; nonlinearity</a:t>
            </a:r>
          </a:p>
        </p:txBody>
      </p:sp>
      <p:sp>
        <p:nvSpPr>
          <p:cNvPr id="257029" name="Text Box 11"/>
          <p:cNvSpPr txBox="1">
            <a:spLocks noChangeArrowheads="1"/>
          </p:cNvSpPr>
          <p:nvPr/>
        </p:nvSpPr>
        <p:spPr bwMode="auto">
          <a:xfrm>
            <a:off x="5476875" y="1509713"/>
            <a:ext cx="3006725" cy="1066800"/>
          </a:xfrm>
          <a:prstGeom prst="rect">
            <a:avLst/>
          </a:prstGeom>
          <a:noFill/>
          <a:ln w="9525">
            <a:noFill/>
            <a:miter lim="800000"/>
            <a:headEnd/>
            <a:tailEnd/>
          </a:ln>
        </p:spPr>
        <p:txBody>
          <a:bodyPr wrap="none">
            <a:spAutoFit/>
          </a:bodyPr>
          <a:lstStyle/>
          <a:p>
            <a:pPr algn="ctr" eaLnBrk="0" hangingPunct="0"/>
            <a:r>
              <a:rPr lang="en-US" sz="3200">
                <a:solidFill>
                  <a:srgbClr val="FF0000"/>
                </a:solidFill>
              </a:rPr>
              <a:t>…but what about</a:t>
            </a:r>
          </a:p>
          <a:p>
            <a:pPr algn="ctr" eaLnBrk="0" hangingPunct="0"/>
            <a:r>
              <a:rPr lang="en-US" sz="3200">
                <a:solidFill>
                  <a:srgbClr val="FF0000"/>
                </a:solidFill>
              </a:rPr>
              <a:t>the cladding?</a:t>
            </a:r>
          </a:p>
        </p:txBody>
      </p:sp>
      <p:sp>
        <p:nvSpPr>
          <p:cNvPr id="257030" name="Text Box 12"/>
          <p:cNvSpPr txBox="1">
            <a:spLocks noChangeArrowheads="1"/>
          </p:cNvSpPr>
          <p:nvPr/>
        </p:nvSpPr>
        <p:spPr bwMode="auto">
          <a:xfrm>
            <a:off x="5029200" y="5029200"/>
            <a:ext cx="3794125" cy="1373188"/>
          </a:xfrm>
          <a:prstGeom prst="rect">
            <a:avLst/>
          </a:prstGeom>
          <a:noFill/>
          <a:ln w="9525">
            <a:noFill/>
            <a:miter lim="800000"/>
            <a:headEnd/>
            <a:tailEnd/>
          </a:ln>
        </p:spPr>
        <p:txBody>
          <a:bodyPr wrap="none">
            <a:spAutoFit/>
          </a:bodyPr>
          <a:lstStyle/>
          <a:p>
            <a:pPr algn="ctr" eaLnBrk="0" hangingPunct="0"/>
            <a:r>
              <a:rPr lang="en-US" sz="2800"/>
              <a:t>&amp; may need to use</a:t>
            </a:r>
          </a:p>
          <a:p>
            <a:pPr algn="ctr" eaLnBrk="0" hangingPunct="0"/>
            <a:r>
              <a:rPr lang="en-US" sz="2800">
                <a:solidFill>
                  <a:srgbClr val="FF0000"/>
                </a:solidFill>
              </a:rPr>
              <a:t>very </a:t>
            </a:r>
            <a:r>
              <a:rPr lang="ja-JP" altLang="en-US" sz="2800">
                <a:solidFill>
                  <a:srgbClr val="FF0000"/>
                </a:solidFill>
              </a:rPr>
              <a:t>“</a:t>
            </a:r>
            <a:r>
              <a:rPr lang="en-US" altLang="ja-JP" sz="2800">
                <a:solidFill>
                  <a:srgbClr val="FF0000"/>
                </a:solidFill>
              </a:rPr>
              <a:t>bad</a:t>
            </a:r>
            <a:r>
              <a:rPr lang="ja-JP" altLang="en-US" sz="2800">
                <a:solidFill>
                  <a:srgbClr val="FF0000"/>
                </a:solidFill>
              </a:rPr>
              <a:t>”</a:t>
            </a:r>
            <a:r>
              <a:rPr lang="en-US" altLang="ja-JP" sz="2800">
                <a:solidFill>
                  <a:srgbClr val="FF0000"/>
                </a:solidFill>
              </a:rPr>
              <a:t> material</a:t>
            </a:r>
            <a:endParaRPr lang="en-US" altLang="ja-JP" sz="2800"/>
          </a:p>
          <a:p>
            <a:pPr algn="ctr" eaLnBrk="0" hangingPunct="0"/>
            <a:r>
              <a:rPr lang="en-US" sz="2800"/>
              <a:t>to get </a:t>
            </a:r>
            <a:r>
              <a:rPr lang="en-US" sz="2800">
                <a:solidFill>
                  <a:schemeClr val="accent2"/>
                </a:solidFill>
              </a:rPr>
              <a:t>high index contrast</a:t>
            </a:r>
            <a:endParaRPr lang="en-US" sz="2800"/>
          </a:p>
        </p:txBody>
      </p:sp>
      <p:sp>
        <p:nvSpPr>
          <p:cNvPr id="257031" name="Text Box 13"/>
          <p:cNvSpPr txBox="1">
            <a:spLocks noChangeArrowheads="1"/>
          </p:cNvSpPr>
          <p:nvPr/>
        </p:nvSpPr>
        <p:spPr bwMode="auto">
          <a:xfrm>
            <a:off x="6219825" y="3321050"/>
            <a:ext cx="2009775" cy="946150"/>
          </a:xfrm>
          <a:prstGeom prst="rect">
            <a:avLst/>
          </a:prstGeom>
          <a:noFill/>
          <a:ln w="9525">
            <a:noFill/>
            <a:miter lim="800000"/>
            <a:headEnd/>
            <a:tailEnd/>
          </a:ln>
        </p:spPr>
        <p:txBody>
          <a:bodyPr wrap="none">
            <a:spAutoFit/>
          </a:bodyPr>
          <a:lstStyle/>
          <a:p>
            <a:pPr algn="ctr" eaLnBrk="0" hangingPunct="0"/>
            <a:r>
              <a:rPr lang="en-US" sz="2800"/>
              <a:t>…</a:t>
            </a:r>
            <a:r>
              <a:rPr lang="en-US" sz="2800" i="1"/>
              <a:t>some</a:t>
            </a:r>
            <a:r>
              <a:rPr lang="en-US" sz="2800"/>
              <a:t> field</a:t>
            </a:r>
          </a:p>
          <a:p>
            <a:pPr algn="ctr" eaLnBrk="0" hangingPunct="0"/>
            <a:r>
              <a:rPr lang="en-US" sz="2800"/>
              <a:t>penetrates!</a:t>
            </a: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3"/>
          <a:srcRect/>
          <a:stretch>
            <a:fillRect/>
          </a:stretch>
        </p:blipFill>
        <p:spPr bwMode="auto">
          <a:xfrm>
            <a:off x="4191000" y="1524000"/>
            <a:ext cx="4572000" cy="4572000"/>
          </a:xfrm>
          <a:prstGeom prst="rect">
            <a:avLst/>
          </a:prstGeom>
          <a:noFill/>
          <a:ln w="9525">
            <a:noFill/>
            <a:miter lim="800000"/>
            <a:headEnd/>
            <a:tailEnd/>
          </a:ln>
        </p:spPr>
      </p:pic>
      <p:sp>
        <p:nvSpPr>
          <p:cNvPr id="31748" name="Rectangle 3"/>
          <p:cNvSpPr>
            <a:spLocks noGrp="1" noChangeArrowheads="1"/>
          </p:cNvSpPr>
          <p:nvPr>
            <p:ph type="title"/>
          </p:nvPr>
        </p:nvSpPr>
        <p:spPr>
          <a:xfrm>
            <a:off x="685800" y="-76200"/>
            <a:ext cx="7772400" cy="1143000"/>
          </a:xfrm>
        </p:spPr>
        <p:txBody>
          <a:bodyPr/>
          <a:lstStyle/>
          <a:p>
            <a:r>
              <a:rPr lang="en-US" smtClean="0">
                <a:ea typeface="ＭＳ Ｐゴシック" charset="-128"/>
              </a:rPr>
              <a:t>Review: the </a:t>
            </a:r>
            <a:r>
              <a:rPr lang="en-US" smtClean="0">
                <a:solidFill>
                  <a:srgbClr val="FF0000"/>
                </a:solidFill>
                <a:ea typeface="ＭＳ Ｐゴシック" charset="-128"/>
              </a:rPr>
              <a:t>TE</a:t>
            </a:r>
            <a:r>
              <a:rPr lang="en-US" baseline="-25000" smtClean="0">
                <a:solidFill>
                  <a:srgbClr val="FF0000"/>
                </a:solidFill>
                <a:ea typeface="ＭＳ Ｐゴシック" charset="-128"/>
              </a:rPr>
              <a:t>01</a:t>
            </a:r>
            <a:r>
              <a:rPr lang="en-US" smtClean="0">
                <a:ea typeface="ＭＳ Ｐゴシック" charset="-128"/>
              </a:rPr>
              <a:t> mode</a:t>
            </a:r>
          </a:p>
        </p:txBody>
      </p:sp>
      <p:sp>
        <p:nvSpPr>
          <p:cNvPr id="31749" name="Text Box 4"/>
          <p:cNvSpPr txBox="1">
            <a:spLocks noChangeArrowheads="1"/>
          </p:cNvSpPr>
          <p:nvPr/>
        </p:nvSpPr>
        <p:spPr bwMode="auto">
          <a:xfrm>
            <a:off x="1524000" y="1143000"/>
            <a:ext cx="3121025" cy="1066800"/>
          </a:xfrm>
          <a:prstGeom prst="rect">
            <a:avLst/>
          </a:prstGeom>
          <a:noFill/>
          <a:ln w="9525">
            <a:noFill/>
            <a:miter lim="800000"/>
            <a:headEnd/>
            <a:tailEnd/>
          </a:ln>
        </p:spPr>
        <p:txBody>
          <a:bodyPr wrap="none">
            <a:spAutoFit/>
          </a:bodyPr>
          <a:lstStyle/>
          <a:p>
            <a:pPr algn="ctr" eaLnBrk="0" hangingPunct="0"/>
            <a:r>
              <a:rPr lang="en-US" sz="3200">
                <a:solidFill>
                  <a:srgbClr val="FF0000"/>
                </a:solidFill>
              </a:rPr>
              <a:t>lowest-loss</a:t>
            </a:r>
            <a:r>
              <a:rPr lang="en-US" sz="3200"/>
              <a:t> mode,</a:t>
            </a:r>
          </a:p>
          <a:p>
            <a:pPr algn="ctr" eaLnBrk="0" hangingPunct="0"/>
            <a:r>
              <a:rPr lang="en-US" sz="3200"/>
              <a:t>just </a:t>
            </a:r>
            <a:r>
              <a:rPr lang="en-US" sz="3200">
                <a:solidFill>
                  <a:schemeClr val="accent2"/>
                </a:solidFill>
              </a:rPr>
              <a:t>as in metal</a:t>
            </a:r>
            <a:endParaRPr lang="en-US" sz="3200"/>
          </a:p>
        </p:txBody>
      </p:sp>
      <p:graphicFrame>
        <p:nvGraphicFramePr>
          <p:cNvPr id="31746" name="Object 2"/>
          <p:cNvGraphicFramePr>
            <a:graphicFrameLocks noChangeAspect="1"/>
          </p:cNvGraphicFramePr>
          <p:nvPr/>
        </p:nvGraphicFramePr>
        <p:xfrm>
          <a:off x="7861300" y="1371600"/>
          <a:ext cx="457200" cy="571500"/>
        </p:xfrm>
        <a:graphic>
          <a:graphicData uri="http://schemas.openxmlformats.org/presentationml/2006/ole">
            <p:oleObj spid="_x0000_s31746" name="Equation" r:id="rId4" imgW="152400" imgH="190500" progId="">
              <p:embed/>
            </p:oleObj>
          </a:graphicData>
        </a:graphic>
      </p:graphicFrame>
      <p:grpSp>
        <p:nvGrpSpPr>
          <p:cNvPr id="31750" name="Group 6"/>
          <p:cNvGrpSpPr>
            <a:grpSpLocks/>
          </p:cNvGrpSpPr>
          <p:nvPr/>
        </p:nvGrpSpPr>
        <p:grpSpPr bwMode="auto">
          <a:xfrm>
            <a:off x="533400" y="2743200"/>
            <a:ext cx="4191000" cy="1311275"/>
            <a:chOff x="432" y="1872"/>
            <a:chExt cx="2640" cy="826"/>
          </a:xfrm>
        </p:grpSpPr>
        <p:sp>
          <p:nvSpPr>
            <p:cNvPr id="31759" name="Line 7"/>
            <p:cNvSpPr>
              <a:spLocks noChangeShapeType="1"/>
            </p:cNvSpPr>
            <p:nvPr/>
          </p:nvSpPr>
          <p:spPr bwMode="auto">
            <a:xfrm>
              <a:off x="2400" y="2256"/>
              <a:ext cx="672" cy="288"/>
            </a:xfrm>
            <a:prstGeom prst="line">
              <a:avLst/>
            </a:prstGeom>
            <a:noFill/>
            <a:ln w="76200">
              <a:solidFill>
                <a:schemeClr val="tx1"/>
              </a:solidFill>
              <a:round/>
              <a:headEnd/>
              <a:tailEnd type="triangle" w="med" len="med"/>
            </a:ln>
          </p:spPr>
          <p:txBody>
            <a:bodyPr wrap="none" anchor="ctr"/>
            <a:lstStyle/>
            <a:p>
              <a:endParaRPr lang="cs-CZ"/>
            </a:p>
          </p:txBody>
        </p:sp>
        <p:sp>
          <p:nvSpPr>
            <p:cNvPr id="31760" name="Text Box 8"/>
            <p:cNvSpPr txBox="1">
              <a:spLocks noChangeArrowheads="1"/>
            </p:cNvSpPr>
            <p:nvPr/>
          </p:nvSpPr>
          <p:spPr bwMode="auto">
            <a:xfrm>
              <a:off x="432" y="1872"/>
              <a:ext cx="2112" cy="826"/>
            </a:xfrm>
            <a:prstGeom prst="rect">
              <a:avLst/>
            </a:prstGeom>
            <a:noFill/>
            <a:ln w="9525">
              <a:noFill/>
              <a:miter lim="800000"/>
              <a:headEnd/>
              <a:tailEnd/>
            </a:ln>
          </p:spPr>
          <p:txBody>
            <a:bodyPr wrap="none">
              <a:spAutoFit/>
            </a:bodyPr>
            <a:lstStyle/>
            <a:p>
              <a:pPr algn="ctr" eaLnBrk="0" hangingPunct="0"/>
              <a:r>
                <a:rPr lang="en-US"/>
                <a:t>(near) </a:t>
              </a:r>
              <a:r>
                <a:rPr lang="en-US" sz="2800">
                  <a:solidFill>
                    <a:srgbClr val="FF0000"/>
                  </a:solidFill>
                </a:rPr>
                <a:t>node at interface</a:t>
              </a:r>
              <a:endParaRPr lang="en-US"/>
            </a:p>
            <a:p>
              <a:pPr algn="ctr" eaLnBrk="0" hangingPunct="0"/>
              <a:r>
                <a:rPr lang="en-US"/>
                <a:t>= strong confinement</a:t>
              </a:r>
            </a:p>
            <a:p>
              <a:pPr algn="ctr" eaLnBrk="0" hangingPunct="0"/>
              <a:r>
                <a:rPr lang="en-US" sz="2800"/>
                <a:t>= low losses</a:t>
              </a:r>
              <a:endParaRPr lang="en-US"/>
            </a:p>
          </p:txBody>
        </p:sp>
      </p:grpSp>
      <p:grpSp>
        <p:nvGrpSpPr>
          <p:cNvPr id="31751" name="Group 9"/>
          <p:cNvGrpSpPr>
            <a:grpSpLocks/>
          </p:cNvGrpSpPr>
          <p:nvPr/>
        </p:nvGrpSpPr>
        <p:grpSpPr bwMode="auto">
          <a:xfrm>
            <a:off x="152400" y="76200"/>
            <a:ext cx="762000" cy="762000"/>
            <a:chOff x="3648" y="912"/>
            <a:chExt cx="1344" cy="1344"/>
          </a:xfrm>
        </p:grpSpPr>
        <p:sp>
          <p:nvSpPr>
            <p:cNvPr id="31753" name="Oval 10"/>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31754" name="Oval 11"/>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31755" name="Oval 12"/>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31756" name="Oval 13"/>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31757" name="Oval 14"/>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31758" name="Oval 15"/>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31752" name="Text Box 17"/>
          <p:cNvSpPr txBox="1">
            <a:spLocks noChangeArrowheads="1"/>
          </p:cNvSpPr>
          <p:nvPr/>
        </p:nvSpPr>
        <p:spPr bwMode="auto">
          <a:xfrm>
            <a:off x="6000750" y="6477000"/>
            <a:ext cx="2990850" cy="304800"/>
          </a:xfrm>
          <a:prstGeom prst="rect">
            <a:avLst/>
          </a:prstGeom>
          <a:noFill/>
          <a:ln w="9525">
            <a:noFill/>
            <a:miter lim="800000"/>
            <a:headEnd/>
            <a:tailEnd/>
          </a:ln>
        </p:spPr>
        <p:txBody>
          <a:bodyPr wrap="none">
            <a:spAutoFit/>
          </a:bodyPr>
          <a:lstStyle/>
          <a:p>
            <a:pPr algn="ctr" eaLnBrk="0" hangingPunct="0"/>
            <a:r>
              <a:rPr lang="en-US" sz="1400"/>
              <a:t>[ Johnson, </a:t>
            </a:r>
            <a:r>
              <a:rPr lang="en-US" sz="1400" i="1"/>
              <a:t>Opt. Express</a:t>
            </a:r>
            <a:r>
              <a:rPr lang="en-US" sz="1400"/>
              <a:t> </a:t>
            </a:r>
            <a:r>
              <a:rPr lang="en-US" sz="1400" b="1"/>
              <a:t>9</a:t>
            </a:r>
            <a:r>
              <a:rPr lang="en-US" sz="1400"/>
              <a:t>, 748 (2001) ]</a:t>
            </a: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Suppressing Cladding Losses</a:t>
            </a:r>
          </a:p>
        </p:txBody>
      </p:sp>
      <p:grpSp>
        <p:nvGrpSpPr>
          <p:cNvPr id="258051" name="Group 3"/>
          <p:cNvGrpSpPr>
            <a:grpSpLocks/>
          </p:cNvGrpSpPr>
          <p:nvPr/>
        </p:nvGrpSpPr>
        <p:grpSpPr bwMode="auto">
          <a:xfrm>
            <a:off x="8077200" y="228600"/>
            <a:ext cx="914400" cy="914400"/>
            <a:chOff x="3648" y="912"/>
            <a:chExt cx="1344" cy="1344"/>
          </a:xfrm>
        </p:grpSpPr>
        <p:sp>
          <p:nvSpPr>
            <p:cNvPr id="258062" name="Oval 4"/>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58063" name="Oval 5"/>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58064" name="Oval 6"/>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58065" name="Oval 7"/>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58066" name="Oval 8"/>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58067" name="Oval 9"/>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pic>
        <p:nvPicPr>
          <p:cNvPr id="258052" name="Picture 10"/>
          <p:cNvPicPr>
            <a:picLocks noChangeAspect="1" noChangeArrowheads="1"/>
          </p:cNvPicPr>
          <p:nvPr/>
        </p:nvPicPr>
        <p:blipFill>
          <a:blip r:embed="rId2"/>
          <a:srcRect/>
          <a:stretch>
            <a:fillRect/>
          </a:stretch>
        </p:blipFill>
        <p:spPr bwMode="auto">
          <a:xfrm>
            <a:off x="3454400" y="1295400"/>
            <a:ext cx="5461000" cy="4927600"/>
          </a:xfrm>
          <a:prstGeom prst="rect">
            <a:avLst/>
          </a:prstGeom>
          <a:noFill/>
          <a:ln w="9525">
            <a:noFill/>
            <a:miter lim="800000"/>
            <a:headEnd/>
            <a:tailEnd/>
          </a:ln>
        </p:spPr>
      </p:pic>
      <p:sp>
        <p:nvSpPr>
          <p:cNvPr id="258053" name="Text Box 11"/>
          <p:cNvSpPr txBox="1">
            <a:spLocks noChangeArrowheads="1"/>
          </p:cNvSpPr>
          <p:nvPr/>
        </p:nvSpPr>
        <p:spPr bwMode="auto">
          <a:xfrm>
            <a:off x="5632450" y="2362200"/>
            <a:ext cx="793750" cy="457200"/>
          </a:xfrm>
          <a:prstGeom prst="rect">
            <a:avLst/>
          </a:prstGeom>
          <a:noFill/>
          <a:ln w="9525">
            <a:noFill/>
            <a:miter lim="800000"/>
            <a:headEnd/>
            <a:tailEnd/>
          </a:ln>
        </p:spPr>
        <p:txBody>
          <a:bodyPr wrap="none">
            <a:spAutoFit/>
          </a:bodyPr>
          <a:lstStyle/>
          <a:p>
            <a:pPr algn="ctr" eaLnBrk="0" hangingPunct="0"/>
            <a:r>
              <a:rPr lang="en-US"/>
              <a:t>EH</a:t>
            </a:r>
            <a:r>
              <a:rPr lang="en-US" baseline="-25000"/>
              <a:t>11</a:t>
            </a:r>
            <a:endParaRPr lang="en-US"/>
          </a:p>
        </p:txBody>
      </p:sp>
      <p:sp>
        <p:nvSpPr>
          <p:cNvPr id="258054" name="Text Box 12"/>
          <p:cNvSpPr txBox="1">
            <a:spLocks noChangeArrowheads="1"/>
          </p:cNvSpPr>
          <p:nvPr/>
        </p:nvSpPr>
        <p:spPr bwMode="auto">
          <a:xfrm>
            <a:off x="5667375" y="4572000"/>
            <a:ext cx="7588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TE</a:t>
            </a:r>
            <a:r>
              <a:rPr lang="en-US" baseline="-25000">
                <a:solidFill>
                  <a:srgbClr val="FF0000"/>
                </a:solidFill>
              </a:rPr>
              <a:t>01</a:t>
            </a:r>
            <a:endParaRPr lang="en-US">
              <a:solidFill>
                <a:srgbClr val="FF0000"/>
              </a:solidFill>
            </a:endParaRPr>
          </a:p>
        </p:txBody>
      </p:sp>
      <p:sp>
        <p:nvSpPr>
          <p:cNvPr id="258055" name="Rectangle 13"/>
          <p:cNvSpPr>
            <a:spLocks noChangeArrowheads="1"/>
          </p:cNvSpPr>
          <p:nvPr/>
        </p:nvSpPr>
        <p:spPr bwMode="auto">
          <a:xfrm>
            <a:off x="3429000" y="1219200"/>
            <a:ext cx="344488" cy="5038725"/>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58056" name="Rectangle 14"/>
          <p:cNvSpPr>
            <a:spLocks noChangeArrowheads="1"/>
          </p:cNvSpPr>
          <p:nvPr/>
        </p:nvSpPr>
        <p:spPr bwMode="auto">
          <a:xfrm>
            <a:off x="315913" y="1571625"/>
            <a:ext cx="3127375" cy="12700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58057" name="Text Box 15"/>
          <p:cNvSpPr txBox="1">
            <a:spLocks noChangeArrowheads="1"/>
          </p:cNvSpPr>
          <p:nvPr/>
        </p:nvSpPr>
        <p:spPr bwMode="auto">
          <a:xfrm>
            <a:off x="228600" y="1600200"/>
            <a:ext cx="3276600" cy="1187450"/>
          </a:xfrm>
          <a:prstGeom prst="rect">
            <a:avLst/>
          </a:prstGeom>
          <a:noFill/>
          <a:ln w="9525">
            <a:noFill/>
            <a:miter lim="800000"/>
            <a:headEnd/>
            <a:tailEnd/>
          </a:ln>
        </p:spPr>
        <p:txBody>
          <a:bodyPr>
            <a:spAutoFit/>
          </a:bodyPr>
          <a:lstStyle/>
          <a:p>
            <a:pPr algn="ctr" eaLnBrk="0" hangingPunct="0"/>
            <a:r>
              <a:rPr lang="en-US" b="1"/>
              <a:t>Mode Losses</a:t>
            </a:r>
          </a:p>
          <a:p>
            <a:pPr algn="ctr" eaLnBrk="0" hangingPunct="0"/>
            <a:r>
              <a:rPr lang="en-US" b="1"/>
              <a:t>÷</a:t>
            </a:r>
          </a:p>
          <a:p>
            <a:pPr algn="ctr" eaLnBrk="0" hangingPunct="0"/>
            <a:r>
              <a:rPr lang="en-US" b="1"/>
              <a:t>Bulk Cladding Losses</a:t>
            </a:r>
          </a:p>
        </p:txBody>
      </p:sp>
      <p:sp>
        <p:nvSpPr>
          <p:cNvPr id="258058" name="Text Box 16"/>
          <p:cNvSpPr txBox="1">
            <a:spLocks noChangeArrowheads="1"/>
          </p:cNvSpPr>
          <p:nvPr/>
        </p:nvSpPr>
        <p:spPr bwMode="auto">
          <a:xfrm>
            <a:off x="290513" y="4375150"/>
            <a:ext cx="3214687" cy="1492250"/>
          </a:xfrm>
          <a:prstGeom prst="rect">
            <a:avLst/>
          </a:prstGeom>
          <a:noFill/>
          <a:ln w="9525">
            <a:noFill/>
            <a:miter lim="800000"/>
            <a:headEnd/>
            <a:tailEnd/>
          </a:ln>
        </p:spPr>
        <p:txBody>
          <a:bodyPr wrap="none">
            <a:spAutoFit/>
          </a:bodyPr>
          <a:lstStyle/>
          <a:p>
            <a:pPr algn="ctr" eaLnBrk="0" hangingPunct="0"/>
            <a:r>
              <a:rPr lang="en-US"/>
              <a:t>TE</a:t>
            </a:r>
            <a:r>
              <a:rPr lang="en-US" baseline="-25000"/>
              <a:t>01</a:t>
            </a:r>
            <a:r>
              <a:rPr lang="en-US"/>
              <a:t> strongly </a:t>
            </a:r>
            <a:r>
              <a:rPr lang="en-US">
                <a:solidFill>
                  <a:srgbClr val="FF0000"/>
                </a:solidFill>
              </a:rPr>
              <a:t>suppresses</a:t>
            </a:r>
            <a:endParaRPr lang="en-US"/>
          </a:p>
          <a:p>
            <a:pPr algn="ctr" eaLnBrk="0" hangingPunct="0"/>
            <a:r>
              <a:rPr lang="en-US"/>
              <a:t>cladding </a:t>
            </a:r>
            <a:r>
              <a:rPr lang="en-US">
                <a:solidFill>
                  <a:srgbClr val="FF0000"/>
                </a:solidFill>
              </a:rPr>
              <a:t>absorption</a:t>
            </a:r>
            <a:endParaRPr lang="en-US"/>
          </a:p>
          <a:p>
            <a:pPr algn="ctr" eaLnBrk="0" hangingPunct="0"/>
            <a:endParaRPr lang="en-US"/>
          </a:p>
          <a:p>
            <a:pPr algn="ctr" eaLnBrk="0" hangingPunct="0"/>
            <a:r>
              <a:rPr lang="en-US" sz="2000"/>
              <a:t>(like ohmic loss, for metal)</a:t>
            </a:r>
            <a:endParaRPr lang="en-US"/>
          </a:p>
        </p:txBody>
      </p:sp>
      <p:sp>
        <p:nvSpPr>
          <p:cNvPr id="258059" name="Text Box 17"/>
          <p:cNvSpPr txBox="1">
            <a:spLocks noChangeArrowheads="1"/>
          </p:cNvSpPr>
          <p:nvPr/>
        </p:nvSpPr>
        <p:spPr bwMode="auto">
          <a:xfrm>
            <a:off x="457200" y="3352800"/>
            <a:ext cx="2871788" cy="457200"/>
          </a:xfrm>
          <a:prstGeom prst="rect">
            <a:avLst/>
          </a:prstGeom>
          <a:noFill/>
          <a:ln w="9525">
            <a:noFill/>
            <a:miter lim="800000"/>
            <a:headEnd/>
            <a:tailEnd/>
          </a:ln>
        </p:spPr>
        <p:txBody>
          <a:bodyPr wrap="none">
            <a:spAutoFit/>
          </a:bodyPr>
          <a:lstStyle/>
          <a:p>
            <a:pPr algn="ctr" eaLnBrk="0" hangingPunct="0"/>
            <a:r>
              <a:rPr lang="en-US"/>
              <a:t>Large </a:t>
            </a:r>
            <a:r>
              <a:rPr lang="en-US">
                <a:solidFill>
                  <a:schemeClr val="accent2"/>
                </a:solidFill>
              </a:rPr>
              <a:t>differential loss</a:t>
            </a:r>
            <a:endParaRPr lang="en-US"/>
          </a:p>
        </p:txBody>
      </p:sp>
      <p:sp>
        <p:nvSpPr>
          <p:cNvPr id="258060" name="Text Box 18"/>
          <p:cNvSpPr txBox="1">
            <a:spLocks noChangeArrowheads="1"/>
          </p:cNvSpPr>
          <p:nvPr/>
        </p:nvSpPr>
        <p:spPr bwMode="auto">
          <a:xfrm>
            <a:off x="6272213" y="6248400"/>
            <a:ext cx="1042987" cy="488950"/>
          </a:xfrm>
          <a:prstGeom prst="rect">
            <a:avLst/>
          </a:prstGeom>
          <a:noFill/>
          <a:ln w="9525">
            <a:noFill/>
            <a:miter lim="800000"/>
            <a:headEnd/>
            <a:tailEnd/>
          </a:ln>
        </p:spPr>
        <p:txBody>
          <a:bodyPr wrap="none">
            <a:spAutoFit/>
          </a:bodyPr>
          <a:lstStyle/>
          <a:p>
            <a:pPr algn="ctr" eaLnBrk="0" hangingPunct="0"/>
            <a:r>
              <a:rPr lang="en-US">
                <a:latin typeface="Symbol" pitchFamily="18" charset="2"/>
              </a:rPr>
              <a:t>l</a:t>
            </a:r>
            <a:r>
              <a:rPr lang="en-US"/>
              <a:t> (</a:t>
            </a:r>
            <a:r>
              <a:rPr lang="en-US">
                <a:latin typeface="Symbol" pitchFamily="18" charset="2"/>
              </a:rPr>
              <a:t>m</a:t>
            </a:r>
            <a:r>
              <a:rPr lang="en-US"/>
              <a:t>m)</a:t>
            </a:r>
          </a:p>
        </p:txBody>
      </p:sp>
      <p:sp>
        <p:nvSpPr>
          <p:cNvPr id="258061" name="Text Box 20"/>
          <p:cNvSpPr txBox="1">
            <a:spLocks noChangeArrowheads="1"/>
          </p:cNvSpPr>
          <p:nvPr/>
        </p:nvSpPr>
        <p:spPr bwMode="auto">
          <a:xfrm>
            <a:off x="0" y="6477000"/>
            <a:ext cx="2990850" cy="304800"/>
          </a:xfrm>
          <a:prstGeom prst="rect">
            <a:avLst/>
          </a:prstGeom>
          <a:noFill/>
          <a:ln w="9525">
            <a:noFill/>
            <a:miter lim="800000"/>
            <a:headEnd/>
            <a:tailEnd/>
          </a:ln>
        </p:spPr>
        <p:txBody>
          <a:bodyPr wrap="none">
            <a:spAutoFit/>
          </a:bodyPr>
          <a:lstStyle/>
          <a:p>
            <a:pPr algn="ctr" eaLnBrk="0" hangingPunct="0"/>
            <a:r>
              <a:rPr lang="en-US" sz="1400"/>
              <a:t>[ Johnson, </a:t>
            </a:r>
            <a:r>
              <a:rPr lang="en-US" sz="1400" i="1"/>
              <a:t>Opt. Express</a:t>
            </a:r>
            <a:r>
              <a:rPr lang="en-US" sz="1400"/>
              <a:t> </a:t>
            </a:r>
            <a:r>
              <a:rPr lang="en-US" sz="1400" b="1"/>
              <a:t>9</a:t>
            </a:r>
            <a:r>
              <a:rPr lang="en-US" sz="1400"/>
              <a:t>, 748 (2001) ]</a:t>
            </a: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Quantifying Nonlinearity</a:t>
            </a:r>
          </a:p>
        </p:txBody>
      </p:sp>
      <p:sp>
        <p:nvSpPr>
          <p:cNvPr id="259075" name="Text Box 3"/>
          <p:cNvSpPr txBox="1">
            <a:spLocks noChangeArrowheads="1"/>
          </p:cNvSpPr>
          <p:nvPr/>
        </p:nvSpPr>
        <p:spPr bwMode="auto">
          <a:xfrm>
            <a:off x="1392238" y="1917700"/>
            <a:ext cx="6457950" cy="488950"/>
          </a:xfrm>
          <a:prstGeom prst="rect">
            <a:avLst/>
          </a:prstGeom>
          <a:noFill/>
          <a:ln w="9525">
            <a:noFill/>
            <a:miter lim="800000"/>
            <a:headEnd/>
            <a:tailEnd/>
          </a:ln>
        </p:spPr>
        <p:txBody>
          <a:bodyPr wrap="none">
            <a:spAutoFit/>
          </a:bodyPr>
          <a:lstStyle/>
          <a:p>
            <a:pPr algn="ctr" eaLnBrk="0" hangingPunct="0"/>
            <a:r>
              <a:rPr lang="en-US">
                <a:latin typeface="Symbol" pitchFamily="18" charset="2"/>
              </a:rPr>
              <a:t>Db </a:t>
            </a:r>
            <a:r>
              <a:rPr lang="en-US"/>
              <a:t>~ power </a:t>
            </a:r>
            <a:r>
              <a:rPr lang="en-US" i="1"/>
              <a:t>P</a:t>
            </a:r>
            <a:r>
              <a:rPr lang="en-US"/>
              <a:t> ~ 1 / lengthscale for nonlinear effects</a:t>
            </a:r>
          </a:p>
        </p:txBody>
      </p:sp>
      <p:sp>
        <p:nvSpPr>
          <p:cNvPr id="259076" name="Text Box 4"/>
          <p:cNvSpPr txBox="1">
            <a:spLocks noChangeArrowheads="1"/>
          </p:cNvSpPr>
          <p:nvPr/>
        </p:nvSpPr>
        <p:spPr bwMode="auto">
          <a:xfrm>
            <a:off x="838200" y="2819400"/>
            <a:ext cx="7580313" cy="1717675"/>
          </a:xfrm>
          <a:prstGeom prst="rect">
            <a:avLst/>
          </a:prstGeom>
          <a:noFill/>
          <a:ln w="9525">
            <a:noFill/>
            <a:miter lim="800000"/>
            <a:headEnd/>
            <a:tailEnd/>
          </a:ln>
        </p:spPr>
        <p:txBody>
          <a:bodyPr wrap="none">
            <a:spAutoFit/>
          </a:bodyPr>
          <a:lstStyle/>
          <a:p>
            <a:pPr algn="ctr" eaLnBrk="0" hangingPunct="0"/>
            <a:r>
              <a:rPr lang="en-US" sz="3200">
                <a:solidFill>
                  <a:srgbClr val="FF0000"/>
                </a:solidFill>
                <a:latin typeface="Symbol" pitchFamily="18" charset="2"/>
              </a:rPr>
              <a:t>g</a:t>
            </a:r>
            <a:r>
              <a:rPr lang="en-US" sz="3200">
                <a:solidFill>
                  <a:srgbClr val="FF0000"/>
                </a:solidFill>
              </a:rPr>
              <a:t> = </a:t>
            </a:r>
            <a:r>
              <a:rPr lang="en-US" sz="3200">
                <a:solidFill>
                  <a:srgbClr val="FF0000"/>
                </a:solidFill>
                <a:latin typeface="Symbol" pitchFamily="18" charset="2"/>
              </a:rPr>
              <a:t>Db</a:t>
            </a:r>
            <a:r>
              <a:rPr lang="en-US" sz="3200">
                <a:solidFill>
                  <a:srgbClr val="FF0000"/>
                </a:solidFill>
              </a:rPr>
              <a:t> / </a:t>
            </a:r>
            <a:r>
              <a:rPr lang="en-US" sz="3200" i="1">
                <a:solidFill>
                  <a:srgbClr val="FF0000"/>
                </a:solidFill>
              </a:rPr>
              <a:t>P</a:t>
            </a:r>
            <a:endParaRPr lang="en-US" sz="3200">
              <a:solidFill>
                <a:srgbClr val="FF0000"/>
              </a:solidFill>
            </a:endParaRPr>
          </a:p>
          <a:p>
            <a:pPr algn="ctr" eaLnBrk="0" hangingPunct="0"/>
            <a:endParaRPr lang="en-US"/>
          </a:p>
          <a:p>
            <a:pPr algn="ctr" eaLnBrk="0" hangingPunct="0"/>
            <a:r>
              <a:rPr lang="en-US"/>
              <a:t>= </a:t>
            </a:r>
            <a:r>
              <a:rPr lang="en-US">
                <a:solidFill>
                  <a:srgbClr val="FF0000"/>
                </a:solidFill>
              </a:rPr>
              <a:t>nonlinear-strength</a:t>
            </a:r>
            <a:r>
              <a:rPr lang="en-US"/>
              <a:t> parameter determining</a:t>
            </a:r>
          </a:p>
          <a:p>
            <a:pPr algn="ctr" eaLnBrk="0" hangingPunct="0"/>
            <a:r>
              <a:rPr lang="en-US"/>
              <a:t>self-phase modulation (SPM), four-wave mixing (FWM), …</a:t>
            </a:r>
          </a:p>
        </p:txBody>
      </p:sp>
      <p:sp>
        <p:nvSpPr>
          <p:cNvPr id="259077" name="Text Box 5"/>
          <p:cNvSpPr txBox="1">
            <a:spLocks noChangeArrowheads="1"/>
          </p:cNvSpPr>
          <p:nvPr/>
        </p:nvSpPr>
        <p:spPr bwMode="auto">
          <a:xfrm>
            <a:off x="5343525" y="4984750"/>
            <a:ext cx="3114675" cy="1187450"/>
          </a:xfrm>
          <a:prstGeom prst="rect">
            <a:avLst/>
          </a:prstGeom>
          <a:noFill/>
          <a:ln w="9525">
            <a:noFill/>
            <a:miter lim="800000"/>
            <a:headEnd/>
            <a:tailEnd/>
          </a:ln>
        </p:spPr>
        <p:txBody>
          <a:bodyPr wrap="none">
            <a:spAutoFit/>
          </a:bodyPr>
          <a:lstStyle/>
          <a:p>
            <a:pPr algn="ctr" eaLnBrk="0" hangingPunct="0"/>
            <a:r>
              <a:rPr lang="en-US"/>
              <a:t>(unlike </a:t>
            </a:r>
            <a:r>
              <a:rPr lang="ja-JP" altLang="en-US"/>
              <a:t>“</a:t>
            </a:r>
            <a:r>
              <a:rPr lang="en-US" altLang="ja-JP"/>
              <a:t>effective area,</a:t>
            </a:r>
            <a:r>
              <a:rPr lang="ja-JP" altLang="en-US"/>
              <a:t>”</a:t>
            </a:r>
            <a:endParaRPr lang="en-US" altLang="ja-JP"/>
          </a:p>
          <a:p>
            <a:pPr algn="ctr" eaLnBrk="0" hangingPunct="0"/>
            <a:r>
              <a:rPr lang="en-US">
                <a:solidFill>
                  <a:schemeClr val="accent2"/>
                </a:solidFill>
              </a:rPr>
              <a:t>tells </a:t>
            </a:r>
            <a:r>
              <a:rPr lang="en-US" i="1">
                <a:solidFill>
                  <a:schemeClr val="accent2"/>
                </a:solidFill>
              </a:rPr>
              <a:t>where</a:t>
            </a:r>
            <a:r>
              <a:rPr lang="en-US">
                <a:solidFill>
                  <a:schemeClr val="accent2"/>
                </a:solidFill>
              </a:rPr>
              <a:t> the field is</a:t>
            </a:r>
            <a:r>
              <a:rPr lang="en-US"/>
              <a:t>, </a:t>
            </a:r>
          </a:p>
          <a:p>
            <a:pPr algn="ctr" eaLnBrk="0" hangingPunct="0"/>
            <a:r>
              <a:rPr lang="en-US"/>
              <a:t>not just how big)</a:t>
            </a:r>
          </a:p>
        </p:txBody>
      </p:sp>
      <p:sp>
        <p:nvSpPr>
          <p:cNvPr id="259078" name="Text Box 6"/>
          <p:cNvSpPr txBox="1">
            <a:spLocks noChangeArrowheads="1"/>
          </p:cNvSpPr>
          <p:nvPr/>
        </p:nvSpPr>
        <p:spPr bwMode="auto">
          <a:xfrm>
            <a:off x="0" y="6477000"/>
            <a:ext cx="2990850" cy="304800"/>
          </a:xfrm>
          <a:prstGeom prst="rect">
            <a:avLst/>
          </a:prstGeom>
          <a:noFill/>
          <a:ln w="9525">
            <a:noFill/>
            <a:miter lim="800000"/>
            <a:headEnd/>
            <a:tailEnd/>
          </a:ln>
        </p:spPr>
        <p:txBody>
          <a:bodyPr wrap="none">
            <a:spAutoFit/>
          </a:bodyPr>
          <a:lstStyle/>
          <a:p>
            <a:pPr algn="ctr" eaLnBrk="0" hangingPunct="0"/>
            <a:r>
              <a:rPr lang="en-US" sz="1400"/>
              <a:t>[ Johnson, </a:t>
            </a:r>
            <a:r>
              <a:rPr lang="en-US" sz="1400" i="1"/>
              <a:t>Opt. Express</a:t>
            </a:r>
            <a:r>
              <a:rPr lang="en-US" sz="1400"/>
              <a:t> </a:t>
            </a:r>
            <a:r>
              <a:rPr lang="en-US" sz="1400" b="1"/>
              <a:t>9</a:t>
            </a:r>
            <a:r>
              <a:rPr lang="en-US" sz="1400"/>
              <a:t>, 748 (2001) ]</a:t>
            </a:r>
          </a:p>
        </p:txBody>
      </p:sp>
      <p:sp>
        <p:nvSpPr>
          <p:cNvPr id="259079" name="Text Box 7"/>
          <p:cNvSpPr txBox="1">
            <a:spLocks noChangeArrowheads="1"/>
          </p:cNvSpPr>
          <p:nvPr/>
        </p:nvSpPr>
        <p:spPr bwMode="auto">
          <a:xfrm>
            <a:off x="3200400" y="6477000"/>
            <a:ext cx="5948363" cy="304800"/>
          </a:xfrm>
          <a:prstGeom prst="rect">
            <a:avLst/>
          </a:prstGeom>
          <a:noFill/>
          <a:ln w="9525">
            <a:noFill/>
            <a:miter lim="800000"/>
            <a:headEnd/>
            <a:tailEnd/>
          </a:ln>
        </p:spPr>
        <p:txBody>
          <a:bodyPr wrap="none">
            <a:spAutoFit/>
          </a:bodyPr>
          <a:lstStyle/>
          <a:p>
            <a:pPr algn="ctr" eaLnBrk="0" hangingPunct="0"/>
            <a:r>
              <a:rPr lang="en-US" sz="1400"/>
              <a:t>[ R. Ramaswami &amp; K. N. Sivarajan, </a:t>
            </a:r>
            <a:r>
              <a:rPr lang="en-US" sz="1400" i="1"/>
              <a:t>Optical Networks: A Practical Perspective</a:t>
            </a:r>
            <a:r>
              <a:rPr lang="en-US" sz="1400"/>
              <a:t> ]</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2"/>
          <a:srcRect/>
          <a:stretch>
            <a:fillRect/>
          </a:stretch>
        </p:blipFill>
        <p:spPr bwMode="auto">
          <a:xfrm>
            <a:off x="3505200" y="1295400"/>
            <a:ext cx="5461000" cy="4927600"/>
          </a:xfrm>
          <a:prstGeom prst="rect">
            <a:avLst/>
          </a:prstGeom>
          <a:noFill/>
          <a:ln w="9525">
            <a:noFill/>
            <a:miter lim="800000"/>
            <a:headEnd/>
            <a:tailEnd/>
          </a:ln>
        </p:spPr>
      </p:pic>
      <p:sp>
        <p:nvSpPr>
          <p:cNvPr id="260099" name="Rectangle 3"/>
          <p:cNvSpPr>
            <a:spLocks noGrp="1" noChangeArrowheads="1"/>
          </p:cNvSpPr>
          <p:nvPr>
            <p:ph type="title"/>
          </p:nvPr>
        </p:nvSpPr>
        <p:spPr>
          <a:xfrm>
            <a:off x="-228600" y="76200"/>
            <a:ext cx="8534400" cy="1143000"/>
          </a:xfrm>
        </p:spPr>
        <p:txBody>
          <a:bodyPr/>
          <a:lstStyle/>
          <a:p>
            <a:r>
              <a:rPr lang="en-US" smtClean="0">
                <a:ea typeface="ＭＳ Ｐゴシック" charset="-128"/>
              </a:rPr>
              <a:t>Suppressing Cladding Nonlinearity</a:t>
            </a:r>
          </a:p>
        </p:txBody>
      </p:sp>
      <p:grpSp>
        <p:nvGrpSpPr>
          <p:cNvPr id="260100" name="Group 4"/>
          <p:cNvGrpSpPr>
            <a:grpSpLocks/>
          </p:cNvGrpSpPr>
          <p:nvPr/>
        </p:nvGrpSpPr>
        <p:grpSpPr bwMode="auto">
          <a:xfrm>
            <a:off x="8229600" y="228600"/>
            <a:ext cx="914400" cy="914400"/>
            <a:chOff x="3648" y="912"/>
            <a:chExt cx="1344" cy="1344"/>
          </a:xfrm>
        </p:grpSpPr>
        <p:sp>
          <p:nvSpPr>
            <p:cNvPr id="260109" name="Oval 5"/>
            <p:cNvSpPr>
              <a:spLocks noChangeArrowheads="1"/>
            </p:cNvSpPr>
            <p:nvPr/>
          </p:nvSpPr>
          <p:spPr bwMode="auto">
            <a:xfrm>
              <a:off x="3648" y="912"/>
              <a:ext cx="1344" cy="1344"/>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0110" name="Oval 6"/>
            <p:cNvSpPr>
              <a:spLocks noChangeArrowheads="1"/>
            </p:cNvSpPr>
            <p:nvPr/>
          </p:nvSpPr>
          <p:spPr bwMode="auto">
            <a:xfrm>
              <a:off x="3696" y="960"/>
              <a:ext cx="1248" cy="1248"/>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60111" name="Oval 7"/>
            <p:cNvSpPr>
              <a:spLocks noChangeArrowheads="1"/>
            </p:cNvSpPr>
            <p:nvPr/>
          </p:nvSpPr>
          <p:spPr bwMode="auto">
            <a:xfrm>
              <a:off x="3744" y="1008"/>
              <a:ext cx="1152" cy="1152"/>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0112" name="Oval 8"/>
            <p:cNvSpPr>
              <a:spLocks noChangeArrowheads="1"/>
            </p:cNvSpPr>
            <p:nvPr/>
          </p:nvSpPr>
          <p:spPr bwMode="auto">
            <a:xfrm>
              <a:off x="3792" y="1056"/>
              <a:ext cx="1056" cy="1056"/>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60113" name="Oval 9"/>
            <p:cNvSpPr>
              <a:spLocks noChangeArrowheads="1"/>
            </p:cNvSpPr>
            <p:nvPr/>
          </p:nvSpPr>
          <p:spPr bwMode="auto">
            <a:xfrm>
              <a:off x="3840" y="1104"/>
              <a:ext cx="960" cy="96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0114" name="Oval 10"/>
            <p:cNvSpPr>
              <a:spLocks noChangeArrowheads="1"/>
            </p:cNvSpPr>
            <p:nvPr/>
          </p:nvSpPr>
          <p:spPr bwMode="auto">
            <a:xfrm>
              <a:off x="3888" y="1152"/>
              <a:ext cx="864" cy="864"/>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260101" name="Text Box 11"/>
          <p:cNvSpPr txBox="1">
            <a:spLocks noChangeArrowheads="1"/>
          </p:cNvSpPr>
          <p:nvPr/>
        </p:nvSpPr>
        <p:spPr bwMode="auto">
          <a:xfrm>
            <a:off x="6781800" y="3200400"/>
            <a:ext cx="7588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TE</a:t>
            </a:r>
            <a:r>
              <a:rPr lang="en-US" baseline="-25000">
                <a:solidFill>
                  <a:srgbClr val="FF0000"/>
                </a:solidFill>
              </a:rPr>
              <a:t>01</a:t>
            </a:r>
            <a:endParaRPr lang="en-US">
              <a:solidFill>
                <a:srgbClr val="FF0000"/>
              </a:solidFill>
            </a:endParaRPr>
          </a:p>
        </p:txBody>
      </p:sp>
      <p:sp>
        <p:nvSpPr>
          <p:cNvPr id="260102" name="Rectangle 12"/>
          <p:cNvSpPr>
            <a:spLocks noChangeArrowheads="1"/>
          </p:cNvSpPr>
          <p:nvPr/>
        </p:nvSpPr>
        <p:spPr bwMode="auto">
          <a:xfrm>
            <a:off x="3486150" y="1219200"/>
            <a:ext cx="344488" cy="5038725"/>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60103" name="Rectangle 13"/>
          <p:cNvSpPr>
            <a:spLocks noChangeArrowheads="1"/>
          </p:cNvSpPr>
          <p:nvPr/>
        </p:nvSpPr>
        <p:spPr bwMode="auto">
          <a:xfrm>
            <a:off x="315913" y="1571625"/>
            <a:ext cx="3127375" cy="12700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60104" name="Text Box 14"/>
          <p:cNvSpPr txBox="1">
            <a:spLocks noChangeArrowheads="1"/>
          </p:cNvSpPr>
          <p:nvPr/>
        </p:nvSpPr>
        <p:spPr bwMode="auto">
          <a:xfrm>
            <a:off x="228600" y="1600200"/>
            <a:ext cx="3276600" cy="1187450"/>
          </a:xfrm>
          <a:prstGeom prst="rect">
            <a:avLst/>
          </a:prstGeom>
          <a:noFill/>
          <a:ln w="9525">
            <a:noFill/>
            <a:miter lim="800000"/>
            <a:headEnd/>
            <a:tailEnd/>
          </a:ln>
        </p:spPr>
        <p:txBody>
          <a:bodyPr>
            <a:spAutoFit/>
          </a:bodyPr>
          <a:lstStyle/>
          <a:p>
            <a:pPr algn="ctr" eaLnBrk="0" hangingPunct="0"/>
            <a:r>
              <a:rPr lang="en-US" b="1"/>
              <a:t>Mode Nonlinearity</a:t>
            </a:r>
            <a:r>
              <a:rPr lang="en-US" b="1">
                <a:solidFill>
                  <a:srgbClr val="FF0000"/>
                </a:solidFill>
              </a:rPr>
              <a:t>*</a:t>
            </a:r>
            <a:endParaRPr lang="en-US" b="1"/>
          </a:p>
          <a:p>
            <a:pPr algn="ctr" eaLnBrk="0" hangingPunct="0"/>
            <a:r>
              <a:rPr lang="en-US" b="1"/>
              <a:t>÷</a:t>
            </a:r>
          </a:p>
          <a:p>
            <a:pPr algn="ctr" eaLnBrk="0" hangingPunct="0"/>
            <a:r>
              <a:rPr lang="en-US" b="1"/>
              <a:t>Cladding Nonlinearity</a:t>
            </a:r>
          </a:p>
        </p:txBody>
      </p:sp>
      <p:sp>
        <p:nvSpPr>
          <p:cNvPr id="260105" name="Text Box 15"/>
          <p:cNvSpPr txBox="1">
            <a:spLocks noChangeArrowheads="1"/>
          </p:cNvSpPr>
          <p:nvPr/>
        </p:nvSpPr>
        <p:spPr bwMode="auto">
          <a:xfrm>
            <a:off x="6272213" y="6248400"/>
            <a:ext cx="1042987" cy="488950"/>
          </a:xfrm>
          <a:prstGeom prst="rect">
            <a:avLst/>
          </a:prstGeom>
          <a:noFill/>
          <a:ln w="9525">
            <a:noFill/>
            <a:miter lim="800000"/>
            <a:headEnd/>
            <a:tailEnd/>
          </a:ln>
        </p:spPr>
        <p:txBody>
          <a:bodyPr wrap="none">
            <a:spAutoFit/>
          </a:bodyPr>
          <a:lstStyle/>
          <a:p>
            <a:pPr algn="ctr" eaLnBrk="0" hangingPunct="0"/>
            <a:r>
              <a:rPr lang="en-US">
                <a:latin typeface="Symbol" pitchFamily="18" charset="2"/>
              </a:rPr>
              <a:t>l</a:t>
            </a:r>
            <a:r>
              <a:rPr lang="en-US"/>
              <a:t> (</a:t>
            </a:r>
            <a:r>
              <a:rPr lang="en-US">
                <a:latin typeface="Symbol" pitchFamily="18" charset="2"/>
              </a:rPr>
              <a:t>m</a:t>
            </a:r>
            <a:r>
              <a:rPr lang="en-US"/>
              <a:t>m)</a:t>
            </a:r>
          </a:p>
        </p:txBody>
      </p:sp>
      <p:sp>
        <p:nvSpPr>
          <p:cNvPr id="260106" name="Text Box 16"/>
          <p:cNvSpPr txBox="1">
            <a:spLocks noChangeArrowheads="1"/>
          </p:cNvSpPr>
          <p:nvPr/>
        </p:nvSpPr>
        <p:spPr bwMode="auto">
          <a:xfrm>
            <a:off x="431800" y="3446463"/>
            <a:ext cx="2997200" cy="2192337"/>
          </a:xfrm>
          <a:prstGeom prst="rect">
            <a:avLst/>
          </a:prstGeom>
          <a:noFill/>
          <a:ln w="9525">
            <a:noFill/>
            <a:miter lim="800000"/>
            <a:headEnd/>
            <a:tailEnd/>
          </a:ln>
        </p:spPr>
        <p:txBody>
          <a:bodyPr wrap="none">
            <a:spAutoFit/>
          </a:bodyPr>
          <a:lstStyle/>
          <a:p>
            <a:pPr algn="ctr" eaLnBrk="0" hangingPunct="0"/>
            <a:r>
              <a:rPr lang="en-US"/>
              <a:t>Will be </a:t>
            </a:r>
            <a:r>
              <a:rPr lang="en-US">
                <a:solidFill>
                  <a:schemeClr val="accent2"/>
                </a:solidFill>
              </a:rPr>
              <a:t>dominated </a:t>
            </a:r>
            <a:r>
              <a:rPr lang="en-US"/>
              <a:t>by</a:t>
            </a:r>
            <a:endParaRPr lang="en-US">
              <a:solidFill>
                <a:schemeClr val="accent2"/>
              </a:solidFill>
            </a:endParaRPr>
          </a:p>
          <a:p>
            <a:pPr algn="ctr" eaLnBrk="0" hangingPunct="0"/>
            <a:r>
              <a:rPr lang="en-US">
                <a:solidFill>
                  <a:schemeClr val="accent2"/>
                </a:solidFill>
              </a:rPr>
              <a:t>nonlinearity of air</a:t>
            </a:r>
            <a:endParaRPr lang="en-US"/>
          </a:p>
          <a:p>
            <a:pPr algn="ctr" eaLnBrk="0" hangingPunct="0"/>
            <a:endParaRPr lang="en-US"/>
          </a:p>
          <a:p>
            <a:pPr algn="ctr" eaLnBrk="0" hangingPunct="0"/>
            <a:r>
              <a:rPr lang="en-US"/>
              <a:t>~</a:t>
            </a:r>
            <a:r>
              <a:rPr lang="en-US">
                <a:solidFill>
                  <a:srgbClr val="FF0000"/>
                </a:solidFill>
              </a:rPr>
              <a:t>10,000 times weaker</a:t>
            </a:r>
            <a:endParaRPr lang="en-US"/>
          </a:p>
          <a:p>
            <a:pPr algn="ctr" eaLnBrk="0" hangingPunct="0"/>
            <a:r>
              <a:rPr lang="en-US"/>
              <a:t>than in silica fiber</a:t>
            </a:r>
          </a:p>
          <a:p>
            <a:pPr algn="ctr" eaLnBrk="0" hangingPunct="0"/>
            <a:r>
              <a:rPr lang="en-US" sz="1800"/>
              <a:t>(including factor of 10 in area)</a:t>
            </a:r>
            <a:endParaRPr lang="en-US"/>
          </a:p>
        </p:txBody>
      </p:sp>
      <p:sp>
        <p:nvSpPr>
          <p:cNvPr id="260107" name="Text Box 17"/>
          <p:cNvSpPr txBox="1">
            <a:spLocks noChangeArrowheads="1"/>
          </p:cNvSpPr>
          <p:nvPr/>
        </p:nvSpPr>
        <p:spPr bwMode="auto">
          <a:xfrm>
            <a:off x="107950" y="6324600"/>
            <a:ext cx="3938588" cy="488950"/>
          </a:xfrm>
          <a:prstGeom prst="rect">
            <a:avLst/>
          </a:prstGeom>
          <a:noFill/>
          <a:ln w="9525">
            <a:noFill/>
            <a:miter lim="800000"/>
            <a:headEnd/>
            <a:tailEnd/>
          </a:ln>
        </p:spPr>
        <p:txBody>
          <a:bodyPr wrap="none">
            <a:spAutoFit/>
          </a:bodyPr>
          <a:lstStyle/>
          <a:p>
            <a:pPr eaLnBrk="0" hangingPunct="0"/>
            <a:r>
              <a:rPr lang="en-US">
                <a:solidFill>
                  <a:srgbClr val="FF0000"/>
                </a:solidFill>
              </a:rPr>
              <a:t>* </a:t>
            </a:r>
            <a:r>
              <a:rPr lang="ja-JP" altLang="en-US"/>
              <a:t>“</a:t>
            </a:r>
            <a:r>
              <a:rPr lang="en-US" altLang="ja-JP"/>
              <a:t>nonlinearity</a:t>
            </a:r>
            <a:r>
              <a:rPr lang="ja-JP" altLang="en-US"/>
              <a:t>”</a:t>
            </a:r>
            <a:r>
              <a:rPr lang="en-US" altLang="ja-JP"/>
              <a:t> = </a:t>
            </a:r>
            <a:r>
              <a:rPr lang="en-US" altLang="ja-JP">
                <a:latin typeface="Symbol" pitchFamily="18" charset="2"/>
              </a:rPr>
              <a:t>Db</a:t>
            </a:r>
            <a:r>
              <a:rPr lang="en-US" altLang="ja-JP" baseline="30000"/>
              <a:t>(1)</a:t>
            </a:r>
            <a:r>
              <a:rPr lang="en-US" altLang="ja-JP"/>
              <a:t> / </a:t>
            </a:r>
            <a:r>
              <a:rPr lang="en-US" altLang="ja-JP" i="1"/>
              <a:t>P</a:t>
            </a:r>
            <a:r>
              <a:rPr lang="en-US" altLang="ja-JP"/>
              <a:t> = </a:t>
            </a:r>
            <a:r>
              <a:rPr lang="en-US" altLang="ja-JP">
                <a:latin typeface="Symbol" pitchFamily="18" charset="2"/>
              </a:rPr>
              <a:t>g</a:t>
            </a:r>
            <a:endParaRPr lang="en-US"/>
          </a:p>
        </p:txBody>
      </p:sp>
      <p:sp>
        <p:nvSpPr>
          <p:cNvPr id="260108" name="Text Box 18"/>
          <p:cNvSpPr txBox="1">
            <a:spLocks noChangeArrowheads="1"/>
          </p:cNvSpPr>
          <p:nvPr/>
        </p:nvSpPr>
        <p:spPr bwMode="auto">
          <a:xfrm>
            <a:off x="4724400" y="914400"/>
            <a:ext cx="2990850" cy="304800"/>
          </a:xfrm>
          <a:prstGeom prst="rect">
            <a:avLst/>
          </a:prstGeom>
          <a:noFill/>
          <a:ln w="9525">
            <a:noFill/>
            <a:miter lim="800000"/>
            <a:headEnd/>
            <a:tailEnd/>
          </a:ln>
        </p:spPr>
        <p:txBody>
          <a:bodyPr wrap="none">
            <a:spAutoFit/>
          </a:bodyPr>
          <a:lstStyle/>
          <a:p>
            <a:pPr algn="ctr" eaLnBrk="0" hangingPunct="0"/>
            <a:r>
              <a:rPr lang="en-US" sz="1400"/>
              <a:t>[ Johnson, </a:t>
            </a:r>
            <a:r>
              <a:rPr lang="en-US" sz="1400" i="1"/>
              <a:t>Opt. Express</a:t>
            </a:r>
            <a:r>
              <a:rPr lang="en-US" sz="1400"/>
              <a:t> </a:t>
            </a:r>
            <a:r>
              <a:rPr lang="en-US" sz="1400" b="1"/>
              <a:t>9</a:t>
            </a:r>
            <a:r>
              <a:rPr lang="en-US" sz="1400"/>
              <a:t>, 748 (2001) ]</a:t>
            </a: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Linear </a:t>
            </a:r>
            <a:r>
              <a:rPr lang="en-US" sz="4000" i="1" smtClean="0">
                <a:solidFill>
                  <a:srgbClr val="FF0000"/>
                </a:solidFill>
                <a:latin typeface="Comic Sans MS" pitchFamily="66" charset="0"/>
                <a:ea typeface="ＭＳ Ｐゴシック" charset="-128"/>
              </a:rPr>
              <a:t>Nonlinear</a:t>
            </a:r>
            <a:r>
              <a:rPr lang="en-US" smtClean="0">
                <a:ea typeface="ＭＳ Ｐゴシック" charset="-128"/>
              </a:rPr>
              <a:t> </a:t>
            </a:r>
            <a:r>
              <a:rPr lang="ja-JP" altLang="en-US" smtClean="0">
                <a:ea typeface="ＭＳ Ｐゴシック" charset="-128"/>
              </a:rPr>
              <a:t>“</a:t>
            </a:r>
            <a:r>
              <a:rPr lang="en-US" altLang="ja-JP" smtClean="0">
                <a:solidFill>
                  <a:schemeClr val="accent2"/>
                </a:solidFill>
                <a:ea typeface="ＭＳ Ｐゴシック" charset="-128"/>
              </a:rPr>
              <a:t>Transistor</a:t>
            </a:r>
            <a:r>
              <a:rPr lang="ja-JP" altLang="en-US" smtClean="0">
                <a:solidFill>
                  <a:schemeClr val="tx1"/>
                </a:solidFill>
                <a:ea typeface="ＭＳ Ｐゴシック" charset="-128"/>
              </a:rPr>
              <a:t>”</a:t>
            </a:r>
            <a:endParaRPr lang="en-US" smtClean="0">
              <a:ea typeface="ＭＳ Ｐゴシック" charset="-128"/>
            </a:endParaRPr>
          </a:p>
        </p:txBody>
      </p:sp>
      <p:sp>
        <p:nvSpPr>
          <p:cNvPr id="261123" name="Line 3"/>
          <p:cNvSpPr>
            <a:spLocks noChangeShapeType="1"/>
          </p:cNvSpPr>
          <p:nvPr/>
        </p:nvSpPr>
        <p:spPr bwMode="auto">
          <a:xfrm flipV="1">
            <a:off x="1524000" y="304800"/>
            <a:ext cx="1295400" cy="533400"/>
          </a:xfrm>
          <a:prstGeom prst="line">
            <a:avLst/>
          </a:prstGeom>
          <a:noFill/>
          <a:ln w="57150">
            <a:solidFill>
              <a:srgbClr val="FF0000"/>
            </a:solidFill>
            <a:round/>
            <a:headEnd/>
            <a:tailEnd/>
          </a:ln>
        </p:spPr>
        <p:txBody>
          <a:bodyPr wrap="none" anchor="ctr"/>
          <a:lstStyle/>
          <a:p>
            <a:endParaRPr lang="cs-CZ"/>
          </a:p>
        </p:txBody>
      </p:sp>
      <p:sp>
        <p:nvSpPr>
          <p:cNvPr id="261124" name="Text Box 5"/>
          <p:cNvSpPr txBox="1">
            <a:spLocks noChangeArrowheads="1"/>
          </p:cNvSpPr>
          <p:nvPr/>
        </p:nvSpPr>
        <p:spPr bwMode="auto">
          <a:xfrm>
            <a:off x="377825" y="4038600"/>
            <a:ext cx="3051175" cy="822325"/>
          </a:xfrm>
          <a:prstGeom prst="rect">
            <a:avLst/>
          </a:prstGeom>
          <a:noFill/>
          <a:ln w="9525">
            <a:noFill/>
            <a:miter lim="800000"/>
            <a:headEnd/>
            <a:tailEnd/>
          </a:ln>
        </p:spPr>
        <p:txBody>
          <a:bodyPr wrap="none">
            <a:spAutoFit/>
          </a:bodyPr>
          <a:lstStyle/>
          <a:p>
            <a:pPr algn="ctr" eaLnBrk="0" hangingPunct="0"/>
            <a:r>
              <a:rPr lang="en-US"/>
              <a:t>Linear response:</a:t>
            </a:r>
          </a:p>
          <a:p>
            <a:pPr algn="ctr" eaLnBrk="0" hangingPunct="0"/>
            <a:r>
              <a:rPr lang="en-US"/>
              <a:t>Lorenzian Transmisson</a:t>
            </a:r>
          </a:p>
        </p:txBody>
      </p:sp>
      <p:sp>
        <p:nvSpPr>
          <p:cNvPr id="261125" name="Rectangle 7"/>
          <p:cNvSpPr>
            <a:spLocks noChangeArrowheads="1"/>
          </p:cNvSpPr>
          <p:nvPr/>
        </p:nvSpPr>
        <p:spPr bwMode="auto">
          <a:xfrm>
            <a:off x="304800" y="1143000"/>
            <a:ext cx="5029200" cy="396240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pic>
        <p:nvPicPr>
          <p:cNvPr id="261126" name="Picture 8" descr="C:\Marin\Joannopoulos\Lunch Talk 9.V 02\Fig_4b.png"/>
          <p:cNvPicPr>
            <a:picLocks noChangeAspect="1" noChangeArrowheads="1"/>
          </p:cNvPicPr>
          <p:nvPr/>
        </p:nvPicPr>
        <p:blipFill>
          <a:blip r:embed="rId2"/>
          <a:srcRect/>
          <a:stretch>
            <a:fillRect/>
          </a:stretch>
        </p:blipFill>
        <p:spPr bwMode="auto">
          <a:xfrm>
            <a:off x="533400" y="1295400"/>
            <a:ext cx="4579938" cy="3654425"/>
          </a:xfrm>
          <a:prstGeom prst="rect">
            <a:avLst/>
          </a:prstGeom>
          <a:noFill/>
          <a:ln w="9525">
            <a:noFill/>
            <a:miter lim="800000"/>
            <a:headEnd/>
            <a:tailEnd/>
          </a:ln>
        </p:spPr>
      </p:pic>
      <p:sp>
        <p:nvSpPr>
          <p:cNvPr id="261127" name="Text Box 11"/>
          <p:cNvSpPr txBox="1">
            <a:spLocks noChangeArrowheads="1"/>
          </p:cNvSpPr>
          <p:nvPr/>
        </p:nvSpPr>
        <p:spPr bwMode="auto">
          <a:xfrm>
            <a:off x="581025" y="5181600"/>
            <a:ext cx="4405313"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Bistable</a:t>
            </a:r>
            <a:r>
              <a:rPr lang="en-US" sz="2800"/>
              <a:t> (hysteresis) response</a:t>
            </a:r>
          </a:p>
        </p:txBody>
      </p:sp>
      <p:grpSp>
        <p:nvGrpSpPr>
          <p:cNvPr id="261128" name="Group 13"/>
          <p:cNvGrpSpPr>
            <a:grpSpLocks/>
          </p:cNvGrpSpPr>
          <p:nvPr/>
        </p:nvGrpSpPr>
        <p:grpSpPr bwMode="auto">
          <a:xfrm>
            <a:off x="2667000" y="1600200"/>
            <a:ext cx="2117725" cy="1295400"/>
            <a:chOff x="1688" y="1008"/>
            <a:chExt cx="1334" cy="816"/>
          </a:xfrm>
        </p:grpSpPr>
        <p:sp>
          <p:nvSpPr>
            <p:cNvPr id="261132" name="Text Box 14"/>
            <p:cNvSpPr txBox="1">
              <a:spLocks noChangeArrowheads="1"/>
            </p:cNvSpPr>
            <p:nvPr/>
          </p:nvSpPr>
          <p:spPr bwMode="auto">
            <a:xfrm rot="-503940">
              <a:off x="1736" y="1008"/>
              <a:ext cx="1286" cy="288"/>
            </a:xfrm>
            <a:prstGeom prst="rect">
              <a:avLst/>
            </a:prstGeom>
            <a:noFill/>
            <a:ln w="9525">
              <a:noFill/>
              <a:miter lim="800000"/>
              <a:headEnd/>
              <a:tailEnd/>
            </a:ln>
          </p:spPr>
          <p:txBody>
            <a:bodyPr wrap="none">
              <a:spAutoFit/>
            </a:bodyPr>
            <a:lstStyle/>
            <a:p>
              <a:pPr algn="ctr" eaLnBrk="0" hangingPunct="0"/>
              <a:r>
                <a:rPr lang="en-US">
                  <a:solidFill>
                    <a:srgbClr val="00FF00"/>
                  </a:solidFill>
                </a:rPr>
                <a:t>semi-analytical</a:t>
              </a:r>
            </a:p>
          </p:txBody>
        </p:sp>
        <p:sp>
          <p:nvSpPr>
            <p:cNvPr id="261133" name="Text Box 15"/>
            <p:cNvSpPr txBox="1">
              <a:spLocks noChangeArrowheads="1"/>
            </p:cNvSpPr>
            <p:nvPr/>
          </p:nvSpPr>
          <p:spPr bwMode="auto">
            <a:xfrm>
              <a:off x="1902" y="1536"/>
              <a:ext cx="882" cy="288"/>
            </a:xfrm>
            <a:prstGeom prst="rect">
              <a:avLst/>
            </a:prstGeom>
            <a:noFill/>
            <a:ln w="9525">
              <a:noFill/>
              <a:miter lim="800000"/>
              <a:headEnd/>
              <a:tailEnd/>
            </a:ln>
          </p:spPr>
          <p:txBody>
            <a:bodyPr wrap="none">
              <a:spAutoFit/>
            </a:bodyPr>
            <a:lstStyle/>
            <a:p>
              <a:pPr algn="ctr" eaLnBrk="0" hangingPunct="0"/>
              <a:r>
                <a:rPr lang="en-US">
                  <a:solidFill>
                    <a:srgbClr val="FF0000"/>
                  </a:solidFill>
                </a:rPr>
                <a:t>numerical</a:t>
              </a:r>
            </a:p>
          </p:txBody>
        </p:sp>
        <p:sp>
          <p:nvSpPr>
            <p:cNvPr id="261134" name="Line 16"/>
            <p:cNvSpPr>
              <a:spLocks noChangeShapeType="1"/>
            </p:cNvSpPr>
            <p:nvPr/>
          </p:nvSpPr>
          <p:spPr bwMode="auto">
            <a:xfrm>
              <a:off x="1688" y="1448"/>
              <a:ext cx="240" cy="192"/>
            </a:xfrm>
            <a:prstGeom prst="line">
              <a:avLst/>
            </a:prstGeom>
            <a:noFill/>
            <a:ln w="9525">
              <a:solidFill>
                <a:srgbClr val="FF0000"/>
              </a:solidFill>
              <a:round/>
              <a:headEnd/>
              <a:tailEnd/>
            </a:ln>
          </p:spPr>
          <p:txBody>
            <a:bodyPr wrap="none" anchor="ctr"/>
            <a:lstStyle/>
            <a:p>
              <a:endParaRPr lang="cs-CZ"/>
            </a:p>
          </p:txBody>
        </p:sp>
      </p:grpSp>
      <p:sp>
        <p:nvSpPr>
          <p:cNvPr id="261129" name="Text Box 19"/>
          <p:cNvSpPr txBox="1">
            <a:spLocks noChangeArrowheads="1"/>
          </p:cNvSpPr>
          <p:nvPr/>
        </p:nvSpPr>
        <p:spPr bwMode="auto">
          <a:xfrm>
            <a:off x="5410200" y="1219200"/>
            <a:ext cx="3554413" cy="2844800"/>
          </a:xfrm>
          <a:prstGeom prst="rect">
            <a:avLst/>
          </a:prstGeom>
          <a:noFill/>
          <a:ln w="9525">
            <a:noFill/>
            <a:miter lim="800000"/>
            <a:headEnd/>
            <a:tailEnd/>
          </a:ln>
        </p:spPr>
        <p:txBody>
          <a:bodyPr wrap="none">
            <a:spAutoFit/>
          </a:bodyPr>
          <a:lstStyle/>
          <a:p>
            <a:pPr algn="ctr" eaLnBrk="0" hangingPunct="0"/>
            <a:r>
              <a:rPr lang="en-US" i="1">
                <a:solidFill>
                  <a:srgbClr val="008000"/>
                </a:solidFill>
              </a:rPr>
              <a:t>Entire</a:t>
            </a:r>
            <a:r>
              <a:rPr lang="en-US">
                <a:solidFill>
                  <a:srgbClr val="008000"/>
                </a:solidFill>
              </a:rPr>
              <a:t> nonlinear response</a:t>
            </a:r>
          </a:p>
          <a:p>
            <a:pPr algn="ctr" eaLnBrk="0" hangingPunct="0"/>
            <a:r>
              <a:rPr lang="en-US">
                <a:solidFill>
                  <a:srgbClr val="008000"/>
                </a:solidFill>
              </a:rPr>
              <a:t>from </a:t>
            </a:r>
            <a:r>
              <a:rPr lang="en-US" i="1">
                <a:solidFill>
                  <a:srgbClr val="008000"/>
                </a:solidFill>
              </a:rPr>
              <a:t>one</a:t>
            </a:r>
            <a:r>
              <a:rPr lang="en-US">
                <a:solidFill>
                  <a:srgbClr val="008000"/>
                </a:solidFill>
              </a:rPr>
              <a:t> linear calculation:</a:t>
            </a:r>
            <a:endParaRPr lang="en-US"/>
          </a:p>
          <a:p>
            <a:pPr algn="ctr" eaLnBrk="0" hangingPunct="0"/>
            <a:endParaRPr lang="en-US"/>
          </a:p>
          <a:p>
            <a:pPr algn="ctr" eaLnBrk="0" hangingPunct="0"/>
            <a:r>
              <a:rPr lang="en-US"/>
              <a:t>Lorentzian mode </a:t>
            </a:r>
            <a:r>
              <a:rPr lang="en-US">
                <a:latin typeface="Symbol" pitchFamily="18" charset="2"/>
              </a:rPr>
              <a:t>w</a:t>
            </a:r>
            <a:r>
              <a:rPr lang="en-US"/>
              <a:t>, </a:t>
            </a:r>
            <a:r>
              <a:rPr lang="en-US" i="1"/>
              <a:t>Q</a:t>
            </a:r>
          </a:p>
          <a:p>
            <a:pPr algn="ctr" eaLnBrk="0" hangingPunct="0"/>
            <a:r>
              <a:rPr lang="en-US" i="1"/>
              <a:t>+</a:t>
            </a:r>
          </a:p>
          <a:p>
            <a:pPr algn="ctr" eaLnBrk="0" hangingPunct="0"/>
            <a:r>
              <a:rPr lang="en-US" sz="3200"/>
              <a:t>Kerr </a:t>
            </a:r>
            <a:r>
              <a:rPr lang="en-US" sz="3200">
                <a:latin typeface="Symbol" pitchFamily="18" charset="2"/>
              </a:rPr>
              <a:t>Dw</a:t>
            </a:r>
            <a:r>
              <a:rPr lang="en-US" sz="3200"/>
              <a:t> ~ |</a:t>
            </a:r>
            <a:r>
              <a:rPr lang="en-US" sz="3200" b="1"/>
              <a:t>E</a:t>
            </a:r>
            <a:r>
              <a:rPr lang="en-US" sz="3200"/>
              <a:t>|</a:t>
            </a:r>
            <a:r>
              <a:rPr lang="en-US" sz="3200" baseline="30000"/>
              <a:t>2</a:t>
            </a:r>
          </a:p>
          <a:p>
            <a:pPr algn="ctr" eaLnBrk="0" hangingPunct="0"/>
            <a:r>
              <a:rPr lang="en-US"/>
              <a:t>(to first order)</a:t>
            </a:r>
          </a:p>
        </p:txBody>
      </p:sp>
      <p:sp>
        <p:nvSpPr>
          <p:cNvPr id="261130" name="Text Box 20"/>
          <p:cNvSpPr txBox="1">
            <a:spLocks noChangeArrowheads="1"/>
          </p:cNvSpPr>
          <p:nvPr/>
        </p:nvSpPr>
        <p:spPr bwMode="auto">
          <a:xfrm>
            <a:off x="1473200" y="6142038"/>
            <a:ext cx="5994400" cy="396875"/>
          </a:xfrm>
          <a:prstGeom prst="rect">
            <a:avLst/>
          </a:prstGeom>
          <a:noFill/>
          <a:ln w="9525">
            <a:noFill/>
            <a:miter lim="800000"/>
            <a:headEnd/>
            <a:tailEnd/>
          </a:ln>
        </p:spPr>
        <p:txBody>
          <a:bodyPr wrap="none">
            <a:spAutoFit/>
          </a:bodyPr>
          <a:lstStyle/>
          <a:p>
            <a:pPr algn="ctr" eaLnBrk="0" hangingPunct="0"/>
            <a:r>
              <a:rPr lang="en-US" sz="2000"/>
              <a:t>[ Soljacic </a:t>
            </a:r>
            <a:r>
              <a:rPr lang="en-US" sz="2000" i="1"/>
              <a:t>et al.</a:t>
            </a:r>
            <a:r>
              <a:rPr lang="en-US" sz="2000"/>
              <a:t>, </a:t>
            </a:r>
            <a:r>
              <a:rPr lang="en-US" sz="2000" i="1"/>
              <a:t>PRE Rapid. Comm.</a:t>
            </a:r>
            <a:r>
              <a:rPr lang="en-US" sz="2000"/>
              <a:t> </a:t>
            </a:r>
            <a:r>
              <a:rPr lang="en-US" sz="2000" b="1"/>
              <a:t>66</a:t>
            </a:r>
            <a:r>
              <a:rPr lang="en-US" sz="2000"/>
              <a:t>, 055601 (2002). ]</a:t>
            </a:r>
          </a:p>
        </p:txBody>
      </p:sp>
      <p:pic>
        <p:nvPicPr>
          <p:cNvPr id="261131" name="Picture 21" descr="C:\Marin\Joannopoulos\Lunch Talk 9.V 02\Fig_1.png"/>
          <p:cNvPicPr>
            <a:picLocks noChangeAspect="1" noChangeArrowheads="1"/>
          </p:cNvPicPr>
          <p:nvPr/>
        </p:nvPicPr>
        <p:blipFill>
          <a:blip r:embed="rId3"/>
          <a:srcRect/>
          <a:stretch>
            <a:fillRect/>
          </a:stretch>
        </p:blipFill>
        <p:spPr bwMode="auto">
          <a:xfrm>
            <a:off x="5486400" y="4191000"/>
            <a:ext cx="3505200" cy="1700213"/>
          </a:xfrm>
          <a:prstGeom prst="rect">
            <a:avLst/>
          </a:prstGeom>
          <a:noFill/>
          <a:ln w="9525">
            <a:noFill/>
            <a:miter lim="800000"/>
            <a:headEnd/>
            <a:tailEnd/>
          </a:ln>
        </p:spPr>
      </p:pic>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Tuning Microcavities</a:t>
            </a:r>
          </a:p>
        </p:txBody>
      </p:sp>
      <p:sp>
        <p:nvSpPr>
          <p:cNvPr id="32772" name="Text Box 11"/>
          <p:cNvSpPr txBox="1">
            <a:spLocks noChangeArrowheads="1"/>
          </p:cNvSpPr>
          <p:nvPr/>
        </p:nvSpPr>
        <p:spPr bwMode="auto">
          <a:xfrm>
            <a:off x="517525" y="1309688"/>
            <a:ext cx="7602538" cy="1646237"/>
          </a:xfrm>
          <a:prstGeom prst="rect">
            <a:avLst/>
          </a:prstGeom>
          <a:noFill/>
          <a:ln w="9525">
            <a:noFill/>
            <a:miter lim="800000"/>
            <a:headEnd/>
            <a:tailEnd/>
          </a:ln>
        </p:spPr>
        <p:txBody>
          <a:bodyPr wrap="none">
            <a:spAutoFit/>
          </a:bodyPr>
          <a:lstStyle/>
          <a:p>
            <a:pPr eaLnBrk="0" hangingPunct="0"/>
            <a:r>
              <a:rPr lang="en-US" sz="2800">
                <a:solidFill>
                  <a:srgbClr val="FF0000"/>
                </a:solidFill>
              </a:rPr>
              <a:t>• Correcting for fabrication error:</a:t>
            </a:r>
            <a:endParaRPr lang="en-US"/>
          </a:p>
          <a:p>
            <a:pPr eaLnBrk="0" hangingPunct="0"/>
            <a:r>
              <a:rPr lang="en-US"/>
              <a:t>	— narrow-band filters require 10</a:t>
            </a:r>
            <a:r>
              <a:rPr lang="en-US" baseline="30000"/>
              <a:t>–3</a:t>
            </a:r>
            <a:r>
              <a:rPr lang="en-US"/>
              <a:t> or better accuracy</a:t>
            </a:r>
          </a:p>
          <a:p>
            <a:pPr eaLnBrk="0" hangingPunct="0"/>
            <a:r>
              <a:rPr lang="en-US"/>
              <a:t>	</a:t>
            </a:r>
            <a:r>
              <a:rPr lang="en-US">
                <a:sym typeface="Symbol" pitchFamily="18" charset="2"/>
              </a:rPr>
              <a:t></a:t>
            </a:r>
            <a:r>
              <a:rPr lang="en-US"/>
              <a:t> fabricate </a:t>
            </a:r>
            <a:r>
              <a:rPr lang="ja-JP" altLang="en-US"/>
              <a:t>“</a:t>
            </a:r>
            <a:r>
              <a:rPr lang="en-US" altLang="ja-JP"/>
              <a:t>close enough</a:t>
            </a:r>
            <a:r>
              <a:rPr lang="ja-JP" altLang="en-US"/>
              <a:t>”</a:t>
            </a:r>
            <a:r>
              <a:rPr lang="en-US" altLang="ja-JP"/>
              <a:t> and tune post-fabrication</a:t>
            </a:r>
          </a:p>
          <a:p>
            <a:pPr eaLnBrk="0" hangingPunct="0"/>
            <a:r>
              <a:rPr lang="en-US"/>
              <a:t>		… want: </a:t>
            </a:r>
            <a:r>
              <a:rPr lang="en-US">
                <a:solidFill>
                  <a:schemeClr val="accent2"/>
                </a:solidFill>
              </a:rPr>
              <a:t>large tunability, slow speeds</a:t>
            </a:r>
            <a:endParaRPr lang="en-US"/>
          </a:p>
        </p:txBody>
      </p:sp>
      <p:sp>
        <p:nvSpPr>
          <p:cNvPr id="32773" name="Text Box 12"/>
          <p:cNvSpPr txBox="1">
            <a:spLocks noChangeArrowheads="1"/>
          </p:cNvSpPr>
          <p:nvPr/>
        </p:nvSpPr>
        <p:spPr bwMode="auto">
          <a:xfrm>
            <a:off x="457200" y="3048000"/>
            <a:ext cx="7448550" cy="1249363"/>
          </a:xfrm>
          <a:prstGeom prst="rect">
            <a:avLst/>
          </a:prstGeom>
          <a:noFill/>
          <a:ln w="9525">
            <a:noFill/>
            <a:miter lim="800000"/>
            <a:headEnd/>
            <a:tailEnd/>
          </a:ln>
        </p:spPr>
        <p:txBody>
          <a:bodyPr wrap="none">
            <a:spAutoFit/>
          </a:bodyPr>
          <a:lstStyle/>
          <a:p>
            <a:pPr eaLnBrk="0" hangingPunct="0"/>
            <a:r>
              <a:rPr lang="en-US" sz="2800">
                <a:solidFill>
                  <a:srgbClr val="FF0000"/>
                </a:solidFill>
              </a:rPr>
              <a:t>• Switching/routing:</a:t>
            </a:r>
            <a:endParaRPr lang="en-US"/>
          </a:p>
          <a:p>
            <a:pPr eaLnBrk="0" hangingPunct="0"/>
            <a:r>
              <a:rPr lang="en-US"/>
              <a:t>	— require </a:t>
            </a:r>
            <a:r>
              <a:rPr lang="en-US">
                <a:solidFill>
                  <a:schemeClr val="accent2"/>
                </a:solidFill>
              </a:rPr>
              <a:t>small tunability</a:t>
            </a:r>
            <a:r>
              <a:rPr lang="en-US"/>
              <a:t> (e.g. by bandwidth: 10</a:t>
            </a:r>
            <a:r>
              <a:rPr lang="en-US" baseline="30000"/>
              <a:t>–3</a:t>
            </a:r>
            <a:r>
              <a:rPr lang="en-US"/>
              <a:t>)</a:t>
            </a:r>
          </a:p>
          <a:p>
            <a:pPr eaLnBrk="0" hangingPunct="0"/>
            <a:r>
              <a:rPr lang="en-US"/>
              <a:t>	— need </a:t>
            </a:r>
            <a:r>
              <a:rPr lang="en-US">
                <a:solidFill>
                  <a:schemeClr val="accent2"/>
                </a:solidFill>
              </a:rPr>
              <a:t>high speeds</a:t>
            </a:r>
            <a:r>
              <a:rPr lang="en-US"/>
              <a:t> (ideally, ns or better)</a:t>
            </a:r>
          </a:p>
        </p:txBody>
      </p:sp>
      <p:grpSp>
        <p:nvGrpSpPr>
          <p:cNvPr id="2" name="Group 16"/>
          <p:cNvGrpSpPr>
            <a:grpSpLocks/>
          </p:cNvGrpSpPr>
          <p:nvPr/>
        </p:nvGrpSpPr>
        <p:grpSpPr bwMode="auto">
          <a:xfrm>
            <a:off x="0" y="4572000"/>
            <a:ext cx="9144000" cy="2286000"/>
            <a:chOff x="0" y="2880"/>
            <a:chExt cx="5760" cy="1440"/>
          </a:xfrm>
        </p:grpSpPr>
        <p:sp>
          <p:nvSpPr>
            <p:cNvPr id="32775" name="Rectangle 15"/>
            <p:cNvSpPr>
              <a:spLocks noChangeArrowheads="1"/>
            </p:cNvSpPr>
            <p:nvPr/>
          </p:nvSpPr>
          <p:spPr bwMode="auto">
            <a:xfrm>
              <a:off x="0" y="2880"/>
              <a:ext cx="5760" cy="144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32776" name="Text Box 4"/>
            <p:cNvSpPr txBox="1">
              <a:spLocks noChangeArrowheads="1"/>
            </p:cNvSpPr>
            <p:nvPr/>
          </p:nvSpPr>
          <p:spPr bwMode="auto">
            <a:xfrm>
              <a:off x="336" y="2928"/>
              <a:ext cx="4743" cy="865"/>
            </a:xfrm>
            <a:prstGeom prst="rect">
              <a:avLst/>
            </a:prstGeom>
            <a:noFill/>
            <a:ln w="9525">
              <a:noFill/>
              <a:miter lim="800000"/>
              <a:headEnd/>
              <a:tailEnd/>
            </a:ln>
          </p:spPr>
          <p:txBody>
            <a:bodyPr wrap="none">
              <a:spAutoFit/>
            </a:bodyPr>
            <a:lstStyle/>
            <a:p>
              <a:pPr eaLnBrk="0" hangingPunct="0"/>
              <a:r>
                <a:rPr lang="en-US" sz="2800">
                  <a:solidFill>
                    <a:srgbClr val="FF0000"/>
                  </a:solidFill>
                </a:rPr>
                <a:t>Many mechanisms</a:t>
              </a:r>
              <a:r>
                <a:rPr lang="en-US" sz="2800"/>
                <a:t> to change cavity index or shape:</a:t>
              </a:r>
            </a:p>
            <a:p>
              <a:pPr eaLnBrk="0" hangingPunct="0"/>
              <a:r>
                <a:rPr lang="en-US" sz="2800"/>
                <a:t>	liquid crystal, thermal,</a:t>
              </a:r>
            </a:p>
            <a:p>
              <a:pPr eaLnBrk="0" hangingPunct="0"/>
              <a:r>
                <a:rPr lang="en-US" sz="2800"/>
                <a:t>	nonlinearities, carrier density, MEMS…</a:t>
              </a:r>
              <a:endParaRPr lang="en-US" sz="2800">
                <a:solidFill>
                  <a:srgbClr val="FF0000"/>
                </a:solidFill>
              </a:endParaRPr>
            </a:p>
          </p:txBody>
        </p:sp>
        <p:graphicFrame>
          <p:nvGraphicFramePr>
            <p:cNvPr id="32770" name="Object 2"/>
            <p:cNvGraphicFramePr>
              <a:graphicFrameLocks noChangeAspect="1"/>
            </p:cNvGraphicFramePr>
            <p:nvPr/>
          </p:nvGraphicFramePr>
          <p:xfrm>
            <a:off x="2736" y="3793"/>
            <a:ext cx="2532" cy="431"/>
          </p:xfrm>
          <a:graphic>
            <a:graphicData uri="http://schemas.openxmlformats.org/presentationml/2006/ole">
              <p:oleObj spid="_x0000_s32770" name="Equation" r:id="rId3" imgW="2311400" imgH="393700" progId="Equation.3">
                <p:embed/>
              </p:oleObj>
            </a:graphicData>
          </a:graphic>
        </p:graphicFrame>
        <p:sp>
          <p:nvSpPr>
            <p:cNvPr id="32777" name="Text Box 14"/>
            <p:cNvSpPr txBox="1">
              <a:spLocks noChangeArrowheads="1"/>
            </p:cNvSpPr>
            <p:nvPr/>
          </p:nvSpPr>
          <p:spPr bwMode="auto">
            <a:xfrm>
              <a:off x="399" y="3888"/>
              <a:ext cx="2289" cy="288"/>
            </a:xfrm>
            <a:prstGeom prst="rect">
              <a:avLst/>
            </a:prstGeom>
            <a:noFill/>
            <a:ln w="9525">
              <a:noFill/>
              <a:miter lim="800000"/>
              <a:headEnd/>
              <a:tailEnd/>
            </a:ln>
          </p:spPr>
          <p:txBody>
            <a:bodyPr wrap="none">
              <a:spAutoFit/>
            </a:bodyPr>
            <a:lstStyle/>
            <a:p>
              <a:pPr algn="ctr" eaLnBrk="0" hangingPunct="0"/>
              <a:r>
                <a:rPr lang="ja-JP" altLang="en-US"/>
                <a:t>“</a:t>
              </a:r>
              <a:r>
                <a:rPr lang="en-US" altLang="ja-JP"/>
                <a:t>easy</a:t>
              </a:r>
              <a:r>
                <a:rPr lang="ja-JP" altLang="en-US"/>
                <a:t>”</a:t>
              </a:r>
              <a:r>
                <a:rPr lang="en-US" altLang="ja-JP"/>
                <a:t> theory for ∆n tuning:</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685800" y="0"/>
            <a:ext cx="7772400" cy="1143000"/>
          </a:xfrm>
        </p:spPr>
        <p:txBody>
          <a:bodyPr/>
          <a:lstStyle/>
          <a:p>
            <a:r>
              <a:rPr lang="en-US" smtClean="0">
                <a:ea typeface="ＭＳ Ｐゴシック" charset="-128"/>
              </a:rPr>
              <a:t>Liquid-crystal Tuning</a:t>
            </a:r>
          </a:p>
        </p:txBody>
      </p:sp>
      <p:sp>
        <p:nvSpPr>
          <p:cNvPr id="262147" name="Text Box 3"/>
          <p:cNvSpPr txBox="1">
            <a:spLocks noChangeArrowheads="1"/>
          </p:cNvSpPr>
          <p:nvPr/>
        </p:nvSpPr>
        <p:spPr bwMode="auto">
          <a:xfrm>
            <a:off x="209550" y="990600"/>
            <a:ext cx="3752850" cy="457200"/>
          </a:xfrm>
          <a:prstGeom prst="rect">
            <a:avLst/>
          </a:prstGeom>
          <a:noFill/>
          <a:ln w="9525">
            <a:noFill/>
            <a:miter lim="800000"/>
            <a:headEnd/>
            <a:tailEnd/>
          </a:ln>
        </p:spPr>
        <p:txBody>
          <a:bodyPr wrap="none">
            <a:spAutoFit/>
          </a:bodyPr>
          <a:lstStyle/>
          <a:p>
            <a:pPr algn="ctr" eaLnBrk="0" hangingPunct="0"/>
            <a:r>
              <a:rPr lang="en-US"/>
              <a:t>One of the earliest proposals:</a:t>
            </a:r>
          </a:p>
        </p:txBody>
      </p:sp>
      <p:sp>
        <p:nvSpPr>
          <p:cNvPr id="262148" name="Text Box 4"/>
          <p:cNvSpPr txBox="1">
            <a:spLocks noChangeArrowheads="1"/>
          </p:cNvSpPr>
          <p:nvPr/>
        </p:nvSpPr>
        <p:spPr bwMode="auto">
          <a:xfrm>
            <a:off x="4191000" y="1050925"/>
            <a:ext cx="4125913" cy="396875"/>
          </a:xfrm>
          <a:prstGeom prst="rect">
            <a:avLst/>
          </a:prstGeom>
          <a:noFill/>
          <a:ln w="9525">
            <a:noFill/>
            <a:miter lim="800000"/>
            <a:headEnd/>
            <a:tailEnd/>
          </a:ln>
        </p:spPr>
        <p:txBody>
          <a:bodyPr wrap="none">
            <a:spAutoFit/>
          </a:bodyPr>
          <a:lstStyle/>
          <a:p>
            <a:pPr algn="ctr" eaLnBrk="0" hangingPunct="0"/>
            <a:r>
              <a:rPr lang="en-US" sz="2000"/>
              <a:t>[ Busch &amp; John, </a:t>
            </a:r>
            <a:r>
              <a:rPr lang="en-US" sz="2000" i="1"/>
              <a:t>PRL</a:t>
            </a:r>
            <a:r>
              <a:rPr lang="en-US" sz="2000"/>
              <a:t> </a:t>
            </a:r>
            <a:r>
              <a:rPr lang="en-US" sz="2000" b="1"/>
              <a:t>83</a:t>
            </a:r>
            <a:r>
              <a:rPr lang="en-US" sz="2000"/>
              <a:t>, 967 (1999). ]</a:t>
            </a:r>
          </a:p>
        </p:txBody>
      </p:sp>
      <p:sp>
        <p:nvSpPr>
          <p:cNvPr id="262149" name="Oval 5"/>
          <p:cNvSpPr>
            <a:spLocks noChangeArrowheads="1"/>
          </p:cNvSpPr>
          <p:nvPr/>
        </p:nvSpPr>
        <p:spPr bwMode="auto">
          <a:xfrm>
            <a:off x="381000" y="16764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0" name="Oval 7"/>
          <p:cNvSpPr>
            <a:spLocks noChangeArrowheads="1"/>
          </p:cNvSpPr>
          <p:nvPr/>
        </p:nvSpPr>
        <p:spPr bwMode="auto">
          <a:xfrm>
            <a:off x="762000" y="17526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1" name="Oval 8"/>
          <p:cNvSpPr>
            <a:spLocks noChangeArrowheads="1"/>
          </p:cNvSpPr>
          <p:nvPr/>
        </p:nvSpPr>
        <p:spPr bwMode="auto">
          <a:xfrm>
            <a:off x="1219200" y="16002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2" name="Oval 9"/>
          <p:cNvSpPr>
            <a:spLocks noChangeArrowheads="1"/>
          </p:cNvSpPr>
          <p:nvPr/>
        </p:nvSpPr>
        <p:spPr bwMode="auto">
          <a:xfrm>
            <a:off x="1676400" y="20574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3" name="Oval 10"/>
          <p:cNvSpPr>
            <a:spLocks noChangeArrowheads="1"/>
          </p:cNvSpPr>
          <p:nvPr/>
        </p:nvSpPr>
        <p:spPr bwMode="auto">
          <a:xfrm>
            <a:off x="1295400" y="26670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4" name="Oval 11"/>
          <p:cNvSpPr>
            <a:spLocks noChangeArrowheads="1"/>
          </p:cNvSpPr>
          <p:nvPr/>
        </p:nvSpPr>
        <p:spPr bwMode="auto">
          <a:xfrm>
            <a:off x="762000" y="29718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5" name="Oval 12"/>
          <p:cNvSpPr>
            <a:spLocks noChangeArrowheads="1"/>
          </p:cNvSpPr>
          <p:nvPr/>
        </p:nvSpPr>
        <p:spPr bwMode="auto">
          <a:xfrm>
            <a:off x="228600" y="28194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6" name="Oval 13"/>
          <p:cNvSpPr>
            <a:spLocks noChangeArrowheads="1"/>
          </p:cNvSpPr>
          <p:nvPr/>
        </p:nvSpPr>
        <p:spPr bwMode="auto">
          <a:xfrm>
            <a:off x="76200" y="1905000"/>
            <a:ext cx="228600" cy="914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62157" name="Text Box 14"/>
          <p:cNvSpPr txBox="1">
            <a:spLocks noChangeArrowheads="1"/>
          </p:cNvSpPr>
          <p:nvPr/>
        </p:nvSpPr>
        <p:spPr bwMode="auto">
          <a:xfrm>
            <a:off x="2541588" y="1965325"/>
            <a:ext cx="6022975" cy="1187450"/>
          </a:xfrm>
          <a:prstGeom prst="rect">
            <a:avLst/>
          </a:prstGeom>
          <a:noFill/>
          <a:ln w="9525">
            <a:noFill/>
            <a:miter lim="800000"/>
            <a:headEnd/>
            <a:tailEnd/>
          </a:ln>
        </p:spPr>
        <p:txBody>
          <a:bodyPr wrap="none">
            <a:spAutoFit/>
          </a:bodyPr>
          <a:lstStyle/>
          <a:p>
            <a:pPr eaLnBrk="0" hangingPunct="0"/>
            <a:r>
              <a:rPr lang="en-US">
                <a:solidFill>
                  <a:srgbClr val="FF0000"/>
                </a:solidFill>
              </a:rPr>
              <a:t>Asymmetric</a:t>
            </a:r>
            <a:r>
              <a:rPr lang="en-US"/>
              <a:t> particles </a:t>
            </a:r>
            <a:r>
              <a:rPr lang="en-US">
                <a:solidFill>
                  <a:srgbClr val="FF0000"/>
                </a:solidFill>
              </a:rPr>
              <a:t>oriented by external field</a:t>
            </a:r>
            <a:r>
              <a:rPr lang="en-US"/>
              <a:t>:</a:t>
            </a:r>
          </a:p>
          <a:p>
            <a:pPr eaLnBrk="0" hangingPunct="0"/>
            <a:r>
              <a:rPr lang="en-US"/>
              <a:t>    — </a:t>
            </a:r>
            <a:r>
              <a:rPr lang="en-US" i="1"/>
              <a:t>n</a:t>
            </a:r>
            <a:r>
              <a:rPr lang="en-US"/>
              <a:t> on (two) </a:t>
            </a:r>
            <a:r>
              <a:rPr lang="ja-JP" altLang="en-US"/>
              <a:t>“</a:t>
            </a:r>
            <a:r>
              <a:rPr lang="en-US" altLang="ja-JP"/>
              <a:t>ordinary</a:t>
            </a:r>
            <a:r>
              <a:rPr lang="ja-JP" altLang="en-US"/>
              <a:t>”</a:t>
            </a:r>
            <a:r>
              <a:rPr lang="en-US" altLang="ja-JP"/>
              <a:t> axes can differ</a:t>
            </a:r>
          </a:p>
          <a:p>
            <a:pPr eaLnBrk="0" hangingPunct="0"/>
            <a:r>
              <a:rPr lang="en-US"/>
              <a:t>         from </a:t>
            </a:r>
            <a:r>
              <a:rPr lang="ja-JP" altLang="en-US"/>
              <a:t>“</a:t>
            </a:r>
            <a:r>
              <a:rPr lang="en-US" altLang="ja-JP"/>
              <a:t>extraordinary-axis</a:t>
            </a:r>
            <a:r>
              <a:rPr lang="ja-JP" altLang="en-US"/>
              <a:t>”</a:t>
            </a:r>
            <a:r>
              <a:rPr lang="en-US" altLang="ja-JP"/>
              <a:t> </a:t>
            </a:r>
            <a:r>
              <a:rPr lang="en-US" altLang="ja-JP" i="1"/>
              <a:t>n</a:t>
            </a:r>
            <a:r>
              <a:rPr lang="en-US" altLang="ja-JP"/>
              <a:t> by </a:t>
            </a:r>
            <a:r>
              <a:rPr lang="en-US" altLang="ja-JP">
                <a:solidFill>
                  <a:srgbClr val="FF0000"/>
                </a:solidFill>
              </a:rPr>
              <a:t>∆</a:t>
            </a:r>
            <a:r>
              <a:rPr lang="en-US" altLang="ja-JP" i="1">
                <a:solidFill>
                  <a:srgbClr val="FF0000"/>
                </a:solidFill>
              </a:rPr>
              <a:t>n</a:t>
            </a:r>
            <a:r>
              <a:rPr lang="en-US" altLang="ja-JP">
                <a:solidFill>
                  <a:srgbClr val="FF0000"/>
                </a:solidFill>
              </a:rPr>
              <a:t> ~15%</a:t>
            </a:r>
            <a:endParaRPr lang="en-US"/>
          </a:p>
        </p:txBody>
      </p:sp>
      <p:sp>
        <p:nvSpPr>
          <p:cNvPr id="262158" name="Text Box 15"/>
          <p:cNvSpPr txBox="1">
            <a:spLocks noChangeArrowheads="1"/>
          </p:cNvSpPr>
          <p:nvPr/>
        </p:nvSpPr>
        <p:spPr bwMode="auto">
          <a:xfrm>
            <a:off x="366713" y="4130675"/>
            <a:ext cx="7462837" cy="822325"/>
          </a:xfrm>
          <a:prstGeom prst="rect">
            <a:avLst/>
          </a:prstGeom>
          <a:noFill/>
          <a:ln w="9525">
            <a:noFill/>
            <a:miter lim="800000"/>
            <a:headEnd/>
            <a:tailEnd/>
          </a:ln>
        </p:spPr>
        <p:txBody>
          <a:bodyPr wrap="none">
            <a:spAutoFit/>
          </a:bodyPr>
          <a:lstStyle/>
          <a:p>
            <a:pPr eaLnBrk="0" hangingPunct="0"/>
            <a:r>
              <a:rPr lang="en-US" b="1"/>
              <a:t>Difficulty</a:t>
            </a:r>
            <a:r>
              <a:rPr lang="en-US"/>
              <a:t>: </a:t>
            </a:r>
            <a:r>
              <a:rPr lang="en-US">
                <a:solidFill>
                  <a:schemeClr val="accent2"/>
                </a:solidFill>
              </a:rPr>
              <a:t>filling entire photonic crystal</a:t>
            </a:r>
            <a:r>
              <a:rPr lang="en-US" i="1"/>
              <a:t> [all existing work]</a:t>
            </a:r>
            <a:endParaRPr lang="en-US"/>
          </a:p>
          <a:p>
            <a:pPr eaLnBrk="0" hangingPunct="0"/>
            <a:r>
              <a:rPr lang="en-US"/>
              <a:t>	with liquid (</a:t>
            </a:r>
            <a:r>
              <a:rPr lang="en-US" i="1"/>
              <a:t>n</a:t>
            </a:r>
            <a:r>
              <a:rPr lang="en-US"/>
              <a:t> ~ 1.5) usually </a:t>
            </a:r>
            <a:r>
              <a:rPr lang="en-US">
                <a:solidFill>
                  <a:schemeClr val="accent2"/>
                </a:solidFill>
              </a:rPr>
              <a:t>destroys the gap </a:t>
            </a:r>
          </a:p>
        </p:txBody>
      </p:sp>
      <p:sp>
        <p:nvSpPr>
          <p:cNvPr id="262159" name="Text Box 16"/>
          <p:cNvSpPr txBox="1">
            <a:spLocks noChangeArrowheads="1"/>
          </p:cNvSpPr>
          <p:nvPr/>
        </p:nvSpPr>
        <p:spPr bwMode="auto">
          <a:xfrm>
            <a:off x="2197100" y="3276600"/>
            <a:ext cx="6946900" cy="457200"/>
          </a:xfrm>
          <a:prstGeom prst="rect">
            <a:avLst/>
          </a:prstGeom>
          <a:noFill/>
          <a:ln w="9525">
            <a:noFill/>
            <a:miter lim="800000"/>
            <a:headEnd/>
            <a:tailEnd/>
          </a:ln>
        </p:spPr>
        <p:txBody>
          <a:bodyPr wrap="none">
            <a:spAutoFit/>
          </a:bodyPr>
          <a:lstStyle/>
          <a:p>
            <a:pPr algn="ctr" eaLnBrk="0" hangingPunct="0"/>
            <a:r>
              <a:rPr lang="en-US"/>
              <a:t>Response time: 20–200µs </a:t>
            </a:r>
            <a:r>
              <a:rPr lang="en-US" sz="2000"/>
              <a:t>[ Shimoda, </a:t>
            </a:r>
            <a:r>
              <a:rPr lang="en-US" sz="2000" i="1"/>
              <a:t>APL</a:t>
            </a:r>
            <a:r>
              <a:rPr lang="en-US" sz="2000"/>
              <a:t> </a:t>
            </a:r>
            <a:r>
              <a:rPr lang="en-US" sz="2000" b="1"/>
              <a:t>79</a:t>
            </a:r>
            <a:r>
              <a:rPr lang="en-US" sz="2000"/>
              <a:t>, 3627 (2001). ]</a:t>
            </a:r>
          </a:p>
        </p:txBody>
      </p:sp>
      <p:sp>
        <p:nvSpPr>
          <p:cNvPr id="262160" name="Text Box 17"/>
          <p:cNvSpPr txBox="1">
            <a:spLocks noChangeArrowheads="1"/>
          </p:cNvSpPr>
          <p:nvPr/>
        </p:nvSpPr>
        <p:spPr bwMode="auto">
          <a:xfrm>
            <a:off x="381000" y="5394325"/>
            <a:ext cx="8232775" cy="1187450"/>
          </a:xfrm>
          <a:prstGeom prst="rect">
            <a:avLst/>
          </a:prstGeom>
          <a:noFill/>
          <a:ln w="9525">
            <a:noFill/>
            <a:miter lim="800000"/>
            <a:headEnd/>
            <a:tailEnd/>
          </a:ln>
        </p:spPr>
        <p:txBody>
          <a:bodyPr wrap="none">
            <a:spAutoFit/>
          </a:bodyPr>
          <a:lstStyle/>
          <a:p>
            <a:pPr eaLnBrk="0" hangingPunct="0"/>
            <a:r>
              <a:rPr lang="en-US" b="1"/>
              <a:t>Possible solutions</a:t>
            </a:r>
            <a:r>
              <a:rPr lang="en-US"/>
              <a:t>:</a:t>
            </a:r>
          </a:p>
          <a:p>
            <a:pPr eaLnBrk="0" hangingPunct="0"/>
            <a:r>
              <a:rPr lang="en-US"/>
              <a:t>	• use thin LC coating [Busch, 1999], but small ∆frequency</a:t>
            </a:r>
          </a:p>
          <a:p>
            <a:pPr eaLnBrk="0" hangingPunct="0"/>
            <a:r>
              <a:rPr lang="en-US"/>
              <a:t>	• </a:t>
            </a:r>
            <a:r>
              <a:rPr lang="en-US">
                <a:solidFill>
                  <a:srgbClr val="FF0000"/>
                </a:solidFill>
              </a:rPr>
              <a:t>use micro-fluidic droplet only in cavity?</a:t>
            </a:r>
            <a:r>
              <a:rPr lang="en-US"/>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228600" y="76200"/>
            <a:ext cx="8686800" cy="1143000"/>
          </a:xfrm>
        </p:spPr>
        <p:txBody>
          <a:bodyPr/>
          <a:lstStyle/>
          <a:p>
            <a:r>
              <a:rPr lang="en-US" i="1" smtClean="0">
                <a:ea typeface="ＭＳ Ｐゴシック" charset="-128"/>
              </a:rPr>
              <a:t>Periodic</a:t>
            </a:r>
            <a:r>
              <a:rPr lang="en-US" smtClean="0">
                <a:ea typeface="ＭＳ Ｐゴシック" charset="-128"/>
              </a:rPr>
              <a:t> Hermitian Eigenproblems</a:t>
            </a:r>
          </a:p>
        </p:txBody>
      </p:sp>
      <p:grpSp>
        <p:nvGrpSpPr>
          <p:cNvPr id="9220" name="Group 24"/>
          <p:cNvGrpSpPr>
            <a:grpSpLocks/>
          </p:cNvGrpSpPr>
          <p:nvPr/>
        </p:nvGrpSpPr>
        <p:grpSpPr bwMode="auto">
          <a:xfrm>
            <a:off x="6934200" y="1143000"/>
            <a:ext cx="990600" cy="990600"/>
            <a:chOff x="4368" y="768"/>
            <a:chExt cx="624" cy="624"/>
          </a:xfrm>
        </p:grpSpPr>
        <p:sp>
          <p:nvSpPr>
            <p:cNvPr id="9237" name="Oval 12"/>
            <p:cNvSpPr>
              <a:spLocks noChangeArrowheads="1"/>
            </p:cNvSpPr>
            <p:nvPr/>
          </p:nvSpPr>
          <p:spPr bwMode="auto">
            <a:xfrm>
              <a:off x="4368" y="76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38" name="Oval 13"/>
            <p:cNvSpPr>
              <a:spLocks noChangeArrowheads="1"/>
            </p:cNvSpPr>
            <p:nvPr/>
          </p:nvSpPr>
          <p:spPr bwMode="auto">
            <a:xfrm>
              <a:off x="4608" y="76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39" name="Oval 14"/>
            <p:cNvSpPr>
              <a:spLocks noChangeArrowheads="1"/>
            </p:cNvSpPr>
            <p:nvPr/>
          </p:nvSpPr>
          <p:spPr bwMode="auto">
            <a:xfrm>
              <a:off x="4848" y="76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40" name="Oval 15"/>
            <p:cNvSpPr>
              <a:spLocks noChangeArrowheads="1"/>
            </p:cNvSpPr>
            <p:nvPr/>
          </p:nvSpPr>
          <p:spPr bwMode="auto">
            <a:xfrm>
              <a:off x="4368" y="100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41" name="Oval 16"/>
            <p:cNvSpPr>
              <a:spLocks noChangeArrowheads="1"/>
            </p:cNvSpPr>
            <p:nvPr/>
          </p:nvSpPr>
          <p:spPr bwMode="auto">
            <a:xfrm>
              <a:off x="4608" y="100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42" name="Oval 17"/>
            <p:cNvSpPr>
              <a:spLocks noChangeArrowheads="1"/>
            </p:cNvSpPr>
            <p:nvPr/>
          </p:nvSpPr>
          <p:spPr bwMode="auto">
            <a:xfrm>
              <a:off x="4848" y="100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43" name="Oval 18"/>
            <p:cNvSpPr>
              <a:spLocks noChangeArrowheads="1"/>
            </p:cNvSpPr>
            <p:nvPr/>
          </p:nvSpPr>
          <p:spPr bwMode="auto">
            <a:xfrm>
              <a:off x="4368" y="124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44" name="Oval 19"/>
            <p:cNvSpPr>
              <a:spLocks noChangeArrowheads="1"/>
            </p:cNvSpPr>
            <p:nvPr/>
          </p:nvSpPr>
          <p:spPr bwMode="auto">
            <a:xfrm>
              <a:off x="4608" y="124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45" name="Oval 20"/>
            <p:cNvSpPr>
              <a:spLocks noChangeArrowheads="1"/>
            </p:cNvSpPr>
            <p:nvPr/>
          </p:nvSpPr>
          <p:spPr bwMode="auto">
            <a:xfrm>
              <a:off x="4848" y="124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9246" name="Rectangle 21"/>
            <p:cNvSpPr>
              <a:spLocks noChangeArrowheads="1"/>
            </p:cNvSpPr>
            <p:nvPr/>
          </p:nvSpPr>
          <p:spPr bwMode="auto">
            <a:xfrm>
              <a:off x="4560" y="960"/>
              <a:ext cx="240" cy="240"/>
            </a:xfrm>
            <a:prstGeom prst="rect">
              <a:avLst/>
            </a:prstGeom>
            <a:noFill/>
            <a:ln w="38100">
              <a:solidFill>
                <a:schemeClr val="accent2"/>
              </a:solidFill>
              <a:prstDash val="sysDot"/>
              <a:miter lim="800000"/>
              <a:headEnd/>
              <a:tailEnd/>
            </a:ln>
          </p:spPr>
          <p:txBody>
            <a:bodyPr wrap="none" anchor="ctr"/>
            <a:lstStyle/>
            <a:p>
              <a:pPr algn="ctr" eaLnBrk="0" hangingPunct="0"/>
              <a:endParaRPr lang="cs-CZ"/>
            </a:p>
          </p:txBody>
        </p:sp>
      </p:grpSp>
      <p:sp>
        <p:nvSpPr>
          <p:cNvPr id="9221" name="Text Box 22"/>
          <p:cNvSpPr txBox="1">
            <a:spLocks noChangeArrowheads="1"/>
          </p:cNvSpPr>
          <p:nvPr/>
        </p:nvSpPr>
        <p:spPr bwMode="auto">
          <a:xfrm>
            <a:off x="838200" y="1187450"/>
            <a:ext cx="6024563" cy="982663"/>
          </a:xfrm>
          <a:prstGeom prst="rect">
            <a:avLst/>
          </a:prstGeom>
          <a:noFill/>
          <a:ln w="9525">
            <a:noFill/>
            <a:miter lim="800000"/>
            <a:headEnd/>
            <a:tailEnd/>
          </a:ln>
        </p:spPr>
        <p:txBody>
          <a:bodyPr wrap="none">
            <a:spAutoFit/>
          </a:bodyPr>
          <a:lstStyle/>
          <a:p>
            <a:pPr eaLnBrk="0" hangingPunct="0"/>
            <a:r>
              <a:rPr lang="en-US" sz="2800"/>
              <a:t>Corollary 2:        given by finite </a:t>
            </a:r>
            <a:r>
              <a:rPr lang="en-US" sz="2800">
                <a:solidFill>
                  <a:schemeClr val="accent2"/>
                </a:solidFill>
              </a:rPr>
              <a:t>unit cell</a:t>
            </a:r>
            <a:r>
              <a:rPr lang="en-US" sz="2800"/>
              <a:t>,</a:t>
            </a:r>
          </a:p>
          <a:p>
            <a:pPr eaLnBrk="0" hangingPunct="0"/>
            <a:r>
              <a:rPr lang="en-US" sz="2800"/>
              <a:t>		so ω are</a:t>
            </a:r>
            <a:r>
              <a:rPr lang="en-US" sz="2800">
                <a:solidFill>
                  <a:srgbClr val="FF0000"/>
                </a:solidFill>
              </a:rPr>
              <a:t> discrete ω</a:t>
            </a:r>
            <a:r>
              <a:rPr lang="en-US" sz="2800" i="1" baseline="-25000">
                <a:solidFill>
                  <a:srgbClr val="FF0000"/>
                </a:solidFill>
              </a:rPr>
              <a:t>n</a:t>
            </a:r>
            <a:r>
              <a:rPr lang="en-US" sz="2800">
                <a:solidFill>
                  <a:srgbClr val="FF0000"/>
                </a:solidFill>
              </a:rPr>
              <a:t>(</a:t>
            </a:r>
            <a:r>
              <a:rPr lang="en-US" sz="2800" b="1">
                <a:solidFill>
                  <a:srgbClr val="FF0000"/>
                </a:solidFill>
              </a:rPr>
              <a:t>k</a:t>
            </a:r>
            <a:r>
              <a:rPr lang="en-US" sz="2800">
                <a:solidFill>
                  <a:srgbClr val="FF0000"/>
                </a:solidFill>
              </a:rPr>
              <a:t>)</a:t>
            </a:r>
            <a:endParaRPr lang="en-US" sz="2800"/>
          </a:p>
        </p:txBody>
      </p:sp>
      <p:graphicFrame>
        <p:nvGraphicFramePr>
          <p:cNvPr id="9218" name="Object 2"/>
          <p:cNvGraphicFramePr>
            <a:graphicFrameLocks noChangeAspect="1"/>
          </p:cNvGraphicFramePr>
          <p:nvPr/>
        </p:nvGraphicFramePr>
        <p:xfrm>
          <a:off x="2751138" y="1131888"/>
          <a:ext cx="557212" cy="620712"/>
        </p:xfrm>
        <a:graphic>
          <a:graphicData uri="http://schemas.openxmlformats.org/presentationml/2006/ole">
            <p:oleObj spid="_x0000_s9218" name="Equation" r:id="rId3" imgW="228600" imgH="254000" progId="">
              <p:embed/>
            </p:oleObj>
          </a:graphicData>
        </a:graphic>
      </p:graphicFrame>
      <p:sp>
        <p:nvSpPr>
          <p:cNvPr id="9222" name="Line 25"/>
          <p:cNvSpPr>
            <a:spLocks noChangeShapeType="1"/>
          </p:cNvSpPr>
          <p:nvPr/>
        </p:nvSpPr>
        <p:spPr bwMode="auto">
          <a:xfrm flipV="1">
            <a:off x="1066800" y="2989263"/>
            <a:ext cx="0" cy="2971800"/>
          </a:xfrm>
          <a:prstGeom prst="line">
            <a:avLst/>
          </a:prstGeom>
          <a:noFill/>
          <a:ln w="9525">
            <a:solidFill>
              <a:schemeClr val="tx1"/>
            </a:solidFill>
            <a:round/>
            <a:headEnd/>
            <a:tailEnd type="triangle" w="med" len="med"/>
          </a:ln>
        </p:spPr>
        <p:txBody>
          <a:bodyPr wrap="none" anchor="ctr"/>
          <a:lstStyle/>
          <a:p>
            <a:endParaRPr lang="cs-CZ"/>
          </a:p>
        </p:txBody>
      </p:sp>
      <p:sp>
        <p:nvSpPr>
          <p:cNvPr id="9223" name="Line 26"/>
          <p:cNvSpPr>
            <a:spLocks noChangeShapeType="1"/>
          </p:cNvSpPr>
          <p:nvPr/>
        </p:nvSpPr>
        <p:spPr bwMode="auto">
          <a:xfrm>
            <a:off x="1066800" y="5961063"/>
            <a:ext cx="5715000" cy="0"/>
          </a:xfrm>
          <a:prstGeom prst="line">
            <a:avLst/>
          </a:prstGeom>
          <a:noFill/>
          <a:ln w="9525">
            <a:solidFill>
              <a:schemeClr val="tx1"/>
            </a:solidFill>
            <a:round/>
            <a:headEnd/>
            <a:tailEnd type="triangle" w="med" len="med"/>
          </a:ln>
        </p:spPr>
        <p:txBody>
          <a:bodyPr wrap="none" anchor="ctr"/>
          <a:lstStyle/>
          <a:p>
            <a:endParaRPr lang="cs-CZ"/>
          </a:p>
        </p:txBody>
      </p:sp>
      <p:sp>
        <p:nvSpPr>
          <p:cNvPr id="9224" name="Freeform 27"/>
          <p:cNvSpPr>
            <a:spLocks/>
          </p:cNvSpPr>
          <p:nvPr/>
        </p:nvSpPr>
        <p:spPr bwMode="auto">
          <a:xfrm>
            <a:off x="1066800" y="4056063"/>
            <a:ext cx="5486400" cy="1905000"/>
          </a:xfrm>
          <a:custGeom>
            <a:avLst/>
            <a:gdLst>
              <a:gd name="T0" fmla="*/ 0 w 3456"/>
              <a:gd name="T1" fmla="*/ 2147483647 h 1200"/>
              <a:gd name="T2" fmla="*/ 2147483647 w 3456"/>
              <a:gd name="T3" fmla="*/ 2147483647 h 1200"/>
              <a:gd name="T4" fmla="*/ 2147483647 w 3456"/>
              <a:gd name="T5" fmla="*/ 2147483647 h 1200"/>
              <a:gd name="T6" fmla="*/ 2147483647 w 3456"/>
              <a:gd name="T7" fmla="*/ 2147483647 h 1200"/>
              <a:gd name="T8" fmla="*/ 2147483647 w 3456"/>
              <a:gd name="T9" fmla="*/ 0 h 1200"/>
              <a:gd name="T10" fmla="*/ 0 60000 65536"/>
              <a:gd name="T11" fmla="*/ 0 60000 65536"/>
              <a:gd name="T12" fmla="*/ 0 60000 65536"/>
              <a:gd name="T13" fmla="*/ 0 60000 65536"/>
              <a:gd name="T14" fmla="*/ 0 60000 65536"/>
              <a:gd name="T15" fmla="*/ 0 w 3456"/>
              <a:gd name="T16" fmla="*/ 0 h 1200"/>
              <a:gd name="T17" fmla="*/ 3456 w 3456"/>
              <a:gd name="T18" fmla="*/ 1200 h 1200"/>
            </a:gdLst>
            <a:ahLst/>
            <a:cxnLst>
              <a:cxn ang="T10">
                <a:pos x="T0" y="T1"/>
              </a:cxn>
              <a:cxn ang="T11">
                <a:pos x="T2" y="T3"/>
              </a:cxn>
              <a:cxn ang="T12">
                <a:pos x="T4" y="T5"/>
              </a:cxn>
              <a:cxn ang="T13">
                <a:pos x="T6" y="T7"/>
              </a:cxn>
              <a:cxn ang="T14">
                <a:pos x="T8" y="T9"/>
              </a:cxn>
            </a:cxnLst>
            <a:rect l="T15" t="T16" r="T17" b="T18"/>
            <a:pathLst>
              <a:path w="3456" h="1200">
                <a:moveTo>
                  <a:pt x="0" y="1200"/>
                </a:moveTo>
                <a:cubicBezTo>
                  <a:pt x="380" y="823"/>
                  <a:pt x="760" y="447"/>
                  <a:pt x="1104" y="336"/>
                </a:cubicBezTo>
                <a:cubicBezTo>
                  <a:pt x="1447" y="224"/>
                  <a:pt x="1760" y="528"/>
                  <a:pt x="2064" y="528"/>
                </a:cubicBezTo>
                <a:cubicBezTo>
                  <a:pt x="2368" y="528"/>
                  <a:pt x="2696" y="423"/>
                  <a:pt x="2928" y="336"/>
                </a:cubicBezTo>
                <a:cubicBezTo>
                  <a:pt x="3159" y="248"/>
                  <a:pt x="3307" y="124"/>
                  <a:pt x="3456" y="0"/>
                </a:cubicBezTo>
              </a:path>
            </a:pathLst>
          </a:custGeom>
          <a:noFill/>
          <a:ln w="9525">
            <a:solidFill>
              <a:schemeClr val="tx1"/>
            </a:solidFill>
            <a:round/>
            <a:headEnd/>
            <a:tailEnd/>
          </a:ln>
        </p:spPr>
        <p:txBody>
          <a:bodyPr wrap="none" anchor="ctr"/>
          <a:lstStyle/>
          <a:p>
            <a:endParaRPr lang="cs-CZ"/>
          </a:p>
        </p:txBody>
      </p:sp>
      <p:sp>
        <p:nvSpPr>
          <p:cNvPr id="9225" name="Freeform 33"/>
          <p:cNvSpPr>
            <a:spLocks/>
          </p:cNvSpPr>
          <p:nvPr/>
        </p:nvSpPr>
        <p:spPr bwMode="auto">
          <a:xfrm>
            <a:off x="1066800" y="3776663"/>
            <a:ext cx="5486400" cy="825500"/>
          </a:xfrm>
          <a:custGeom>
            <a:avLst/>
            <a:gdLst>
              <a:gd name="T0" fmla="*/ 0 w 3456"/>
              <a:gd name="T1" fmla="*/ 2147483647 h 520"/>
              <a:gd name="T2" fmla="*/ 2147483647 w 3456"/>
              <a:gd name="T3" fmla="*/ 2147483647 h 520"/>
              <a:gd name="T4" fmla="*/ 2147483647 w 3456"/>
              <a:gd name="T5" fmla="*/ 2147483647 h 520"/>
              <a:gd name="T6" fmla="*/ 2147483647 w 3456"/>
              <a:gd name="T7" fmla="*/ 2147483647 h 520"/>
              <a:gd name="T8" fmla="*/ 2147483647 w 3456"/>
              <a:gd name="T9" fmla="*/ 2147483647 h 520"/>
              <a:gd name="T10" fmla="*/ 2147483647 w 3456"/>
              <a:gd name="T11" fmla="*/ 2147483647 h 520"/>
              <a:gd name="T12" fmla="*/ 2147483647 w 3456"/>
              <a:gd name="T13" fmla="*/ 2147483647 h 520"/>
              <a:gd name="T14" fmla="*/ 2147483647 w 3456"/>
              <a:gd name="T15" fmla="*/ 2147483647 h 520"/>
              <a:gd name="T16" fmla="*/ 2147483647 w 3456"/>
              <a:gd name="T17" fmla="*/ 2147483647 h 5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56"/>
              <a:gd name="T28" fmla="*/ 0 h 520"/>
              <a:gd name="T29" fmla="*/ 3456 w 3456"/>
              <a:gd name="T30" fmla="*/ 520 h 5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56" h="520">
                <a:moveTo>
                  <a:pt x="0" y="512"/>
                </a:moveTo>
                <a:cubicBezTo>
                  <a:pt x="88" y="512"/>
                  <a:pt x="176" y="512"/>
                  <a:pt x="240" y="512"/>
                </a:cubicBezTo>
                <a:cubicBezTo>
                  <a:pt x="304" y="512"/>
                  <a:pt x="279" y="520"/>
                  <a:pt x="384" y="512"/>
                </a:cubicBezTo>
                <a:cubicBezTo>
                  <a:pt x="488" y="503"/>
                  <a:pt x="656" y="511"/>
                  <a:pt x="864" y="464"/>
                </a:cubicBezTo>
                <a:cubicBezTo>
                  <a:pt x="1071" y="416"/>
                  <a:pt x="1448" y="256"/>
                  <a:pt x="1632" y="224"/>
                </a:cubicBezTo>
                <a:cubicBezTo>
                  <a:pt x="1816" y="192"/>
                  <a:pt x="1824" y="272"/>
                  <a:pt x="1968" y="272"/>
                </a:cubicBezTo>
                <a:cubicBezTo>
                  <a:pt x="2112" y="272"/>
                  <a:pt x="2304" y="263"/>
                  <a:pt x="2496" y="224"/>
                </a:cubicBezTo>
                <a:cubicBezTo>
                  <a:pt x="2687" y="184"/>
                  <a:pt x="2960" y="63"/>
                  <a:pt x="3120" y="32"/>
                </a:cubicBezTo>
                <a:cubicBezTo>
                  <a:pt x="3279" y="0"/>
                  <a:pt x="3367" y="16"/>
                  <a:pt x="3456" y="32"/>
                </a:cubicBezTo>
              </a:path>
            </a:pathLst>
          </a:custGeom>
          <a:noFill/>
          <a:ln w="9525">
            <a:solidFill>
              <a:schemeClr val="tx1"/>
            </a:solidFill>
            <a:round/>
            <a:headEnd/>
            <a:tailEnd/>
          </a:ln>
        </p:spPr>
        <p:txBody>
          <a:bodyPr wrap="none" anchor="ctr"/>
          <a:lstStyle/>
          <a:p>
            <a:endParaRPr lang="cs-CZ"/>
          </a:p>
        </p:txBody>
      </p:sp>
      <p:sp>
        <p:nvSpPr>
          <p:cNvPr id="9226" name="Freeform 35"/>
          <p:cNvSpPr>
            <a:spLocks/>
          </p:cNvSpPr>
          <p:nvPr/>
        </p:nvSpPr>
        <p:spPr bwMode="auto">
          <a:xfrm>
            <a:off x="1066800" y="3255963"/>
            <a:ext cx="5410200" cy="431800"/>
          </a:xfrm>
          <a:custGeom>
            <a:avLst/>
            <a:gdLst>
              <a:gd name="T0" fmla="*/ 0 w 3408"/>
              <a:gd name="T1" fmla="*/ 2147483647 h 272"/>
              <a:gd name="T2" fmla="*/ 2147483647 w 3408"/>
              <a:gd name="T3" fmla="*/ 2147483647 h 272"/>
              <a:gd name="T4" fmla="*/ 2147483647 w 3408"/>
              <a:gd name="T5" fmla="*/ 2147483647 h 272"/>
              <a:gd name="T6" fmla="*/ 2147483647 w 3408"/>
              <a:gd name="T7" fmla="*/ 2147483647 h 272"/>
              <a:gd name="T8" fmla="*/ 2147483647 w 3408"/>
              <a:gd name="T9" fmla="*/ 2147483647 h 272"/>
              <a:gd name="T10" fmla="*/ 2147483647 w 3408"/>
              <a:gd name="T11" fmla="*/ 2147483647 h 272"/>
              <a:gd name="T12" fmla="*/ 2147483647 w 3408"/>
              <a:gd name="T13" fmla="*/ 2147483647 h 272"/>
              <a:gd name="T14" fmla="*/ 0 60000 65536"/>
              <a:gd name="T15" fmla="*/ 0 60000 65536"/>
              <a:gd name="T16" fmla="*/ 0 60000 65536"/>
              <a:gd name="T17" fmla="*/ 0 60000 65536"/>
              <a:gd name="T18" fmla="*/ 0 60000 65536"/>
              <a:gd name="T19" fmla="*/ 0 60000 65536"/>
              <a:gd name="T20" fmla="*/ 0 60000 65536"/>
              <a:gd name="T21" fmla="*/ 0 w 3408"/>
              <a:gd name="T22" fmla="*/ 0 h 272"/>
              <a:gd name="T23" fmla="*/ 3408 w 3408"/>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08" h="272">
                <a:moveTo>
                  <a:pt x="0" y="264"/>
                </a:moveTo>
                <a:cubicBezTo>
                  <a:pt x="43" y="268"/>
                  <a:pt x="87" y="272"/>
                  <a:pt x="192" y="264"/>
                </a:cubicBezTo>
                <a:cubicBezTo>
                  <a:pt x="296" y="255"/>
                  <a:pt x="400" y="239"/>
                  <a:pt x="624" y="216"/>
                </a:cubicBezTo>
                <a:cubicBezTo>
                  <a:pt x="847" y="192"/>
                  <a:pt x="1232" y="128"/>
                  <a:pt x="1536" y="120"/>
                </a:cubicBezTo>
                <a:cubicBezTo>
                  <a:pt x="1840" y="112"/>
                  <a:pt x="2176" y="184"/>
                  <a:pt x="2448" y="168"/>
                </a:cubicBezTo>
                <a:cubicBezTo>
                  <a:pt x="2720" y="152"/>
                  <a:pt x="3008" y="47"/>
                  <a:pt x="3168" y="24"/>
                </a:cubicBezTo>
                <a:cubicBezTo>
                  <a:pt x="3327" y="0"/>
                  <a:pt x="3367" y="12"/>
                  <a:pt x="3408" y="24"/>
                </a:cubicBezTo>
              </a:path>
            </a:pathLst>
          </a:custGeom>
          <a:noFill/>
          <a:ln w="9525">
            <a:solidFill>
              <a:schemeClr val="tx1"/>
            </a:solidFill>
            <a:round/>
            <a:headEnd/>
            <a:tailEnd/>
          </a:ln>
        </p:spPr>
        <p:txBody>
          <a:bodyPr wrap="none" anchor="ctr"/>
          <a:lstStyle/>
          <a:p>
            <a:endParaRPr lang="cs-CZ"/>
          </a:p>
        </p:txBody>
      </p:sp>
      <p:sp>
        <p:nvSpPr>
          <p:cNvPr id="9227" name="Text Box 36"/>
          <p:cNvSpPr txBox="1">
            <a:spLocks noChangeArrowheads="1"/>
          </p:cNvSpPr>
          <p:nvPr/>
        </p:nvSpPr>
        <p:spPr bwMode="auto">
          <a:xfrm>
            <a:off x="2171700" y="4895850"/>
            <a:ext cx="498475" cy="461963"/>
          </a:xfrm>
          <a:prstGeom prst="rect">
            <a:avLst/>
          </a:prstGeom>
          <a:noFill/>
          <a:ln w="9525">
            <a:noFill/>
            <a:miter lim="800000"/>
            <a:headEnd/>
            <a:tailEnd/>
          </a:ln>
        </p:spPr>
        <p:txBody>
          <a:bodyPr wrap="none">
            <a:spAutoFit/>
          </a:bodyPr>
          <a:lstStyle/>
          <a:p>
            <a:pPr eaLnBrk="0" hangingPunct="0"/>
            <a:r>
              <a:rPr lang="en-US">
                <a:latin typeface="Symbol" pitchFamily="18" charset="2"/>
              </a:rPr>
              <a:t>ω</a:t>
            </a:r>
            <a:r>
              <a:rPr lang="en-US" baseline="-25000">
                <a:latin typeface="Symbol" pitchFamily="18" charset="2"/>
              </a:rPr>
              <a:t>1</a:t>
            </a:r>
            <a:endParaRPr lang="en-US"/>
          </a:p>
        </p:txBody>
      </p:sp>
      <p:sp>
        <p:nvSpPr>
          <p:cNvPr id="9228" name="Text Box 37"/>
          <p:cNvSpPr txBox="1">
            <a:spLocks noChangeArrowheads="1"/>
          </p:cNvSpPr>
          <p:nvPr/>
        </p:nvSpPr>
        <p:spPr bwMode="auto">
          <a:xfrm>
            <a:off x="2400300" y="3979863"/>
            <a:ext cx="498475" cy="461962"/>
          </a:xfrm>
          <a:prstGeom prst="rect">
            <a:avLst/>
          </a:prstGeom>
          <a:noFill/>
          <a:ln w="9525">
            <a:noFill/>
            <a:miter lim="800000"/>
            <a:headEnd/>
            <a:tailEnd/>
          </a:ln>
        </p:spPr>
        <p:txBody>
          <a:bodyPr wrap="none">
            <a:spAutoFit/>
          </a:bodyPr>
          <a:lstStyle/>
          <a:p>
            <a:pPr eaLnBrk="0" hangingPunct="0"/>
            <a:r>
              <a:rPr lang="en-US">
                <a:latin typeface="Symbol" pitchFamily="18" charset="2"/>
              </a:rPr>
              <a:t>ω</a:t>
            </a:r>
            <a:r>
              <a:rPr lang="en-US" baseline="-25000">
                <a:latin typeface="Symbol" pitchFamily="18" charset="2"/>
              </a:rPr>
              <a:t>2</a:t>
            </a:r>
            <a:endParaRPr lang="en-US"/>
          </a:p>
        </p:txBody>
      </p:sp>
      <p:sp>
        <p:nvSpPr>
          <p:cNvPr id="9229" name="Text Box 38"/>
          <p:cNvSpPr txBox="1">
            <a:spLocks noChangeArrowheads="1"/>
          </p:cNvSpPr>
          <p:nvPr/>
        </p:nvSpPr>
        <p:spPr bwMode="auto">
          <a:xfrm>
            <a:off x="1981200" y="3141663"/>
            <a:ext cx="498475" cy="461962"/>
          </a:xfrm>
          <a:prstGeom prst="rect">
            <a:avLst/>
          </a:prstGeom>
          <a:noFill/>
          <a:ln w="9525">
            <a:noFill/>
            <a:miter lim="800000"/>
            <a:headEnd/>
            <a:tailEnd/>
          </a:ln>
        </p:spPr>
        <p:txBody>
          <a:bodyPr wrap="none">
            <a:spAutoFit/>
          </a:bodyPr>
          <a:lstStyle/>
          <a:p>
            <a:pPr eaLnBrk="0" hangingPunct="0"/>
            <a:r>
              <a:rPr lang="en-US">
                <a:latin typeface="Symbol" pitchFamily="18" charset="2"/>
              </a:rPr>
              <a:t>ω</a:t>
            </a:r>
            <a:r>
              <a:rPr lang="en-US" baseline="-25000">
                <a:latin typeface="Symbol" pitchFamily="18" charset="2"/>
              </a:rPr>
              <a:t>3</a:t>
            </a:r>
            <a:endParaRPr lang="en-US"/>
          </a:p>
        </p:txBody>
      </p:sp>
      <p:sp>
        <p:nvSpPr>
          <p:cNvPr id="9230" name="Text Box 39"/>
          <p:cNvSpPr txBox="1">
            <a:spLocks noChangeArrowheads="1"/>
          </p:cNvSpPr>
          <p:nvPr/>
        </p:nvSpPr>
        <p:spPr bwMode="auto">
          <a:xfrm>
            <a:off x="533400" y="4208463"/>
            <a:ext cx="395288" cy="461962"/>
          </a:xfrm>
          <a:prstGeom prst="rect">
            <a:avLst/>
          </a:prstGeom>
          <a:noFill/>
          <a:ln w="9525">
            <a:noFill/>
            <a:miter lim="800000"/>
            <a:headEnd/>
            <a:tailEnd/>
          </a:ln>
        </p:spPr>
        <p:txBody>
          <a:bodyPr wrap="none">
            <a:spAutoFit/>
          </a:bodyPr>
          <a:lstStyle/>
          <a:p>
            <a:pPr eaLnBrk="0" hangingPunct="0"/>
            <a:r>
              <a:rPr lang="en-US">
                <a:solidFill>
                  <a:srgbClr val="FF0000"/>
                </a:solidFill>
                <a:latin typeface="Symbol" pitchFamily="18" charset="2"/>
              </a:rPr>
              <a:t>ω</a:t>
            </a:r>
          </a:p>
        </p:txBody>
      </p:sp>
      <p:sp>
        <p:nvSpPr>
          <p:cNvPr id="9231" name="Text Box 40"/>
          <p:cNvSpPr txBox="1">
            <a:spLocks noChangeArrowheads="1"/>
          </p:cNvSpPr>
          <p:nvPr/>
        </p:nvSpPr>
        <p:spPr bwMode="auto">
          <a:xfrm>
            <a:off x="3733800" y="6019800"/>
            <a:ext cx="319088" cy="457200"/>
          </a:xfrm>
          <a:prstGeom prst="rect">
            <a:avLst/>
          </a:prstGeom>
          <a:noFill/>
          <a:ln w="9525">
            <a:noFill/>
            <a:miter lim="800000"/>
            <a:headEnd/>
            <a:tailEnd/>
          </a:ln>
        </p:spPr>
        <p:txBody>
          <a:bodyPr wrap="none">
            <a:spAutoFit/>
          </a:bodyPr>
          <a:lstStyle/>
          <a:p>
            <a:pPr eaLnBrk="0" hangingPunct="0"/>
            <a:r>
              <a:rPr lang="en-US" i="1">
                <a:solidFill>
                  <a:srgbClr val="FF0000"/>
                </a:solidFill>
              </a:rPr>
              <a:t>k</a:t>
            </a:r>
            <a:endParaRPr lang="en-US" i="1">
              <a:solidFill>
                <a:srgbClr val="FF0000"/>
              </a:solidFill>
              <a:latin typeface="Symbol" pitchFamily="18" charset="2"/>
            </a:endParaRPr>
          </a:p>
        </p:txBody>
      </p:sp>
      <p:sp>
        <p:nvSpPr>
          <p:cNvPr id="9232" name="Text Box 41"/>
          <p:cNvSpPr txBox="1">
            <a:spLocks noChangeArrowheads="1"/>
          </p:cNvSpPr>
          <p:nvPr/>
        </p:nvSpPr>
        <p:spPr bwMode="auto">
          <a:xfrm>
            <a:off x="1447800" y="2514600"/>
            <a:ext cx="4386263" cy="457200"/>
          </a:xfrm>
          <a:prstGeom prst="rect">
            <a:avLst/>
          </a:prstGeom>
          <a:noFill/>
          <a:ln w="9525">
            <a:noFill/>
            <a:miter lim="800000"/>
            <a:headEnd/>
            <a:tailEnd/>
          </a:ln>
        </p:spPr>
        <p:txBody>
          <a:bodyPr wrap="none">
            <a:spAutoFit/>
          </a:bodyPr>
          <a:lstStyle/>
          <a:p>
            <a:pPr eaLnBrk="0" hangingPunct="0"/>
            <a:r>
              <a:rPr lang="en-US">
                <a:solidFill>
                  <a:schemeClr val="accent2"/>
                </a:solidFill>
              </a:rPr>
              <a:t>band diagram</a:t>
            </a:r>
            <a:r>
              <a:rPr lang="en-US"/>
              <a:t> (dispersion relation)</a:t>
            </a:r>
          </a:p>
        </p:txBody>
      </p:sp>
      <p:sp>
        <p:nvSpPr>
          <p:cNvPr id="9233" name="Text Box 42"/>
          <p:cNvSpPr txBox="1">
            <a:spLocks noChangeArrowheads="1"/>
          </p:cNvSpPr>
          <p:nvPr/>
        </p:nvSpPr>
        <p:spPr bwMode="auto">
          <a:xfrm>
            <a:off x="7016750" y="3505200"/>
            <a:ext cx="1593850" cy="1552575"/>
          </a:xfrm>
          <a:prstGeom prst="rect">
            <a:avLst/>
          </a:prstGeom>
          <a:noFill/>
          <a:ln w="9525">
            <a:noFill/>
            <a:miter lim="800000"/>
            <a:headEnd/>
            <a:tailEnd/>
          </a:ln>
        </p:spPr>
        <p:txBody>
          <a:bodyPr wrap="none">
            <a:spAutoFit/>
          </a:bodyPr>
          <a:lstStyle/>
          <a:p>
            <a:pPr algn="ctr" eaLnBrk="0" hangingPunct="0"/>
            <a:r>
              <a:rPr lang="en-US"/>
              <a:t>map of</a:t>
            </a:r>
          </a:p>
          <a:p>
            <a:pPr algn="ctr" eaLnBrk="0" hangingPunct="0"/>
            <a:r>
              <a:rPr lang="en-US"/>
              <a:t>what states</a:t>
            </a:r>
          </a:p>
          <a:p>
            <a:pPr algn="ctr" eaLnBrk="0" hangingPunct="0"/>
            <a:r>
              <a:rPr lang="en-US"/>
              <a:t>exist &amp;</a:t>
            </a:r>
          </a:p>
          <a:p>
            <a:pPr algn="ctr" eaLnBrk="0" hangingPunct="0"/>
            <a:r>
              <a:rPr lang="en-US"/>
              <a:t>can interact</a:t>
            </a:r>
          </a:p>
        </p:txBody>
      </p:sp>
      <p:grpSp>
        <p:nvGrpSpPr>
          <p:cNvPr id="3" name="Group 45"/>
          <p:cNvGrpSpPr>
            <a:grpSpLocks/>
          </p:cNvGrpSpPr>
          <p:nvPr/>
        </p:nvGrpSpPr>
        <p:grpSpPr bwMode="auto">
          <a:xfrm>
            <a:off x="6248400" y="5638800"/>
            <a:ext cx="1536700" cy="1143000"/>
            <a:chOff x="3936" y="3552"/>
            <a:chExt cx="968" cy="720"/>
          </a:xfrm>
        </p:grpSpPr>
        <p:sp>
          <p:nvSpPr>
            <p:cNvPr id="9235" name="Text Box 43"/>
            <p:cNvSpPr txBox="1">
              <a:spLocks noChangeArrowheads="1"/>
            </p:cNvSpPr>
            <p:nvPr/>
          </p:nvSpPr>
          <p:spPr bwMode="auto">
            <a:xfrm>
              <a:off x="4288" y="3552"/>
              <a:ext cx="272" cy="480"/>
            </a:xfrm>
            <a:prstGeom prst="rect">
              <a:avLst/>
            </a:prstGeom>
            <a:noFill/>
            <a:ln w="9525">
              <a:noFill/>
              <a:miter lim="800000"/>
              <a:headEnd/>
              <a:tailEnd/>
            </a:ln>
          </p:spPr>
          <p:txBody>
            <a:bodyPr wrap="none">
              <a:spAutoFit/>
            </a:bodyPr>
            <a:lstStyle/>
            <a:p>
              <a:pPr algn="ctr" eaLnBrk="0" hangingPunct="0"/>
              <a:r>
                <a:rPr lang="en-US" sz="4400">
                  <a:solidFill>
                    <a:srgbClr val="FF0000"/>
                  </a:solidFill>
                </a:rPr>
                <a:t>?</a:t>
              </a:r>
            </a:p>
          </p:txBody>
        </p:sp>
        <p:sp>
          <p:nvSpPr>
            <p:cNvPr id="9236" name="Text Box 44"/>
            <p:cNvSpPr txBox="1">
              <a:spLocks noChangeArrowheads="1"/>
            </p:cNvSpPr>
            <p:nvPr/>
          </p:nvSpPr>
          <p:spPr bwMode="auto">
            <a:xfrm>
              <a:off x="3936" y="3984"/>
              <a:ext cx="968" cy="288"/>
            </a:xfrm>
            <a:prstGeom prst="rect">
              <a:avLst/>
            </a:prstGeom>
            <a:noFill/>
            <a:ln w="9525">
              <a:noFill/>
              <a:miter lim="800000"/>
              <a:headEnd/>
              <a:tailEnd/>
            </a:ln>
          </p:spPr>
          <p:txBody>
            <a:bodyPr wrap="none">
              <a:spAutoFit/>
            </a:bodyPr>
            <a:lstStyle/>
            <a:p>
              <a:pPr algn="ctr" eaLnBrk="0" hangingPunct="0"/>
              <a:r>
                <a:rPr lang="en-US">
                  <a:solidFill>
                    <a:srgbClr val="FF0000"/>
                  </a:solidFill>
                </a:rPr>
                <a:t>range of </a:t>
              </a:r>
              <a:r>
                <a:rPr lang="en-US" i="1">
                  <a:solidFill>
                    <a:srgbClr val="FF0000"/>
                  </a:solidFill>
                </a:rPr>
                <a:t>k</a:t>
              </a:r>
              <a:r>
                <a:rPr lang="en-US">
                  <a:solidFill>
                    <a:srgbClr val="FF0000"/>
                  </a:solidFill>
                </a:rPr>
                <a:t>?</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Thermal tuning</a:t>
            </a:r>
          </a:p>
        </p:txBody>
      </p:sp>
      <p:sp>
        <p:nvSpPr>
          <p:cNvPr id="263171" name="Text Box 3"/>
          <p:cNvSpPr txBox="1">
            <a:spLocks noChangeArrowheads="1"/>
          </p:cNvSpPr>
          <p:nvPr/>
        </p:nvSpPr>
        <p:spPr bwMode="auto">
          <a:xfrm>
            <a:off x="917575" y="914400"/>
            <a:ext cx="6778625" cy="822325"/>
          </a:xfrm>
          <a:prstGeom prst="rect">
            <a:avLst/>
          </a:prstGeom>
          <a:noFill/>
          <a:ln w="9525">
            <a:noFill/>
            <a:miter lim="800000"/>
            <a:headEnd/>
            <a:tailEnd/>
          </a:ln>
        </p:spPr>
        <p:txBody>
          <a:bodyPr wrap="none">
            <a:spAutoFit/>
          </a:bodyPr>
          <a:lstStyle/>
          <a:p>
            <a:pPr algn="ctr" eaLnBrk="0" hangingPunct="0"/>
            <a:r>
              <a:rPr lang="en-US"/>
              <a:t>using thermal expansion, phase transitions,</a:t>
            </a:r>
          </a:p>
          <a:p>
            <a:pPr algn="ctr" eaLnBrk="0" hangingPunct="0"/>
            <a:r>
              <a:rPr lang="en-US"/>
              <a:t>or most successfully, </a:t>
            </a:r>
            <a:r>
              <a:rPr lang="en-US">
                <a:solidFill>
                  <a:srgbClr val="FF0000"/>
                </a:solidFill>
              </a:rPr>
              <a:t>thermo-optic coefficient</a:t>
            </a:r>
            <a:r>
              <a:rPr lang="en-US"/>
              <a:t> (dn/dT)</a:t>
            </a:r>
          </a:p>
        </p:txBody>
      </p:sp>
      <p:pic>
        <p:nvPicPr>
          <p:cNvPr id="263172" name="Picture 4"/>
          <p:cNvPicPr>
            <a:picLocks noChangeAspect="1" noChangeArrowheads="1"/>
          </p:cNvPicPr>
          <p:nvPr/>
        </p:nvPicPr>
        <p:blipFill>
          <a:blip r:embed="rId2"/>
          <a:srcRect/>
          <a:stretch>
            <a:fillRect/>
          </a:stretch>
        </p:blipFill>
        <p:spPr bwMode="auto">
          <a:xfrm>
            <a:off x="76200" y="2286000"/>
            <a:ext cx="2225675" cy="2743200"/>
          </a:xfrm>
          <a:prstGeom prst="rect">
            <a:avLst/>
          </a:prstGeom>
          <a:noFill/>
          <a:ln w="9525">
            <a:noFill/>
            <a:miter lim="800000"/>
            <a:headEnd/>
            <a:tailEnd/>
          </a:ln>
        </p:spPr>
      </p:pic>
      <p:sp>
        <p:nvSpPr>
          <p:cNvPr id="263173" name="Text Box 5"/>
          <p:cNvSpPr txBox="1">
            <a:spLocks noChangeArrowheads="1"/>
          </p:cNvSpPr>
          <p:nvPr/>
        </p:nvSpPr>
        <p:spPr bwMode="auto">
          <a:xfrm>
            <a:off x="484188" y="1828800"/>
            <a:ext cx="3478212" cy="396875"/>
          </a:xfrm>
          <a:prstGeom prst="rect">
            <a:avLst/>
          </a:prstGeom>
          <a:noFill/>
          <a:ln w="9525">
            <a:noFill/>
            <a:miter lim="800000"/>
            <a:headEnd/>
            <a:tailEnd/>
          </a:ln>
        </p:spPr>
        <p:txBody>
          <a:bodyPr wrap="none">
            <a:spAutoFit/>
          </a:bodyPr>
          <a:lstStyle/>
          <a:p>
            <a:pPr algn="ctr" eaLnBrk="0" hangingPunct="0"/>
            <a:r>
              <a:rPr lang="en-US" sz="2000"/>
              <a:t>[ Chong, </a:t>
            </a:r>
            <a:r>
              <a:rPr lang="en-US" sz="2000" i="1"/>
              <a:t>PTL</a:t>
            </a:r>
            <a:r>
              <a:rPr lang="en-US" sz="2000"/>
              <a:t> </a:t>
            </a:r>
            <a:r>
              <a:rPr lang="en-US" sz="2000" b="1"/>
              <a:t>16</a:t>
            </a:r>
            <a:r>
              <a:rPr lang="en-US" sz="2000"/>
              <a:t>, 1528 (2004). ]</a:t>
            </a:r>
          </a:p>
        </p:txBody>
      </p:sp>
      <p:pic>
        <p:nvPicPr>
          <p:cNvPr id="263174" name="Picture 6"/>
          <p:cNvPicPr>
            <a:picLocks noChangeAspect="1" noChangeArrowheads="1"/>
          </p:cNvPicPr>
          <p:nvPr/>
        </p:nvPicPr>
        <p:blipFill>
          <a:blip r:embed="rId3"/>
          <a:srcRect/>
          <a:stretch>
            <a:fillRect/>
          </a:stretch>
        </p:blipFill>
        <p:spPr bwMode="auto">
          <a:xfrm>
            <a:off x="2514600" y="2514600"/>
            <a:ext cx="2320925" cy="2138363"/>
          </a:xfrm>
          <a:prstGeom prst="rect">
            <a:avLst/>
          </a:prstGeom>
          <a:noFill/>
          <a:ln w="9525">
            <a:noFill/>
            <a:miter lim="800000"/>
            <a:headEnd/>
            <a:tailEnd/>
          </a:ln>
        </p:spPr>
      </p:pic>
      <p:sp>
        <p:nvSpPr>
          <p:cNvPr id="263175" name="Text Box 7"/>
          <p:cNvSpPr txBox="1">
            <a:spLocks noChangeArrowheads="1"/>
          </p:cNvSpPr>
          <p:nvPr/>
        </p:nvSpPr>
        <p:spPr bwMode="auto">
          <a:xfrm>
            <a:off x="673100" y="5334000"/>
            <a:ext cx="3213100" cy="822325"/>
          </a:xfrm>
          <a:prstGeom prst="rect">
            <a:avLst/>
          </a:prstGeom>
          <a:noFill/>
          <a:ln w="9525">
            <a:noFill/>
            <a:miter lim="800000"/>
            <a:headEnd/>
            <a:tailEnd/>
          </a:ln>
        </p:spPr>
        <p:txBody>
          <a:bodyPr wrap="none">
            <a:spAutoFit/>
          </a:bodyPr>
          <a:lstStyle/>
          <a:p>
            <a:pPr algn="ctr" eaLnBrk="0" hangingPunct="0"/>
            <a:r>
              <a:rPr lang="en-US"/>
              <a:t>5 nm tuning (0.3%) in Si</a:t>
            </a:r>
          </a:p>
          <a:p>
            <a:pPr algn="ctr" eaLnBrk="0" hangingPunct="0"/>
            <a:r>
              <a:rPr lang="en-US"/>
              <a:t>time (estimated) &lt; 1 ms</a:t>
            </a:r>
          </a:p>
        </p:txBody>
      </p:sp>
      <p:pic>
        <p:nvPicPr>
          <p:cNvPr id="263176" name="Picture 8"/>
          <p:cNvPicPr>
            <a:picLocks noChangeAspect="1" noChangeArrowheads="1"/>
          </p:cNvPicPr>
          <p:nvPr/>
        </p:nvPicPr>
        <p:blipFill>
          <a:blip r:embed="rId4"/>
          <a:srcRect/>
          <a:stretch>
            <a:fillRect/>
          </a:stretch>
        </p:blipFill>
        <p:spPr bwMode="auto">
          <a:xfrm>
            <a:off x="5410200" y="2133600"/>
            <a:ext cx="2324100" cy="2349500"/>
          </a:xfrm>
          <a:prstGeom prst="rect">
            <a:avLst/>
          </a:prstGeom>
          <a:noFill/>
          <a:ln w="9525">
            <a:noFill/>
            <a:miter lim="800000"/>
            <a:headEnd/>
            <a:tailEnd/>
          </a:ln>
        </p:spPr>
      </p:pic>
      <p:sp>
        <p:nvSpPr>
          <p:cNvPr id="263177" name="Line 9"/>
          <p:cNvSpPr>
            <a:spLocks noChangeShapeType="1"/>
          </p:cNvSpPr>
          <p:nvPr/>
        </p:nvSpPr>
        <p:spPr bwMode="auto">
          <a:xfrm>
            <a:off x="4953000" y="1752600"/>
            <a:ext cx="0" cy="4724400"/>
          </a:xfrm>
          <a:prstGeom prst="line">
            <a:avLst/>
          </a:prstGeom>
          <a:noFill/>
          <a:ln w="9525">
            <a:solidFill>
              <a:schemeClr val="bg2"/>
            </a:solidFill>
            <a:round/>
            <a:headEnd/>
            <a:tailEnd/>
          </a:ln>
        </p:spPr>
        <p:txBody>
          <a:bodyPr wrap="none" anchor="ctr"/>
          <a:lstStyle/>
          <a:p>
            <a:endParaRPr lang="cs-CZ"/>
          </a:p>
        </p:txBody>
      </p:sp>
      <p:sp>
        <p:nvSpPr>
          <p:cNvPr id="263178" name="Text Box 10"/>
          <p:cNvSpPr txBox="1">
            <a:spLocks noChangeArrowheads="1"/>
          </p:cNvSpPr>
          <p:nvPr/>
        </p:nvSpPr>
        <p:spPr bwMode="auto">
          <a:xfrm>
            <a:off x="5068888" y="1812925"/>
            <a:ext cx="3770312" cy="396875"/>
          </a:xfrm>
          <a:prstGeom prst="rect">
            <a:avLst/>
          </a:prstGeom>
          <a:noFill/>
          <a:ln w="9525">
            <a:noFill/>
            <a:miter lim="800000"/>
            <a:headEnd/>
            <a:tailEnd/>
          </a:ln>
        </p:spPr>
        <p:txBody>
          <a:bodyPr wrap="none">
            <a:spAutoFit/>
          </a:bodyPr>
          <a:lstStyle/>
          <a:p>
            <a:pPr algn="ctr" eaLnBrk="0" hangingPunct="0"/>
            <a:r>
              <a:rPr lang="en-US" sz="2000"/>
              <a:t>[ Asano, </a:t>
            </a:r>
            <a:r>
              <a:rPr lang="en-US" sz="2000" i="1"/>
              <a:t>Elec. Lett.</a:t>
            </a:r>
            <a:r>
              <a:rPr lang="en-US" sz="2000"/>
              <a:t> </a:t>
            </a:r>
            <a:r>
              <a:rPr lang="en-US" sz="2000" b="1"/>
              <a:t>41</a:t>
            </a:r>
            <a:r>
              <a:rPr lang="en-US" sz="2000"/>
              <a:t> (1) (2005). ]</a:t>
            </a:r>
          </a:p>
        </p:txBody>
      </p:sp>
      <p:pic>
        <p:nvPicPr>
          <p:cNvPr id="263179" name="Picture 11"/>
          <p:cNvPicPr>
            <a:picLocks noChangeAspect="1" noChangeArrowheads="1"/>
          </p:cNvPicPr>
          <p:nvPr/>
        </p:nvPicPr>
        <p:blipFill>
          <a:blip r:embed="rId5"/>
          <a:srcRect/>
          <a:stretch>
            <a:fillRect/>
          </a:stretch>
        </p:blipFill>
        <p:spPr bwMode="auto">
          <a:xfrm>
            <a:off x="5486400" y="4419600"/>
            <a:ext cx="1982788" cy="2125663"/>
          </a:xfrm>
          <a:prstGeom prst="rect">
            <a:avLst/>
          </a:prstGeom>
          <a:noFill/>
          <a:ln w="9525">
            <a:noFill/>
            <a:miter lim="800000"/>
            <a:headEnd/>
            <a:tailEnd/>
          </a:ln>
        </p:spPr>
      </p:pic>
      <p:sp>
        <p:nvSpPr>
          <p:cNvPr id="263180" name="Text Box 12"/>
          <p:cNvSpPr txBox="1">
            <a:spLocks noChangeArrowheads="1"/>
          </p:cNvSpPr>
          <p:nvPr/>
        </p:nvSpPr>
        <p:spPr bwMode="auto">
          <a:xfrm>
            <a:off x="7315200" y="4419600"/>
            <a:ext cx="1655763" cy="1187450"/>
          </a:xfrm>
          <a:prstGeom prst="rect">
            <a:avLst/>
          </a:prstGeom>
          <a:noFill/>
          <a:ln w="9525">
            <a:noFill/>
            <a:miter lim="800000"/>
            <a:headEnd/>
            <a:tailEnd/>
          </a:ln>
        </p:spPr>
        <p:txBody>
          <a:bodyPr wrap="none">
            <a:spAutoFit/>
          </a:bodyPr>
          <a:lstStyle/>
          <a:p>
            <a:pPr algn="ctr" eaLnBrk="0" hangingPunct="0"/>
            <a:r>
              <a:rPr lang="en-US"/>
              <a:t>5 nm tuning</a:t>
            </a:r>
          </a:p>
          <a:p>
            <a:pPr algn="ctr" eaLnBrk="0" hangingPunct="0"/>
            <a:r>
              <a:rPr lang="en-US"/>
              <a:t>(0.3%)</a:t>
            </a:r>
          </a:p>
          <a:p>
            <a:pPr algn="ctr" eaLnBrk="0" hangingPunct="0"/>
            <a:r>
              <a:rPr lang="en-US">
                <a:solidFill>
                  <a:srgbClr val="FF0000"/>
                </a:solidFill>
              </a:rPr>
              <a:t>time ~ 20µs</a:t>
            </a: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Tuning by Free-carrier Injection</a:t>
            </a:r>
          </a:p>
        </p:txBody>
      </p:sp>
      <p:sp>
        <p:nvSpPr>
          <p:cNvPr id="264195" name="Text Box 3"/>
          <p:cNvSpPr txBox="1">
            <a:spLocks noChangeArrowheads="1"/>
          </p:cNvSpPr>
          <p:nvPr/>
        </p:nvSpPr>
        <p:spPr bwMode="auto">
          <a:xfrm>
            <a:off x="2743200" y="990600"/>
            <a:ext cx="3929063" cy="396875"/>
          </a:xfrm>
          <a:prstGeom prst="rect">
            <a:avLst/>
          </a:prstGeom>
          <a:noFill/>
          <a:ln w="9525">
            <a:noFill/>
            <a:miter lim="800000"/>
            <a:headEnd/>
            <a:tailEnd/>
          </a:ln>
        </p:spPr>
        <p:txBody>
          <a:bodyPr wrap="none">
            <a:spAutoFit/>
          </a:bodyPr>
          <a:lstStyle/>
          <a:p>
            <a:pPr algn="ctr" eaLnBrk="0" hangingPunct="0"/>
            <a:r>
              <a:rPr lang="en-US" sz="2000"/>
              <a:t>[ Leonard, </a:t>
            </a:r>
            <a:r>
              <a:rPr lang="en-US" sz="2000" i="1"/>
              <a:t>PRB</a:t>
            </a:r>
            <a:r>
              <a:rPr lang="en-US" sz="2000"/>
              <a:t> </a:t>
            </a:r>
            <a:r>
              <a:rPr lang="en-US" sz="2000" b="1"/>
              <a:t>66</a:t>
            </a:r>
            <a:r>
              <a:rPr lang="en-US" sz="2000"/>
              <a:t>, 161102 (2002). ]</a:t>
            </a:r>
          </a:p>
        </p:txBody>
      </p:sp>
      <p:pic>
        <p:nvPicPr>
          <p:cNvPr id="264196" name="Picture 4"/>
          <p:cNvPicPr>
            <a:picLocks noChangeAspect="1" noChangeArrowheads="1"/>
          </p:cNvPicPr>
          <p:nvPr/>
        </p:nvPicPr>
        <p:blipFill>
          <a:blip r:embed="rId2"/>
          <a:srcRect/>
          <a:stretch>
            <a:fillRect/>
          </a:stretch>
        </p:blipFill>
        <p:spPr bwMode="auto">
          <a:xfrm>
            <a:off x="685800" y="1447800"/>
            <a:ext cx="2768600" cy="1333500"/>
          </a:xfrm>
          <a:prstGeom prst="rect">
            <a:avLst/>
          </a:prstGeom>
          <a:noFill/>
          <a:ln w="9525">
            <a:noFill/>
            <a:miter lim="800000"/>
            <a:headEnd/>
            <a:tailEnd/>
          </a:ln>
        </p:spPr>
      </p:pic>
      <p:sp>
        <p:nvSpPr>
          <p:cNvPr id="264197" name="Text Box 5"/>
          <p:cNvSpPr txBox="1">
            <a:spLocks noChangeArrowheads="1"/>
          </p:cNvSpPr>
          <p:nvPr/>
        </p:nvSpPr>
        <p:spPr bwMode="auto">
          <a:xfrm>
            <a:off x="990600" y="2819400"/>
            <a:ext cx="2105025" cy="457200"/>
          </a:xfrm>
          <a:prstGeom prst="rect">
            <a:avLst/>
          </a:prstGeom>
          <a:noFill/>
          <a:ln w="9525">
            <a:noFill/>
            <a:miter lim="800000"/>
            <a:headEnd/>
            <a:tailEnd/>
          </a:ln>
        </p:spPr>
        <p:txBody>
          <a:bodyPr wrap="none">
            <a:spAutoFit/>
          </a:bodyPr>
          <a:lstStyle/>
          <a:p>
            <a:pPr algn="ctr" eaLnBrk="0" hangingPunct="0"/>
            <a:r>
              <a:rPr lang="en-US"/>
              <a:t>macroporous Si</a:t>
            </a:r>
          </a:p>
        </p:txBody>
      </p:sp>
      <p:sp>
        <p:nvSpPr>
          <p:cNvPr id="264198" name="Text Box 6"/>
          <p:cNvSpPr txBox="1">
            <a:spLocks noChangeArrowheads="1"/>
          </p:cNvSpPr>
          <p:nvPr/>
        </p:nvSpPr>
        <p:spPr bwMode="auto">
          <a:xfrm>
            <a:off x="4648200" y="1905000"/>
            <a:ext cx="3649663" cy="822325"/>
          </a:xfrm>
          <a:prstGeom prst="rect">
            <a:avLst/>
          </a:prstGeom>
          <a:noFill/>
          <a:ln w="9525">
            <a:noFill/>
            <a:miter lim="800000"/>
            <a:headEnd/>
            <a:tailEnd/>
          </a:ln>
        </p:spPr>
        <p:txBody>
          <a:bodyPr wrap="none">
            <a:spAutoFit/>
          </a:bodyPr>
          <a:lstStyle/>
          <a:p>
            <a:pPr algn="ctr" eaLnBrk="0" hangingPunct="0"/>
            <a:r>
              <a:rPr lang="en-US"/>
              <a:t>Measured ∆reflectivity from</a:t>
            </a:r>
          </a:p>
          <a:p>
            <a:pPr algn="ctr" eaLnBrk="0" hangingPunct="0"/>
            <a:r>
              <a:rPr lang="en-US"/>
              <a:t>band-edge shift at 1.9µm</a:t>
            </a:r>
          </a:p>
        </p:txBody>
      </p:sp>
      <p:pic>
        <p:nvPicPr>
          <p:cNvPr id="264199" name="Picture 7"/>
          <p:cNvPicPr>
            <a:picLocks noChangeAspect="1" noChangeArrowheads="1"/>
          </p:cNvPicPr>
          <p:nvPr/>
        </p:nvPicPr>
        <p:blipFill>
          <a:blip r:embed="rId3"/>
          <a:srcRect/>
          <a:stretch>
            <a:fillRect/>
          </a:stretch>
        </p:blipFill>
        <p:spPr bwMode="auto">
          <a:xfrm>
            <a:off x="4267200" y="2895600"/>
            <a:ext cx="4025900" cy="3073400"/>
          </a:xfrm>
          <a:prstGeom prst="rect">
            <a:avLst/>
          </a:prstGeom>
          <a:noFill/>
          <a:ln w="9525">
            <a:noFill/>
            <a:miter lim="800000"/>
            <a:headEnd/>
            <a:tailEnd/>
          </a:ln>
        </p:spPr>
      </p:pic>
      <p:sp>
        <p:nvSpPr>
          <p:cNvPr id="264200" name="Text Box 8"/>
          <p:cNvSpPr txBox="1">
            <a:spLocks noChangeArrowheads="1"/>
          </p:cNvSpPr>
          <p:nvPr/>
        </p:nvSpPr>
        <p:spPr bwMode="auto">
          <a:xfrm>
            <a:off x="387350" y="3536950"/>
            <a:ext cx="3575050" cy="1187450"/>
          </a:xfrm>
          <a:prstGeom prst="rect">
            <a:avLst/>
          </a:prstGeom>
          <a:noFill/>
          <a:ln w="9525">
            <a:noFill/>
            <a:miter lim="800000"/>
            <a:headEnd/>
            <a:tailEnd/>
          </a:ln>
        </p:spPr>
        <p:txBody>
          <a:bodyPr wrap="none">
            <a:spAutoFit/>
          </a:bodyPr>
          <a:lstStyle/>
          <a:p>
            <a:pPr algn="ctr" eaLnBrk="0" hangingPunct="0"/>
            <a:r>
              <a:rPr lang="en-US">
                <a:solidFill>
                  <a:srgbClr val="FF0000"/>
                </a:solidFill>
              </a:rPr>
              <a:t>optical carrier injection</a:t>
            </a:r>
          </a:p>
          <a:p>
            <a:pPr algn="ctr" eaLnBrk="0" hangingPunct="0"/>
            <a:r>
              <a:rPr lang="en-US"/>
              <a:t>by 300fs pulses</a:t>
            </a:r>
          </a:p>
          <a:p>
            <a:pPr algn="ctr" eaLnBrk="0" hangingPunct="0"/>
            <a:r>
              <a:rPr lang="en-US"/>
              <a:t>at 800nm pump wavelength</a:t>
            </a:r>
          </a:p>
        </p:txBody>
      </p:sp>
      <p:sp>
        <p:nvSpPr>
          <p:cNvPr id="264201" name="Text Box 9"/>
          <p:cNvSpPr txBox="1">
            <a:spLocks noChangeArrowheads="1"/>
          </p:cNvSpPr>
          <p:nvPr/>
        </p:nvSpPr>
        <p:spPr bwMode="auto">
          <a:xfrm>
            <a:off x="133350" y="5302250"/>
            <a:ext cx="4330700" cy="1373188"/>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31 nm wavelength shift (2%)</a:t>
            </a:r>
          </a:p>
          <a:p>
            <a:pPr algn="ctr" eaLnBrk="0" hangingPunct="0"/>
            <a:r>
              <a:rPr lang="en-US" sz="2800">
                <a:solidFill>
                  <a:schemeClr val="accent2"/>
                </a:solidFill>
              </a:rPr>
              <a:t>rise time ~ 500 fs</a:t>
            </a:r>
          </a:p>
          <a:p>
            <a:pPr algn="ctr" eaLnBrk="0" hangingPunct="0"/>
            <a:r>
              <a:rPr lang="en-US" sz="2800" b="1" i="1"/>
              <a:t>but</a:t>
            </a:r>
            <a:r>
              <a:rPr lang="en-US" sz="2800" i="1"/>
              <a:t> affects absorption too</a:t>
            </a:r>
            <a:endParaRPr lang="en-US" sz="2800">
              <a:solidFill>
                <a:srgbClr val="FF0000"/>
              </a:solidFill>
            </a:endParaRPr>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685800" y="0"/>
            <a:ext cx="7772400" cy="1143000"/>
          </a:xfrm>
        </p:spPr>
        <p:txBody>
          <a:bodyPr/>
          <a:lstStyle/>
          <a:p>
            <a:r>
              <a:rPr lang="en-US" smtClean="0">
                <a:ea typeface="ＭＳ Ｐゴシック" charset="-128"/>
              </a:rPr>
              <a:t>Tuning by Optical Nonlinearities</a:t>
            </a:r>
          </a:p>
        </p:txBody>
      </p:sp>
      <p:sp>
        <p:nvSpPr>
          <p:cNvPr id="265219" name="Text Box 3"/>
          <p:cNvSpPr txBox="1">
            <a:spLocks noChangeArrowheads="1"/>
          </p:cNvSpPr>
          <p:nvPr/>
        </p:nvSpPr>
        <p:spPr bwMode="auto">
          <a:xfrm>
            <a:off x="304800" y="1143000"/>
            <a:ext cx="3514725"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Pockels effect (∆n ~ </a:t>
            </a:r>
            <a:r>
              <a:rPr lang="en-US" sz="2800" b="1">
                <a:solidFill>
                  <a:schemeClr val="accent2"/>
                </a:solidFill>
              </a:rPr>
              <a:t>E</a:t>
            </a:r>
            <a:r>
              <a:rPr lang="en-US" sz="2800">
                <a:solidFill>
                  <a:schemeClr val="accent2"/>
                </a:solidFill>
              </a:rPr>
              <a:t>)</a:t>
            </a:r>
          </a:p>
        </p:txBody>
      </p:sp>
      <p:sp>
        <p:nvSpPr>
          <p:cNvPr id="265220" name="Text Box 4"/>
          <p:cNvSpPr txBox="1">
            <a:spLocks noChangeArrowheads="1"/>
          </p:cNvSpPr>
          <p:nvPr/>
        </p:nvSpPr>
        <p:spPr bwMode="auto">
          <a:xfrm>
            <a:off x="5118100" y="1143000"/>
            <a:ext cx="3325813"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Kerr effect (∆n ~ |</a:t>
            </a:r>
            <a:r>
              <a:rPr lang="en-US" sz="2800" b="1">
                <a:solidFill>
                  <a:schemeClr val="accent2"/>
                </a:solidFill>
              </a:rPr>
              <a:t>E</a:t>
            </a:r>
            <a:r>
              <a:rPr lang="en-US" sz="2800">
                <a:solidFill>
                  <a:schemeClr val="accent2"/>
                </a:solidFill>
              </a:rPr>
              <a:t>|</a:t>
            </a:r>
            <a:r>
              <a:rPr lang="en-US" sz="2800" baseline="30000">
                <a:solidFill>
                  <a:schemeClr val="accent2"/>
                </a:solidFill>
              </a:rPr>
              <a:t>2</a:t>
            </a:r>
            <a:r>
              <a:rPr lang="en-US" sz="2800">
                <a:solidFill>
                  <a:schemeClr val="accent2"/>
                </a:solidFill>
              </a:rPr>
              <a:t>)</a:t>
            </a:r>
          </a:p>
        </p:txBody>
      </p:sp>
      <p:sp>
        <p:nvSpPr>
          <p:cNvPr id="265221" name="Text Box 5"/>
          <p:cNvSpPr txBox="1">
            <a:spLocks noChangeArrowheads="1"/>
          </p:cNvSpPr>
          <p:nvPr/>
        </p:nvSpPr>
        <p:spPr bwMode="auto">
          <a:xfrm>
            <a:off x="5181600" y="1752600"/>
            <a:ext cx="3125788" cy="396875"/>
          </a:xfrm>
          <a:prstGeom prst="rect">
            <a:avLst/>
          </a:prstGeom>
          <a:noFill/>
          <a:ln w="9525">
            <a:noFill/>
            <a:miter lim="800000"/>
            <a:headEnd/>
            <a:tailEnd/>
          </a:ln>
        </p:spPr>
        <p:txBody>
          <a:bodyPr wrap="none">
            <a:spAutoFit/>
          </a:bodyPr>
          <a:lstStyle/>
          <a:p>
            <a:pPr algn="ctr" eaLnBrk="0" hangingPunct="0"/>
            <a:r>
              <a:rPr lang="en-US" sz="2000"/>
              <a:t>[ Hu, </a:t>
            </a:r>
            <a:r>
              <a:rPr lang="en-US" sz="2000" i="1"/>
              <a:t>APL</a:t>
            </a:r>
            <a:r>
              <a:rPr lang="en-US" sz="2000"/>
              <a:t> </a:t>
            </a:r>
            <a:r>
              <a:rPr lang="en-US" sz="2000" b="1"/>
              <a:t>83</a:t>
            </a:r>
            <a:r>
              <a:rPr lang="en-US" sz="2000"/>
              <a:t>, 2518 (2003). ]</a:t>
            </a:r>
          </a:p>
        </p:txBody>
      </p:sp>
      <p:pic>
        <p:nvPicPr>
          <p:cNvPr id="265222" name="Picture 6"/>
          <p:cNvPicPr>
            <a:picLocks noChangeAspect="1" noChangeArrowheads="1"/>
          </p:cNvPicPr>
          <p:nvPr/>
        </p:nvPicPr>
        <p:blipFill>
          <a:blip r:embed="rId2"/>
          <a:srcRect/>
          <a:stretch>
            <a:fillRect/>
          </a:stretch>
        </p:blipFill>
        <p:spPr bwMode="auto">
          <a:xfrm>
            <a:off x="4953000" y="2286000"/>
            <a:ext cx="3324225" cy="2824163"/>
          </a:xfrm>
          <a:prstGeom prst="rect">
            <a:avLst/>
          </a:prstGeom>
          <a:noFill/>
          <a:ln w="9525">
            <a:noFill/>
            <a:miter lim="800000"/>
            <a:headEnd/>
            <a:tailEnd/>
          </a:ln>
        </p:spPr>
      </p:pic>
      <p:sp>
        <p:nvSpPr>
          <p:cNvPr id="265223" name="Text Box 7"/>
          <p:cNvSpPr txBox="1">
            <a:spLocks noChangeArrowheads="1"/>
          </p:cNvSpPr>
          <p:nvPr/>
        </p:nvSpPr>
        <p:spPr bwMode="auto">
          <a:xfrm>
            <a:off x="4648200" y="5334000"/>
            <a:ext cx="4191000" cy="1552575"/>
          </a:xfrm>
          <a:prstGeom prst="rect">
            <a:avLst/>
          </a:prstGeom>
          <a:noFill/>
          <a:ln w="9525">
            <a:noFill/>
            <a:miter lim="800000"/>
            <a:headEnd/>
            <a:tailEnd/>
          </a:ln>
        </p:spPr>
        <p:txBody>
          <a:bodyPr wrap="none">
            <a:spAutoFit/>
          </a:bodyPr>
          <a:lstStyle/>
          <a:p>
            <a:pPr algn="ctr" eaLnBrk="0" hangingPunct="0"/>
            <a:r>
              <a:rPr lang="en-US"/>
              <a:t>fcc lattice of polystyrene spheres</a:t>
            </a:r>
          </a:p>
          <a:p>
            <a:pPr algn="ctr" eaLnBrk="0" hangingPunct="0"/>
            <a:r>
              <a:rPr lang="en-US"/>
              <a:t>(</a:t>
            </a:r>
            <a:r>
              <a:rPr lang="en-US" i="1"/>
              <a:t>incomplete gap</a:t>
            </a:r>
            <a:r>
              <a:rPr lang="en-US"/>
              <a:t>)</a:t>
            </a:r>
          </a:p>
          <a:p>
            <a:pPr algn="ctr" eaLnBrk="0" hangingPunct="0"/>
            <a:r>
              <a:rPr lang="en-US"/>
              <a:t>13nm shift @ 540nm (2.4%)</a:t>
            </a:r>
          </a:p>
          <a:p>
            <a:pPr algn="ctr" eaLnBrk="0" hangingPunct="0"/>
            <a:r>
              <a:rPr lang="en-US"/>
              <a:t>response time ~ 10 ps</a:t>
            </a:r>
          </a:p>
        </p:txBody>
      </p:sp>
      <p:sp>
        <p:nvSpPr>
          <p:cNvPr id="265224" name="Text Box 8"/>
          <p:cNvSpPr txBox="1">
            <a:spLocks noChangeArrowheads="1"/>
          </p:cNvSpPr>
          <p:nvPr/>
        </p:nvSpPr>
        <p:spPr bwMode="auto">
          <a:xfrm>
            <a:off x="258763" y="1752600"/>
            <a:ext cx="3830637" cy="396875"/>
          </a:xfrm>
          <a:prstGeom prst="rect">
            <a:avLst/>
          </a:prstGeom>
          <a:noFill/>
          <a:ln w="9525">
            <a:noFill/>
            <a:miter lim="800000"/>
            <a:headEnd/>
            <a:tailEnd/>
          </a:ln>
        </p:spPr>
        <p:txBody>
          <a:bodyPr wrap="none">
            <a:spAutoFit/>
          </a:bodyPr>
          <a:lstStyle/>
          <a:p>
            <a:pPr algn="ctr" eaLnBrk="0" hangingPunct="0"/>
            <a:r>
              <a:rPr lang="en-US" sz="2000"/>
              <a:t>[ Takeda, </a:t>
            </a:r>
            <a:r>
              <a:rPr lang="en-US" sz="2000" i="1"/>
              <a:t>PRE</a:t>
            </a:r>
            <a:r>
              <a:rPr lang="en-US" sz="2000"/>
              <a:t> </a:t>
            </a:r>
            <a:r>
              <a:rPr lang="en-US" sz="2000" b="1"/>
              <a:t>69</a:t>
            </a:r>
            <a:r>
              <a:rPr lang="en-US" sz="2000"/>
              <a:t>, 016605 (2004). ]</a:t>
            </a:r>
          </a:p>
        </p:txBody>
      </p:sp>
      <p:sp>
        <p:nvSpPr>
          <p:cNvPr id="265225" name="Text Box 9"/>
          <p:cNvSpPr txBox="1">
            <a:spLocks noChangeArrowheads="1"/>
          </p:cNvSpPr>
          <p:nvPr/>
        </p:nvSpPr>
        <p:spPr bwMode="auto">
          <a:xfrm>
            <a:off x="914400" y="2362200"/>
            <a:ext cx="2138363" cy="579438"/>
          </a:xfrm>
          <a:prstGeom prst="rect">
            <a:avLst/>
          </a:prstGeom>
          <a:noFill/>
          <a:ln w="9525">
            <a:noFill/>
            <a:miter lim="800000"/>
            <a:headEnd/>
            <a:tailEnd/>
          </a:ln>
        </p:spPr>
        <p:txBody>
          <a:bodyPr wrap="none">
            <a:spAutoFit/>
          </a:bodyPr>
          <a:lstStyle/>
          <a:p>
            <a:pPr algn="ctr" eaLnBrk="0" hangingPunct="0"/>
            <a:r>
              <a:rPr lang="en-US" sz="3200" i="1"/>
              <a:t>Theory only</a:t>
            </a:r>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Tuning by MEMS deformation</a:t>
            </a:r>
          </a:p>
        </p:txBody>
      </p:sp>
      <p:pic>
        <p:nvPicPr>
          <p:cNvPr id="266243" name="Picture 5"/>
          <p:cNvPicPr>
            <a:picLocks noChangeAspect="1" noChangeArrowheads="1"/>
          </p:cNvPicPr>
          <p:nvPr/>
        </p:nvPicPr>
        <p:blipFill>
          <a:blip r:embed="rId2"/>
          <a:srcRect/>
          <a:stretch>
            <a:fillRect/>
          </a:stretch>
        </p:blipFill>
        <p:spPr bwMode="auto">
          <a:xfrm>
            <a:off x="838200" y="1676400"/>
            <a:ext cx="2908300" cy="2057400"/>
          </a:xfrm>
          <a:prstGeom prst="rect">
            <a:avLst/>
          </a:prstGeom>
          <a:noFill/>
          <a:ln w="9525">
            <a:noFill/>
            <a:miter lim="800000"/>
            <a:headEnd/>
            <a:tailEnd/>
          </a:ln>
        </p:spPr>
      </p:pic>
      <p:pic>
        <p:nvPicPr>
          <p:cNvPr id="266244" name="Picture 6"/>
          <p:cNvPicPr>
            <a:picLocks noChangeAspect="1" noChangeArrowheads="1"/>
          </p:cNvPicPr>
          <p:nvPr/>
        </p:nvPicPr>
        <p:blipFill>
          <a:blip r:embed="rId3"/>
          <a:srcRect/>
          <a:stretch>
            <a:fillRect/>
          </a:stretch>
        </p:blipFill>
        <p:spPr bwMode="auto">
          <a:xfrm>
            <a:off x="5105400" y="1554163"/>
            <a:ext cx="3375025" cy="2941637"/>
          </a:xfrm>
          <a:prstGeom prst="rect">
            <a:avLst/>
          </a:prstGeom>
          <a:noFill/>
          <a:ln w="9525">
            <a:noFill/>
            <a:miter lim="800000"/>
            <a:headEnd/>
            <a:tailEnd/>
          </a:ln>
        </p:spPr>
      </p:pic>
      <p:sp>
        <p:nvSpPr>
          <p:cNvPr id="266245" name="Line 7"/>
          <p:cNvSpPr>
            <a:spLocks noChangeShapeType="1"/>
          </p:cNvSpPr>
          <p:nvPr/>
        </p:nvSpPr>
        <p:spPr bwMode="auto">
          <a:xfrm>
            <a:off x="3733800" y="2714625"/>
            <a:ext cx="685800" cy="0"/>
          </a:xfrm>
          <a:prstGeom prst="line">
            <a:avLst/>
          </a:prstGeom>
          <a:noFill/>
          <a:ln w="76200">
            <a:solidFill>
              <a:srgbClr val="FF0000"/>
            </a:solidFill>
            <a:round/>
            <a:headEnd/>
            <a:tailEnd type="triangle" w="med" len="med"/>
          </a:ln>
        </p:spPr>
        <p:txBody>
          <a:bodyPr wrap="none" anchor="ctr"/>
          <a:lstStyle/>
          <a:p>
            <a:endParaRPr lang="cs-CZ"/>
          </a:p>
        </p:txBody>
      </p:sp>
      <p:sp>
        <p:nvSpPr>
          <p:cNvPr id="266246" name="Line 8"/>
          <p:cNvSpPr>
            <a:spLocks noChangeShapeType="1"/>
          </p:cNvSpPr>
          <p:nvPr/>
        </p:nvSpPr>
        <p:spPr bwMode="auto">
          <a:xfrm flipH="1">
            <a:off x="152400" y="2711450"/>
            <a:ext cx="685800" cy="0"/>
          </a:xfrm>
          <a:prstGeom prst="line">
            <a:avLst/>
          </a:prstGeom>
          <a:noFill/>
          <a:ln w="76200">
            <a:solidFill>
              <a:srgbClr val="FF0000"/>
            </a:solidFill>
            <a:round/>
            <a:headEnd/>
            <a:tailEnd type="triangle" w="med" len="med"/>
          </a:ln>
        </p:spPr>
        <p:txBody>
          <a:bodyPr wrap="none" anchor="ctr"/>
          <a:lstStyle/>
          <a:p>
            <a:endParaRPr lang="cs-CZ"/>
          </a:p>
        </p:txBody>
      </p:sp>
      <p:sp>
        <p:nvSpPr>
          <p:cNvPr id="266247" name="Text Box 9"/>
          <p:cNvSpPr txBox="1">
            <a:spLocks noChangeArrowheads="1"/>
          </p:cNvSpPr>
          <p:nvPr/>
        </p:nvSpPr>
        <p:spPr bwMode="auto">
          <a:xfrm>
            <a:off x="457200" y="3748088"/>
            <a:ext cx="3681413" cy="946150"/>
          </a:xfrm>
          <a:prstGeom prst="rect">
            <a:avLst/>
          </a:prstGeom>
          <a:noFill/>
          <a:ln w="9525">
            <a:noFill/>
            <a:miter lim="800000"/>
            <a:headEnd/>
            <a:tailEnd/>
          </a:ln>
        </p:spPr>
        <p:txBody>
          <a:bodyPr wrap="none">
            <a:spAutoFit/>
          </a:bodyPr>
          <a:lstStyle/>
          <a:p>
            <a:pPr algn="ctr" eaLnBrk="0" hangingPunct="0"/>
            <a:r>
              <a:rPr lang="en-US" sz="2800">
                <a:solidFill>
                  <a:srgbClr val="FF0000"/>
                </a:solidFill>
              </a:rPr>
              <a:t>stretch piezo-electrically</a:t>
            </a:r>
          </a:p>
          <a:p>
            <a:pPr algn="ctr" eaLnBrk="0" hangingPunct="0"/>
            <a:r>
              <a:rPr lang="en-US" sz="2800">
                <a:solidFill>
                  <a:srgbClr val="FF0000"/>
                </a:solidFill>
              </a:rPr>
              <a:t>(MEMS)</a:t>
            </a:r>
          </a:p>
        </p:txBody>
      </p:sp>
      <p:sp>
        <p:nvSpPr>
          <p:cNvPr id="266248" name="Text Box 10"/>
          <p:cNvSpPr txBox="1">
            <a:spLocks noChangeArrowheads="1"/>
          </p:cNvSpPr>
          <p:nvPr/>
        </p:nvSpPr>
        <p:spPr bwMode="auto">
          <a:xfrm>
            <a:off x="2019300" y="1143000"/>
            <a:ext cx="4838700" cy="366713"/>
          </a:xfrm>
          <a:prstGeom prst="rect">
            <a:avLst/>
          </a:prstGeom>
          <a:noFill/>
          <a:ln w="9525">
            <a:noFill/>
            <a:miter lim="800000"/>
            <a:headEnd/>
            <a:tailEnd/>
          </a:ln>
        </p:spPr>
        <p:txBody>
          <a:bodyPr wrap="none">
            <a:spAutoFit/>
          </a:bodyPr>
          <a:lstStyle/>
          <a:p>
            <a:pPr eaLnBrk="0" hangingPunct="0"/>
            <a:r>
              <a:rPr lang="en-US" sz="1800"/>
              <a:t>[ C.-W. Wong, </a:t>
            </a:r>
            <a:r>
              <a:rPr lang="en-US" sz="1800" i="1"/>
              <a:t>Appl. Phys. Lett</a:t>
            </a:r>
            <a:r>
              <a:rPr lang="en-US" sz="1800"/>
              <a:t>. </a:t>
            </a:r>
            <a:r>
              <a:rPr lang="en-US" sz="1800" b="1"/>
              <a:t>84</a:t>
            </a:r>
            <a:r>
              <a:rPr lang="en-US" sz="1800"/>
              <a:t>, 1242 (2004). ]</a:t>
            </a:r>
          </a:p>
        </p:txBody>
      </p:sp>
      <p:sp>
        <p:nvSpPr>
          <p:cNvPr id="266249" name="Text Box 11"/>
          <p:cNvSpPr txBox="1">
            <a:spLocks noChangeArrowheads="1"/>
          </p:cNvSpPr>
          <p:nvPr/>
        </p:nvSpPr>
        <p:spPr bwMode="auto">
          <a:xfrm>
            <a:off x="538163" y="4876800"/>
            <a:ext cx="7920037" cy="822325"/>
          </a:xfrm>
          <a:prstGeom prst="rect">
            <a:avLst/>
          </a:prstGeom>
          <a:noFill/>
          <a:ln w="9525">
            <a:noFill/>
            <a:miter lim="800000"/>
            <a:headEnd/>
            <a:tailEnd/>
          </a:ln>
        </p:spPr>
        <p:txBody>
          <a:bodyPr wrap="none">
            <a:spAutoFit/>
          </a:bodyPr>
          <a:lstStyle/>
          <a:p>
            <a:pPr algn="ctr" eaLnBrk="0" hangingPunct="0"/>
            <a:r>
              <a:rPr lang="en-US"/>
              <a:t>1.5 nm shift @ 1.5µm (</a:t>
            </a:r>
            <a:r>
              <a:rPr lang="en-US">
                <a:solidFill>
                  <a:schemeClr val="accent2"/>
                </a:solidFill>
              </a:rPr>
              <a:t>0.1%</a:t>
            </a:r>
            <a:r>
              <a:rPr lang="en-US"/>
              <a:t>)</a:t>
            </a:r>
          </a:p>
          <a:p>
            <a:pPr algn="ctr" eaLnBrk="0" hangingPunct="0"/>
            <a:r>
              <a:rPr lang="en-US"/>
              <a:t>response-time not measured, expected in </a:t>
            </a:r>
            <a:r>
              <a:rPr lang="ja-JP" altLang="en-US"/>
              <a:t>“</a:t>
            </a:r>
            <a:r>
              <a:rPr lang="en-US" altLang="ja-JP">
                <a:solidFill>
                  <a:schemeClr val="accent2"/>
                </a:solidFill>
              </a:rPr>
              <a:t>microseconds</a:t>
            </a:r>
            <a:r>
              <a:rPr lang="ja-JP" altLang="en-US"/>
              <a:t>”</a:t>
            </a:r>
            <a:r>
              <a:rPr lang="en-US" altLang="ja-JP"/>
              <a:t> range</a:t>
            </a:r>
            <a:endParaRPr lang="en-US"/>
          </a:p>
        </p:txBody>
      </p:sp>
      <p:sp>
        <p:nvSpPr>
          <p:cNvPr id="266250" name="Text Box 12"/>
          <p:cNvSpPr txBox="1">
            <a:spLocks noChangeArrowheads="1"/>
          </p:cNvSpPr>
          <p:nvPr/>
        </p:nvSpPr>
        <p:spPr bwMode="auto">
          <a:xfrm>
            <a:off x="2179638" y="5881688"/>
            <a:ext cx="4221162"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Theory tricky: </a:t>
            </a:r>
            <a:r>
              <a:rPr lang="en-US" sz="2800" i="1">
                <a:solidFill>
                  <a:schemeClr val="accent2"/>
                </a:solidFill>
              </a:rPr>
              <a:t>not</a:t>
            </a:r>
            <a:r>
              <a:rPr lang="en-US" sz="2800">
                <a:solidFill>
                  <a:schemeClr val="accent2"/>
                </a:solidFill>
              </a:rPr>
              <a:t> a ∆n shift</a:t>
            </a:r>
          </a:p>
        </p:txBody>
      </p:sp>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18"/>
          <p:cNvSpPr>
            <a:spLocks noChangeArrowheads="1"/>
          </p:cNvSpPr>
          <p:nvPr/>
        </p:nvSpPr>
        <p:spPr bwMode="auto">
          <a:xfrm>
            <a:off x="228600" y="1447800"/>
            <a:ext cx="3733800" cy="3505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67267" name="Rectangle 3"/>
          <p:cNvSpPr>
            <a:spLocks noGrp="1" noChangeArrowheads="1"/>
          </p:cNvSpPr>
          <p:nvPr>
            <p:ph type="title"/>
          </p:nvPr>
        </p:nvSpPr>
        <p:spPr>
          <a:xfrm>
            <a:off x="152400" y="0"/>
            <a:ext cx="8839200" cy="1143000"/>
          </a:xfrm>
        </p:spPr>
        <p:txBody>
          <a:bodyPr/>
          <a:lstStyle/>
          <a:p>
            <a:r>
              <a:rPr lang="en-US" smtClean="0">
                <a:ea typeface="ＭＳ Ｐゴシック" charset="-128"/>
              </a:rPr>
              <a:t>Boundary-perturbation theory</a:t>
            </a:r>
          </a:p>
        </p:txBody>
      </p:sp>
      <p:sp>
        <p:nvSpPr>
          <p:cNvPr id="267268" name="Oval 4"/>
          <p:cNvSpPr>
            <a:spLocks noChangeArrowheads="1"/>
          </p:cNvSpPr>
          <p:nvPr/>
        </p:nvSpPr>
        <p:spPr bwMode="auto">
          <a:xfrm>
            <a:off x="1143000" y="2286000"/>
            <a:ext cx="1981200" cy="1981200"/>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207877" name="Oval 5"/>
          <p:cNvSpPr>
            <a:spLocks noChangeArrowheads="1"/>
          </p:cNvSpPr>
          <p:nvPr/>
        </p:nvSpPr>
        <p:spPr bwMode="auto">
          <a:xfrm>
            <a:off x="1600200" y="1905000"/>
            <a:ext cx="1143000" cy="2895600"/>
          </a:xfrm>
          <a:prstGeom prst="ellipse">
            <a:avLst/>
          </a:prstGeom>
          <a:noFill/>
          <a:ln w="38100">
            <a:solidFill>
              <a:schemeClr val="tx1"/>
            </a:solidFill>
            <a:prstDash val="dash"/>
            <a:round/>
            <a:headEnd/>
            <a:tailEnd/>
          </a:ln>
        </p:spPr>
        <p:txBody>
          <a:bodyPr wrap="none" anchor="ctr"/>
          <a:lstStyle/>
          <a:p>
            <a:pPr algn="ctr" eaLnBrk="0" hangingPunct="0"/>
            <a:endParaRPr lang="cs-CZ"/>
          </a:p>
        </p:txBody>
      </p:sp>
      <p:sp>
        <p:nvSpPr>
          <p:cNvPr id="267270" name="Text Box 6"/>
          <p:cNvSpPr txBox="1">
            <a:spLocks noChangeArrowheads="1"/>
          </p:cNvSpPr>
          <p:nvPr/>
        </p:nvSpPr>
        <p:spPr bwMode="auto">
          <a:xfrm>
            <a:off x="1905000" y="3001963"/>
            <a:ext cx="495300" cy="622300"/>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e</a:t>
            </a:r>
            <a:r>
              <a:rPr lang="en-US" sz="3200" baseline="-25000"/>
              <a:t>1</a:t>
            </a:r>
            <a:endParaRPr lang="en-US" sz="3200"/>
          </a:p>
        </p:txBody>
      </p:sp>
      <p:sp>
        <p:nvSpPr>
          <p:cNvPr id="267271" name="Text Box 7"/>
          <p:cNvSpPr txBox="1">
            <a:spLocks noChangeArrowheads="1"/>
          </p:cNvSpPr>
          <p:nvPr/>
        </p:nvSpPr>
        <p:spPr bwMode="auto">
          <a:xfrm>
            <a:off x="914400" y="1935163"/>
            <a:ext cx="495300" cy="622300"/>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e</a:t>
            </a:r>
            <a:r>
              <a:rPr lang="en-US" sz="3200" baseline="-25000"/>
              <a:t>2</a:t>
            </a:r>
            <a:endParaRPr lang="en-US" sz="3200"/>
          </a:p>
        </p:txBody>
      </p:sp>
      <p:grpSp>
        <p:nvGrpSpPr>
          <p:cNvPr id="2" name="Group 8"/>
          <p:cNvGrpSpPr>
            <a:grpSpLocks/>
          </p:cNvGrpSpPr>
          <p:nvPr/>
        </p:nvGrpSpPr>
        <p:grpSpPr bwMode="auto">
          <a:xfrm>
            <a:off x="2209800" y="1524000"/>
            <a:ext cx="4025900" cy="1689100"/>
            <a:chOff x="1392" y="1200"/>
            <a:chExt cx="2536" cy="1064"/>
          </a:xfrm>
        </p:grpSpPr>
        <p:sp>
          <p:nvSpPr>
            <p:cNvPr id="267277" name="Text Box 9"/>
            <p:cNvSpPr txBox="1">
              <a:spLocks noChangeArrowheads="1"/>
            </p:cNvSpPr>
            <p:nvPr/>
          </p:nvSpPr>
          <p:spPr bwMode="auto">
            <a:xfrm>
              <a:off x="2224" y="1200"/>
              <a:ext cx="1272" cy="392"/>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De </a:t>
              </a:r>
              <a:r>
                <a:rPr lang="en-US" sz="3200"/>
                <a:t>= </a:t>
              </a:r>
              <a:r>
                <a:rPr lang="en-US" sz="3200">
                  <a:latin typeface="Symbol" pitchFamily="18" charset="2"/>
                </a:rPr>
                <a:t>e</a:t>
              </a:r>
              <a:r>
                <a:rPr lang="en-US" sz="3200" baseline="-25000"/>
                <a:t>1</a:t>
              </a:r>
              <a:r>
                <a:rPr lang="en-US" sz="3200"/>
                <a:t> – </a:t>
              </a:r>
              <a:r>
                <a:rPr lang="en-US" sz="3200">
                  <a:latin typeface="Symbol" pitchFamily="18" charset="2"/>
                </a:rPr>
                <a:t>e</a:t>
              </a:r>
              <a:r>
                <a:rPr lang="en-US" sz="3200" baseline="-25000"/>
                <a:t>2</a:t>
              </a:r>
            </a:p>
          </p:txBody>
        </p:sp>
        <p:sp>
          <p:nvSpPr>
            <p:cNvPr id="267278" name="Line 10"/>
            <p:cNvSpPr>
              <a:spLocks noChangeShapeType="1"/>
            </p:cNvSpPr>
            <p:nvPr/>
          </p:nvSpPr>
          <p:spPr bwMode="auto">
            <a:xfrm flipV="1">
              <a:off x="1392" y="1385"/>
              <a:ext cx="863" cy="199"/>
            </a:xfrm>
            <a:prstGeom prst="line">
              <a:avLst/>
            </a:prstGeom>
            <a:noFill/>
            <a:ln w="28575">
              <a:solidFill>
                <a:srgbClr val="FF0000"/>
              </a:solidFill>
              <a:round/>
              <a:headEnd/>
              <a:tailEnd/>
            </a:ln>
          </p:spPr>
          <p:txBody>
            <a:bodyPr wrap="none" anchor="ctr"/>
            <a:lstStyle/>
            <a:p>
              <a:endParaRPr lang="cs-CZ"/>
            </a:p>
          </p:txBody>
        </p:sp>
        <p:sp>
          <p:nvSpPr>
            <p:cNvPr id="267279" name="Text Box 11"/>
            <p:cNvSpPr txBox="1">
              <a:spLocks noChangeArrowheads="1"/>
            </p:cNvSpPr>
            <p:nvPr/>
          </p:nvSpPr>
          <p:spPr bwMode="auto">
            <a:xfrm>
              <a:off x="2656" y="1872"/>
              <a:ext cx="1272" cy="392"/>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De </a:t>
              </a:r>
              <a:r>
                <a:rPr lang="en-US" sz="3200"/>
                <a:t>= </a:t>
              </a:r>
              <a:r>
                <a:rPr lang="en-US" sz="3200">
                  <a:latin typeface="Symbol" pitchFamily="18" charset="2"/>
                </a:rPr>
                <a:t>e</a:t>
              </a:r>
              <a:r>
                <a:rPr lang="en-US" sz="3200" baseline="-25000"/>
                <a:t>2</a:t>
              </a:r>
              <a:r>
                <a:rPr lang="en-US" sz="3200"/>
                <a:t> – </a:t>
              </a:r>
              <a:r>
                <a:rPr lang="en-US" sz="3200">
                  <a:latin typeface="Symbol" pitchFamily="18" charset="2"/>
                </a:rPr>
                <a:t>e</a:t>
              </a:r>
              <a:r>
                <a:rPr lang="en-US" sz="3200" baseline="-25000"/>
                <a:t>1</a:t>
              </a:r>
            </a:p>
          </p:txBody>
        </p:sp>
        <p:sp>
          <p:nvSpPr>
            <p:cNvPr id="267280" name="Line 12"/>
            <p:cNvSpPr>
              <a:spLocks noChangeShapeType="1"/>
            </p:cNvSpPr>
            <p:nvPr/>
          </p:nvSpPr>
          <p:spPr bwMode="auto">
            <a:xfrm flipV="1">
              <a:off x="1824" y="2057"/>
              <a:ext cx="863" cy="199"/>
            </a:xfrm>
            <a:prstGeom prst="line">
              <a:avLst/>
            </a:prstGeom>
            <a:noFill/>
            <a:ln w="28575">
              <a:solidFill>
                <a:srgbClr val="FF0000"/>
              </a:solidFill>
              <a:round/>
              <a:headEnd/>
              <a:tailEnd/>
            </a:ln>
          </p:spPr>
          <p:txBody>
            <a:bodyPr wrap="none" anchor="ctr"/>
            <a:lstStyle/>
            <a:p>
              <a:endParaRPr lang="cs-CZ"/>
            </a:p>
          </p:txBody>
        </p:sp>
      </p:grpSp>
      <p:sp>
        <p:nvSpPr>
          <p:cNvPr id="207885" name="Text Box 13"/>
          <p:cNvSpPr txBox="1">
            <a:spLocks noChangeArrowheads="1"/>
          </p:cNvSpPr>
          <p:nvPr/>
        </p:nvSpPr>
        <p:spPr bwMode="auto">
          <a:xfrm>
            <a:off x="4178300" y="3478213"/>
            <a:ext cx="4362450" cy="1236662"/>
          </a:xfrm>
          <a:prstGeom prst="rect">
            <a:avLst/>
          </a:prstGeom>
          <a:noFill/>
          <a:ln w="9525">
            <a:noFill/>
            <a:miter lim="800000"/>
            <a:headEnd/>
            <a:tailEnd/>
          </a:ln>
        </p:spPr>
        <p:txBody>
          <a:bodyPr wrap="none">
            <a:spAutoFit/>
          </a:bodyPr>
          <a:lstStyle/>
          <a:p>
            <a:pPr algn="ctr" eaLnBrk="0" hangingPunct="0"/>
            <a:r>
              <a:rPr lang="en-US" sz="3600"/>
              <a:t>… just plug </a:t>
            </a:r>
            <a:r>
              <a:rPr lang="en-US" sz="3600">
                <a:latin typeface="Symbol" pitchFamily="18" charset="2"/>
              </a:rPr>
              <a:t>De</a:t>
            </a:r>
            <a:r>
              <a:rPr lang="ja-JP" altLang="en-US" sz="3600"/>
              <a:t>’</a:t>
            </a:r>
            <a:r>
              <a:rPr lang="en-US" altLang="ja-JP" sz="3600"/>
              <a:t>s into</a:t>
            </a:r>
          </a:p>
          <a:p>
            <a:pPr algn="ctr" eaLnBrk="0" hangingPunct="0"/>
            <a:r>
              <a:rPr lang="en-US" sz="3600"/>
              <a:t>perturbation formulas?</a:t>
            </a:r>
          </a:p>
        </p:txBody>
      </p:sp>
      <p:sp>
        <p:nvSpPr>
          <p:cNvPr id="207886" name="Text Box 14"/>
          <p:cNvSpPr txBox="1">
            <a:spLocks noChangeArrowheads="1"/>
          </p:cNvSpPr>
          <p:nvPr/>
        </p:nvSpPr>
        <p:spPr bwMode="auto">
          <a:xfrm>
            <a:off x="3124200" y="4997450"/>
            <a:ext cx="5873750" cy="641350"/>
          </a:xfrm>
          <a:prstGeom prst="rect">
            <a:avLst/>
          </a:prstGeom>
          <a:noFill/>
          <a:ln w="9525">
            <a:noFill/>
            <a:miter lim="800000"/>
            <a:headEnd/>
            <a:tailEnd/>
          </a:ln>
        </p:spPr>
        <p:txBody>
          <a:bodyPr wrap="none">
            <a:spAutoFit/>
          </a:bodyPr>
          <a:lstStyle/>
          <a:p>
            <a:pPr algn="ctr" eaLnBrk="0" hangingPunct="0"/>
            <a:r>
              <a:rPr lang="en-US" sz="3600">
                <a:solidFill>
                  <a:srgbClr val="FF0000"/>
                </a:solidFill>
              </a:rPr>
              <a:t>FAILS</a:t>
            </a:r>
            <a:r>
              <a:rPr lang="en-US" sz="3600"/>
              <a:t> for </a:t>
            </a:r>
            <a:r>
              <a:rPr lang="en-US" sz="3600">
                <a:solidFill>
                  <a:srgbClr val="FF0000"/>
                </a:solidFill>
              </a:rPr>
              <a:t>high index contrast</a:t>
            </a:r>
            <a:r>
              <a:rPr lang="en-US" sz="3600"/>
              <a:t>!</a:t>
            </a:r>
          </a:p>
        </p:txBody>
      </p:sp>
      <p:sp>
        <p:nvSpPr>
          <p:cNvPr id="207887" name="Text Box 15"/>
          <p:cNvSpPr txBox="1">
            <a:spLocks noChangeArrowheads="1"/>
          </p:cNvSpPr>
          <p:nvPr/>
        </p:nvSpPr>
        <p:spPr bwMode="auto">
          <a:xfrm>
            <a:off x="228600" y="5638800"/>
            <a:ext cx="5538788" cy="946150"/>
          </a:xfrm>
          <a:prstGeom prst="rect">
            <a:avLst/>
          </a:prstGeom>
          <a:noFill/>
          <a:ln w="9525">
            <a:noFill/>
            <a:miter lim="800000"/>
            <a:headEnd/>
            <a:tailEnd/>
          </a:ln>
        </p:spPr>
        <p:txBody>
          <a:bodyPr wrap="none">
            <a:spAutoFit/>
          </a:bodyPr>
          <a:lstStyle/>
          <a:p>
            <a:pPr algn="ctr" eaLnBrk="0" hangingPunct="0"/>
            <a:r>
              <a:rPr lang="en-US" sz="2800"/>
              <a:t>beware field </a:t>
            </a:r>
            <a:r>
              <a:rPr lang="en-US" sz="2800">
                <a:solidFill>
                  <a:schemeClr val="accent2"/>
                </a:solidFill>
              </a:rPr>
              <a:t>discontinuity</a:t>
            </a:r>
            <a:r>
              <a:rPr lang="en-US" sz="2800"/>
              <a:t>…</a:t>
            </a:r>
          </a:p>
          <a:p>
            <a:pPr algn="ctr" eaLnBrk="0" hangingPunct="0"/>
            <a:r>
              <a:rPr lang="en-US" sz="2800"/>
              <a:t>fortunately, a </a:t>
            </a:r>
            <a:r>
              <a:rPr lang="en-US" sz="2800">
                <a:solidFill>
                  <a:schemeClr val="accent2"/>
                </a:solidFill>
              </a:rPr>
              <a:t>simple correction</a:t>
            </a:r>
            <a:r>
              <a:rPr lang="en-US" sz="2800"/>
              <a:t> exists</a:t>
            </a:r>
          </a:p>
        </p:txBody>
      </p:sp>
      <p:sp>
        <p:nvSpPr>
          <p:cNvPr id="267276" name="Text Box 16"/>
          <p:cNvSpPr txBox="1">
            <a:spLocks noChangeArrowheads="1"/>
          </p:cNvSpPr>
          <p:nvPr/>
        </p:nvSpPr>
        <p:spPr bwMode="auto">
          <a:xfrm>
            <a:off x="6502400" y="5988050"/>
            <a:ext cx="2489200" cy="641350"/>
          </a:xfrm>
          <a:prstGeom prst="rect">
            <a:avLst/>
          </a:prstGeom>
          <a:noFill/>
          <a:ln w="9525">
            <a:noFill/>
            <a:miter lim="800000"/>
            <a:headEnd/>
            <a:tailEnd/>
          </a:ln>
        </p:spPr>
        <p:txBody>
          <a:bodyPr wrap="none">
            <a:spAutoFit/>
          </a:bodyPr>
          <a:lstStyle/>
          <a:p>
            <a:pPr algn="ctr" eaLnBrk="0" hangingPunct="0"/>
            <a:r>
              <a:rPr lang="en-US" sz="1800"/>
              <a:t>[ S. G. Johnson </a:t>
            </a:r>
            <a:r>
              <a:rPr lang="en-US" sz="1800" i="1"/>
              <a:t>et al.</a:t>
            </a:r>
            <a:r>
              <a:rPr lang="en-US" sz="1800"/>
              <a:t>,</a:t>
            </a:r>
          </a:p>
          <a:p>
            <a:pPr algn="ctr" eaLnBrk="0" hangingPunct="0"/>
            <a:r>
              <a:rPr lang="en-US" sz="1800" i="1"/>
              <a:t>PRE </a:t>
            </a:r>
            <a:r>
              <a:rPr lang="en-US" sz="1800" b="1"/>
              <a:t>65</a:t>
            </a:r>
            <a:r>
              <a:rPr lang="en-US" sz="1800"/>
              <a:t>, 066611 (2002)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78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88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78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7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animBg="1"/>
      <p:bldP spid="207885" grpId="0" autoUpdateAnimBg="0"/>
      <p:bldP spid="207886" grpId="0" autoUpdateAnimBg="0"/>
      <p:bldP spid="207887" grpId="0"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2"/>
          <p:cNvSpPr>
            <a:spLocks noChangeArrowheads="1"/>
          </p:cNvSpPr>
          <p:nvPr/>
        </p:nvSpPr>
        <p:spPr bwMode="auto">
          <a:xfrm>
            <a:off x="228600" y="1447800"/>
            <a:ext cx="3733800" cy="35052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33796" name="Rectangle 3"/>
          <p:cNvSpPr>
            <a:spLocks noGrp="1" noChangeArrowheads="1"/>
          </p:cNvSpPr>
          <p:nvPr>
            <p:ph type="title"/>
          </p:nvPr>
        </p:nvSpPr>
        <p:spPr>
          <a:xfrm>
            <a:off x="152400" y="0"/>
            <a:ext cx="8839200" cy="1143000"/>
          </a:xfrm>
        </p:spPr>
        <p:txBody>
          <a:bodyPr/>
          <a:lstStyle/>
          <a:p>
            <a:r>
              <a:rPr lang="en-US" smtClean="0">
                <a:ea typeface="ＭＳ Ｐゴシック" charset="-128"/>
              </a:rPr>
              <a:t>Boundary-perturbation theory</a:t>
            </a:r>
          </a:p>
        </p:txBody>
      </p:sp>
      <p:sp>
        <p:nvSpPr>
          <p:cNvPr id="33797" name="Oval 4"/>
          <p:cNvSpPr>
            <a:spLocks noChangeArrowheads="1"/>
          </p:cNvSpPr>
          <p:nvPr/>
        </p:nvSpPr>
        <p:spPr bwMode="auto">
          <a:xfrm>
            <a:off x="1143000" y="2286000"/>
            <a:ext cx="1981200" cy="1981200"/>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33798" name="Oval 5"/>
          <p:cNvSpPr>
            <a:spLocks noChangeArrowheads="1"/>
          </p:cNvSpPr>
          <p:nvPr/>
        </p:nvSpPr>
        <p:spPr bwMode="auto">
          <a:xfrm>
            <a:off x="1600200" y="1905000"/>
            <a:ext cx="1143000" cy="2895600"/>
          </a:xfrm>
          <a:prstGeom prst="ellipse">
            <a:avLst/>
          </a:prstGeom>
          <a:noFill/>
          <a:ln w="38100">
            <a:solidFill>
              <a:schemeClr val="tx1"/>
            </a:solidFill>
            <a:prstDash val="dash"/>
            <a:round/>
            <a:headEnd/>
            <a:tailEnd/>
          </a:ln>
        </p:spPr>
        <p:txBody>
          <a:bodyPr wrap="none" anchor="ctr"/>
          <a:lstStyle/>
          <a:p>
            <a:pPr algn="ctr" eaLnBrk="0" hangingPunct="0"/>
            <a:endParaRPr lang="cs-CZ"/>
          </a:p>
        </p:txBody>
      </p:sp>
      <p:sp>
        <p:nvSpPr>
          <p:cNvPr id="33799" name="Text Box 6"/>
          <p:cNvSpPr txBox="1">
            <a:spLocks noChangeArrowheads="1"/>
          </p:cNvSpPr>
          <p:nvPr/>
        </p:nvSpPr>
        <p:spPr bwMode="auto">
          <a:xfrm>
            <a:off x="1905000" y="3001963"/>
            <a:ext cx="495300" cy="622300"/>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e</a:t>
            </a:r>
            <a:r>
              <a:rPr lang="en-US" sz="3200" baseline="-25000"/>
              <a:t>1</a:t>
            </a:r>
            <a:endParaRPr lang="en-US" sz="3200"/>
          </a:p>
        </p:txBody>
      </p:sp>
      <p:sp>
        <p:nvSpPr>
          <p:cNvPr id="33800" name="Text Box 7"/>
          <p:cNvSpPr txBox="1">
            <a:spLocks noChangeArrowheads="1"/>
          </p:cNvSpPr>
          <p:nvPr/>
        </p:nvSpPr>
        <p:spPr bwMode="auto">
          <a:xfrm>
            <a:off x="914400" y="1935163"/>
            <a:ext cx="495300" cy="622300"/>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e</a:t>
            </a:r>
            <a:r>
              <a:rPr lang="en-US" sz="3200" baseline="-25000"/>
              <a:t>2</a:t>
            </a:r>
            <a:endParaRPr lang="en-US" sz="3200"/>
          </a:p>
        </p:txBody>
      </p:sp>
      <p:grpSp>
        <p:nvGrpSpPr>
          <p:cNvPr id="33801" name="Group 8"/>
          <p:cNvGrpSpPr>
            <a:grpSpLocks/>
          </p:cNvGrpSpPr>
          <p:nvPr/>
        </p:nvGrpSpPr>
        <p:grpSpPr bwMode="auto">
          <a:xfrm>
            <a:off x="2209800" y="1524000"/>
            <a:ext cx="4025900" cy="1689100"/>
            <a:chOff x="1392" y="1200"/>
            <a:chExt cx="2536" cy="1064"/>
          </a:xfrm>
        </p:grpSpPr>
        <p:sp>
          <p:nvSpPr>
            <p:cNvPr id="33809" name="Text Box 9"/>
            <p:cNvSpPr txBox="1">
              <a:spLocks noChangeArrowheads="1"/>
            </p:cNvSpPr>
            <p:nvPr/>
          </p:nvSpPr>
          <p:spPr bwMode="auto">
            <a:xfrm>
              <a:off x="2224" y="1200"/>
              <a:ext cx="1272" cy="392"/>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De </a:t>
              </a:r>
              <a:r>
                <a:rPr lang="en-US" sz="3200"/>
                <a:t>= </a:t>
              </a:r>
              <a:r>
                <a:rPr lang="en-US" sz="3200">
                  <a:latin typeface="Symbol" pitchFamily="18" charset="2"/>
                </a:rPr>
                <a:t>e</a:t>
              </a:r>
              <a:r>
                <a:rPr lang="en-US" sz="3200" baseline="-25000"/>
                <a:t>1</a:t>
              </a:r>
              <a:r>
                <a:rPr lang="en-US" sz="3200"/>
                <a:t> – </a:t>
              </a:r>
              <a:r>
                <a:rPr lang="en-US" sz="3200">
                  <a:latin typeface="Symbol" pitchFamily="18" charset="2"/>
                </a:rPr>
                <a:t>e</a:t>
              </a:r>
              <a:r>
                <a:rPr lang="en-US" sz="3200" baseline="-25000"/>
                <a:t>2</a:t>
              </a:r>
            </a:p>
          </p:txBody>
        </p:sp>
        <p:sp>
          <p:nvSpPr>
            <p:cNvPr id="33810" name="Line 10"/>
            <p:cNvSpPr>
              <a:spLocks noChangeShapeType="1"/>
            </p:cNvSpPr>
            <p:nvPr/>
          </p:nvSpPr>
          <p:spPr bwMode="auto">
            <a:xfrm flipV="1">
              <a:off x="1392" y="1385"/>
              <a:ext cx="863" cy="199"/>
            </a:xfrm>
            <a:prstGeom prst="line">
              <a:avLst/>
            </a:prstGeom>
            <a:noFill/>
            <a:ln w="28575">
              <a:solidFill>
                <a:srgbClr val="FF0000"/>
              </a:solidFill>
              <a:round/>
              <a:headEnd/>
              <a:tailEnd/>
            </a:ln>
          </p:spPr>
          <p:txBody>
            <a:bodyPr wrap="none" anchor="ctr"/>
            <a:lstStyle/>
            <a:p>
              <a:endParaRPr lang="cs-CZ"/>
            </a:p>
          </p:txBody>
        </p:sp>
        <p:sp>
          <p:nvSpPr>
            <p:cNvPr id="33811" name="Text Box 11"/>
            <p:cNvSpPr txBox="1">
              <a:spLocks noChangeArrowheads="1"/>
            </p:cNvSpPr>
            <p:nvPr/>
          </p:nvSpPr>
          <p:spPr bwMode="auto">
            <a:xfrm>
              <a:off x="2656" y="1872"/>
              <a:ext cx="1272" cy="392"/>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De </a:t>
              </a:r>
              <a:r>
                <a:rPr lang="en-US" sz="3200"/>
                <a:t>= </a:t>
              </a:r>
              <a:r>
                <a:rPr lang="en-US" sz="3200">
                  <a:latin typeface="Symbol" pitchFamily="18" charset="2"/>
                </a:rPr>
                <a:t>e</a:t>
              </a:r>
              <a:r>
                <a:rPr lang="en-US" sz="3200" baseline="-25000"/>
                <a:t>2</a:t>
              </a:r>
              <a:r>
                <a:rPr lang="en-US" sz="3200"/>
                <a:t> – </a:t>
              </a:r>
              <a:r>
                <a:rPr lang="en-US" sz="3200">
                  <a:latin typeface="Symbol" pitchFamily="18" charset="2"/>
                </a:rPr>
                <a:t>e</a:t>
              </a:r>
              <a:r>
                <a:rPr lang="en-US" sz="3200" baseline="-25000"/>
                <a:t>1</a:t>
              </a:r>
            </a:p>
          </p:txBody>
        </p:sp>
        <p:sp>
          <p:nvSpPr>
            <p:cNvPr id="33812" name="Line 12"/>
            <p:cNvSpPr>
              <a:spLocks noChangeShapeType="1"/>
            </p:cNvSpPr>
            <p:nvPr/>
          </p:nvSpPr>
          <p:spPr bwMode="auto">
            <a:xfrm flipV="1">
              <a:off x="1824" y="2057"/>
              <a:ext cx="863" cy="199"/>
            </a:xfrm>
            <a:prstGeom prst="line">
              <a:avLst/>
            </a:prstGeom>
            <a:noFill/>
            <a:ln w="28575">
              <a:solidFill>
                <a:srgbClr val="FF0000"/>
              </a:solidFill>
              <a:round/>
              <a:headEnd/>
              <a:tailEnd/>
            </a:ln>
          </p:spPr>
          <p:txBody>
            <a:bodyPr wrap="none" anchor="ctr"/>
            <a:lstStyle/>
            <a:p>
              <a:endParaRPr lang="cs-CZ"/>
            </a:p>
          </p:txBody>
        </p:sp>
      </p:grpSp>
      <p:sp>
        <p:nvSpPr>
          <p:cNvPr id="33802" name="Text Box 13"/>
          <p:cNvSpPr txBox="1">
            <a:spLocks noChangeArrowheads="1"/>
          </p:cNvSpPr>
          <p:nvPr/>
        </p:nvSpPr>
        <p:spPr bwMode="auto">
          <a:xfrm>
            <a:off x="6502400" y="5988050"/>
            <a:ext cx="2489200" cy="641350"/>
          </a:xfrm>
          <a:prstGeom prst="rect">
            <a:avLst/>
          </a:prstGeom>
          <a:noFill/>
          <a:ln w="9525">
            <a:noFill/>
            <a:miter lim="800000"/>
            <a:headEnd/>
            <a:tailEnd/>
          </a:ln>
        </p:spPr>
        <p:txBody>
          <a:bodyPr wrap="none">
            <a:spAutoFit/>
          </a:bodyPr>
          <a:lstStyle/>
          <a:p>
            <a:pPr algn="ctr" eaLnBrk="0" hangingPunct="0"/>
            <a:r>
              <a:rPr lang="en-US" sz="1800"/>
              <a:t>[ S. G. Johnson </a:t>
            </a:r>
            <a:r>
              <a:rPr lang="en-US" sz="1800" i="1"/>
              <a:t>et al.</a:t>
            </a:r>
            <a:r>
              <a:rPr lang="en-US" sz="1800"/>
              <a:t>,</a:t>
            </a:r>
          </a:p>
          <a:p>
            <a:pPr algn="ctr" eaLnBrk="0" hangingPunct="0"/>
            <a:r>
              <a:rPr lang="en-US" sz="1800" i="1"/>
              <a:t>PRE </a:t>
            </a:r>
            <a:r>
              <a:rPr lang="en-US" sz="1800" b="1"/>
              <a:t>65</a:t>
            </a:r>
            <a:r>
              <a:rPr lang="en-US" sz="1800"/>
              <a:t>, 066611 (2002) ]</a:t>
            </a:r>
          </a:p>
        </p:txBody>
      </p:sp>
      <p:graphicFrame>
        <p:nvGraphicFramePr>
          <p:cNvPr id="33794" name="Object 2"/>
          <p:cNvGraphicFramePr>
            <a:graphicFrameLocks noChangeAspect="1"/>
          </p:cNvGraphicFramePr>
          <p:nvPr/>
        </p:nvGraphicFramePr>
        <p:xfrm>
          <a:off x="1198563" y="4508500"/>
          <a:ext cx="6846887" cy="1930400"/>
        </p:xfrm>
        <a:graphic>
          <a:graphicData uri="http://schemas.openxmlformats.org/presentationml/2006/ole">
            <p:oleObj spid="_x0000_s33794" name="Equation" r:id="rId3" imgW="6845300" imgH="1930400" progId="Equation.3">
              <p:embed/>
            </p:oleObj>
          </a:graphicData>
        </a:graphic>
      </p:graphicFrame>
      <p:sp>
        <p:nvSpPr>
          <p:cNvPr id="33803" name="Line 16"/>
          <p:cNvSpPr>
            <a:spLocks noChangeShapeType="1"/>
          </p:cNvSpPr>
          <p:nvPr/>
        </p:nvSpPr>
        <p:spPr bwMode="auto">
          <a:xfrm>
            <a:off x="2387600" y="3624263"/>
            <a:ext cx="279400" cy="185737"/>
          </a:xfrm>
          <a:prstGeom prst="line">
            <a:avLst/>
          </a:prstGeom>
          <a:noFill/>
          <a:ln w="28575">
            <a:solidFill>
              <a:schemeClr val="accent2"/>
            </a:solidFill>
            <a:round/>
            <a:headEnd/>
            <a:tailEnd type="triangle" w="med" len="med"/>
          </a:ln>
        </p:spPr>
        <p:txBody>
          <a:bodyPr wrap="none" anchor="ctr"/>
          <a:lstStyle/>
          <a:p>
            <a:endParaRPr lang="cs-CZ"/>
          </a:p>
        </p:txBody>
      </p:sp>
      <p:sp>
        <p:nvSpPr>
          <p:cNvPr id="33804" name="Line 17"/>
          <p:cNvSpPr>
            <a:spLocks noChangeShapeType="1"/>
          </p:cNvSpPr>
          <p:nvPr/>
        </p:nvSpPr>
        <p:spPr bwMode="auto">
          <a:xfrm flipH="1" flipV="1">
            <a:off x="2860675" y="3937000"/>
            <a:ext cx="290513" cy="204788"/>
          </a:xfrm>
          <a:prstGeom prst="line">
            <a:avLst/>
          </a:prstGeom>
          <a:noFill/>
          <a:ln w="28575">
            <a:solidFill>
              <a:schemeClr val="accent2"/>
            </a:solidFill>
            <a:round/>
            <a:headEnd/>
            <a:tailEnd type="triangle" w="med" len="med"/>
          </a:ln>
        </p:spPr>
        <p:txBody>
          <a:bodyPr wrap="none" anchor="ctr"/>
          <a:lstStyle/>
          <a:p>
            <a:endParaRPr lang="cs-CZ"/>
          </a:p>
        </p:txBody>
      </p:sp>
      <p:sp>
        <p:nvSpPr>
          <p:cNvPr id="33805" name="Text Box 18"/>
          <p:cNvSpPr txBox="1">
            <a:spLocks noChangeArrowheads="1"/>
          </p:cNvSpPr>
          <p:nvPr/>
        </p:nvSpPr>
        <p:spPr bwMode="auto">
          <a:xfrm>
            <a:off x="2144713" y="3733800"/>
            <a:ext cx="522287" cy="488950"/>
          </a:xfrm>
          <a:prstGeom prst="rect">
            <a:avLst/>
          </a:prstGeom>
          <a:noFill/>
          <a:ln w="9525">
            <a:noFill/>
            <a:miter lim="800000"/>
            <a:headEnd/>
            <a:tailEnd/>
          </a:ln>
        </p:spPr>
        <p:txBody>
          <a:bodyPr wrap="none">
            <a:spAutoFit/>
          </a:bodyPr>
          <a:lstStyle/>
          <a:p>
            <a:pPr algn="ctr" eaLnBrk="0" hangingPunct="0"/>
            <a:r>
              <a:rPr lang="en-US">
                <a:solidFill>
                  <a:schemeClr val="accent2"/>
                </a:solidFill>
                <a:latin typeface="Symbol" pitchFamily="18" charset="2"/>
              </a:rPr>
              <a:t>D</a:t>
            </a:r>
            <a:r>
              <a:rPr lang="en-US" i="1">
                <a:solidFill>
                  <a:schemeClr val="accent2"/>
                </a:solidFill>
              </a:rPr>
              <a:t>h</a:t>
            </a:r>
            <a:endParaRPr lang="en-US">
              <a:solidFill>
                <a:schemeClr val="accent2"/>
              </a:solidFill>
            </a:endParaRPr>
          </a:p>
        </p:txBody>
      </p:sp>
      <p:sp>
        <p:nvSpPr>
          <p:cNvPr id="33806" name="Line 19"/>
          <p:cNvSpPr>
            <a:spLocks noChangeShapeType="1"/>
          </p:cNvSpPr>
          <p:nvPr/>
        </p:nvSpPr>
        <p:spPr bwMode="auto">
          <a:xfrm flipV="1">
            <a:off x="5410200" y="3962400"/>
            <a:ext cx="381000" cy="609600"/>
          </a:xfrm>
          <a:prstGeom prst="line">
            <a:avLst/>
          </a:prstGeom>
          <a:noFill/>
          <a:ln w="9525">
            <a:solidFill>
              <a:schemeClr val="tx1"/>
            </a:solidFill>
            <a:round/>
            <a:headEnd/>
            <a:tailEnd/>
          </a:ln>
        </p:spPr>
        <p:txBody>
          <a:bodyPr wrap="none" anchor="ctr"/>
          <a:lstStyle/>
          <a:p>
            <a:endParaRPr lang="cs-CZ"/>
          </a:p>
        </p:txBody>
      </p:sp>
      <p:sp>
        <p:nvSpPr>
          <p:cNvPr id="33807" name="Line 20"/>
          <p:cNvSpPr>
            <a:spLocks noChangeShapeType="1"/>
          </p:cNvSpPr>
          <p:nvPr/>
        </p:nvSpPr>
        <p:spPr bwMode="auto">
          <a:xfrm>
            <a:off x="6705600" y="3962400"/>
            <a:ext cx="381000" cy="609600"/>
          </a:xfrm>
          <a:prstGeom prst="line">
            <a:avLst/>
          </a:prstGeom>
          <a:noFill/>
          <a:ln w="9525">
            <a:solidFill>
              <a:schemeClr val="tx1"/>
            </a:solidFill>
            <a:round/>
            <a:headEnd/>
            <a:tailEnd/>
          </a:ln>
        </p:spPr>
        <p:txBody>
          <a:bodyPr wrap="none" anchor="ctr"/>
          <a:lstStyle/>
          <a:p>
            <a:endParaRPr lang="cs-CZ"/>
          </a:p>
        </p:txBody>
      </p:sp>
      <p:sp>
        <p:nvSpPr>
          <p:cNvPr id="33808" name="Text Box 21"/>
          <p:cNvSpPr txBox="1">
            <a:spLocks noChangeArrowheads="1"/>
          </p:cNvSpPr>
          <p:nvPr/>
        </p:nvSpPr>
        <p:spPr bwMode="auto">
          <a:xfrm>
            <a:off x="4870450" y="3519488"/>
            <a:ext cx="2978150" cy="366712"/>
          </a:xfrm>
          <a:prstGeom prst="rect">
            <a:avLst/>
          </a:prstGeom>
          <a:noFill/>
          <a:ln w="9525">
            <a:noFill/>
            <a:miter lim="800000"/>
            <a:headEnd/>
            <a:tailEnd/>
          </a:ln>
        </p:spPr>
        <p:txBody>
          <a:bodyPr wrap="none">
            <a:spAutoFit/>
          </a:bodyPr>
          <a:lstStyle/>
          <a:p>
            <a:pPr algn="ctr" eaLnBrk="0" hangingPunct="0"/>
            <a:r>
              <a:rPr lang="en-US" sz="1800"/>
              <a:t>(continuous field components)</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0"/>
          <p:cNvSpPr>
            <a:spLocks noChangeArrowheads="1"/>
          </p:cNvSpPr>
          <p:nvPr/>
        </p:nvSpPr>
        <p:spPr bwMode="auto">
          <a:xfrm>
            <a:off x="304800" y="4114800"/>
            <a:ext cx="8534400" cy="213360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pic>
        <p:nvPicPr>
          <p:cNvPr id="268291" name="Picture 2"/>
          <p:cNvPicPr>
            <a:picLocks noChangeAspect="1" noChangeArrowheads="1"/>
          </p:cNvPicPr>
          <p:nvPr/>
        </p:nvPicPr>
        <p:blipFill>
          <a:blip r:embed="rId2"/>
          <a:srcRect/>
          <a:stretch>
            <a:fillRect/>
          </a:stretch>
        </p:blipFill>
        <p:spPr bwMode="auto">
          <a:xfrm>
            <a:off x="5748338" y="1336675"/>
            <a:ext cx="2481262" cy="2432050"/>
          </a:xfrm>
          <a:prstGeom prst="rect">
            <a:avLst/>
          </a:prstGeom>
          <a:noFill/>
          <a:ln w="9525">
            <a:noFill/>
            <a:miter lim="800000"/>
            <a:headEnd/>
            <a:tailEnd/>
          </a:ln>
        </p:spPr>
      </p:pic>
      <p:sp>
        <p:nvSpPr>
          <p:cNvPr id="268292" name="Rectangle 3"/>
          <p:cNvSpPr>
            <a:spLocks noGrp="1" noChangeArrowheads="1"/>
          </p:cNvSpPr>
          <p:nvPr>
            <p:ph type="title"/>
          </p:nvPr>
        </p:nvSpPr>
        <p:spPr>
          <a:xfrm>
            <a:off x="685800" y="-152400"/>
            <a:ext cx="7772400" cy="1143000"/>
          </a:xfrm>
        </p:spPr>
        <p:txBody>
          <a:bodyPr/>
          <a:lstStyle/>
          <a:p>
            <a:r>
              <a:rPr lang="en-US" smtClean="0">
                <a:ea typeface="ＭＳ Ｐゴシック" charset="-128"/>
              </a:rPr>
              <a:t>Surface roughness disorder?</a:t>
            </a:r>
          </a:p>
        </p:txBody>
      </p:sp>
      <p:sp>
        <p:nvSpPr>
          <p:cNvPr id="268293" name="Text Box 4"/>
          <p:cNvSpPr txBox="1">
            <a:spLocks noChangeArrowheads="1"/>
          </p:cNvSpPr>
          <p:nvPr/>
        </p:nvSpPr>
        <p:spPr bwMode="auto">
          <a:xfrm>
            <a:off x="6038850" y="762000"/>
            <a:ext cx="1809750" cy="762000"/>
          </a:xfrm>
          <a:prstGeom prst="rect">
            <a:avLst/>
          </a:prstGeom>
          <a:noFill/>
          <a:ln w="9525">
            <a:noFill/>
            <a:miter lim="800000"/>
            <a:headEnd/>
            <a:tailEnd/>
          </a:ln>
        </p:spPr>
        <p:txBody>
          <a:bodyPr wrap="none">
            <a:spAutoFit/>
          </a:bodyPr>
          <a:lstStyle/>
          <a:p>
            <a:pPr algn="ctr" eaLnBrk="0" hangingPunct="0"/>
            <a:r>
              <a:rPr lang="en-US">
                <a:solidFill>
                  <a:srgbClr val="FF0000"/>
                </a:solidFill>
              </a:rPr>
              <a:t>disordered</a:t>
            </a:r>
            <a:endParaRPr lang="en-US" sz="2000"/>
          </a:p>
          <a:p>
            <a:pPr algn="ctr" eaLnBrk="0" hangingPunct="0"/>
            <a:r>
              <a:rPr lang="en-US" sz="2000"/>
              <a:t>photonic crystal</a:t>
            </a:r>
          </a:p>
        </p:txBody>
      </p:sp>
      <p:pic>
        <p:nvPicPr>
          <p:cNvPr id="268294" name="Picture 11"/>
          <p:cNvPicPr>
            <a:picLocks noChangeAspect="1" noChangeArrowheads="1"/>
          </p:cNvPicPr>
          <p:nvPr/>
        </p:nvPicPr>
        <p:blipFill>
          <a:blip r:embed="rId3"/>
          <a:srcRect b="11314"/>
          <a:stretch>
            <a:fillRect/>
          </a:stretch>
        </p:blipFill>
        <p:spPr bwMode="auto">
          <a:xfrm>
            <a:off x="995363" y="1131888"/>
            <a:ext cx="3238500" cy="2068512"/>
          </a:xfrm>
          <a:prstGeom prst="rect">
            <a:avLst/>
          </a:prstGeom>
          <a:noFill/>
          <a:ln w="9525">
            <a:noFill/>
            <a:miter lim="800000"/>
            <a:headEnd/>
            <a:tailEnd/>
          </a:ln>
        </p:spPr>
      </p:pic>
      <p:sp>
        <p:nvSpPr>
          <p:cNvPr id="268295" name="Text Box 12"/>
          <p:cNvSpPr txBox="1">
            <a:spLocks noChangeArrowheads="1"/>
          </p:cNvSpPr>
          <p:nvPr/>
        </p:nvSpPr>
        <p:spPr bwMode="auto">
          <a:xfrm>
            <a:off x="1701800" y="1071563"/>
            <a:ext cx="1884363" cy="822325"/>
          </a:xfrm>
          <a:prstGeom prst="rect">
            <a:avLst/>
          </a:prstGeom>
          <a:noFill/>
          <a:ln w="9525">
            <a:noFill/>
            <a:miter lim="800000"/>
            <a:headEnd/>
            <a:tailEnd/>
          </a:ln>
        </p:spPr>
        <p:txBody>
          <a:bodyPr wrap="none">
            <a:spAutoFit/>
          </a:bodyPr>
          <a:lstStyle/>
          <a:p>
            <a:pPr algn="ctr" eaLnBrk="0" hangingPunct="0"/>
            <a:r>
              <a:rPr lang="en-US"/>
              <a:t>conventional</a:t>
            </a:r>
          </a:p>
          <a:p>
            <a:pPr algn="ctr" eaLnBrk="0" hangingPunct="0"/>
            <a:r>
              <a:rPr lang="en-US">
                <a:solidFill>
                  <a:srgbClr val="FF0000"/>
                </a:solidFill>
              </a:rPr>
              <a:t>ring resonator</a:t>
            </a:r>
            <a:endParaRPr lang="en-US"/>
          </a:p>
        </p:txBody>
      </p:sp>
      <p:sp>
        <p:nvSpPr>
          <p:cNvPr id="268296" name="Text Box 13"/>
          <p:cNvSpPr txBox="1">
            <a:spLocks noChangeArrowheads="1"/>
          </p:cNvSpPr>
          <p:nvPr/>
        </p:nvSpPr>
        <p:spPr bwMode="auto">
          <a:xfrm>
            <a:off x="806450" y="3230563"/>
            <a:ext cx="3529013" cy="82391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loss limited by disorder</a:t>
            </a:r>
          </a:p>
          <a:p>
            <a:pPr algn="ctr" eaLnBrk="0" hangingPunct="0"/>
            <a:r>
              <a:rPr lang="en-US" sz="2000">
                <a:solidFill>
                  <a:srgbClr val="FF0000"/>
                </a:solidFill>
              </a:rPr>
              <a:t>(in addition to bending)</a:t>
            </a:r>
            <a:endParaRPr lang="en-US" sz="2800">
              <a:solidFill>
                <a:srgbClr val="FF0000"/>
              </a:solidFill>
            </a:endParaRPr>
          </a:p>
        </p:txBody>
      </p:sp>
      <p:sp>
        <p:nvSpPr>
          <p:cNvPr id="268297" name="Text Box 14"/>
          <p:cNvSpPr txBox="1">
            <a:spLocks noChangeArrowheads="1"/>
          </p:cNvSpPr>
          <p:nvPr/>
        </p:nvSpPr>
        <p:spPr bwMode="auto">
          <a:xfrm>
            <a:off x="304800" y="4090988"/>
            <a:ext cx="8534400" cy="2166937"/>
          </a:xfrm>
          <a:prstGeom prst="rect">
            <a:avLst/>
          </a:prstGeom>
          <a:noFill/>
          <a:ln w="9525">
            <a:noFill/>
            <a:miter lim="800000"/>
            <a:headEnd/>
            <a:tailEnd/>
          </a:ln>
        </p:spPr>
        <p:txBody>
          <a:bodyPr>
            <a:spAutoFit/>
          </a:bodyPr>
          <a:lstStyle/>
          <a:p>
            <a:pPr algn="ctr" eaLnBrk="0" hangingPunct="0">
              <a:lnSpc>
                <a:spcPct val="130000"/>
              </a:lnSpc>
            </a:pPr>
            <a:r>
              <a:rPr lang="en-US" sz="2000"/>
              <a:t>[ S. Fan </a:t>
            </a:r>
            <a:r>
              <a:rPr lang="en-US" sz="2000" i="1"/>
              <a:t>et. al.</a:t>
            </a:r>
            <a:r>
              <a:rPr lang="en-US" sz="2000"/>
              <a:t>, </a:t>
            </a:r>
            <a:r>
              <a:rPr lang="en-US" sz="2000" i="1"/>
              <a:t>J. Appl. Phys.</a:t>
            </a:r>
            <a:r>
              <a:rPr lang="en-US" sz="2000"/>
              <a:t> </a:t>
            </a:r>
            <a:r>
              <a:rPr lang="en-US" sz="2000" b="1"/>
              <a:t>78</a:t>
            </a:r>
            <a:r>
              <a:rPr lang="en-US" sz="2000"/>
              <a:t>, 1415 (1995). ]</a:t>
            </a:r>
          </a:p>
          <a:p>
            <a:pPr algn="ctr" eaLnBrk="0" hangingPunct="0">
              <a:lnSpc>
                <a:spcPct val="130000"/>
              </a:lnSpc>
            </a:pPr>
            <a:r>
              <a:rPr lang="en-US" sz="2800"/>
              <a:t>small (bounded) disorder does not destroy the bandgap</a:t>
            </a:r>
          </a:p>
          <a:p>
            <a:pPr algn="ctr" eaLnBrk="0" hangingPunct="0">
              <a:lnSpc>
                <a:spcPct val="130000"/>
              </a:lnSpc>
            </a:pPr>
            <a:r>
              <a:rPr lang="en-US" sz="2000"/>
              <a:t>[ A. Rodriguez </a:t>
            </a:r>
            <a:r>
              <a:rPr lang="en-US" sz="2000" i="1"/>
              <a:t>et. al.</a:t>
            </a:r>
            <a:r>
              <a:rPr lang="en-US" sz="2000"/>
              <a:t>, </a:t>
            </a:r>
            <a:r>
              <a:rPr lang="en-US" sz="2000" i="1"/>
              <a:t>Opt. Lett.</a:t>
            </a:r>
            <a:r>
              <a:rPr lang="en-US" sz="2000"/>
              <a:t> </a:t>
            </a:r>
            <a:r>
              <a:rPr lang="en-US" sz="2000" b="1"/>
              <a:t>30</a:t>
            </a:r>
            <a:r>
              <a:rPr lang="en-US" sz="2000"/>
              <a:t>, 3192 (2005). ]</a:t>
            </a:r>
            <a:endParaRPr lang="en-US" sz="2800"/>
          </a:p>
          <a:p>
            <a:pPr algn="ctr" eaLnBrk="0" hangingPunct="0">
              <a:lnSpc>
                <a:spcPct val="170000"/>
              </a:lnSpc>
            </a:pPr>
            <a:r>
              <a:rPr lang="en-US" sz="2800" i="1"/>
              <a:t>Q limited only by crystal size </a:t>
            </a:r>
            <a:r>
              <a:rPr lang="en-US" sz="2800">
                <a:solidFill>
                  <a:srgbClr val="FF0000"/>
                </a:solidFill>
              </a:rPr>
              <a:t>(for a 3d complete gap)</a:t>
            </a:r>
            <a:r>
              <a:rPr lang="en-US" sz="2800" i="1">
                <a:solidFill>
                  <a:srgbClr val="FF0000"/>
                </a:solidFill>
              </a:rPr>
              <a:t> </a:t>
            </a:r>
            <a:r>
              <a:rPr lang="en-US" sz="2800" i="1"/>
              <a:t>…</a:t>
            </a:r>
          </a:p>
        </p:txBody>
      </p:sp>
      <p:sp>
        <p:nvSpPr>
          <p:cNvPr id="268298" name="Text Box 17"/>
          <p:cNvSpPr txBox="1">
            <a:spLocks noChangeArrowheads="1"/>
          </p:cNvSpPr>
          <p:nvPr/>
        </p:nvSpPr>
        <p:spPr bwMode="auto">
          <a:xfrm>
            <a:off x="5867400" y="3581400"/>
            <a:ext cx="2216150" cy="366713"/>
          </a:xfrm>
          <a:prstGeom prst="rect">
            <a:avLst/>
          </a:prstGeom>
          <a:noFill/>
          <a:ln w="9525">
            <a:noFill/>
            <a:miter lim="800000"/>
            <a:headEnd/>
            <a:tailEnd/>
          </a:ln>
        </p:spPr>
        <p:txBody>
          <a:bodyPr wrap="none">
            <a:spAutoFit/>
          </a:bodyPr>
          <a:lstStyle/>
          <a:p>
            <a:pPr eaLnBrk="0" hangingPunct="0"/>
            <a:r>
              <a:rPr lang="en-US" sz="1800"/>
              <a:t>[ A. Rodriguez, MIT ]</a:t>
            </a:r>
          </a:p>
        </p:txBody>
      </p:sp>
      <p:sp>
        <p:nvSpPr>
          <p:cNvPr id="268299" name="Rectangle 18"/>
          <p:cNvSpPr>
            <a:spLocks noChangeArrowheads="1"/>
          </p:cNvSpPr>
          <p:nvPr/>
        </p:nvSpPr>
        <p:spPr bwMode="auto">
          <a:xfrm>
            <a:off x="552450" y="879475"/>
            <a:ext cx="4171950" cy="214313"/>
          </a:xfrm>
          <a:prstGeom prst="rect">
            <a:avLst/>
          </a:prstGeom>
          <a:noFill/>
          <a:ln w="9525">
            <a:noFill/>
            <a:miter lim="800000"/>
            <a:headEnd/>
            <a:tailEnd/>
          </a:ln>
        </p:spPr>
        <p:txBody>
          <a:bodyPr wrap="none">
            <a:spAutoFit/>
          </a:bodyPr>
          <a:lstStyle/>
          <a:p>
            <a:pPr eaLnBrk="0" hangingPunct="0"/>
            <a:r>
              <a:rPr lang="en-US" sz="800">
                <a:solidFill>
                  <a:srgbClr val="000000"/>
                </a:solidFill>
                <a:latin typeface="Lucida Grande" charset="0"/>
              </a:rPr>
              <a:t>[ </a:t>
            </a:r>
            <a:r>
              <a:rPr lang="en-US" sz="800">
                <a:solidFill>
                  <a:srgbClr val="000000"/>
                </a:solidFill>
                <a:latin typeface="Lucida Grande" charset="0"/>
                <a:hlinkClick r:id="rId4"/>
              </a:rPr>
              <a:t>http://www.physik.uni-wuerzburg.de/TEP/Website/groups/opto/etching.htm</a:t>
            </a:r>
            <a:r>
              <a:rPr lang="en-US" sz="800">
                <a:solidFill>
                  <a:srgbClr val="000000"/>
                </a:solidFill>
                <a:latin typeface="Lucida Grande" charset="0"/>
              </a:rPr>
              <a:t> ]</a:t>
            </a:r>
          </a:p>
        </p:txBody>
      </p:sp>
      <p:sp>
        <p:nvSpPr>
          <p:cNvPr id="268300" name="Text Box 21"/>
          <p:cNvSpPr txBox="1">
            <a:spLocks noChangeArrowheads="1"/>
          </p:cNvSpPr>
          <p:nvPr/>
        </p:nvSpPr>
        <p:spPr bwMode="auto">
          <a:xfrm>
            <a:off x="3836988" y="6308725"/>
            <a:ext cx="5140325" cy="457200"/>
          </a:xfrm>
          <a:prstGeom prst="rect">
            <a:avLst/>
          </a:prstGeom>
          <a:noFill/>
          <a:ln w="9525">
            <a:noFill/>
            <a:miter lim="800000"/>
            <a:headEnd/>
            <a:tailEnd/>
          </a:ln>
        </p:spPr>
        <p:txBody>
          <a:bodyPr wrap="none">
            <a:spAutoFit/>
          </a:bodyPr>
          <a:lstStyle/>
          <a:p>
            <a:pPr algn="ctr" eaLnBrk="0" hangingPunct="0"/>
            <a:r>
              <a:rPr lang="en-US"/>
              <a:t>… but waveguides have more trouble …</a:t>
            </a:r>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4800600" y="3657600"/>
            <a:ext cx="3429000" cy="28956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69315" name="Rectangle 3"/>
          <p:cNvSpPr>
            <a:spLocks noGrp="1" noChangeArrowheads="1"/>
          </p:cNvSpPr>
          <p:nvPr>
            <p:ph type="title"/>
          </p:nvPr>
        </p:nvSpPr>
        <p:spPr>
          <a:xfrm>
            <a:off x="685800" y="152400"/>
            <a:ext cx="7772400" cy="1143000"/>
          </a:xfrm>
        </p:spPr>
        <p:txBody>
          <a:bodyPr/>
          <a:lstStyle/>
          <a:p>
            <a:r>
              <a:rPr lang="en-US" smtClean="0">
                <a:ea typeface="ＭＳ Ｐゴシック" charset="-128"/>
              </a:rPr>
              <a:t>Effect of Gap on </a:t>
            </a:r>
            <a:r>
              <a:rPr lang="en-US" smtClean="0">
                <a:solidFill>
                  <a:schemeClr val="accent2"/>
                </a:solidFill>
                <a:ea typeface="ＭＳ Ｐゴシック" charset="-128"/>
              </a:rPr>
              <a:t>Disorder </a:t>
            </a:r>
            <a:r>
              <a:rPr lang="en-US" smtClean="0">
                <a:solidFill>
                  <a:schemeClr val="tx1"/>
                </a:solidFill>
                <a:ea typeface="ＭＳ Ｐゴシック" charset="-128"/>
              </a:rPr>
              <a:t>(e.g. Roughness)</a:t>
            </a:r>
            <a:r>
              <a:rPr lang="en-US" smtClean="0">
                <a:solidFill>
                  <a:schemeClr val="accent2"/>
                </a:solidFill>
                <a:ea typeface="ＭＳ Ｐゴシック" charset="-128"/>
              </a:rPr>
              <a:t> Loss</a:t>
            </a:r>
            <a:r>
              <a:rPr lang="en-US" smtClean="0">
                <a:ea typeface="ＭＳ Ｐゴシック" charset="-128"/>
              </a:rPr>
              <a:t>?</a:t>
            </a:r>
          </a:p>
        </p:txBody>
      </p:sp>
      <p:grpSp>
        <p:nvGrpSpPr>
          <p:cNvPr id="269316" name="Group 4"/>
          <p:cNvGrpSpPr>
            <a:grpSpLocks/>
          </p:cNvGrpSpPr>
          <p:nvPr/>
        </p:nvGrpSpPr>
        <p:grpSpPr bwMode="auto">
          <a:xfrm>
            <a:off x="2354263" y="2149475"/>
            <a:ext cx="3638550" cy="649288"/>
            <a:chOff x="1332" y="900"/>
            <a:chExt cx="2292" cy="512"/>
          </a:xfrm>
        </p:grpSpPr>
        <p:sp>
          <p:nvSpPr>
            <p:cNvPr id="269385" name="Rectangle 5"/>
            <p:cNvSpPr>
              <a:spLocks noChangeArrowheads="1"/>
            </p:cNvSpPr>
            <p:nvPr/>
          </p:nvSpPr>
          <p:spPr bwMode="auto">
            <a:xfrm>
              <a:off x="1916" y="1231"/>
              <a:ext cx="1480" cy="164"/>
            </a:xfrm>
            <a:prstGeom prst="rect">
              <a:avLst/>
            </a:prstGeom>
            <a:solidFill>
              <a:schemeClr val="bg2"/>
            </a:solidFill>
            <a:ln w="9525">
              <a:noFill/>
              <a:miter lim="800000"/>
              <a:headEnd/>
              <a:tailEnd/>
            </a:ln>
          </p:spPr>
          <p:txBody>
            <a:bodyPr wrap="none" anchor="ctr"/>
            <a:lstStyle/>
            <a:p>
              <a:pPr algn="ctr" eaLnBrk="0" hangingPunct="0"/>
              <a:endParaRPr lang="cs-CZ"/>
            </a:p>
          </p:txBody>
        </p:sp>
        <p:sp>
          <p:nvSpPr>
            <p:cNvPr id="269386" name="Freeform 6"/>
            <p:cNvSpPr>
              <a:spLocks/>
            </p:cNvSpPr>
            <p:nvPr/>
          </p:nvSpPr>
          <p:spPr bwMode="auto">
            <a:xfrm>
              <a:off x="2544" y="1152"/>
              <a:ext cx="268" cy="84"/>
            </a:xfrm>
            <a:custGeom>
              <a:avLst/>
              <a:gdLst>
                <a:gd name="T0" fmla="*/ 0 w 268"/>
                <a:gd name="T1" fmla="*/ 84 h 84"/>
                <a:gd name="T2" fmla="*/ 76 w 268"/>
                <a:gd name="T3" fmla="*/ 12 h 84"/>
                <a:gd name="T4" fmla="*/ 116 w 268"/>
                <a:gd name="T5" fmla="*/ 52 h 84"/>
                <a:gd name="T6" fmla="*/ 168 w 268"/>
                <a:gd name="T7" fmla="*/ 0 h 84"/>
                <a:gd name="T8" fmla="*/ 188 w 268"/>
                <a:gd name="T9" fmla="*/ 64 h 84"/>
                <a:gd name="T10" fmla="*/ 232 w 268"/>
                <a:gd name="T11" fmla="*/ 64 h 84"/>
                <a:gd name="T12" fmla="*/ 268 w 268"/>
                <a:gd name="T13" fmla="*/ 84 h 84"/>
                <a:gd name="T14" fmla="*/ 0 w 268"/>
                <a:gd name="T15" fmla="*/ 84 h 84"/>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84"/>
                <a:gd name="T26" fmla="*/ 268 w 268"/>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84">
                  <a:moveTo>
                    <a:pt x="0" y="84"/>
                  </a:moveTo>
                  <a:lnTo>
                    <a:pt x="76" y="12"/>
                  </a:lnTo>
                  <a:lnTo>
                    <a:pt x="116" y="52"/>
                  </a:lnTo>
                  <a:lnTo>
                    <a:pt x="168" y="0"/>
                  </a:lnTo>
                  <a:lnTo>
                    <a:pt x="188" y="64"/>
                  </a:lnTo>
                  <a:lnTo>
                    <a:pt x="232" y="64"/>
                  </a:lnTo>
                  <a:lnTo>
                    <a:pt x="268" y="84"/>
                  </a:lnTo>
                  <a:lnTo>
                    <a:pt x="0" y="84"/>
                  </a:lnTo>
                  <a:close/>
                </a:path>
              </a:pathLst>
            </a:custGeom>
            <a:solidFill>
              <a:schemeClr val="tx1"/>
            </a:solidFill>
            <a:ln w="9525">
              <a:solidFill>
                <a:schemeClr val="tx1"/>
              </a:solidFill>
              <a:round/>
              <a:headEnd/>
              <a:tailEnd/>
            </a:ln>
          </p:spPr>
          <p:txBody>
            <a:bodyPr wrap="none" anchor="ctr"/>
            <a:lstStyle/>
            <a:p>
              <a:endParaRPr lang="cs-CZ"/>
            </a:p>
          </p:txBody>
        </p:sp>
        <p:grpSp>
          <p:nvGrpSpPr>
            <p:cNvPr id="269387" name="Group 7"/>
            <p:cNvGrpSpPr>
              <a:grpSpLocks/>
            </p:cNvGrpSpPr>
            <p:nvPr/>
          </p:nvGrpSpPr>
          <p:grpSpPr bwMode="auto">
            <a:xfrm>
              <a:off x="2240" y="900"/>
              <a:ext cx="384" cy="462"/>
              <a:chOff x="2240" y="900"/>
              <a:chExt cx="384" cy="462"/>
            </a:xfrm>
          </p:grpSpPr>
          <p:sp>
            <p:nvSpPr>
              <p:cNvPr id="269394" name="Freeform 8"/>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69395" name="Line 9"/>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269396" name="Line 10"/>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grpSp>
          <p:nvGrpSpPr>
            <p:cNvPr id="269388" name="Group 11"/>
            <p:cNvGrpSpPr>
              <a:grpSpLocks/>
            </p:cNvGrpSpPr>
            <p:nvPr/>
          </p:nvGrpSpPr>
          <p:grpSpPr bwMode="auto">
            <a:xfrm flipH="1">
              <a:off x="2732" y="900"/>
              <a:ext cx="384" cy="462"/>
              <a:chOff x="2240" y="900"/>
              <a:chExt cx="384" cy="462"/>
            </a:xfrm>
          </p:grpSpPr>
          <p:sp>
            <p:nvSpPr>
              <p:cNvPr id="269391" name="Freeform 12"/>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69392" name="Line 13"/>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269393" name="Line 14"/>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sp>
          <p:nvSpPr>
            <p:cNvPr id="269389" name="AutoShape 15"/>
            <p:cNvSpPr>
              <a:spLocks noChangeArrowheads="1"/>
            </p:cNvSpPr>
            <p:nvPr/>
          </p:nvSpPr>
          <p:spPr bwMode="auto">
            <a:xfrm>
              <a:off x="1332" y="1232"/>
              <a:ext cx="576" cy="180"/>
            </a:xfrm>
            <a:prstGeom prst="rightArrow">
              <a:avLst>
                <a:gd name="adj1" fmla="val 50000"/>
                <a:gd name="adj2" fmla="val 80000"/>
              </a:avLst>
            </a:prstGeom>
            <a:solidFill>
              <a:srgbClr val="FF0000"/>
            </a:solidFill>
            <a:ln w="9525">
              <a:noFill/>
              <a:miter lim="800000"/>
              <a:headEnd/>
              <a:tailEnd/>
            </a:ln>
          </p:spPr>
          <p:txBody>
            <a:bodyPr wrap="none" anchor="ctr"/>
            <a:lstStyle/>
            <a:p>
              <a:pPr algn="ctr" eaLnBrk="0" hangingPunct="0"/>
              <a:endParaRPr lang="cs-CZ">
                <a:solidFill>
                  <a:srgbClr val="FF0000"/>
                </a:solidFill>
                <a:latin typeface="Arial" pitchFamily="34" charset="0"/>
              </a:endParaRPr>
            </a:p>
          </p:txBody>
        </p:sp>
        <p:sp>
          <p:nvSpPr>
            <p:cNvPr id="269390" name="AutoShape 16"/>
            <p:cNvSpPr>
              <a:spLocks noChangeArrowheads="1"/>
            </p:cNvSpPr>
            <p:nvPr/>
          </p:nvSpPr>
          <p:spPr bwMode="auto">
            <a:xfrm>
              <a:off x="3436" y="1264"/>
              <a:ext cx="188" cy="100"/>
            </a:xfrm>
            <a:prstGeom prst="rightArrow">
              <a:avLst>
                <a:gd name="adj1" fmla="val 50000"/>
                <a:gd name="adj2" fmla="val 47000"/>
              </a:avLst>
            </a:prstGeom>
            <a:solidFill>
              <a:srgbClr val="FF0000"/>
            </a:solidFill>
            <a:ln w="9525">
              <a:noFill/>
              <a:miter lim="800000"/>
              <a:headEnd/>
              <a:tailEnd/>
            </a:ln>
          </p:spPr>
          <p:txBody>
            <a:bodyPr wrap="none" anchor="ctr"/>
            <a:lstStyle/>
            <a:p>
              <a:pPr algn="ctr" eaLnBrk="0" hangingPunct="0"/>
              <a:endParaRPr lang="cs-CZ"/>
            </a:p>
          </p:txBody>
        </p:sp>
      </p:grpSp>
      <p:sp>
        <p:nvSpPr>
          <p:cNvPr id="269317" name="Text Box 17"/>
          <p:cNvSpPr txBox="1">
            <a:spLocks noChangeArrowheads="1"/>
          </p:cNvSpPr>
          <p:nvPr/>
        </p:nvSpPr>
        <p:spPr bwMode="auto">
          <a:xfrm>
            <a:off x="492125" y="1752600"/>
            <a:ext cx="3478213" cy="457200"/>
          </a:xfrm>
          <a:prstGeom prst="rect">
            <a:avLst/>
          </a:prstGeom>
          <a:noFill/>
          <a:ln w="9525">
            <a:noFill/>
            <a:miter lim="800000"/>
            <a:headEnd/>
            <a:tailEnd/>
          </a:ln>
        </p:spPr>
        <p:txBody>
          <a:bodyPr wrap="none">
            <a:spAutoFit/>
          </a:bodyPr>
          <a:lstStyle/>
          <a:p>
            <a:pPr eaLnBrk="0" hangingPunct="0"/>
            <a:r>
              <a:rPr lang="en-US">
                <a:latin typeface="Arial" pitchFamily="34" charset="0"/>
              </a:rPr>
              <a:t>index-guided waveguide</a:t>
            </a:r>
          </a:p>
        </p:txBody>
      </p:sp>
      <p:grpSp>
        <p:nvGrpSpPr>
          <p:cNvPr id="5" name="Group 18"/>
          <p:cNvGrpSpPr>
            <a:grpSpLocks/>
          </p:cNvGrpSpPr>
          <p:nvPr/>
        </p:nvGrpSpPr>
        <p:grpSpPr bwMode="auto">
          <a:xfrm>
            <a:off x="500063" y="3205163"/>
            <a:ext cx="7577137" cy="3271837"/>
            <a:chOff x="315" y="2019"/>
            <a:chExt cx="4773" cy="2061"/>
          </a:xfrm>
        </p:grpSpPr>
        <p:sp>
          <p:nvSpPr>
            <p:cNvPr id="269320" name="Text Box 19"/>
            <p:cNvSpPr txBox="1">
              <a:spLocks noChangeArrowheads="1"/>
            </p:cNvSpPr>
            <p:nvPr/>
          </p:nvSpPr>
          <p:spPr bwMode="auto">
            <a:xfrm>
              <a:off x="887" y="3666"/>
              <a:ext cx="1364" cy="404"/>
            </a:xfrm>
            <a:prstGeom prst="rect">
              <a:avLst/>
            </a:prstGeom>
            <a:noFill/>
            <a:ln w="9525">
              <a:noFill/>
              <a:miter lim="800000"/>
              <a:headEnd/>
              <a:tailEnd/>
            </a:ln>
          </p:spPr>
          <p:txBody>
            <a:bodyPr wrap="none">
              <a:spAutoFit/>
            </a:bodyPr>
            <a:lstStyle/>
            <a:p>
              <a:pPr eaLnBrk="0" hangingPunct="0"/>
              <a:r>
                <a:rPr lang="en-US" sz="1800">
                  <a:latin typeface="Arial" pitchFamily="34" charset="0"/>
                </a:rPr>
                <a:t>radiation blocked</a:t>
              </a:r>
              <a:br>
                <a:rPr lang="en-US" sz="1800">
                  <a:latin typeface="Arial" pitchFamily="34" charset="0"/>
                </a:rPr>
              </a:br>
              <a:r>
                <a:rPr lang="en-US" sz="1800">
                  <a:latin typeface="Arial" pitchFamily="34" charset="0"/>
                </a:rPr>
                <a:t>increased reflection</a:t>
              </a:r>
            </a:p>
          </p:txBody>
        </p:sp>
        <p:sp>
          <p:nvSpPr>
            <p:cNvPr id="269321" name="Text Box 20"/>
            <p:cNvSpPr txBox="1">
              <a:spLocks noChangeArrowheads="1"/>
            </p:cNvSpPr>
            <p:nvPr/>
          </p:nvSpPr>
          <p:spPr bwMode="auto">
            <a:xfrm>
              <a:off x="3359" y="3676"/>
              <a:ext cx="1636" cy="404"/>
            </a:xfrm>
            <a:prstGeom prst="rect">
              <a:avLst/>
            </a:prstGeom>
            <a:noFill/>
            <a:ln w="9525">
              <a:noFill/>
              <a:miter lim="800000"/>
              <a:headEnd/>
              <a:tailEnd/>
            </a:ln>
          </p:spPr>
          <p:txBody>
            <a:bodyPr wrap="none">
              <a:spAutoFit/>
            </a:bodyPr>
            <a:lstStyle/>
            <a:p>
              <a:pPr eaLnBrk="0" hangingPunct="0"/>
              <a:r>
                <a:rPr lang="en-US" sz="1800">
                  <a:latin typeface="Arial" pitchFamily="34" charset="0"/>
                </a:rPr>
                <a:t>radiation blocked</a:t>
              </a:r>
              <a:br>
                <a:rPr lang="en-US" sz="1800">
                  <a:latin typeface="Arial" pitchFamily="34" charset="0"/>
                </a:rPr>
              </a:br>
              <a:r>
                <a:rPr lang="en-US" sz="1800">
                  <a:latin typeface="Arial" pitchFamily="34" charset="0"/>
                </a:rPr>
                <a:t>no increase in reflection</a:t>
              </a:r>
            </a:p>
          </p:txBody>
        </p:sp>
        <p:sp>
          <p:nvSpPr>
            <p:cNvPr id="269322" name="AutoShape 21"/>
            <p:cNvSpPr>
              <a:spLocks noChangeAspect="1" noChangeArrowheads="1"/>
            </p:cNvSpPr>
            <p:nvPr/>
          </p:nvSpPr>
          <p:spPr bwMode="auto">
            <a:xfrm>
              <a:off x="2237" y="2947"/>
              <a:ext cx="151" cy="80"/>
            </a:xfrm>
            <a:prstGeom prst="rightArrow">
              <a:avLst>
                <a:gd name="adj1" fmla="val 50000"/>
                <a:gd name="adj2" fmla="val 47188"/>
              </a:avLst>
            </a:prstGeom>
            <a:solidFill>
              <a:srgbClr val="FF0000"/>
            </a:solidFill>
            <a:ln w="9525">
              <a:noFill/>
              <a:miter lim="800000"/>
              <a:headEnd/>
              <a:tailEnd/>
            </a:ln>
          </p:spPr>
          <p:txBody>
            <a:bodyPr wrap="none" anchor="ctr"/>
            <a:lstStyle/>
            <a:p>
              <a:pPr algn="ctr" eaLnBrk="0" hangingPunct="0"/>
              <a:endParaRPr lang="cs-CZ"/>
            </a:p>
          </p:txBody>
        </p:sp>
        <p:grpSp>
          <p:nvGrpSpPr>
            <p:cNvPr id="269323" name="Group 22"/>
            <p:cNvGrpSpPr>
              <a:grpSpLocks noChangeAspect="1"/>
            </p:cNvGrpSpPr>
            <p:nvPr/>
          </p:nvGrpSpPr>
          <p:grpSpPr bwMode="auto">
            <a:xfrm>
              <a:off x="1037" y="2386"/>
              <a:ext cx="1187" cy="1187"/>
              <a:chOff x="2350" y="1222"/>
              <a:chExt cx="864" cy="864"/>
            </a:xfrm>
          </p:grpSpPr>
          <p:sp>
            <p:nvSpPr>
              <p:cNvPr id="269364" name="Rectangle 23"/>
              <p:cNvSpPr>
                <a:spLocks noChangeAspect="1" noChangeArrowheads="1"/>
              </p:cNvSpPr>
              <p:nvPr/>
            </p:nvSpPr>
            <p:spPr bwMode="auto">
              <a:xfrm>
                <a:off x="2350" y="1606"/>
                <a:ext cx="864" cy="96"/>
              </a:xfrm>
              <a:prstGeom prst="rect">
                <a:avLst/>
              </a:prstGeom>
              <a:solidFill>
                <a:schemeClr val="bg2"/>
              </a:solidFill>
              <a:ln w="9525">
                <a:noFill/>
                <a:miter lim="800000"/>
                <a:headEnd/>
                <a:tailEnd/>
              </a:ln>
            </p:spPr>
            <p:txBody>
              <a:bodyPr wrap="none" anchor="ctr"/>
              <a:lstStyle/>
              <a:p>
                <a:pPr algn="ctr" eaLnBrk="0" hangingPunct="0"/>
                <a:endParaRPr lang="cs-CZ"/>
              </a:p>
            </p:txBody>
          </p:sp>
          <p:sp>
            <p:nvSpPr>
              <p:cNvPr id="269365" name="Oval 24"/>
              <p:cNvSpPr>
                <a:spLocks noChangeAspect="1" noChangeArrowheads="1"/>
              </p:cNvSpPr>
              <p:nvPr/>
            </p:nvSpPr>
            <p:spPr bwMode="auto">
              <a:xfrm>
                <a:off x="2350"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66" name="Oval 25"/>
              <p:cNvSpPr>
                <a:spLocks noChangeAspect="1" noChangeArrowheads="1"/>
              </p:cNvSpPr>
              <p:nvPr/>
            </p:nvSpPr>
            <p:spPr bwMode="auto">
              <a:xfrm>
                <a:off x="2542"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67" name="Oval 26"/>
              <p:cNvSpPr>
                <a:spLocks noChangeAspect="1" noChangeArrowheads="1"/>
              </p:cNvSpPr>
              <p:nvPr/>
            </p:nvSpPr>
            <p:spPr bwMode="auto">
              <a:xfrm>
                <a:off x="2734"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68" name="Oval 27"/>
              <p:cNvSpPr>
                <a:spLocks noChangeAspect="1" noChangeArrowheads="1"/>
              </p:cNvSpPr>
              <p:nvPr/>
            </p:nvSpPr>
            <p:spPr bwMode="auto">
              <a:xfrm>
                <a:off x="2926"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69" name="Oval 28"/>
              <p:cNvSpPr>
                <a:spLocks noChangeAspect="1" noChangeArrowheads="1"/>
              </p:cNvSpPr>
              <p:nvPr/>
            </p:nvSpPr>
            <p:spPr bwMode="auto">
              <a:xfrm>
                <a:off x="3118"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0" name="Oval 29"/>
              <p:cNvSpPr>
                <a:spLocks noChangeAspect="1" noChangeArrowheads="1"/>
              </p:cNvSpPr>
              <p:nvPr/>
            </p:nvSpPr>
            <p:spPr bwMode="auto">
              <a:xfrm>
                <a:off x="2350"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1" name="Oval 30"/>
              <p:cNvSpPr>
                <a:spLocks noChangeAspect="1" noChangeArrowheads="1"/>
              </p:cNvSpPr>
              <p:nvPr/>
            </p:nvSpPr>
            <p:spPr bwMode="auto">
              <a:xfrm>
                <a:off x="2542"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2" name="Oval 31"/>
              <p:cNvSpPr>
                <a:spLocks noChangeAspect="1" noChangeArrowheads="1"/>
              </p:cNvSpPr>
              <p:nvPr/>
            </p:nvSpPr>
            <p:spPr bwMode="auto">
              <a:xfrm>
                <a:off x="2734"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3" name="Oval 32"/>
              <p:cNvSpPr>
                <a:spLocks noChangeAspect="1" noChangeArrowheads="1"/>
              </p:cNvSpPr>
              <p:nvPr/>
            </p:nvSpPr>
            <p:spPr bwMode="auto">
              <a:xfrm>
                <a:off x="2926"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4" name="Oval 33"/>
              <p:cNvSpPr>
                <a:spLocks noChangeAspect="1" noChangeArrowheads="1"/>
              </p:cNvSpPr>
              <p:nvPr/>
            </p:nvSpPr>
            <p:spPr bwMode="auto">
              <a:xfrm>
                <a:off x="3118"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5" name="Oval 34"/>
              <p:cNvSpPr>
                <a:spLocks noChangeAspect="1" noChangeArrowheads="1"/>
              </p:cNvSpPr>
              <p:nvPr/>
            </p:nvSpPr>
            <p:spPr bwMode="auto">
              <a:xfrm>
                <a:off x="2350"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6" name="Oval 35"/>
              <p:cNvSpPr>
                <a:spLocks noChangeAspect="1" noChangeArrowheads="1"/>
              </p:cNvSpPr>
              <p:nvPr/>
            </p:nvSpPr>
            <p:spPr bwMode="auto">
              <a:xfrm>
                <a:off x="2542"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7" name="Oval 36"/>
              <p:cNvSpPr>
                <a:spLocks noChangeAspect="1" noChangeArrowheads="1"/>
              </p:cNvSpPr>
              <p:nvPr/>
            </p:nvSpPr>
            <p:spPr bwMode="auto">
              <a:xfrm>
                <a:off x="2734"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8" name="Oval 37"/>
              <p:cNvSpPr>
                <a:spLocks noChangeAspect="1" noChangeArrowheads="1"/>
              </p:cNvSpPr>
              <p:nvPr/>
            </p:nvSpPr>
            <p:spPr bwMode="auto">
              <a:xfrm>
                <a:off x="2926"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79" name="Oval 38"/>
              <p:cNvSpPr>
                <a:spLocks noChangeAspect="1" noChangeArrowheads="1"/>
              </p:cNvSpPr>
              <p:nvPr/>
            </p:nvSpPr>
            <p:spPr bwMode="auto">
              <a:xfrm>
                <a:off x="3118"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80" name="Oval 39"/>
              <p:cNvSpPr>
                <a:spLocks noChangeAspect="1" noChangeArrowheads="1"/>
              </p:cNvSpPr>
              <p:nvPr/>
            </p:nvSpPr>
            <p:spPr bwMode="auto">
              <a:xfrm>
                <a:off x="2350"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81" name="Oval 40"/>
              <p:cNvSpPr>
                <a:spLocks noChangeAspect="1" noChangeArrowheads="1"/>
              </p:cNvSpPr>
              <p:nvPr/>
            </p:nvSpPr>
            <p:spPr bwMode="auto">
              <a:xfrm>
                <a:off x="2542"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82" name="Oval 41"/>
              <p:cNvSpPr>
                <a:spLocks noChangeAspect="1" noChangeArrowheads="1"/>
              </p:cNvSpPr>
              <p:nvPr/>
            </p:nvSpPr>
            <p:spPr bwMode="auto">
              <a:xfrm>
                <a:off x="2734"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83" name="Oval 42"/>
              <p:cNvSpPr>
                <a:spLocks noChangeAspect="1" noChangeArrowheads="1"/>
              </p:cNvSpPr>
              <p:nvPr/>
            </p:nvSpPr>
            <p:spPr bwMode="auto">
              <a:xfrm>
                <a:off x="2926"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84" name="Oval 43"/>
              <p:cNvSpPr>
                <a:spLocks noChangeAspect="1" noChangeArrowheads="1"/>
              </p:cNvSpPr>
              <p:nvPr/>
            </p:nvSpPr>
            <p:spPr bwMode="auto">
              <a:xfrm>
                <a:off x="3118"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grpSp>
        <p:sp>
          <p:nvSpPr>
            <p:cNvPr id="269324" name="Freeform 44"/>
            <p:cNvSpPr>
              <a:spLocks noChangeAspect="1"/>
            </p:cNvSpPr>
            <p:nvPr/>
          </p:nvSpPr>
          <p:spPr bwMode="auto">
            <a:xfrm>
              <a:off x="1547" y="2844"/>
              <a:ext cx="215" cy="67"/>
            </a:xfrm>
            <a:custGeom>
              <a:avLst/>
              <a:gdLst>
                <a:gd name="T0" fmla="*/ 0 w 268"/>
                <a:gd name="T1" fmla="*/ 22 h 84"/>
                <a:gd name="T2" fmla="*/ 20 w 268"/>
                <a:gd name="T3" fmla="*/ 3 h 84"/>
                <a:gd name="T4" fmla="*/ 31 w 268"/>
                <a:gd name="T5" fmla="*/ 14 h 84"/>
                <a:gd name="T6" fmla="*/ 45 w 268"/>
                <a:gd name="T7" fmla="*/ 0 h 84"/>
                <a:gd name="T8" fmla="*/ 51 w 268"/>
                <a:gd name="T9" fmla="*/ 17 h 84"/>
                <a:gd name="T10" fmla="*/ 62 w 268"/>
                <a:gd name="T11" fmla="*/ 17 h 84"/>
                <a:gd name="T12" fmla="*/ 71 w 268"/>
                <a:gd name="T13" fmla="*/ 22 h 84"/>
                <a:gd name="T14" fmla="*/ 0 w 268"/>
                <a:gd name="T15" fmla="*/ 22 h 84"/>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84"/>
                <a:gd name="T26" fmla="*/ 268 w 268"/>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84">
                  <a:moveTo>
                    <a:pt x="0" y="84"/>
                  </a:moveTo>
                  <a:lnTo>
                    <a:pt x="76" y="12"/>
                  </a:lnTo>
                  <a:lnTo>
                    <a:pt x="116" y="52"/>
                  </a:lnTo>
                  <a:lnTo>
                    <a:pt x="168" y="0"/>
                  </a:lnTo>
                  <a:lnTo>
                    <a:pt x="188" y="64"/>
                  </a:lnTo>
                  <a:lnTo>
                    <a:pt x="232" y="64"/>
                  </a:lnTo>
                  <a:lnTo>
                    <a:pt x="268" y="84"/>
                  </a:lnTo>
                  <a:lnTo>
                    <a:pt x="0" y="84"/>
                  </a:lnTo>
                  <a:close/>
                </a:path>
              </a:pathLst>
            </a:custGeom>
            <a:solidFill>
              <a:schemeClr val="tx1"/>
            </a:solidFill>
            <a:ln w="9525">
              <a:solidFill>
                <a:schemeClr val="tx1"/>
              </a:solidFill>
              <a:round/>
              <a:headEnd/>
              <a:tailEnd/>
            </a:ln>
          </p:spPr>
          <p:txBody>
            <a:bodyPr wrap="none" anchor="ctr"/>
            <a:lstStyle/>
            <a:p>
              <a:endParaRPr lang="cs-CZ"/>
            </a:p>
          </p:txBody>
        </p:sp>
        <p:grpSp>
          <p:nvGrpSpPr>
            <p:cNvPr id="269325" name="Group 45"/>
            <p:cNvGrpSpPr>
              <a:grpSpLocks noChangeAspect="1"/>
            </p:cNvGrpSpPr>
            <p:nvPr/>
          </p:nvGrpSpPr>
          <p:grpSpPr bwMode="auto">
            <a:xfrm>
              <a:off x="1711" y="2622"/>
              <a:ext cx="731" cy="381"/>
              <a:chOff x="1696" y="2607"/>
              <a:chExt cx="912" cy="475"/>
            </a:xfrm>
          </p:grpSpPr>
          <p:sp>
            <p:nvSpPr>
              <p:cNvPr id="269361" name="Freeform 46"/>
              <p:cNvSpPr>
                <a:spLocks noChangeAspect="1"/>
              </p:cNvSpPr>
              <p:nvPr/>
            </p:nvSpPr>
            <p:spPr bwMode="auto">
              <a:xfrm>
                <a:off x="1748" y="2854"/>
                <a:ext cx="544" cy="186"/>
              </a:xfrm>
              <a:custGeom>
                <a:avLst/>
                <a:gdLst>
                  <a:gd name="T0" fmla="*/ 0 w 600"/>
                  <a:gd name="T1" fmla="*/ 102 h 186"/>
                  <a:gd name="T2" fmla="*/ 68 w 600"/>
                  <a:gd name="T3" fmla="*/ 14 h 186"/>
                  <a:gd name="T4" fmla="*/ 127 w 600"/>
                  <a:gd name="T5" fmla="*/ 22 h 186"/>
                  <a:gd name="T6" fmla="*/ 178 w 600"/>
                  <a:gd name="T7" fmla="*/ 118 h 186"/>
                  <a:gd name="T8" fmla="*/ 218 w 600"/>
                  <a:gd name="T9" fmla="*/ 158 h 186"/>
                  <a:gd name="T10" fmla="*/ 267 w 600"/>
                  <a:gd name="T11" fmla="*/ 174 h 186"/>
                  <a:gd name="T12" fmla="*/ 333 w 600"/>
                  <a:gd name="T13" fmla="*/ 186 h 186"/>
                  <a:gd name="T14" fmla="*/ 0 60000 65536"/>
                  <a:gd name="T15" fmla="*/ 0 60000 65536"/>
                  <a:gd name="T16" fmla="*/ 0 60000 65536"/>
                  <a:gd name="T17" fmla="*/ 0 60000 65536"/>
                  <a:gd name="T18" fmla="*/ 0 60000 65536"/>
                  <a:gd name="T19" fmla="*/ 0 60000 65536"/>
                  <a:gd name="T20" fmla="*/ 0 60000 65536"/>
                  <a:gd name="T21" fmla="*/ 0 w 600"/>
                  <a:gd name="T22" fmla="*/ 0 h 186"/>
                  <a:gd name="T23" fmla="*/ 600 w 600"/>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0" h="186">
                    <a:moveTo>
                      <a:pt x="0" y="102"/>
                    </a:moveTo>
                    <a:cubicBezTo>
                      <a:pt x="43" y="64"/>
                      <a:pt x="86" y="27"/>
                      <a:pt x="124" y="14"/>
                    </a:cubicBezTo>
                    <a:cubicBezTo>
                      <a:pt x="161" y="0"/>
                      <a:pt x="195" y="4"/>
                      <a:pt x="228" y="22"/>
                    </a:cubicBezTo>
                    <a:cubicBezTo>
                      <a:pt x="260" y="39"/>
                      <a:pt x="292" y="95"/>
                      <a:pt x="320" y="118"/>
                    </a:cubicBezTo>
                    <a:cubicBezTo>
                      <a:pt x="347" y="140"/>
                      <a:pt x="365" y="148"/>
                      <a:pt x="392" y="158"/>
                    </a:cubicBezTo>
                    <a:cubicBezTo>
                      <a:pt x="418" y="167"/>
                      <a:pt x="445" y="169"/>
                      <a:pt x="480" y="174"/>
                    </a:cubicBezTo>
                    <a:cubicBezTo>
                      <a:pt x="514" y="178"/>
                      <a:pt x="578" y="184"/>
                      <a:pt x="600" y="186"/>
                    </a:cubicBezTo>
                  </a:path>
                </a:pathLst>
              </a:custGeom>
              <a:noFill/>
              <a:ln w="28575">
                <a:solidFill>
                  <a:srgbClr val="FFCC00"/>
                </a:solidFill>
                <a:round/>
                <a:headEnd/>
                <a:tailEnd type="triangle" w="med" len="med"/>
              </a:ln>
            </p:spPr>
            <p:txBody>
              <a:bodyPr wrap="none" anchor="ctr"/>
              <a:lstStyle/>
              <a:p>
                <a:endParaRPr lang="cs-CZ"/>
              </a:p>
            </p:txBody>
          </p:sp>
          <p:sp>
            <p:nvSpPr>
              <p:cNvPr id="269362" name="Freeform 47"/>
              <p:cNvSpPr>
                <a:spLocks noChangeAspect="1"/>
              </p:cNvSpPr>
              <p:nvPr/>
            </p:nvSpPr>
            <p:spPr bwMode="auto">
              <a:xfrm>
                <a:off x="1728" y="297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69363" name="Freeform 48"/>
              <p:cNvSpPr>
                <a:spLocks noChangeAspect="1"/>
              </p:cNvSpPr>
              <p:nvPr/>
            </p:nvSpPr>
            <p:spPr bwMode="auto">
              <a:xfrm>
                <a:off x="1696" y="2607"/>
                <a:ext cx="912" cy="421"/>
              </a:xfrm>
              <a:custGeom>
                <a:avLst/>
                <a:gdLst>
                  <a:gd name="T0" fmla="*/ 0 w 912"/>
                  <a:gd name="T1" fmla="*/ 293 h 421"/>
                  <a:gd name="T2" fmla="*/ 140 w 912"/>
                  <a:gd name="T3" fmla="*/ 97 h 421"/>
                  <a:gd name="T4" fmla="*/ 272 w 912"/>
                  <a:gd name="T5" fmla="*/ 1 h 421"/>
                  <a:gd name="T6" fmla="*/ 404 w 912"/>
                  <a:gd name="T7" fmla="*/ 93 h 421"/>
                  <a:gd name="T8" fmla="*/ 508 w 912"/>
                  <a:gd name="T9" fmla="*/ 261 h 421"/>
                  <a:gd name="T10" fmla="*/ 664 w 912"/>
                  <a:gd name="T11" fmla="*/ 369 h 421"/>
                  <a:gd name="T12" fmla="*/ 912 w 912"/>
                  <a:gd name="T13" fmla="*/ 421 h 421"/>
                  <a:gd name="T14" fmla="*/ 0 60000 65536"/>
                  <a:gd name="T15" fmla="*/ 0 60000 65536"/>
                  <a:gd name="T16" fmla="*/ 0 60000 65536"/>
                  <a:gd name="T17" fmla="*/ 0 60000 65536"/>
                  <a:gd name="T18" fmla="*/ 0 60000 65536"/>
                  <a:gd name="T19" fmla="*/ 0 60000 65536"/>
                  <a:gd name="T20" fmla="*/ 0 60000 65536"/>
                  <a:gd name="T21" fmla="*/ 0 w 912"/>
                  <a:gd name="T22" fmla="*/ 0 h 421"/>
                  <a:gd name="T23" fmla="*/ 912 w 912"/>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421">
                    <a:moveTo>
                      <a:pt x="0" y="293"/>
                    </a:moveTo>
                    <a:cubicBezTo>
                      <a:pt x="47" y="219"/>
                      <a:pt x="94" y="145"/>
                      <a:pt x="140" y="97"/>
                    </a:cubicBezTo>
                    <a:cubicBezTo>
                      <a:pt x="185" y="48"/>
                      <a:pt x="228" y="1"/>
                      <a:pt x="272" y="1"/>
                    </a:cubicBezTo>
                    <a:cubicBezTo>
                      <a:pt x="316" y="0"/>
                      <a:pt x="364" y="49"/>
                      <a:pt x="404" y="93"/>
                    </a:cubicBezTo>
                    <a:cubicBezTo>
                      <a:pt x="443" y="136"/>
                      <a:pt x="464" y="215"/>
                      <a:pt x="508" y="261"/>
                    </a:cubicBezTo>
                    <a:cubicBezTo>
                      <a:pt x="551" y="307"/>
                      <a:pt x="596" y="342"/>
                      <a:pt x="664" y="369"/>
                    </a:cubicBezTo>
                    <a:cubicBezTo>
                      <a:pt x="731" y="395"/>
                      <a:pt x="870" y="412"/>
                      <a:pt x="912" y="421"/>
                    </a:cubicBezTo>
                  </a:path>
                </a:pathLst>
              </a:custGeom>
              <a:noFill/>
              <a:ln w="28575">
                <a:solidFill>
                  <a:srgbClr val="FFCC00"/>
                </a:solidFill>
                <a:round/>
                <a:headEnd/>
                <a:tailEnd type="triangle" w="med" len="med"/>
              </a:ln>
            </p:spPr>
            <p:txBody>
              <a:bodyPr wrap="none" anchor="ctr"/>
              <a:lstStyle/>
              <a:p>
                <a:endParaRPr lang="cs-CZ"/>
              </a:p>
            </p:txBody>
          </p:sp>
        </p:grpSp>
        <p:sp>
          <p:nvSpPr>
            <p:cNvPr id="269326" name="AutoShape 49"/>
            <p:cNvSpPr>
              <a:spLocks noChangeAspect="1" noChangeArrowheads="1"/>
            </p:cNvSpPr>
            <p:nvPr/>
          </p:nvSpPr>
          <p:spPr bwMode="auto">
            <a:xfrm>
              <a:off x="556" y="2908"/>
              <a:ext cx="462" cy="144"/>
            </a:xfrm>
            <a:prstGeom prst="rightArrow">
              <a:avLst>
                <a:gd name="adj1" fmla="val 50000"/>
                <a:gd name="adj2" fmla="val 80208"/>
              </a:avLst>
            </a:prstGeom>
            <a:solidFill>
              <a:srgbClr val="FF0000"/>
            </a:solidFill>
            <a:ln w="9525">
              <a:noFill/>
              <a:miter lim="800000"/>
              <a:headEnd/>
              <a:tailEnd/>
            </a:ln>
          </p:spPr>
          <p:txBody>
            <a:bodyPr wrap="none" anchor="ctr"/>
            <a:lstStyle/>
            <a:p>
              <a:pPr algn="ctr" eaLnBrk="0" hangingPunct="0"/>
              <a:endParaRPr lang="cs-CZ">
                <a:solidFill>
                  <a:srgbClr val="FF0000"/>
                </a:solidFill>
                <a:latin typeface="Arial" pitchFamily="34" charset="0"/>
              </a:endParaRPr>
            </a:p>
          </p:txBody>
        </p:sp>
        <p:grpSp>
          <p:nvGrpSpPr>
            <p:cNvPr id="269327" name="Group 50"/>
            <p:cNvGrpSpPr>
              <a:grpSpLocks noChangeAspect="1"/>
            </p:cNvGrpSpPr>
            <p:nvPr/>
          </p:nvGrpSpPr>
          <p:grpSpPr bwMode="auto">
            <a:xfrm flipH="1">
              <a:off x="838" y="2622"/>
              <a:ext cx="732" cy="381"/>
              <a:chOff x="1696" y="2607"/>
              <a:chExt cx="912" cy="475"/>
            </a:xfrm>
          </p:grpSpPr>
          <p:sp>
            <p:nvSpPr>
              <p:cNvPr id="269358" name="Freeform 51"/>
              <p:cNvSpPr>
                <a:spLocks noChangeAspect="1"/>
              </p:cNvSpPr>
              <p:nvPr/>
            </p:nvSpPr>
            <p:spPr bwMode="auto">
              <a:xfrm>
                <a:off x="1748" y="2854"/>
                <a:ext cx="544" cy="186"/>
              </a:xfrm>
              <a:custGeom>
                <a:avLst/>
                <a:gdLst>
                  <a:gd name="T0" fmla="*/ 0 w 600"/>
                  <a:gd name="T1" fmla="*/ 102 h 186"/>
                  <a:gd name="T2" fmla="*/ 68 w 600"/>
                  <a:gd name="T3" fmla="*/ 14 h 186"/>
                  <a:gd name="T4" fmla="*/ 127 w 600"/>
                  <a:gd name="T5" fmla="*/ 22 h 186"/>
                  <a:gd name="T6" fmla="*/ 178 w 600"/>
                  <a:gd name="T7" fmla="*/ 118 h 186"/>
                  <a:gd name="T8" fmla="*/ 218 w 600"/>
                  <a:gd name="T9" fmla="*/ 158 h 186"/>
                  <a:gd name="T10" fmla="*/ 267 w 600"/>
                  <a:gd name="T11" fmla="*/ 174 h 186"/>
                  <a:gd name="T12" fmla="*/ 333 w 600"/>
                  <a:gd name="T13" fmla="*/ 186 h 186"/>
                  <a:gd name="T14" fmla="*/ 0 60000 65536"/>
                  <a:gd name="T15" fmla="*/ 0 60000 65536"/>
                  <a:gd name="T16" fmla="*/ 0 60000 65536"/>
                  <a:gd name="T17" fmla="*/ 0 60000 65536"/>
                  <a:gd name="T18" fmla="*/ 0 60000 65536"/>
                  <a:gd name="T19" fmla="*/ 0 60000 65536"/>
                  <a:gd name="T20" fmla="*/ 0 60000 65536"/>
                  <a:gd name="T21" fmla="*/ 0 w 600"/>
                  <a:gd name="T22" fmla="*/ 0 h 186"/>
                  <a:gd name="T23" fmla="*/ 600 w 600"/>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0" h="186">
                    <a:moveTo>
                      <a:pt x="0" y="102"/>
                    </a:moveTo>
                    <a:cubicBezTo>
                      <a:pt x="43" y="64"/>
                      <a:pt x="86" y="27"/>
                      <a:pt x="124" y="14"/>
                    </a:cubicBezTo>
                    <a:cubicBezTo>
                      <a:pt x="161" y="0"/>
                      <a:pt x="195" y="4"/>
                      <a:pt x="228" y="22"/>
                    </a:cubicBezTo>
                    <a:cubicBezTo>
                      <a:pt x="260" y="39"/>
                      <a:pt x="292" y="95"/>
                      <a:pt x="320" y="118"/>
                    </a:cubicBezTo>
                    <a:cubicBezTo>
                      <a:pt x="347" y="140"/>
                      <a:pt x="365" y="148"/>
                      <a:pt x="392" y="158"/>
                    </a:cubicBezTo>
                    <a:cubicBezTo>
                      <a:pt x="418" y="167"/>
                      <a:pt x="445" y="169"/>
                      <a:pt x="480" y="174"/>
                    </a:cubicBezTo>
                    <a:cubicBezTo>
                      <a:pt x="514" y="178"/>
                      <a:pt x="578" y="184"/>
                      <a:pt x="600" y="186"/>
                    </a:cubicBezTo>
                  </a:path>
                </a:pathLst>
              </a:custGeom>
              <a:noFill/>
              <a:ln w="28575">
                <a:solidFill>
                  <a:srgbClr val="FFCC00"/>
                </a:solidFill>
                <a:round/>
                <a:headEnd/>
                <a:tailEnd type="triangle" w="med" len="med"/>
              </a:ln>
            </p:spPr>
            <p:txBody>
              <a:bodyPr wrap="none" anchor="ctr"/>
              <a:lstStyle/>
              <a:p>
                <a:endParaRPr lang="cs-CZ"/>
              </a:p>
            </p:txBody>
          </p:sp>
          <p:sp>
            <p:nvSpPr>
              <p:cNvPr id="269359" name="Freeform 52"/>
              <p:cNvSpPr>
                <a:spLocks noChangeAspect="1"/>
              </p:cNvSpPr>
              <p:nvPr/>
            </p:nvSpPr>
            <p:spPr bwMode="auto">
              <a:xfrm>
                <a:off x="1728" y="297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69360" name="Freeform 53"/>
              <p:cNvSpPr>
                <a:spLocks noChangeAspect="1"/>
              </p:cNvSpPr>
              <p:nvPr/>
            </p:nvSpPr>
            <p:spPr bwMode="auto">
              <a:xfrm>
                <a:off x="1696" y="2607"/>
                <a:ext cx="912" cy="421"/>
              </a:xfrm>
              <a:custGeom>
                <a:avLst/>
                <a:gdLst>
                  <a:gd name="T0" fmla="*/ 0 w 912"/>
                  <a:gd name="T1" fmla="*/ 293 h 421"/>
                  <a:gd name="T2" fmla="*/ 140 w 912"/>
                  <a:gd name="T3" fmla="*/ 97 h 421"/>
                  <a:gd name="T4" fmla="*/ 272 w 912"/>
                  <a:gd name="T5" fmla="*/ 1 h 421"/>
                  <a:gd name="T6" fmla="*/ 404 w 912"/>
                  <a:gd name="T7" fmla="*/ 93 h 421"/>
                  <a:gd name="T8" fmla="*/ 508 w 912"/>
                  <a:gd name="T9" fmla="*/ 261 h 421"/>
                  <a:gd name="T10" fmla="*/ 664 w 912"/>
                  <a:gd name="T11" fmla="*/ 369 h 421"/>
                  <a:gd name="T12" fmla="*/ 912 w 912"/>
                  <a:gd name="T13" fmla="*/ 421 h 421"/>
                  <a:gd name="T14" fmla="*/ 0 60000 65536"/>
                  <a:gd name="T15" fmla="*/ 0 60000 65536"/>
                  <a:gd name="T16" fmla="*/ 0 60000 65536"/>
                  <a:gd name="T17" fmla="*/ 0 60000 65536"/>
                  <a:gd name="T18" fmla="*/ 0 60000 65536"/>
                  <a:gd name="T19" fmla="*/ 0 60000 65536"/>
                  <a:gd name="T20" fmla="*/ 0 60000 65536"/>
                  <a:gd name="T21" fmla="*/ 0 w 912"/>
                  <a:gd name="T22" fmla="*/ 0 h 421"/>
                  <a:gd name="T23" fmla="*/ 912 w 912"/>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421">
                    <a:moveTo>
                      <a:pt x="0" y="293"/>
                    </a:moveTo>
                    <a:cubicBezTo>
                      <a:pt x="47" y="219"/>
                      <a:pt x="94" y="145"/>
                      <a:pt x="140" y="97"/>
                    </a:cubicBezTo>
                    <a:cubicBezTo>
                      <a:pt x="185" y="48"/>
                      <a:pt x="228" y="1"/>
                      <a:pt x="272" y="1"/>
                    </a:cubicBezTo>
                    <a:cubicBezTo>
                      <a:pt x="316" y="0"/>
                      <a:pt x="364" y="49"/>
                      <a:pt x="404" y="93"/>
                    </a:cubicBezTo>
                    <a:cubicBezTo>
                      <a:pt x="443" y="136"/>
                      <a:pt x="464" y="215"/>
                      <a:pt x="508" y="261"/>
                    </a:cubicBezTo>
                    <a:cubicBezTo>
                      <a:pt x="551" y="307"/>
                      <a:pt x="596" y="342"/>
                      <a:pt x="664" y="369"/>
                    </a:cubicBezTo>
                    <a:cubicBezTo>
                      <a:pt x="731" y="395"/>
                      <a:pt x="870" y="412"/>
                      <a:pt x="912" y="421"/>
                    </a:cubicBezTo>
                  </a:path>
                </a:pathLst>
              </a:custGeom>
              <a:noFill/>
              <a:ln w="28575">
                <a:solidFill>
                  <a:srgbClr val="FFCC00"/>
                </a:solidFill>
                <a:round/>
                <a:headEnd/>
                <a:tailEnd type="triangle" w="med" len="med"/>
              </a:ln>
            </p:spPr>
            <p:txBody>
              <a:bodyPr wrap="none" anchor="ctr"/>
              <a:lstStyle/>
              <a:p>
                <a:endParaRPr lang="cs-CZ"/>
              </a:p>
            </p:txBody>
          </p:sp>
        </p:grpSp>
        <p:grpSp>
          <p:nvGrpSpPr>
            <p:cNvPr id="269328" name="Group 54"/>
            <p:cNvGrpSpPr>
              <a:grpSpLocks/>
            </p:cNvGrpSpPr>
            <p:nvPr/>
          </p:nvGrpSpPr>
          <p:grpSpPr bwMode="auto">
            <a:xfrm>
              <a:off x="3128" y="2386"/>
              <a:ext cx="1960" cy="1187"/>
              <a:chOff x="2915" y="2078"/>
              <a:chExt cx="1960" cy="1187"/>
            </a:xfrm>
          </p:grpSpPr>
          <p:grpSp>
            <p:nvGrpSpPr>
              <p:cNvPr id="269331" name="Group 55"/>
              <p:cNvGrpSpPr>
                <a:grpSpLocks noChangeAspect="1"/>
              </p:cNvGrpSpPr>
              <p:nvPr/>
            </p:nvGrpSpPr>
            <p:grpSpPr bwMode="auto">
              <a:xfrm>
                <a:off x="3386" y="2078"/>
                <a:ext cx="1187" cy="1187"/>
                <a:chOff x="2350" y="1222"/>
                <a:chExt cx="864" cy="864"/>
              </a:xfrm>
            </p:grpSpPr>
            <p:sp>
              <p:nvSpPr>
                <p:cNvPr id="269337" name="Rectangle 56"/>
                <p:cNvSpPr>
                  <a:spLocks noChangeAspect="1" noChangeArrowheads="1"/>
                </p:cNvSpPr>
                <p:nvPr/>
              </p:nvSpPr>
              <p:spPr bwMode="auto">
                <a:xfrm>
                  <a:off x="2350" y="1606"/>
                  <a:ext cx="864" cy="96"/>
                </a:xfrm>
                <a:prstGeom prst="rect">
                  <a:avLst/>
                </a:prstGeom>
                <a:solidFill>
                  <a:schemeClr val="bg2"/>
                </a:solidFill>
                <a:ln w="9525">
                  <a:noFill/>
                  <a:miter lim="800000"/>
                  <a:headEnd/>
                  <a:tailEnd/>
                </a:ln>
              </p:spPr>
              <p:txBody>
                <a:bodyPr wrap="none" anchor="ctr"/>
                <a:lstStyle/>
                <a:p>
                  <a:pPr algn="ctr" eaLnBrk="0" hangingPunct="0"/>
                  <a:endParaRPr lang="cs-CZ"/>
                </a:p>
              </p:txBody>
            </p:sp>
            <p:sp>
              <p:nvSpPr>
                <p:cNvPr id="269338" name="Oval 57"/>
                <p:cNvSpPr>
                  <a:spLocks noChangeAspect="1" noChangeArrowheads="1"/>
                </p:cNvSpPr>
                <p:nvPr/>
              </p:nvSpPr>
              <p:spPr bwMode="auto">
                <a:xfrm>
                  <a:off x="2350"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39" name="Oval 58"/>
                <p:cNvSpPr>
                  <a:spLocks noChangeAspect="1" noChangeArrowheads="1"/>
                </p:cNvSpPr>
                <p:nvPr/>
              </p:nvSpPr>
              <p:spPr bwMode="auto">
                <a:xfrm>
                  <a:off x="2542"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0" name="Oval 59"/>
                <p:cNvSpPr>
                  <a:spLocks noChangeAspect="1" noChangeArrowheads="1"/>
                </p:cNvSpPr>
                <p:nvPr/>
              </p:nvSpPr>
              <p:spPr bwMode="auto">
                <a:xfrm>
                  <a:off x="2734"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1" name="Oval 60"/>
                <p:cNvSpPr>
                  <a:spLocks noChangeAspect="1" noChangeArrowheads="1"/>
                </p:cNvSpPr>
                <p:nvPr/>
              </p:nvSpPr>
              <p:spPr bwMode="auto">
                <a:xfrm>
                  <a:off x="2926"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2" name="Oval 61"/>
                <p:cNvSpPr>
                  <a:spLocks noChangeAspect="1" noChangeArrowheads="1"/>
                </p:cNvSpPr>
                <p:nvPr/>
              </p:nvSpPr>
              <p:spPr bwMode="auto">
                <a:xfrm>
                  <a:off x="3118" y="1222"/>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3" name="Oval 62"/>
                <p:cNvSpPr>
                  <a:spLocks noChangeAspect="1" noChangeArrowheads="1"/>
                </p:cNvSpPr>
                <p:nvPr/>
              </p:nvSpPr>
              <p:spPr bwMode="auto">
                <a:xfrm>
                  <a:off x="2350"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4" name="Oval 63"/>
                <p:cNvSpPr>
                  <a:spLocks noChangeAspect="1" noChangeArrowheads="1"/>
                </p:cNvSpPr>
                <p:nvPr/>
              </p:nvSpPr>
              <p:spPr bwMode="auto">
                <a:xfrm>
                  <a:off x="2542"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5" name="Oval 64"/>
                <p:cNvSpPr>
                  <a:spLocks noChangeAspect="1" noChangeArrowheads="1"/>
                </p:cNvSpPr>
                <p:nvPr/>
              </p:nvSpPr>
              <p:spPr bwMode="auto">
                <a:xfrm>
                  <a:off x="2734"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6" name="Oval 65"/>
                <p:cNvSpPr>
                  <a:spLocks noChangeAspect="1" noChangeArrowheads="1"/>
                </p:cNvSpPr>
                <p:nvPr/>
              </p:nvSpPr>
              <p:spPr bwMode="auto">
                <a:xfrm>
                  <a:off x="2926"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7" name="Oval 66"/>
                <p:cNvSpPr>
                  <a:spLocks noChangeAspect="1" noChangeArrowheads="1"/>
                </p:cNvSpPr>
                <p:nvPr/>
              </p:nvSpPr>
              <p:spPr bwMode="auto">
                <a:xfrm>
                  <a:off x="3118" y="136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8" name="Oval 67"/>
                <p:cNvSpPr>
                  <a:spLocks noChangeAspect="1" noChangeArrowheads="1"/>
                </p:cNvSpPr>
                <p:nvPr/>
              </p:nvSpPr>
              <p:spPr bwMode="auto">
                <a:xfrm>
                  <a:off x="2350"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49" name="Oval 68"/>
                <p:cNvSpPr>
                  <a:spLocks noChangeAspect="1" noChangeArrowheads="1"/>
                </p:cNvSpPr>
                <p:nvPr/>
              </p:nvSpPr>
              <p:spPr bwMode="auto">
                <a:xfrm>
                  <a:off x="2542"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0" name="Oval 69"/>
                <p:cNvSpPr>
                  <a:spLocks noChangeAspect="1" noChangeArrowheads="1"/>
                </p:cNvSpPr>
                <p:nvPr/>
              </p:nvSpPr>
              <p:spPr bwMode="auto">
                <a:xfrm>
                  <a:off x="2734"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1" name="Oval 70"/>
                <p:cNvSpPr>
                  <a:spLocks noChangeAspect="1" noChangeArrowheads="1"/>
                </p:cNvSpPr>
                <p:nvPr/>
              </p:nvSpPr>
              <p:spPr bwMode="auto">
                <a:xfrm>
                  <a:off x="2926"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2" name="Oval 71"/>
                <p:cNvSpPr>
                  <a:spLocks noChangeAspect="1" noChangeArrowheads="1"/>
                </p:cNvSpPr>
                <p:nvPr/>
              </p:nvSpPr>
              <p:spPr bwMode="auto">
                <a:xfrm>
                  <a:off x="3118" y="1846"/>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3" name="Oval 72"/>
                <p:cNvSpPr>
                  <a:spLocks noChangeAspect="1" noChangeArrowheads="1"/>
                </p:cNvSpPr>
                <p:nvPr/>
              </p:nvSpPr>
              <p:spPr bwMode="auto">
                <a:xfrm>
                  <a:off x="2350"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4" name="Oval 73"/>
                <p:cNvSpPr>
                  <a:spLocks noChangeAspect="1" noChangeArrowheads="1"/>
                </p:cNvSpPr>
                <p:nvPr/>
              </p:nvSpPr>
              <p:spPr bwMode="auto">
                <a:xfrm>
                  <a:off x="2542"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5" name="Oval 74"/>
                <p:cNvSpPr>
                  <a:spLocks noChangeAspect="1" noChangeArrowheads="1"/>
                </p:cNvSpPr>
                <p:nvPr/>
              </p:nvSpPr>
              <p:spPr bwMode="auto">
                <a:xfrm>
                  <a:off x="2734"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6" name="Oval 75"/>
                <p:cNvSpPr>
                  <a:spLocks noChangeAspect="1" noChangeArrowheads="1"/>
                </p:cNvSpPr>
                <p:nvPr/>
              </p:nvSpPr>
              <p:spPr bwMode="auto">
                <a:xfrm>
                  <a:off x="2926"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sp>
              <p:nvSpPr>
                <p:cNvPr id="269357" name="Oval 76"/>
                <p:cNvSpPr>
                  <a:spLocks noChangeAspect="1" noChangeArrowheads="1"/>
                </p:cNvSpPr>
                <p:nvPr/>
              </p:nvSpPr>
              <p:spPr bwMode="auto">
                <a:xfrm>
                  <a:off x="3118" y="1990"/>
                  <a:ext cx="96" cy="96"/>
                </a:xfrm>
                <a:prstGeom prst="ellipse">
                  <a:avLst/>
                </a:prstGeom>
                <a:solidFill>
                  <a:schemeClr val="bg2"/>
                </a:solidFill>
                <a:ln w="9525">
                  <a:noFill/>
                  <a:round/>
                  <a:headEnd/>
                  <a:tailEnd/>
                </a:ln>
              </p:spPr>
              <p:txBody>
                <a:bodyPr wrap="none" anchor="ctr"/>
                <a:lstStyle/>
                <a:p>
                  <a:pPr algn="ctr" eaLnBrk="0" hangingPunct="0"/>
                  <a:endParaRPr lang="cs-CZ">
                    <a:latin typeface="Arial" pitchFamily="34" charset="0"/>
                  </a:endParaRPr>
                </a:p>
              </p:txBody>
            </p:sp>
          </p:grpSp>
          <p:sp>
            <p:nvSpPr>
              <p:cNvPr id="269332" name="Freeform 77"/>
              <p:cNvSpPr>
                <a:spLocks noChangeAspect="1"/>
              </p:cNvSpPr>
              <p:nvPr/>
            </p:nvSpPr>
            <p:spPr bwMode="auto">
              <a:xfrm>
                <a:off x="3897" y="2536"/>
                <a:ext cx="214" cy="67"/>
              </a:xfrm>
              <a:custGeom>
                <a:avLst/>
                <a:gdLst>
                  <a:gd name="T0" fmla="*/ 0 w 268"/>
                  <a:gd name="T1" fmla="*/ 22 h 84"/>
                  <a:gd name="T2" fmla="*/ 20 w 268"/>
                  <a:gd name="T3" fmla="*/ 3 h 84"/>
                  <a:gd name="T4" fmla="*/ 30 w 268"/>
                  <a:gd name="T5" fmla="*/ 14 h 84"/>
                  <a:gd name="T6" fmla="*/ 43 w 268"/>
                  <a:gd name="T7" fmla="*/ 0 h 84"/>
                  <a:gd name="T8" fmla="*/ 49 w 268"/>
                  <a:gd name="T9" fmla="*/ 17 h 84"/>
                  <a:gd name="T10" fmla="*/ 60 w 268"/>
                  <a:gd name="T11" fmla="*/ 17 h 84"/>
                  <a:gd name="T12" fmla="*/ 69 w 268"/>
                  <a:gd name="T13" fmla="*/ 22 h 84"/>
                  <a:gd name="T14" fmla="*/ 0 w 268"/>
                  <a:gd name="T15" fmla="*/ 22 h 84"/>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84"/>
                  <a:gd name="T26" fmla="*/ 268 w 268"/>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84">
                    <a:moveTo>
                      <a:pt x="0" y="84"/>
                    </a:moveTo>
                    <a:lnTo>
                      <a:pt x="76" y="12"/>
                    </a:lnTo>
                    <a:lnTo>
                      <a:pt x="116" y="52"/>
                    </a:lnTo>
                    <a:lnTo>
                      <a:pt x="168" y="0"/>
                    </a:lnTo>
                    <a:lnTo>
                      <a:pt x="188" y="64"/>
                    </a:lnTo>
                    <a:lnTo>
                      <a:pt x="232" y="64"/>
                    </a:lnTo>
                    <a:lnTo>
                      <a:pt x="268" y="84"/>
                    </a:lnTo>
                    <a:lnTo>
                      <a:pt x="0" y="84"/>
                    </a:lnTo>
                    <a:close/>
                  </a:path>
                </a:pathLst>
              </a:custGeom>
              <a:solidFill>
                <a:schemeClr val="tx1"/>
              </a:solidFill>
              <a:ln w="9525">
                <a:solidFill>
                  <a:schemeClr val="tx1"/>
                </a:solidFill>
                <a:round/>
                <a:headEnd/>
                <a:tailEnd/>
              </a:ln>
            </p:spPr>
            <p:txBody>
              <a:bodyPr wrap="none" anchor="ctr"/>
              <a:lstStyle/>
              <a:p>
                <a:endParaRPr lang="cs-CZ"/>
              </a:p>
            </p:txBody>
          </p:sp>
          <p:sp>
            <p:nvSpPr>
              <p:cNvPr id="269333" name="Freeform 78"/>
              <p:cNvSpPr>
                <a:spLocks noChangeAspect="1"/>
              </p:cNvSpPr>
              <p:nvPr/>
            </p:nvSpPr>
            <p:spPr bwMode="auto">
              <a:xfrm>
                <a:off x="4086" y="2607"/>
                <a:ext cx="282" cy="88"/>
              </a:xfrm>
              <a:custGeom>
                <a:avLst/>
                <a:gdLst>
                  <a:gd name="T0" fmla="*/ 0 w 352"/>
                  <a:gd name="T1" fmla="*/ 0 h 110"/>
                  <a:gd name="T2" fmla="*/ 32 w 352"/>
                  <a:gd name="T3" fmla="*/ 24 h 110"/>
                  <a:gd name="T4" fmla="*/ 93 w 352"/>
                  <a:gd name="T5" fmla="*/ 2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69334" name="Freeform 79"/>
              <p:cNvSpPr>
                <a:spLocks noChangeAspect="1"/>
              </p:cNvSpPr>
              <p:nvPr/>
            </p:nvSpPr>
            <p:spPr bwMode="auto">
              <a:xfrm flipH="1">
                <a:off x="3611" y="2607"/>
                <a:ext cx="282" cy="88"/>
              </a:xfrm>
              <a:custGeom>
                <a:avLst/>
                <a:gdLst>
                  <a:gd name="T0" fmla="*/ 0 w 352"/>
                  <a:gd name="T1" fmla="*/ 0 h 110"/>
                  <a:gd name="T2" fmla="*/ 32 w 352"/>
                  <a:gd name="T3" fmla="*/ 24 h 110"/>
                  <a:gd name="T4" fmla="*/ 93 w 352"/>
                  <a:gd name="T5" fmla="*/ 2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69335" name="AutoShape 80"/>
              <p:cNvSpPr>
                <a:spLocks noChangeAspect="1" noChangeArrowheads="1"/>
              </p:cNvSpPr>
              <p:nvPr/>
            </p:nvSpPr>
            <p:spPr bwMode="auto">
              <a:xfrm>
                <a:off x="4599" y="2626"/>
                <a:ext cx="276" cy="115"/>
              </a:xfrm>
              <a:prstGeom prst="rightArrow">
                <a:avLst>
                  <a:gd name="adj1" fmla="val 50000"/>
                  <a:gd name="adj2" fmla="val 60000"/>
                </a:avLst>
              </a:prstGeom>
              <a:solidFill>
                <a:srgbClr val="FF0000"/>
              </a:solidFill>
              <a:ln w="9525">
                <a:noFill/>
                <a:miter lim="800000"/>
                <a:headEnd/>
                <a:tailEnd/>
              </a:ln>
            </p:spPr>
            <p:txBody>
              <a:bodyPr wrap="none" anchor="ctr"/>
              <a:lstStyle/>
              <a:p>
                <a:pPr algn="ctr" eaLnBrk="0" hangingPunct="0"/>
                <a:endParaRPr lang="cs-CZ"/>
              </a:p>
            </p:txBody>
          </p:sp>
          <p:sp>
            <p:nvSpPr>
              <p:cNvPr id="269336" name="AutoShape 81"/>
              <p:cNvSpPr>
                <a:spLocks noChangeAspect="1" noChangeArrowheads="1"/>
              </p:cNvSpPr>
              <p:nvPr/>
            </p:nvSpPr>
            <p:spPr bwMode="auto">
              <a:xfrm>
                <a:off x="2915" y="2603"/>
                <a:ext cx="462" cy="145"/>
              </a:xfrm>
              <a:prstGeom prst="rightArrow">
                <a:avLst>
                  <a:gd name="adj1" fmla="val 50000"/>
                  <a:gd name="adj2" fmla="val 79655"/>
                </a:avLst>
              </a:prstGeom>
              <a:solidFill>
                <a:srgbClr val="FF0000"/>
              </a:solidFill>
              <a:ln w="9525">
                <a:noFill/>
                <a:miter lim="800000"/>
                <a:headEnd/>
                <a:tailEnd/>
              </a:ln>
            </p:spPr>
            <p:txBody>
              <a:bodyPr wrap="none" anchor="ctr"/>
              <a:lstStyle/>
              <a:p>
                <a:pPr algn="ctr" eaLnBrk="0" hangingPunct="0"/>
                <a:endParaRPr lang="cs-CZ">
                  <a:solidFill>
                    <a:srgbClr val="FF0000"/>
                  </a:solidFill>
                  <a:latin typeface="Arial" pitchFamily="34" charset="0"/>
                </a:endParaRPr>
              </a:p>
            </p:txBody>
          </p:sp>
        </p:grpSp>
        <p:sp>
          <p:nvSpPr>
            <p:cNvPr id="269329" name="Text Box 82"/>
            <p:cNvSpPr txBox="1">
              <a:spLocks noChangeArrowheads="1"/>
            </p:cNvSpPr>
            <p:nvPr/>
          </p:nvSpPr>
          <p:spPr bwMode="auto">
            <a:xfrm>
              <a:off x="315" y="2019"/>
              <a:ext cx="4602" cy="288"/>
            </a:xfrm>
            <a:prstGeom prst="rect">
              <a:avLst/>
            </a:prstGeom>
            <a:noFill/>
            <a:ln w="9525">
              <a:noFill/>
              <a:miter lim="800000"/>
              <a:headEnd/>
              <a:tailEnd/>
            </a:ln>
          </p:spPr>
          <p:txBody>
            <a:bodyPr wrap="none">
              <a:spAutoFit/>
            </a:bodyPr>
            <a:lstStyle/>
            <a:p>
              <a:pPr eaLnBrk="0" hangingPunct="0"/>
              <a:r>
                <a:rPr lang="en-US">
                  <a:latin typeface="Arial" pitchFamily="34" charset="0"/>
                </a:rPr>
                <a:t>photonic-crystal waveguide: </a:t>
              </a:r>
              <a:r>
                <a:rPr lang="en-US">
                  <a:solidFill>
                    <a:schemeClr val="accent2"/>
                  </a:solidFill>
                  <a:latin typeface="Arial" pitchFamily="34" charset="0"/>
                </a:rPr>
                <a:t>which picture is correct?</a:t>
              </a:r>
              <a:endParaRPr lang="en-US">
                <a:latin typeface="Arial" pitchFamily="34" charset="0"/>
              </a:endParaRPr>
            </a:p>
          </p:txBody>
        </p:sp>
        <p:sp>
          <p:nvSpPr>
            <p:cNvPr id="269330" name="Text Box 83"/>
            <p:cNvSpPr txBox="1">
              <a:spLocks noChangeArrowheads="1"/>
            </p:cNvSpPr>
            <p:nvPr/>
          </p:nvSpPr>
          <p:spPr bwMode="auto">
            <a:xfrm>
              <a:off x="2551" y="2829"/>
              <a:ext cx="404" cy="288"/>
            </a:xfrm>
            <a:prstGeom prst="rect">
              <a:avLst/>
            </a:prstGeom>
            <a:noFill/>
            <a:ln w="9525">
              <a:noFill/>
              <a:miter lim="800000"/>
              <a:headEnd/>
              <a:tailEnd/>
            </a:ln>
          </p:spPr>
          <p:txBody>
            <a:bodyPr wrap="none">
              <a:spAutoFit/>
            </a:bodyPr>
            <a:lstStyle/>
            <a:p>
              <a:pPr eaLnBrk="0" hangingPunct="0"/>
              <a:r>
                <a:rPr lang="en-US">
                  <a:latin typeface="Arial" pitchFamily="34" charset="0"/>
                </a:rPr>
                <a:t>OR</a:t>
              </a:r>
            </a:p>
          </p:txBody>
        </p:sp>
      </p:grpSp>
      <p:sp>
        <p:nvSpPr>
          <p:cNvPr id="269319" name="Text Box 84"/>
          <p:cNvSpPr txBox="1">
            <a:spLocks noChangeArrowheads="1"/>
          </p:cNvSpPr>
          <p:nvPr/>
        </p:nvSpPr>
        <p:spPr bwMode="auto">
          <a:xfrm>
            <a:off x="6502400" y="1516063"/>
            <a:ext cx="2057400" cy="366712"/>
          </a:xfrm>
          <a:prstGeom prst="rect">
            <a:avLst/>
          </a:prstGeom>
          <a:noFill/>
          <a:ln w="9525">
            <a:noFill/>
            <a:miter lim="800000"/>
            <a:headEnd/>
            <a:tailEnd/>
          </a:ln>
        </p:spPr>
        <p:txBody>
          <a:bodyPr wrap="none">
            <a:spAutoFit/>
          </a:bodyPr>
          <a:lstStyle/>
          <a:p>
            <a:pPr eaLnBrk="0" hangingPunct="0"/>
            <a:r>
              <a:rPr lang="en-US" sz="1800"/>
              <a:t>[ with M. Povinelli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2"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0" y="2184400"/>
            <a:ext cx="4191000" cy="2311400"/>
            <a:chOff x="2880" y="1376"/>
            <a:chExt cx="2640" cy="1456"/>
          </a:xfrm>
        </p:grpSpPr>
        <p:sp>
          <p:nvSpPr>
            <p:cNvPr id="34960" name="Rectangle 3"/>
            <p:cNvSpPr>
              <a:spLocks noChangeArrowheads="1"/>
            </p:cNvSpPr>
            <p:nvPr/>
          </p:nvSpPr>
          <p:spPr bwMode="auto">
            <a:xfrm>
              <a:off x="3183" y="1376"/>
              <a:ext cx="382" cy="48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34961" name="Rectangle 4"/>
            <p:cNvSpPr>
              <a:spLocks noChangeArrowheads="1"/>
            </p:cNvSpPr>
            <p:nvPr/>
          </p:nvSpPr>
          <p:spPr bwMode="auto">
            <a:xfrm>
              <a:off x="2880" y="2400"/>
              <a:ext cx="2640" cy="432"/>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grpSp>
      <p:sp>
        <p:nvSpPr>
          <p:cNvPr id="34820" name="Rectangle 5"/>
          <p:cNvSpPr>
            <a:spLocks noGrp="1" noChangeArrowheads="1"/>
          </p:cNvSpPr>
          <p:nvPr>
            <p:ph type="title"/>
          </p:nvPr>
        </p:nvSpPr>
        <p:spPr>
          <a:xfrm>
            <a:off x="685800" y="228600"/>
            <a:ext cx="7772400" cy="1143000"/>
          </a:xfrm>
        </p:spPr>
        <p:txBody>
          <a:bodyPr/>
          <a:lstStyle/>
          <a:p>
            <a:r>
              <a:rPr lang="en-US" smtClean="0">
                <a:ea typeface="ＭＳ Ｐゴシック" charset="-128"/>
              </a:rPr>
              <a:t>Coupled-mode theory</a:t>
            </a:r>
          </a:p>
        </p:txBody>
      </p:sp>
      <p:sp>
        <p:nvSpPr>
          <p:cNvPr id="34821" name="Text Box 6"/>
          <p:cNvSpPr txBox="1">
            <a:spLocks noChangeArrowheads="1"/>
          </p:cNvSpPr>
          <p:nvPr/>
        </p:nvSpPr>
        <p:spPr bwMode="auto">
          <a:xfrm>
            <a:off x="609600" y="1341438"/>
            <a:ext cx="7232650" cy="555625"/>
          </a:xfrm>
          <a:prstGeom prst="rect">
            <a:avLst/>
          </a:prstGeom>
          <a:noFill/>
          <a:ln w="9525">
            <a:noFill/>
            <a:miter lim="800000"/>
            <a:headEnd/>
            <a:tailEnd/>
          </a:ln>
        </p:spPr>
        <p:txBody>
          <a:bodyPr wrap="none">
            <a:spAutoFit/>
          </a:bodyPr>
          <a:lstStyle/>
          <a:p>
            <a:pPr eaLnBrk="0" hangingPunct="0"/>
            <a:r>
              <a:rPr lang="en-US" sz="2800"/>
              <a:t>Expand state in </a:t>
            </a:r>
            <a:r>
              <a:rPr lang="en-US" sz="2800">
                <a:solidFill>
                  <a:srgbClr val="FF0000"/>
                </a:solidFill>
              </a:rPr>
              <a:t>ideal eigenmodes</a:t>
            </a:r>
            <a:r>
              <a:rPr lang="en-US" sz="2800"/>
              <a:t>, for </a:t>
            </a:r>
            <a:r>
              <a:rPr lang="en-US" sz="2800">
                <a:solidFill>
                  <a:srgbClr val="FF0000"/>
                </a:solidFill>
              </a:rPr>
              <a:t>constant </a:t>
            </a:r>
            <a:r>
              <a:rPr lang="en-US" sz="2800">
                <a:solidFill>
                  <a:srgbClr val="FF0000"/>
                </a:solidFill>
                <a:latin typeface="Symbol" pitchFamily="18" charset="2"/>
              </a:rPr>
              <a:t>w</a:t>
            </a:r>
            <a:r>
              <a:rPr lang="en-US" sz="2800"/>
              <a:t>:</a:t>
            </a:r>
          </a:p>
        </p:txBody>
      </p:sp>
      <p:grpSp>
        <p:nvGrpSpPr>
          <p:cNvPr id="34822" name="Group 7"/>
          <p:cNvGrpSpPr>
            <a:grpSpLocks/>
          </p:cNvGrpSpPr>
          <p:nvPr/>
        </p:nvGrpSpPr>
        <p:grpSpPr bwMode="auto">
          <a:xfrm>
            <a:off x="447675" y="2190750"/>
            <a:ext cx="8239125" cy="2670175"/>
            <a:chOff x="282" y="1380"/>
            <a:chExt cx="5190" cy="1682"/>
          </a:xfrm>
        </p:grpSpPr>
        <p:graphicFrame>
          <p:nvGraphicFramePr>
            <p:cNvPr id="34818" name="Object 2"/>
            <p:cNvGraphicFramePr>
              <a:graphicFrameLocks noChangeAspect="1"/>
            </p:cNvGraphicFramePr>
            <p:nvPr/>
          </p:nvGraphicFramePr>
          <p:xfrm>
            <a:off x="1291" y="1380"/>
            <a:ext cx="2880" cy="707"/>
          </p:xfrm>
          <a:graphic>
            <a:graphicData uri="http://schemas.openxmlformats.org/presentationml/2006/ole">
              <p:oleObj spid="_x0000_s34818" name="Equation" r:id="rId3" imgW="1295400" imgH="317500" progId="Equation.3">
                <p:embed/>
              </p:oleObj>
            </a:graphicData>
          </a:graphic>
        </p:graphicFrame>
        <p:sp>
          <p:nvSpPr>
            <p:cNvPr id="34952" name="Line 9"/>
            <p:cNvSpPr>
              <a:spLocks noChangeShapeType="1"/>
            </p:cNvSpPr>
            <p:nvPr/>
          </p:nvSpPr>
          <p:spPr bwMode="auto">
            <a:xfrm flipV="1">
              <a:off x="2443" y="1968"/>
              <a:ext cx="192" cy="384"/>
            </a:xfrm>
            <a:prstGeom prst="line">
              <a:avLst/>
            </a:prstGeom>
            <a:noFill/>
            <a:ln w="9525">
              <a:solidFill>
                <a:schemeClr val="tx1"/>
              </a:solidFill>
              <a:round/>
              <a:headEnd/>
              <a:tailEnd type="triangle" w="med" len="med"/>
            </a:ln>
          </p:spPr>
          <p:txBody>
            <a:bodyPr wrap="none" anchor="ctr"/>
            <a:lstStyle/>
            <a:p>
              <a:endParaRPr lang="cs-CZ"/>
            </a:p>
          </p:txBody>
        </p:sp>
        <p:sp>
          <p:nvSpPr>
            <p:cNvPr id="34953" name="Text Box 10"/>
            <p:cNvSpPr txBox="1">
              <a:spLocks noChangeArrowheads="1"/>
            </p:cNvSpPr>
            <p:nvPr/>
          </p:nvSpPr>
          <p:spPr bwMode="auto">
            <a:xfrm>
              <a:off x="1627" y="2304"/>
              <a:ext cx="935" cy="518"/>
            </a:xfrm>
            <a:prstGeom prst="rect">
              <a:avLst/>
            </a:prstGeom>
            <a:noFill/>
            <a:ln w="9525">
              <a:noFill/>
              <a:miter lim="800000"/>
              <a:headEnd/>
              <a:tailEnd/>
            </a:ln>
          </p:spPr>
          <p:txBody>
            <a:bodyPr wrap="none">
              <a:spAutoFit/>
            </a:bodyPr>
            <a:lstStyle/>
            <a:p>
              <a:pPr algn="ctr" eaLnBrk="0" hangingPunct="0"/>
              <a:r>
                <a:rPr lang="en-US"/>
                <a:t>expansion</a:t>
              </a:r>
            </a:p>
            <a:p>
              <a:pPr algn="ctr" eaLnBrk="0" hangingPunct="0"/>
              <a:r>
                <a:rPr lang="en-US">
                  <a:solidFill>
                    <a:schemeClr val="accent2"/>
                  </a:solidFill>
                </a:rPr>
                <a:t>coefficient</a:t>
              </a:r>
              <a:endParaRPr lang="en-US"/>
            </a:p>
          </p:txBody>
        </p:sp>
        <p:sp>
          <p:nvSpPr>
            <p:cNvPr id="34954" name="Line 11"/>
            <p:cNvSpPr>
              <a:spLocks noChangeShapeType="1"/>
            </p:cNvSpPr>
            <p:nvPr/>
          </p:nvSpPr>
          <p:spPr bwMode="auto">
            <a:xfrm flipH="1" flipV="1">
              <a:off x="3403" y="1968"/>
              <a:ext cx="0" cy="432"/>
            </a:xfrm>
            <a:prstGeom prst="line">
              <a:avLst/>
            </a:prstGeom>
            <a:noFill/>
            <a:ln w="9525">
              <a:solidFill>
                <a:schemeClr val="tx1"/>
              </a:solidFill>
              <a:round/>
              <a:headEnd/>
              <a:tailEnd type="triangle" w="med" len="med"/>
            </a:ln>
          </p:spPr>
          <p:txBody>
            <a:bodyPr wrap="none" anchor="ctr"/>
            <a:lstStyle/>
            <a:p>
              <a:endParaRPr lang="cs-CZ"/>
            </a:p>
          </p:txBody>
        </p:sp>
        <p:sp>
          <p:nvSpPr>
            <p:cNvPr id="34955" name="Text Box 12"/>
            <p:cNvSpPr txBox="1">
              <a:spLocks noChangeArrowheads="1"/>
            </p:cNvSpPr>
            <p:nvPr/>
          </p:nvSpPr>
          <p:spPr bwMode="auto">
            <a:xfrm>
              <a:off x="2923" y="2448"/>
              <a:ext cx="2549" cy="288"/>
            </a:xfrm>
            <a:prstGeom prst="rect">
              <a:avLst/>
            </a:prstGeom>
            <a:noFill/>
            <a:ln w="9525">
              <a:noFill/>
              <a:miter lim="800000"/>
              <a:headEnd/>
              <a:tailEnd/>
            </a:ln>
          </p:spPr>
          <p:txBody>
            <a:bodyPr wrap="none">
              <a:spAutoFit/>
            </a:bodyPr>
            <a:lstStyle/>
            <a:p>
              <a:pPr eaLnBrk="0" hangingPunct="0"/>
              <a:r>
                <a:rPr lang="en-US"/>
                <a:t>eigenstate of perfect waveguide</a:t>
              </a:r>
            </a:p>
          </p:txBody>
        </p:sp>
        <p:sp>
          <p:nvSpPr>
            <p:cNvPr id="34956" name="Line 13"/>
            <p:cNvSpPr>
              <a:spLocks noChangeShapeType="1"/>
            </p:cNvSpPr>
            <p:nvPr/>
          </p:nvSpPr>
          <p:spPr bwMode="auto">
            <a:xfrm flipH="1" flipV="1">
              <a:off x="4027" y="1680"/>
              <a:ext cx="240" cy="240"/>
            </a:xfrm>
            <a:prstGeom prst="line">
              <a:avLst/>
            </a:prstGeom>
            <a:noFill/>
            <a:ln w="9525">
              <a:solidFill>
                <a:schemeClr val="tx1"/>
              </a:solidFill>
              <a:round/>
              <a:headEnd/>
              <a:tailEnd type="triangle" w="med" len="med"/>
            </a:ln>
          </p:spPr>
          <p:txBody>
            <a:bodyPr wrap="none" anchor="ctr"/>
            <a:lstStyle/>
            <a:p>
              <a:endParaRPr lang="cs-CZ"/>
            </a:p>
          </p:txBody>
        </p:sp>
        <p:sp>
          <p:nvSpPr>
            <p:cNvPr id="34957" name="Text Box 14"/>
            <p:cNvSpPr txBox="1">
              <a:spLocks noChangeArrowheads="1"/>
            </p:cNvSpPr>
            <p:nvPr/>
          </p:nvSpPr>
          <p:spPr bwMode="auto">
            <a:xfrm>
              <a:off x="4123" y="1920"/>
              <a:ext cx="1107" cy="288"/>
            </a:xfrm>
            <a:prstGeom prst="rect">
              <a:avLst/>
            </a:prstGeom>
            <a:noFill/>
            <a:ln w="9525">
              <a:noFill/>
              <a:miter lim="800000"/>
              <a:headEnd/>
              <a:tailEnd/>
            </a:ln>
          </p:spPr>
          <p:txBody>
            <a:bodyPr wrap="none">
              <a:spAutoFit/>
            </a:bodyPr>
            <a:lstStyle/>
            <a:p>
              <a:pPr eaLnBrk="0" hangingPunct="0"/>
              <a:r>
                <a:rPr lang="en-US"/>
                <a:t>wavenumber</a:t>
              </a:r>
            </a:p>
          </p:txBody>
        </p:sp>
        <p:sp>
          <p:nvSpPr>
            <p:cNvPr id="34958" name="Line 15"/>
            <p:cNvSpPr>
              <a:spLocks noChangeShapeType="1"/>
            </p:cNvSpPr>
            <p:nvPr/>
          </p:nvSpPr>
          <p:spPr bwMode="auto">
            <a:xfrm flipV="1">
              <a:off x="1195" y="1978"/>
              <a:ext cx="192" cy="384"/>
            </a:xfrm>
            <a:prstGeom prst="line">
              <a:avLst/>
            </a:prstGeom>
            <a:noFill/>
            <a:ln w="9525">
              <a:solidFill>
                <a:schemeClr val="tx1"/>
              </a:solidFill>
              <a:round/>
              <a:headEnd/>
              <a:tailEnd type="triangle" w="med" len="med"/>
            </a:ln>
          </p:spPr>
          <p:txBody>
            <a:bodyPr wrap="none" anchor="ctr"/>
            <a:lstStyle/>
            <a:p>
              <a:endParaRPr lang="cs-CZ"/>
            </a:p>
          </p:txBody>
        </p:sp>
        <p:sp>
          <p:nvSpPr>
            <p:cNvPr id="34959" name="Text Box 16"/>
            <p:cNvSpPr txBox="1">
              <a:spLocks noChangeArrowheads="1"/>
            </p:cNvSpPr>
            <p:nvPr/>
          </p:nvSpPr>
          <p:spPr bwMode="auto">
            <a:xfrm>
              <a:off x="282" y="2314"/>
              <a:ext cx="1134" cy="748"/>
            </a:xfrm>
            <a:prstGeom prst="rect">
              <a:avLst/>
            </a:prstGeom>
            <a:noFill/>
            <a:ln w="9525">
              <a:noFill/>
              <a:miter lim="800000"/>
              <a:headEnd/>
              <a:tailEnd/>
            </a:ln>
          </p:spPr>
          <p:txBody>
            <a:bodyPr wrap="none">
              <a:spAutoFit/>
            </a:bodyPr>
            <a:lstStyle/>
            <a:p>
              <a:pPr algn="ctr" eaLnBrk="0" hangingPunct="0"/>
              <a:r>
                <a:rPr lang="en-US"/>
                <a:t>state (field)</a:t>
              </a:r>
            </a:p>
            <a:p>
              <a:pPr algn="ctr" eaLnBrk="0" hangingPunct="0"/>
              <a:r>
                <a:rPr lang="en-US"/>
                <a:t>of disordered</a:t>
              </a:r>
            </a:p>
            <a:p>
              <a:pPr algn="ctr" eaLnBrk="0" hangingPunct="0"/>
              <a:r>
                <a:rPr lang="en-US"/>
                <a:t>waveguide</a:t>
              </a:r>
            </a:p>
          </p:txBody>
        </p:sp>
      </p:grpSp>
      <p:sp>
        <p:nvSpPr>
          <p:cNvPr id="34823" name="Rectangle 17"/>
          <p:cNvSpPr>
            <a:spLocks noChangeArrowheads="1"/>
          </p:cNvSpPr>
          <p:nvPr/>
        </p:nvSpPr>
        <p:spPr bwMode="auto">
          <a:xfrm>
            <a:off x="457200" y="5029200"/>
            <a:ext cx="8153400" cy="16764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34824" name="Oval 18"/>
          <p:cNvSpPr>
            <a:spLocks noChangeArrowheads="1"/>
          </p:cNvSpPr>
          <p:nvPr/>
        </p:nvSpPr>
        <p:spPr bwMode="auto">
          <a:xfrm>
            <a:off x="7620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25" name="Oval 19"/>
          <p:cNvSpPr>
            <a:spLocks noChangeArrowheads="1"/>
          </p:cNvSpPr>
          <p:nvPr/>
        </p:nvSpPr>
        <p:spPr bwMode="auto">
          <a:xfrm>
            <a:off x="10668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26" name="Oval 20"/>
          <p:cNvSpPr>
            <a:spLocks noChangeArrowheads="1"/>
          </p:cNvSpPr>
          <p:nvPr/>
        </p:nvSpPr>
        <p:spPr bwMode="auto">
          <a:xfrm>
            <a:off x="13716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27" name="Oval 21"/>
          <p:cNvSpPr>
            <a:spLocks noChangeArrowheads="1"/>
          </p:cNvSpPr>
          <p:nvPr/>
        </p:nvSpPr>
        <p:spPr bwMode="auto">
          <a:xfrm>
            <a:off x="16764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28" name="Oval 22"/>
          <p:cNvSpPr>
            <a:spLocks noChangeArrowheads="1"/>
          </p:cNvSpPr>
          <p:nvPr/>
        </p:nvSpPr>
        <p:spPr bwMode="auto">
          <a:xfrm>
            <a:off x="19812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29" name="Oval 23"/>
          <p:cNvSpPr>
            <a:spLocks noChangeArrowheads="1"/>
          </p:cNvSpPr>
          <p:nvPr/>
        </p:nvSpPr>
        <p:spPr bwMode="auto">
          <a:xfrm>
            <a:off x="22860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0" name="Oval 24"/>
          <p:cNvSpPr>
            <a:spLocks noChangeArrowheads="1"/>
          </p:cNvSpPr>
          <p:nvPr/>
        </p:nvSpPr>
        <p:spPr bwMode="auto">
          <a:xfrm>
            <a:off x="25908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1" name="Oval 25"/>
          <p:cNvSpPr>
            <a:spLocks noChangeArrowheads="1"/>
          </p:cNvSpPr>
          <p:nvPr/>
        </p:nvSpPr>
        <p:spPr bwMode="auto">
          <a:xfrm>
            <a:off x="28956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2" name="Oval 26"/>
          <p:cNvSpPr>
            <a:spLocks noChangeArrowheads="1"/>
          </p:cNvSpPr>
          <p:nvPr/>
        </p:nvSpPr>
        <p:spPr bwMode="auto">
          <a:xfrm>
            <a:off x="32004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3" name="Oval 27"/>
          <p:cNvSpPr>
            <a:spLocks noChangeArrowheads="1"/>
          </p:cNvSpPr>
          <p:nvPr/>
        </p:nvSpPr>
        <p:spPr bwMode="auto">
          <a:xfrm>
            <a:off x="35052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4" name="Oval 28"/>
          <p:cNvSpPr>
            <a:spLocks noChangeArrowheads="1"/>
          </p:cNvSpPr>
          <p:nvPr/>
        </p:nvSpPr>
        <p:spPr bwMode="auto">
          <a:xfrm>
            <a:off x="38100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5" name="Oval 29"/>
          <p:cNvSpPr>
            <a:spLocks noChangeArrowheads="1"/>
          </p:cNvSpPr>
          <p:nvPr/>
        </p:nvSpPr>
        <p:spPr bwMode="auto">
          <a:xfrm>
            <a:off x="41148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6" name="Oval 30"/>
          <p:cNvSpPr>
            <a:spLocks noChangeArrowheads="1"/>
          </p:cNvSpPr>
          <p:nvPr/>
        </p:nvSpPr>
        <p:spPr bwMode="auto">
          <a:xfrm>
            <a:off x="44196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7" name="Oval 31"/>
          <p:cNvSpPr>
            <a:spLocks noChangeArrowheads="1"/>
          </p:cNvSpPr>
          <p:nvPr/>
        </p:nvSpPr>
        <p:spPr bwMode="auto">
          <a:xfrm>
            <a:off x="47244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8" name="Oval 32"/>
          <p:cNvSpPr>
            <a:spLocks noChangeArrowheads="1"/>
          </p:cNvSpPr>
          <p:nvPr/>
        </p:nvSpPr>
        <p:spPr bwMode="auto">
          <a:xfrm>
            <a:off x="50292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39" name="Oval 33"/>
          <p:cNvSpPr>
            <a:spLocks noChangeArrowheads="1"/>
          </p:cNvSpPr>
          <p:nvPr/>
        </p:nvSpPr>
        <p:spPr bwMode="auto">
          <a:xfrm>
            <a:off x="53340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0" name="Oval 34"/>
          <p:cNvSpPr>
            <a:spLocks noChangeArrowheads="1"/>
          </p:cNvSpPr>
          <p:nvPr/>
        </p:nvSpPr>
        <p:spPr bwMode="auto">
          <a:xfrm>
            <a:off x="56388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1" name="Oval 35"/>
          <p:cNvSpPr>
            <a:spLocks noChangeArrowheads="1"/>
          </p:cNvSpPr>
          <p:nvPr/>
        </p:nvSpPr>
        <p:spPr bwMode="auto">
          <a:xfrm>
            <a:off x="59436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2" name="Oval 36"/>
          <p:cNvSpPr>
            <a:spLocks noChangeArrowheads="1"/>
          </p:cNvSpPr>
          <p:nvPr/>
        </p:nvSpPr>
        <p:spPr bwMode="auto">
          <a:xfrm>
            <a:off x="62484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3" name="Oval 37"/>
          <p:cNvSpPr>
            <a:spLocks noChangeArrowheads="1"/>
          </p:cNvSpPr>
          <p:nvPr/>
        </p:nvSpPr>
        <p:spPr bwMode="auto">
          <a:xfrm>
            <a:off x="65532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4" name="Oval 38"/>
          <p:cNvSpPr>
            <a:spLocks noChangeArrowheads="1"/>
          </p:cNvSpPr>
          <p:nvPr/>
        </p:nvSpPr>
        <p:spPr bwMode="auto">
          <a:xfrm>
            <a:off x="68580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5" name="Oval 39"/>
          <p:cNvSpPr>
            <a:spLocks noChangeArrowheads="1"/>
          </p:cNvSpPr>
          <p:nvPr/>
        </p:nvSpPr>
        <p:spPr bwMode="auto">
          <a:xfrm>
            <a:off x="71628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6" name="Oval 40"/>
          <p:cNvSpPr>
            <a:spLocks noChangeArrowheads="1"/>
          </p:cNvSpPr>
          <p:nvPr/>
        </p:nvSpPr>
        <p:spPr bwMode="auto">
          <a:xfrm>
            <a:off x="74676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7" name="Oval 41"/>
          <p:cNvSpPr>
            <a:spLocks noChangeArrowheads="1"/>
          </p:cNvSpPr>
          <p:nvPr/>
        </p:nvSpPr>
        <p:spPr bwMode="auto">
          <a:xfrm>
            <a:off x="77724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8" name="Oval 42"/>
          <p:cNvSpPr>
            <a:spLocks noChangeArrowheads="1"/>
          </p:cNvSpPr>
          <p:nvPr/>
        </p:nvSpPr>
        <p:spPr bwMode="auto">
          <a:xfrm>
            <a:off x="8077200" y="51816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49" name="Oval 43"/>
          <p:cNvSpPr>
            <a:spLocks noChangeArrowheads="1"/>
          </p:cNvSpPr>
          <p:nvPr/>
        </p:nvSpPr>
        <p:spPr bwMode="auto">
          <a:xfrm>
            <a:off x="7620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0" name="Oval 44"/>
          <p:cNvSpPr>
            <a:spLocks noChangeArrowheads="1"/>
          </p:cNvSpPr>
          <p:nvPr/>
        </p:nvSpPr>
        <p:spPr bwMode="auto">
          <a:xfrm>
            <a:off x="10668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1" name="Oval 45"/>
          <p:cNvSpPr>
            <a:spLocks noChangeArrowheads="1"/>
          </p:cNvSpPr>
          <p:nvPr/>
        </p:nvSpPr>
        <p:spPr bwMode="auto">
          <a:xfrm>
            <a:off x="13716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2" name="Oval 46"/>
          <p:cNvSpPr>
            <a:spLocks noChangeArrowheads="1"/>
          </p:cNvSpPr>
          <p:nvPr/>
        </p:nvSpPr>
        <p:spPr bwMode="auto">
          <a:xfrm>
            <a:off x="16764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3" name="Oval 47"/>
          <p:cNvSpPr>
            <a:spLocks noChangeArrowheads="1"/>
          </p:cNvSpPr>
          <p:nvPr/>
        </p:nvSpPr>
        <p:spPr bwMode="auto">
          <a:xfrm>
            <a:off x="19812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4" name="Oval 48"/>
          <p:cNvSpPr>
            <a:spLocks noChangeArrowheads="1"/>
          </p:cNvSpPr>
          <p:nvPr/>
        </p:nvSpPr>
        <p:spPr bwMode="auto">
          <a:xfrm>
            <a:off x="22860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5" name="Oval 49"/>
          <p:cNvSpPr>
            <a:spLocks noChangeArrowheads="1"/>
          </p:cNvSpPr>
          <p:nvPr/>
        </p:nvSpPr>
        <p:spPr bwMode="auto">
          <a:xfrm>
            <a:off x="25908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6" name="Oval 50"/>
          <p:cNvSpPr>
            <a:spLocks noChangeArrowheads="1"/>
          </p:cNvSpPr>
          <p:nvPr/>
        </p:nvSpPr>
        <p:spPr bwMode="auto">
          <a:xfrm>
            <a:off x="28956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7" name="Oval 51"/>
          <p:cNvSpPr>
            <a:spLocks noChangeArrowheads="1"/>
          </p:cNvSpPr>
          <p:nvPr/>
        </p:nvSpPr>
        <p:spPr bwMode="auto">
          <a:xfrm>
            <a:off x="32004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8" name="Oval 52"/>
          <p:cNvSpPr>
            <a:spLocks noChangeArrowheads="1"/>
          </p:cNvSpPr>
          <p:nvPr/>
        </p:nvSpPr>
        <p:spPr bwMode="auto">
          <a:xfrm>
            <a:off x="35052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59" name="Oval 53"/>
          <p:cNvSpPr>
            <a:spLocks noChangeArrowheads="1"/>
          </p:cNvSpPr>
          <p:nvPr/>
        </p:nvSpPr>
        <p:spPr bwMode="auto">
          <a:xfrm>
            <a:off x="38100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0" name="Oval 54"/>
          <p:cNvSpPr>
            <a:spLocks noChangeArrowheads="1"/>
          </p:cNvSpPr>
          <p:nvPr/>
        </p:nvSpPr>
        <p:spPr bwMode="auto">
          <a:xfrm>
            <a:off x="41148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1" name="Oval 55"/>
          <p:cNvSpPr>
            <a:spLocks noChangeArrowheads="1"/>
          </p:cNvSpPr>
          <p:nvPr/>
        </p:nvSpPr>
        <p:spPr bwMode="auto">
          <a:xfrm>
            <a:off x="44196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2" name="Oval 56"/>
          <p:cNvSpPr>
            <a:spLocks noChangeArrowheads="1"/>
          </p:cNvSpPr>
          <p:nvPr/>
        </p:nvSpPr>
        <p:spPr bwMode="auto">
          <a:xfrm>
            <a:off x="47244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3" name="Oval 57"/>
          <p:cNvSpPr>
            <a:spLocks noChangeArrowheads="1"/>
          </p:cNvSpPr>
          <p:nvPr/>
        </p:nvSpPr>
        <p:spPr bwMode="auto">
          <a:xfrm>
            <a:off x="50292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4" name="Oval 58"/>
          <p:cNvSpPr>
            <a:spLocks noChangeArrowheads="1"/>
          </p:cNvSpPr>
          <p:nvPr/>
        </p:nvSpPr>
        <p:spPr bwMode="auto">
          <a:xfrm>
            <a:off x="53340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5" name="Oval 59"/>
          <p:cNvSpPr>
            <a:spLocks noChangeArrowheads="1"/>
          </p:cNvSpPr>
          <p:nvPr/>
        </p:nvSpPr>
        <p:spPr bwMode="auto">
          <a:xfrm>
            <a:off x="56388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6" name="Oval 60"/>
          <p:cNvSpPr>
            <a:spLocks noChangeArrowheads="1"/>
          </p:cNvSpPr>
          <p:nvPr/>
        </p:nvSpPr>
        <p:spPr bwMode="auto">
          <a:xfrm>
            <a:off x="59436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7" name="Oval 61"/>
          <p:cNvSpPr>
            <a:spLocks noChangeArrowheads="1"/>
          </p:cNvSpPr>
          <p:nvPr/>
        </p:nvSpPr>
        <p:spPr bwMode="auto">
          <a:xfrm>
            <a:off x="62484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8" name="Oval 62"/>
          <p:cNvSpPr>
            <a:spLocks noChangeArrowheads="1"/>
          </p:cNvSpPr>
          <p:nvPr/>
        </p:nvSpPr>
        <p:spPr bwMode="auto">
          <a:xfrm>
            <a:off x="65532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69" name="Oval 63"/>
          <p:cNvSpPr>
            <a:spLocks noChangeArrowheads="1"/>
          </p:cNvSpPr>
          <p:nvPr/>
        </p:nvSpPr>
        <p:spPr bwMode="auto">
          <a:xfrm>
            <a:off x="68580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0" name="Oval 64"/>
          <p:cNvSpPr>
            <a:spLocks noChangeArrowheads="1"/>
          </p:cNvSpPr>
          <p:nvPr/>
        </p:nvSpPr>
        <p:spPr bwMode="auto">
          <a:xfrm>
            <a:off x="71628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1" name="Oval 65"/>
          <p:cNvSpPr>
            <a:spLocks noChangeArrowheads="1"/>
          </p:cNvSpPr>
          <p:nvPr/>
        </p:nvSpPr>
        <p:spPr bwMode="auto">
          <a:xfrm>
            <a:off x="74676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2" name="Oval 66"/>
          <p:cNvSpPr>
            <a:spLocks noChangeArrowheads="1"/>
          </p:cNvSpPr>
          <p:nvPr/>
        </p:nvSpPr>
        <p:spPr bwMode="auto">
          <a:xfrm>
            <a:off x="77724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3" name="Oval 67"/>
          <p:cNvSpPr>
            <a:spLocks noChangeArrowheads="1"/>
          </p:cNvSpPr>
          <p:nvPr/>
        </p:nvSpPr>
        <p:spPr bwMode="auto">
          <a:xfrm>
            <a:off x="8077200" y="54864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4" name="Oval 68"/>
          <p:cNvSpPr>
            <a:spLocks noChangeArrowheads="1"/>
          </p:cNvSpPr>
          <p:nvPr/>
        </p:nvSpPr>
        <p:spPr bwMode="auto">
          <a:xfrm>
            <a:off x="7620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5" name="Oval 69"/>
          <p:cNvSpPr>
            <a:spLocks noChangeArrowheads="1"/>
          </p:cNvSpPr>
          <p:nvPr/>
        </p:nvSpPr>
        <p:spPr bwMode="auto">
          <a:xfrm>
            <a:off x="10668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6" name="Oval 70"/>
          <p:cNvSpPr>
            <a:spLocks noChangeArrowheads="1"/>
          </p:cNvSpPr>
          <p:nvPr/>
        </p:nvSpPr>
        <p:spPr bwMode="auto">
          <a:xfrm>
            <a:off x="13716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7" name="Oval 71"/>
          <p:cNvSpPr>
            <a:spLocks noChangeArrowheads="1"/>
          </p:cNvSpPr>
          <p:nvPr/>
        </p:nvSpPr>
        <p:spPr bwMode="auto">
          <a:xfrm>
            <a:off x="16764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8" name="Oval 72"/>
          <p:cNvSpPr>
            <a:spLocks noChangeArrowheads="1"/>
          </p:cNvSpPr>
          <p:nvPr/>
        </p:nvSpPr>
        <p:spPr bwMode="auto">
          <a:xfrm>
            <a:off x="19812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79" name="Oval 73"/>
          <p:cNvSpPr>
            <a:spLocks noChangeArrowheads="1"/>
          </p:cNvSpPr>
          <p:nvPr/>
        </p:nvSpPr>
        <p:spPr bwMode="auto">
          <a:xfrm>
            <a:off x="22860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0" name="Oval 74"/>
          <p:cNvSpPr>
            <a:spLocks noChangeArrowheads="1"/>
          </p:cNvSpPr>
          <p:nvPr/>
        </p:nvSpPr>
        <p:spPr bwMode="auto">
          <a:xfrm>
            <a:off x="25908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1" name="Oval 75"/>
          <p:cNvSpPr>
            <a:spLocks noChangeArrowheads="1"/>
          </p:cNvSpPr>
          <p:nvPr/>
        </p:nvSpPr>
        <p:spPr bwMode="auto">
          <a:xfrm>
            <a:off x="28956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2" name="Oval 76"/>
          <p:cNvSpPr>
            <a:spLocks noChangeArrowheads="1"/>
          </p:cNvSpPr>
          <p:nvPr/>
        </p:nvSpPr>
        <p:spPr bwMode="auto">
          <a:xfrm>
            <a:off x="32004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3" name="Oval 77"/>
          <p:cNvSpPr>
            <a:spLocks noChangeArrowheads="1"/>
          </p:cNvSpPr>
          <p:nvPr/>
        </p:nvSpPr>
        <p:spPr bwMode="auto">
          <a:xfrm>
            <a:off x="35052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4" name="Oval 78"/>
          <p:cNvSpPr>
            <a:spLocks noChangeArrowheads="1"/>
          </p:cNvSpPr>
          <p:nvPr/>
        </p:nvSpPr>
        <p:spPr bwMode="auto">
          <a:xfrm>
            <a:off x="38100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5" name="Oval 79"/>
          <p:cNvSpPr>
            <a:spLocks noChangeArrowheads="1"/>
          </p:cNvSpPr>
          <p:nvPr/>
        </p:nvSpPr>
        <p:spPr bwMode="auto">
          <a:xfrm>
            <a:off x="41148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6" name="Oval 80"/>
          <p:cNvSpPr>
            <a:spLocks noChangeArrowheads="1"/>
          </p:cNvSpPr>
          <p:nvPr/>
        </p:nvSpPr>
        <p:spPr bwMode="auto">
          <a:xfrm>
            <a:off x="44196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7" name="Oval 81"/>
          <p:cNvSpPr>
            <a:spLocks noChangeArrowheads="1"/>
          </p:cNvSpPr>
          <p:nvPr/>
        </p:nvSpPr>
        <p:spPr bwMode="auto">
          <a:xfrm>
            <a:off x="47244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8" name="Oval 82"/>
          <p:cNvSpPr>
            <a:spLocks noChangeArrowheads="1"/>
          </p:cNvSpPr>
          <p:nvPr/>
        </p:nvSpPr>
        <p:spPr bwMode="auto">
          <a:xfrm>
            <a:off x="50292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89" name="Oval 83"/>
          <p:cNvSpPr>
            <a:spLocks noChangeArrowheads="1"/>
          </p:cNvSpPr>
          <p:nvPr/>
        </p:nvSpPr>
        <p:spPr bwMode="auto">
          <a:xfrm>
            <a:off x="53340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0" name="Oval 84"/>
          <p:cNvSpPr>
            <a:spLocks noChangeArrowheads="1"/>
          </p:cNvSpPr>
          <p:nvPr/>
        </p:nvSpPr>
        <p:spPr bwMode="auto">
          <a:xfrm>
            <a:off x="56388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1" name="Oval 85"/>
          <p:cNvSpPr>
            <a:spLocks noChangeArrowheads="1"/>
          </p:cNvSpPr>
          <p:nvPr/>
        </p:nvSpPr>
        <p:spPr bwMode="auto">
          <a:xfrm>
            <a:off x="59436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2" name="Oval 86"/>
          <p:cNvSpPr>
            <a:spLocks noChangeArrowheads="1"/>
          </p:cNvSpPr>
          <p:nvPr/>
        </p:nvSpPr>
        <p:spPr bwMode="auto">
          <a:xfrm>
            <a:off x="62484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3" name="Oval 87"/>
          <p:cNvSpPr>
            <a:spLocks noChangeArrowheads="1"/>
          </p:cNvSpPr>
          <p:nvPr/>
        </p:nvSpPr>
        <p:spPr bwMode="auto">
          <a:xfrm>
            <a:off x="65532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4" name="Oval 88"/>
          <p:cNvSpPr>
            <a:spLocks noChangeArrowheads="1"/>
          </p:cNvSpPr>
          <p:nvPr/>
        </p:nvSpPr>
        <p:spPr bwMode="auto">
          <a:xfrm>
            <a:off x="68580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5" name="Oval 89"/>
          <p:cNvSpPr>
            <a:spLocks noChangeArrowheads="1"/>
          </p:cNvSpPr>
          <p:nvPr/>
        </p:nvSpPr>
        <p:spPr bwMode="auto">
          <a:xfrm>
            <a:off x="71628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6" name="Oval 90"/>
          <p:cNvSpPr>
            <a:spLocks noChangeArrowheads="1"/>
          </p:cNvSpPr>
          <p:nvPr/>
        </p:nvSpPr>
        <p:spPr bwMode="auto">
          <a:xfrm>
            <a:off x="74676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7" name="Oval 91"/>
          <p:cNvSpPr>
            <a:spLocks noChangeArrowheads="1"/>
          </p:cNvSpPr>
          <p:nvPr/>
        </p:nvSpPr>
        <p:spPr bwMode="auto">
          <a:xfrm>
            <a:off x="77724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8" name="Oval 92"/>
          <p:cNvSpPr>
            <a:spLocks noChangeArrowheads="1"/>
          </p:cNvSpPr>
          <p:nvPr/>
        </p:nvSpPr>
        <p:spPr bwMode="auto">
          <a:xfrm>
            <a:off x="8077200" y="60960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899" name="Oval 93"/>
          <p:cNvSpPr>
            <a:spLocks noChangeArrowheads="1"/>
          </p:cNvSpPr>
          <p:nvPr/>
        </p:nvSpPr>
        <p:spPr bwMode="auto">
          <a:xfrm>
            <a:off x="7620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0" name="Oval 94"/>
          <p:cNvSpPr>
            <a:spLocks noChangeArrowheads="1"/>
          </p:cNvSpPr>
          <p:nvPr/>
        </p:nvSpPr>
        <p:spPr bwMode="auto">
          <a:xfrm>
            <a:off x="10668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1" name="Oval 95"/>
          <p:cNvSpPr>
            <a:spLocks noChangeArrowheads="1"/>
          </p:cNvSpPr>
          <p:nvPr/>
        </p:nvSpPr>
        <p:spPr bwMode="auto">
          <a:xfrm>
            <a:off x="13716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2" name="Oval 96"/>
          <p:cNvSpPr>
            <a:spLocks noChangeArrowheads="1"/>
          </p:cNvSpPr>
          <p:nvPr/>
        </p:nvSpPr>
        <p:spPr bwMode="auto">
          <a:xfrm>
            <a:off x="16764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3" name="Oval 97"/>
          <p:cNvSpPr>
            <a:spLocks noChangeArrowheads="1"/>
          </p:cNvSpPr>
          <p:nvPr/>
        </p:nvSpPr>
        <p:spPr bwMode="auto">
          <a:xfrm>
            <a:off x="19812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4" name="Oval 98"/>
          <p:cNvSpPr>
            <a:spLocks noChangeArrowheads="1"/>
          </p:cNvSpPr>
          <p:nvPr/>
        </p:nvSpPr>
        <p:spPr bwMode="auto">
          <a:xfrm>
            <a:off x="22860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5" name="Oval 99"/>
          <p:cNvSpPr>
            <a:spLocks noChangeArrowheads="1"/>
          </p:cNvSpPr>
          <p:nvPr/>
        </p:nvSpPr>
        <p:spPr bwMode="auto">
          <a:xfrm>
            <a:off x="25908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6" name="Oval 100"/>
          <p:cNvSpPr>
            <a:spLocks noChangeArrowheads="1"/>
          </p:cNvSpPr>
          <p:nvPr/>
        </p:nvSpPr>
        <p:spPr bwMode="auto">
          <a:xfrm>
            <a:off x="28956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7" name="Oval 101"/>
          <p:cNvSpPr>
            <a:spLocks noChangeArrowheads="1"/>
          </p:cNvSpPr>
          <p:nvPr/>
        </p:nvSpPr>
        <p:spPr bwMode="auto">
          <a:xfrm>
            <a:off x="32004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8" name="Oval 102"/>
          <p:cNvSpPr>
            <a:spLocks noChangeArrowheads="1"/>
          </p:cNvSpPr>
          <p:nvPr/>
        </p:nvSpPr>
        <p:spPr bwMode="auto">
          <a:xfrm>
            <a:off x="35052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09" name="Oval 103"/>
          <p:cNvSpPr>
            <a:spLocks noChangeArrowheads="1"/>
          </p:cNvSpPr>
          <p:nvPr/>
        </p:nvSpPr>
        <p:spPr bwMode="auto">
          <a:xfrm>
            <a:off x="38100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0" name="Oval 104"/>
          <p:cNvSpPr>
            <a:spLocks noChangeArrowheads="1"/>
          </p:cNvSpPr>
          <p:nvPr/>
        </p:nvSpPr>
        <p:spPr bwMode="auto">
          <a:xfrm>
            <a:off x="41148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1" name="Oval 105"/>
          <p:cNvSpPr>
            <a:spLocks noChangeArrowheads="1"/>
          </p:cNvSpPr>
          <p:nvPr/>
        </p:nvSpPr>
        <p:spPr bwMode="auto">
          <a:xfrm>
            <a:off x="44196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2" name="Oval 106"/>
          <p:cNvSpPr>
            <a:spLocks noChangeArrowheads="1"/>
          </p:cNvSpPr>
          <p:nvPr/>
        </p:nvSpPr>
        <p:spPr bwMode="auto">
          <a:xfrm>
            <a:off x="47244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3" name="Oval 107"/>
          <p:cNvSpPr>
            <a:spLocks noChangeArrowheads="1"/>
          </p:cNvSpPr>
          <p:nvPr/>
        </p:nvSpPr>
        <p:spPr bwMode="auto">
          <a:xfrm>
            <a:off x="50292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4" name="Oval 108"/>
          <p:cNvSpPr>
            <a:spLocks noChangeArrowheads="1"/>
          </p:cNvSpPr>
          <p:nvPr/>
        </p:nvSpPr>
        <p:spPr bwMode="auto">
          <a:xfrm>
            <a:off x="53340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5" name="Oval 109"/>
          <p:cNvSpPr>
            <a:spLocks noChangeArrowheads="1"/>
          </p:cNvSpPr>
          <p:nvPr/>
        </p:nvSpPr>
        <p:spPr bwMode="auto">
          <a:xfrm>
            <a:off x="56388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6" name="Oval 110"/>
          <p:cNvSpPr>
            <a:spLocks noChangeArrowheads="1"/>
          </p:cNvSpPr>
          <p:nvPr/>
        </p:nvSpPr>
        <p:spPr bwMode="auto">
          <a:xfrm>
            <a:off x="59436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7" name="Oval 111"/>
          <p:cNvSpPr>
            <a:spLocks noChangeArrowheads="1"/>
          </p:cNvSpPr>
          <p:nvPr/>
        </p:nvSpPr>
        <p:spPr bwMode="auto">
          <a:xfrm>
            <a:off x="62484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8" name="Oval 112"/>
          <p:cNvSpPr>
            <a:spLocks noChangeArrowheads="1"/>
          </p:cNvSpPr>
          <p:nvPr/>
        </p:nvSpPr>
        <p:spPr bwMode="auto">
          <a:xfrm>
            <a:off x="65532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19" name="Oval 113"/>
          <p:cNvSpPr>
            <a:spLocks noChangeArrowheads="1"/>
          </p:cNvSpPr>
          <p:nvPr/>
        </p:nvSpPr>
        <p:spPr bwMode="auto">
          <a:xfrm>
            <a:off x="68580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0" name="Oval 114"/>
          <p:cNvSpPr>
            <a:spLocks noChangeArrowheads="1"/>
          </p:cNvSpPr>
          <p:nvPr/>
        </p:nvSpPr>
        <p:spPr bwMode="auto">
          <a:xfrm>
            <a:off x="71628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1" name="Oval 115"/>
          <p:cNvSpPr>
            <a:spLocks noChangeArrowheads="1"/>
          </p:cNvSpPr>
          <p:nvPr/>
        </p:nvSpPr>
        <p:spPr bwMode="auto">
          <a:xfrm>
            <a:off x="74676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2" name="Oval 116"/>
          <p:cNvSpPr>
            <a:spLocks noChangeArrowheads="1"/>
          </p:cNvSpPr>
          <p:nvPr/>
        </p:nvSpPr>
        <p:spPr bwMode="auto">
          <a:xfrm>
            <a:off x="77724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3" name="Oval 117"/>
          <p:cNvSpPr>
            <a:spLocks noChangeArrowheads="1"/>
          </p:cNvSpPr>
          <p:nvPr/>
        </p:nvSpPr>
        <p:spPr bwMode="auto">
          <a:xfrm>
            <a:off x="8077200" y="6400800"/>
            <a:ext cx="152400" cy="1524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4" name="Oval 118"/>
          <p:cNvSpPr>
            <a:spLocks noChangeArrowheads="1"/>
          </p:cNvSpPr>
          <p:nvPr/>
        </p:nvSpPr>
        <p:spPr bwMode="auto">
          <a:xfrm>
            <a:off x="685800" y="56896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5" name="Oval 119"/>
          <p:cNvSpPr>
            <a:spLocks noChangeArrowheads="1"/>
          </p:cNvSpPr>
          <p:nvPr/>
        </p:nvSpPr>
        <p:spPr bwMode="auto">
          <a:xfrm>
            <a:off x="990600" y="57150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6" name="Oval 120"/>
          <p:cNvSpPr>
            <a:spLocks noChangeArrowheads="1"/>
          </p:cNvSpPr>
          <p:nvPr/>
        </p:nvSpPr>
        <p:spPr bwMode="auto">
          <a:xfrm>
            <a:off x="1295400" y="56896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7" name="Oval 121"/>
          <p:cNvSpPr>
            <a:spLocks noChangeArrowheads="1"/>
          </p:cNvSpPr>
          <p:nvPr/>
        </p:nvSpPr>
        <p:spPr bwMode="auto">
          <a:xfrm>
            <a:off x="1600200" y="57658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8" name="Oval 122"/>
          <p:cNvSpPr>
            <a:spLocks noChangeArrowheads="1"/>
          </p:cNvSpPr>
          <p:nvPr/>
        </p:nvSpPr>
        <p:spPr bwMode="auto">
          <a:xfrm>
            <a:off x="1917700" y="57023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29" name="Oval 123"/>
          <p:cNvSpPr>
            <a:spLocks noChangeArrowheads="1"/>
          </p:cNvSpPr>
          <p:nvPr/>
        </p:nvSpPr>
        <p:spPr bwMode="auto">
          <a:xfrm>
            <a:off x="2209800" y="57404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0" name="Oval 124"/>
          <p:cNvSpPr>
            <a:spLocks noChangeArrowheads="1"/>
          </p:cNvSpPr>
          <p:nvPr/>
        </p:nvSpPr>
        <p:spPr bwMode="auto">
          <a:xfrm>
            <a:off x="2527300" y="57531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1" name="Oval 125"/>
          <p:cNvSpPr>
            <a:spLocks noChangeArrowheads="1"/>
          </p:cNvSpPr>
          <p:nvPr/>
        </p:nvSpPr>
        <p:spPr bwMode="auto">
          <a:xfrm>
            <a:off x="2819400" y="57404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2" name="Oval 126"/>
          <p:cNvSpPr>
            <a:spLocks noChangeArrowheads="1"/>
          </p:cNvSpPr>
          <p:nvPr/>
        </p:nvSpPr>
        <p:spPr bwMode="auto">
          <a:xfrm>
            <a:off x="3124200" y="57404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3" name="Oval 127"/>
          <p:cNvSpPr>
            <a:spLocks noChangeArrowheads="1"/>
          </p:cNvSpPr>
          <p:nvPr/>
        </p:nvSpPr>
        <p:spPr bwMode="auto">
          <a:xfrm>
            <a:off x="3429000" y="56769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4" name="Oval 128"/>
          <p:cNvSpPr>
            <a:spLocks noChangeArrowheads="1"/>
          </p:cNvSpPr>
          <p:nvPr/>
        </p:nvSpPr>
        <p:spPr bwMode="auto">
          <a:xfrm>
            <a:off x="3733800" y="57404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5" name="Oval 129"/>
          <p:cNvSpPr>
            <a:spLocks noChangeArrowheads="1"/>
          </p:cNvSpPr>
          <p:nvPr/>
        </p:nvSpPr>
        <p:spPr bwMode="auto">
          <a:xfrm>
            <a:off x="4038600" y="56769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6" name="Oval 130"/>
          <p:cNvSpPr>
            <a:spLocks noChangeArrowheads="1"/>
          </p:cNvSpPr>
          <p:nvPr/>
        </p:nvSpPr>
        <p:spPr bwMode="auto">
          <a:xfrm>
            <a:off x="4343400" y="57404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7" name="Oval 131"/>
          <p:cNvSpPr>
            <a:spLocks noChangeArrowheads="1"/>
          </p:cNvSpPr>
          <p:nvPr/>
        </p:nvSpPr>
        <p:spPr bwMode="auto">
          <a:xfrm>
            <a:off x="4648200" y="56769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8" name="Oval 132"/>
          <p:cNvSpPr>
            <a:spLocks noChangeArrowheads="1"/>
          </p:cNvSpPr>
          <p:nvPr/>
        </p:nvSpPr>
        <p:spPr bwMode="auto">
          <a:xfrm>
            <a:off x="4953000" y="57531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39" name="Oval 133"/>
          <p:cNvSpPr>
            <a:spLocks noChangeArrowheads="1"/>
          </p:cNvSpPr>
          <p:nvPr/>
        </p:nvSpPr>
        <p:spPr bwMode="auto">
          <a:xfrm>
            <a:off x="5257800" y="56896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0" name="Oval 134"/>
          <p:cNvSpPr>
            <a:spLocks noChangeArrowheads="1"/>
          </p:cNvSpPr>
          <p:nvPr/>
        </p:nvSpPr>
        <p:spPr bwMode="auto">
          <a:xfrm>
            <a:off x="5562600" y="57531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1" name="Oval 135"/>
          <p:cNvSpPr>
            <a:spLocks noChangeArrowheads="1"/>
          </p:cNvSpPr>
          <p:nvPr/>
        </p:nvSpPr>
        <p:spPr bwMode="auto">
          <a:xfrm>
            <a:off x="5867400" y="56769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2" name="Oval 136"/>
          <p:cNvSpPr>
            <a:spLocks noChangeArrowheads="1"/>
          </p:cNvSpPr>
          <p:nvPr/>
        </p:nvSpPr>
        <p:spPr bwMode="auto">
          <a:xfrm>
            <a:off x="6172200" y="57404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3" name="Oval 137"/>
          <p:cNvSpPr>
            <a:spLocks noChangeArrowheads="1"/>
          </p:cNvSpPr>
          <p:nvPr/>
        </p:nvSpPr>
        <p:spPr bwMode="auto">
          <a:xfrm>
            <a:off x="6502400" y="57150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4" name="Oval 138"/>
          <p:cNvSpPr>
            <a:spLocks noChangeArrowheads="1"/>
          </p:cNvSpPr>
          <p:nvPr/>
        </p:nvSpPr>
        <p:spPr bwMode="auto">
          <a:xfrm>
            <a:off x="6769100" y="57023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5" name="Oval 139"/>
          <p:cNvSpPr>
            <a:spLocks noChangeArrowheads="1"/>
          </p:cNvSpPr>
          <p:nvPr/>
        </p:nvSpPr>
        <p:spPr bwMode="auto">
          <a:xfrm>
            <a:off x="7073900" y="57277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6" name="Oval 140"/>
          <p:cNvSpPr>
            <a:spLocks noChangeArrowheads="1"/>
          </p:cNvSpPr>
          <p:nvPr/>
        </p:nvSpPr>
        <p:spPr bwMode="auto">
          <a:xfrm>
            <a:off x="7404100" y="56896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7" name="Oval 141"/>
          <p:cNvSpPr>
            <a:spLocks noChangeArrowheads="1"/>
          </p:cNvSpPr>
          <p:nvPr/>
        </p:nvSpPr>
        <p:spPr bwMode="auto">
          <a:xfrm>
            <a:off x="7696200" y="57277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34948" name="Oval 142"/>
          <p:cNvSpPr>
            <a:spLocks noChangeArrowheads="1"/>
          </p:cNvSpPr>
          <p:nvPr/>
        </p:nvSpPr>
        <p:spPr bwMode="auto">
          <a:xfrm>
            <a:off x="8013700" y="5702300"/>
            <a:ext cx="304800" cy="304800"/>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nvGrpSpPr>
          <p:cNvPr id="34949" name="Group 143"/>
          <p:cNvGrpSpPr>
            <a:grpSpLocks/>
          </p:cNvGrpSpPr>
          <p:nvPr/>
        </p:nvGrpSpPr>
        <p:grpSpPr bwMode="auto">
          <a:xfrm>
            <a:off x="7543800" y="4510088"/>
            <a:ext cx="1008063" cy="519112"/>
            <a:chOff x="1728" y="2688"/>
            <a:chExt cx="635" cy="327"/>
          </a:xfrm>
        </p:grpSpPr>
        <p:sp>
          <p:nvSpPr>
            <p:cNvPr id="34950" name="Line 144"/>
            <p:cNvSpPr>
              <a:spLocks noChangeShapeType="1"/>
            </p:cNvSpPr>
            <p:nvPr/>
          </p:nvSpPr>
          <p:spPr bwMode="auto">
            <a:xfrm>
              <a:off x="1728" y="2880"/>
              <a:ext cx="432" cy="0"/>
            </a:xfrm>
            <a:prstGeom prst="line">
              <a:avLst/>
            </a:prstGeom>
            <a:noFill/>
            <a:ln w="9525">
              <a:solidFill>
                <a:schemeClr val="tx1"/>
              </a:solidFill>
              <a:round/>
              <a:headEnd/>
              <a:tailEnd type="triangle" w="med" len="med"/>
            </a:ln>
          </p:spPr>
          <p:txBody>
            <a:bodyPr wrap="none" anchor="ctr"/>
            <a:lstStyle/>
            <a:p>
              <a:endParaRPr lang="cs-CZ"/>
            </a:p>
          </p:txBody>
        </p:sp>
        <p:sp>
          <p:nvSpPr>
            <p:cNvPr id="34951" name="Text Box 145"/>
            <p:cNvSpPr txBox="1">
              <a:spLocks noChangeArrowheads="1"/>
            </p:cNvSpPr>
            <p:nvPr/>
          </p:nvSpPr>
          <p:spPr bwMode="auto">
            <a:xfrm>
              <a:off x="2160" y="2688"/>
              <a:ext cx="203" cy="327"/>
            </a:xfrm>
            <a:prstGeom prst="rect">
              <a:avLst/>
            </a:prstGeom>
            <a:noFill/>
            <a:ln w="9525">
              <a:noFill/>
              <a:miter lim="800000"/>
              <a:headEnd/>
              <a:tailEnd/>
            </a:ln>
          </p:spPr>
          <p:txBody>
            <a:bodyPr wrap="none">
              <a:spAutoFit/>
            </a:bodyPr>
            <a:lstStyle/>
            <a:p>
              <a:pPr eaLnBrk="0" hangingPunct="0"/>
              <a:r>
                <a:rPr lang="en-US" sz="2800" i="1"/>
                <a:t>z</a:t>
              </a:r>
              <a:endParaRPr lang="en-US" sz="28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685800" y="152400"/>
            <a:ext cx="7772400" cy="1143000"/>
          </a:xfrm>
        </p:spPr>
        <p:txBody>
          <a:bodyPr/>
          <a:lstStyle/>
          <a:p>
            <a:r>
              <a:rPr lang="en-US" sz="3600" smtClean="0">
                <a:ea typeface="ＭＳ Ｐゴシック" charset="-128"/>
              </a:rPr>
              <a:t>What</a:t>
            </a:r>
            <a:r>
              <a:rPr lang="ja-JP" altLang="en-US" sz="3600" smtClean="0">
                <a:ea typeface="ＭＳ Ｐゴシック" charset="-128"/>
              </a:rPr>
              <a:t>’</a:t>
            </a:r>
            <a:r>
              <a:rPr lang="en-US" altLang="ja-JP" sz="3600" smtClean="0">
                <a:ea typeface="ＭＳ Ｐゴシック" charset="-128"/>
              </a:rPr>
              <a:t>s New in Coupled-Mode Theory?</a:t>
            </a:r>
            <a:endParaRPr lang="en-US" sz="3600" smtClean="0">
              <a:ea typeface="ＭＳ Ｐゴシック" charset="-128"/>
            </a:endParaRPr>
          </a:p>
        </p:txBody>
      </p:sp>
      <p:sp>
        <p:nvSpPr>
          <p:cNvPr id="270339" name="Text Box 3"/>
          <p:cNvSpPr txBox="1">
            <a:spLocks noChangeArrowheads="1"/>
          </p:cNvSpPr>
          <p:nvPr/>
        </p:nvSpPr>
        <p:spPr bwMode="auto">
          <a:xfrm>
            <a:off x="457200" y="1447800"/>
            <a:ext cx="7731125" cy="457200"/>
          </a:xfrm>
          <a:prstGeom prst="rect">
            <a:avLst/>
          </a:prstGeom>
          <a:noFill/>
          <a:ln w="9525">
            <a:noFill/>
            <a:miter lim="800000"/>
            <a:headEnd/>
            <a:tailEnd/>
          </a:ln>
        </p:spPr>
        <p:txBody>
          <a:bodyPr wrap="none">
            <a:spAutoFit/>
          </a:bodyPr>
          <a:lstStyle/>
          <a:p>
            <a:pPr eaLnBrk="0" hangingPunct="0"/>
            <a:r>
              <a:rPr lang="en-US"/>
              <a:t>• Traditional methods (Marcuse, 1970): </a:t>
            </a:r>
            <a:r>
              <a:rPr lang="en-US">
                <a:solidFill>
                  <a:schemeClr val="accent2"/>
                </a:solidFill>
              </a:rPr>
              <a:t>weak periodicity</a:t>
            </a:r>
            <a:r>
              <a:rPr lang="en-US"/>
              <a:t> only</a:t>
            </a:r>
          </a:p>
        </p:txBody>
      </p:sp>
      <p:sp>
        <p:nvSpPr>
          <p:cNvPr id="270340" name="Text Box 4"/>
          <p:cNvSpPr txBox="1">
            <a:spLocks noChangeArrowheads="1"/>
          </p:cNvSpPr>
          <p:nvPr/>
        </p:nvSpPr>
        <p:spPr bwMode="auto">
          <a:xfrm>
            <a:off x="954088" y="2667000"/>
            <a:ext cx="7353300" cy="457200"/>
          </a:xfrm>
          <a:prstGeom prst="rect">
            <a:avLst/>
          </a:prstGeom>
          <a:noFill/>
          <a:ln w="9525">
            <a:noFill/>
            <a:miter lim="800000"/>
            <a:headEnd/>
            <a:tailEnd/>
          </a:ln>
        </p:spPr>
        <p:txBody>
          <a:bodyPr wrap="none">
            <a:spAutoFit/>
          </a:bodyPr>
          <a:lstStyle/>
          <a:p>
            <a:pPr eaLnBrk="0" hangingPunct="0"/>
            <a:r>
              <a:rPr lang="en-US"/>
              <a:t>— de Sterke </a:t>
            </a:r>
            <a:r>
              <a:rPr lang="en-US" i="1"/>
              <a:t>et al.</a:t>
            </a:r>
            <a:r>
              <a:rPr lang="en-US"/>
              <a:t> (1996): coupling in </a:t>
            </a:r>
            <a:r>
              <a:rPr lang="en-US" i="1">
                <a:solidFill>
                  <a:schemeClr val="accent2"/>
                </a:solidFill>
              </a:rPr>
              <a:t>time</a:t>
            </a:r>
            <a:r>
              <a:rPr lang="en-US"/>
              <a:t> (nonlinearities)</a:t>
            </a:r>
          </a:p>
        </p:txBody>
      </p:sp>
      <p:sp>
        <p:nvSpPr>
          <p:cNvPr id="270341" name="Text Box 5"/>
          <p:cNvSpPr txBox="1">
            <a:spLocks noChangeArrowheads="1"/>
          </p:cNvSpPr>
          <p:nvPr/>
        </p:nvSpPr>
        <p:spPr bwMode="auto">
          <a:xfrm>
            <a:off x="955675" y="3276600"/>
            <a:ext cx="7426325" cy="457200"/>
          </a:xfrm>
          <a:prstGeom prst="rect">
            <a:avLst/>
          </a:prstGeom>
          <a:noFill/>
          <a:ln w="9525">
            <a:noFill/>
            <a:miter lim="800000"/>
            <a:headEnd/>
            <a:tailEnd/>
          </a:ln>
        </p:spPr>
        <p:txBody>
          <a:bodyPr wrap="none">
            <a:spAutoFit/>
          </a:bodyPr>
          <a:lstStyle/>
          <a:p>
            <a:pPr eaLnBrk="0" hangingPunct="0"/>
            <a:r>
              <a:rPr lang="en-US"/>
              <a:t>— Russell (1986): </a:t>
            </a:r>
            <a:r>
              <a:rPr lang="en-US">
                <a:solidFill>
                  <a:schemeClr val="accent2"/>
                </a:solidFill>
              </a:rPr>
              <a:t>weak</a:t>
            </a:r>
            <a:r>
              <a:rPr lang="en-US"/>
              <a:t> perturbations, </a:t>
            </a:r>
            <a:r>
              <a:rPr lang="en-US">
                <a:solidFill>
                  <a:schemeClr val="accent2"/>
                </a:solidFill>
              </a:rPr>
              <a:t>slowly varying</a:t>
            </a:r>
            <a:r>
              <a:rPr lang="en-US"/>
              <a:t> only</a:t>
            </a:r>
          </a:p>
        </p:txBody>
      </p:sp>
      <p:grpSp>
        <p:nvGrpSpPr>
          <p:cNvPr id="2" name="Group 6"/>
          <p:cNvGrpSpPr>
            <a:grpSpLocks/>
          </p:cNvGrpSpPr>
          <p:nvPr/>
        </p:nvGrpSpPr>
        <p:grpSpPr bwMode="auto">
          <a:xfrm>
            <a:off x="762000" y="4038600"/>
            <a:ext cx="7467600" cy="1981200"/>
            <a:chOff x="480" y="2544"/>
            <a:chExt cx="4704" cy="1248"/>
          </a:xfrm>
        </p:grpSpPr>
        <p:sp>
          <p:nvSpPr>
            <p:cNvPr id="270350" name="Rectangle 7"/>
            <p:cNvSpPr>
              <a:spLocks noChangeArrowheads="1"/>
            </p:cNvSpPr>
            <p:nvPr/>
          </p:nvSpPr>
          <p:spPr bwMode="auto">
            <a:xfrm>
              <a:off x="480" y="2544"/>
              <a:ext cx="4704" cy="1248"/>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70351" name="Text Box 8"/>
            <p:cNvSpPr txBox="1">
              <a:spLocks noChangeArrowheads="1"/>
            </p:cNvSpPr>
            <p:nvPr/>
          </p:nvSpPr>
          <p:spPr bwMode="auto">
            <a:xfrm>
              <a:off x="525" y="2648"/>
              <a:ext cx="4557" cy="1115"/>
            </a:xfrm>
            <a:prstGeom prst="rect">
              <a:avLst/>
            </a:prstGeom>
            <a:noFill/>
            <a:ln w="9525">
              <a:noFill/>
              <a:miter lim="800000"/>
              <a:headEnd/>
              <a:tailEnd/>
            </a:ln>
          </p:spPr>
          <p:txBody>
            <a:bodyPr wrap="none">
              <a:spAutoFit/>
            </a:bodyPr>
            <a:lstStyle/>
            <a:p>
              <a:pPr eaLnBrk="0" hangingPunct="0"/>
              <a:r>
                <a:rPr lang="en-US">
                  <a:solidFill>
                    <a:srgbClr val="FF0000"/>
                  </a:solidFill>
                </a:rPr>
                <a:t>NEW: exact extension</a:t>
              </a:r>
              <a:r>
                <a:rPr lang="en-US"/>
                <a:t>, for </a:t>
              </a:r>
              <a:r>
                <a:rPr lang="en-US" i="1"/>
                <a:t>z</a:t>
              </a:r>
              <a:r>
                <a:rPr lang="en-US"/>
                <a:t>-dependent (constant </a:t>
              </a:r>
              <a:r>
                <a:rPr lang="en-US">
                  <a:latin typeface="Symbol" pitchFamily="18" charset="2"/>
                </a:rPr>
                <a:t>w</a:t>
              </a:r>
              <a:r>
                <a:rPr lang="en-US"/>
                <a:t>), and:</a:t>
              </a:r>
            </a:p>
            <a:p>
              <a:pPr eaLnBrk="0" hangingPunct="0"/>
              <a:r>
                <a:rPr lang="en-US"/>
                <a:t>	</a:t>
              </a:r>
              <a:r>
                <a:rPr lang="en-US" sz="2800"/>
                <a:t>arbitrary periodicity, </a:t>
              </a:r>
            </a:p>
            <a:p>
              <a:pPr eaLnBrk="0" hangingPunct="0"/>
              <a:r>
                <a:rPr lang="en-US" sz="2800"/>
                <a:t>	arbitrary index contrast (full vector),</a:t>
              </a:r>
            </a:p>
            <a:p>
              <a:pPr eaLnBrk="0" hangingPunct="0"/>
              <a:r>
                <a:rPr lang="en-US" sz="2800"/>
                <a:t>	arbitrary disorder [ and/or tapers ]</a:t>
              </a:r>
            </a:p>
          </p:txBody>
        </p:sp>
      </p:grpSp>
      <p:sp>
        <p:nvSpPr>
          <p:cNvPr id="270343" name="Text Box 9"/>
          <p:cNvSpPr txBox="1">
            <a:spLocks noChangeArrowheads="1"/>
          </p:cNvSpPr>
          <p:nvPr/>
        </p:nvSpPr>
        <p:spPr bwMode="auto">
          <a:xfrm>
            <a:off x="457200" y="2041525"/>
            <a:ext cx="5762625" cy="457200"/>
          </a:xfrm>
          <a:prstGeom prst="rect">
            <a:avLst/>
          </a:prstGeom>
          <a:noFill/>
          <a:ln w="9525">
            <a:noFill/>
            <a:miter lim="800000"/>
            <a:headEnd/>
            <a:tailEnd/>
          </a:ln>
        </p:spPr>
        <p:txBody>
          <a:bodyPr wrap="none">
            <a:spAutoFit/>
          </a:bodyPr>
          <a:lstStyle/>
          <a:p>
            <a:pPr eaLnBrk="0" hangingPunct="0"/>
            <a:r>
              <a:rPr lang="en-US"/>
              <a:t>• </a:t>
            </a:r>
            <a:r>
              <a:rPr lang="en-US">
                <a:solidFill>
                  <a:schemeClr val="accent2"/>
                </a:solidFill>
              </a:rPr>
              <a:t>Strong perodicity </a:t>
            </a:r>
            <a:r>
              <a:rPr lang="en-US"/>
              <a:t>(</a:t>
            </a:r>
            <a:r>
              <a:rPr lang="en-US">
                <a:solidFill>
                  <a:srgbClr val="FF0000"/>
                </a:solidFill>
              </a:rPr>
              <a:t>Bloch modes</a:t>
            </a:r>
            <a:r>
              <a:rPr lang="en-US"/>
              <a:t> expansion):</a:t>
            </a:r>
          </a:p>
        </p:txBody>
      </p:sp>
      <p:grpSp>
        <p:nvGrpSpPr>
          <p:cNvPr id="3" name="Group 10"/>
          <p:cNvGrpSpPr>
            <a:grpSpLocks/>
          </p:cNvGrpSpPr>
          <p:nvPr/>
        </p:nvGrpSpPr>
        <p:grpSpPr bwMode="auto">
          <a:xfrm>
            <a:off x="8440738" y="2362200"/>
            <a:ext cx="595312" cy="3568700"/>
            <a:chOff x="5317" y="1488"/>
            <a:chExt cx="375" cy="2248"/>
          </a:xfrm>
        </p:grpSpPr>
        <p:sp>
          <p:nvSpPr>
            <p:cNvPr id="270348" name="Text Box 11"/>
            <p:cNvSpPr txBox="1">
              <a:spLocks noChangeArrowheads="1"/>
            </p:cNvSpPr>
            <p:nvPr/>
          </p:nvSpPr>
          <p:spPr bwMode="auto">
            <a:xfrm rot="5400000">
              <a:off x="4950" y="3042"/>
              <a:ext cx="1061" cy="327"/>
            </a:xfrm>
            <a:prstGeom prst="rect">
              <a:avLst/>
            </a:prstGeom>
            <a:noFill/>
            <a:ln w="9525">
              <a:noFill/>
              <a:miter lim="800000"/>
              <a:headEnd/>
              <a:tailEnd/>
            </a:ln>
          </p:spPr>
          <p:txBody>
            <a:bodyPr wrap="none">
              <a:spAutoFit/>
            </a:bodyPr>
            <a:lstStyle/>
            <a:p>
              <a:pPr eaLnBrk="0" hangingPunct="0"/>
              <a:r>
                <a:rPr lang="en-US" sz="2800">
                  <a:solidFill>
                    <a:srgbClr val="FF0000"/>
                  </a:solidFill>
                </a:rPr>
                <a:t>full-vector</a:t>
              </a:r>
            </a:p>
          </p:txBody>
        </p:sp>
        <p:sp>
          <p:nvSpPr>
            <p:cNvPr id="270349" name="Text Box 12"/>
            <p:cNvSpPr txBox="1">
              <a:spLocks noChangeArrowheads="1"/>
            </p:cNvSpPr>
            <p:nvPr/>
          </p:nvSpPr>
          <p:spPr bwMode="auto">
            <a:xfrm rot="5400000">
              <a:off x="5210" y="1643"/>
              <a:ext cx="637" cy="327"/>
            </a:xfrm>
            <a:prstGeom prst="rect">
              <a:avLst/>
            </a:prstGeom>
            <a:noFill/>
            <a:ln w="9525">
              <a:noFill/>
              <a:miter lim="800000"/>
              <a:headEnd/>
              <a:tailEnd/>
            </a:ln>
          </p:spPr>
          <p:txBody>
            <a:bodyPr wrap="none">
              <a:spAutoFit/>
            </a:bodyPr>
            <a:lstStyle/>
            <a:p>
              <a:pPr eaLnBrk="0" hangingPunct="0"/>
              <a:r>
                <a:rPr lang="en-US" sz="2800">
                  <a:solidFill>
                    <a:srgbClr val="FF0000"/>
                  </a:solidFill>
                </a:rPr>
                <a:t>scalar</a:t>
              </a:r>
            </a:p>
          </p:txBody>
        </p:sp>
      </p:grpSp>
      <p:sp>
        <p:nvSpPr>
          <p:cNvPr id="270345" name="Text Box 13"/>
          <p:cNvSpPr txBox="1">
            <a:spLocks noChangeArrowheads="1"/>
          </p:cNvSpPr>
          <p:nvPr/>
        </p:nvSpPr>
        <p:spPr bwMode="auto">
          <a:xfrm>
            <a:off x="768350" y="6400800"/>
            <a:ext cx="4464050" cy="366713"/>
          </a:xfrm>
          <a:prstGeom prst="rect">
            <a:avLst/>
          </a:prstGeom>
          <a:noFill/>
          <a:ln w="9525">
            <a:noFill/>
            <a:miter lim="800000"/>
            <a:headEnd/>
            <a:tailEnd/>
          </a:ln>
        </p:spPr>
        <p:txBody>
          <a:bodyPr wrap="none">
            <a:spAutoFit/>
          </a:bodyPr>
          <a:lstStyle/>
          <a:p>
            <a:pPr algn="ctr" eaLnBrk="0" hangingPunct="0"/>
            <a:r>
              <a:rPr lang="en-US" sz="1800"/>
              <a:t>[ M. L. Povinelli </a:t>
            </a:r>
            <a:r>
              <a:rPr lang="en-US" sz="1800" i="1"/>
              <a:t>et al.</a:t>
            </a:r>
            <a:r>
              <a:rPr lang="en-US" sz="1800"/>
              <a:t>, </a:t>
            </a:r>
            <a:r>
              <a:rPr lang="en-US" sz="1800" i="1"/>
              <a:t>APL</a:t>
            </a:r>
            <a:r>
              <a:rPr lang="en-US" sz="1800"/>
              <a:t> </a:t>
            </a:r>
            <a:r>
              <a:rPr lang="en-US" sz="1800" b="1"/>
              <a:t>84</a:t>
            </a:r>
            <a:r>
              <a:rPr lang="en-US" sz="1800"/>
              <a:t>, 3639 (2004). ]</a:t>
            </a:r>
          </a:p>
        </p:txBody>
      </p:sp>
      <p:sp>
        <p:nvSpPr>
          <p:cNvPr id="270346" name="Text Box 14"/>
          <p:cNvSpPr txBox="1">
            <a:spLocks noChangeArrowheads="1"/>
          </p:cNvSpPr>
          <p:nvPr/>
        </p:nvSpPr>
        <p:spPr bwMode="auto">
          <a:xfrm>
            <a:off x="685800" y="6096000"/>
            <a:ext cx="4578350" cy="366713"/>
          </a:xfrm>
          <a:prstGeom prst="rect">
            <a:avLst/>
          </a:prstGeom>
          <a:noFill/>
          <a:ln w="9525">
            <a:noFill/>
            <a:miter lim="800000"/>
            <a:headEnd/>
            <a:tailEnd/>
          </a:ln>
        </p:spPr>
        <p:txBody>
          <a:bodyPr wrap="none">
            <a:spAutoFit/>
          </a:bodyPr>
          <a:lstStyle/>
          <a:p>
            <a:pPr algn="ctr" eaLnBrk="0" hangingPunct="0"/>
            <a:r>
              <a:rPr lang="en-US" sz="1800"/>
              <a:t>[ S. G. Johnson </a:t>
            </a:r>
            <a:r>
              <a:rPr lang="en-US" sz="1800" i="1"/>
              <a:t>et al.</a:t>
            </a:r>
            <a:r>
              <a:rPr lang="en-US" sz="1800"/>
              <a:t>, </a:t>
            </a:r>
            <a:r>
              <a:rPr lang="en-US" sz="1800" i="1"/>
              <a:t>PRE</a:t>
            </a:r>
            <a:r>
              <a:rPr lang="en-US" sz="1800"/>
              <a:t> </a:t>
            </a:r>
            <a:r>
              <a:rPr lang="en-US" sz="1800" b="1"/>
              <a:t>66</a:t>
            </a:r>
            <a:r>
              <a:rPr lang="en-US" sz="1800"/>
              <a:t>, 066608 (2002). ]</a:t>
            </a:r>
          </a:p>
        </p:txBody>
      </p:sp>
      <p:sp>
        <p:nvSpPr>
          <p:cNvPr id="270347" name="Text Box 15"/>
          <p:cNvSpPr txBox="1">
            <a:spLocks noChangeArrowheads="1"/>
          </p:cNvSpPr>
          <p:nvPr/>
        </p:nvSpPr>
        <p:spPr bwMode="auto">
          <a:xfrm>
            <a:off x="5454650" y="6096000"/>
            <a:ext cx="3079750" cy="641350"/>
          </a:xfrm>
          <a:prstGeom prst="rect">
            <a:avLst/>
          </a:prstGeom>
          <a:noFill/>
          <a:ln w="9525">
            <a:noFill/>
            <a:miter lim="800000"/>
            <a:headEnd/>
            <a:tailEnd/>
          </a:ln>
        </p:spPr>
        <p:txBody>
          <a:bodyPr wrap="none">
            <a:spAutoFit/>
          </a:bodyPr>
          <a:lstStyle/>
          <a:p>
            <a:pPr algn="ctr" eaLnBrk="0" hangingPunct="0"/>
            <a:r>
              <a:rPr lang="en-US" sz="1800"/>
              <a:t>[ M. Skorobogatiy </a:t>
            </a:r>
            <a:r>
              <a:rPr lang="en-US" sz="1800" i="1"/>
              <a:t>et al.</a:t>
            </a:r>
            <a:r>
              <a:rPr lang="en-US" sz="1800"/>
              <a:t>, </a:t>
            </a:r>
          </a:p>
          <a:p>
            <a:pPr algn="ctr" eaLnBrk="0" hangingPunct="0"/>
            <a:r>
              <a:rPr lang="en-US" sz="1800" i="1"/>
              <a:t>Opt. Express</a:t>
            </a:r>
            <a:r>
              <a:rPr lang="en-US" sz="1800"/>
              <a:t> </a:t>
            </a:r>
            <a:r>
              <a:rPr lang="en-US" sz="1800" b="1"/>
              <a:t>10</a:t>
            </a:r>
            <a:r>
              <a:rPr lang="en-US" sz="1800"/>
              <a:t>, 1227 (2002).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28600" y="-76200"/>
            <a:ext cx="8686800" cy="1143000"/>
          </a:xfrm>
        </p:spPr>
        <p:txBody>
          <a:bodyPr/>
          <a:lstStyle/>
          <a:p>
            <a:r>
              <a:rPr lang="en-US" sz="4000" i="1" smtClean="0">
                <a:ea typeface="ＭＳ Ｐゴシック" charset="-128"/>
              </a:rPr>
              <a:t>Periodic</a:t>
            </a:r>
            <a:r>
              <a:rPr lang="en-US" sz="4000" smtClean="0">
                <a:ea typeface="ＭＳ Ｐゴシック" charset="-128"/>
              </a:rPr>
              <a:t> Hermitian Eigenproblems in</a:t>
            </a:r>
            <a:r>
              <a:rPr lang="en-US" smtClean="0">
                <a:ea typeface="ＭＳ Ｐゴシック" charset="-128"/>
              </a:rPr>
              <a:t> </a:t>
            </a:r>
            <a:r>
              <a:rPr lang="en-US" smtClean="0">
                <a:solidFill>
                  <a:srgbClr val="FF0000"/>
                </a:solidFill>
                <a:ea typeface="ＭＳ Ｐゴシック" charset="-128"/>
              </a:rPr>
              <a:t>1d</a:t>
            </a:r>
            <a:endParaRPr lang="en-US" smtClean="0">
              <a:ea typeface="ＭＳ Ｐゴシック" charset="-128"/>
            </a:endParaRPr>
          </a:p>
        </p:txBody>
      </p:sp>
      <p:grpSp>
        <p:nvGrpSpPr>
          <p:cNvPr id="10245" name="Group 55"/>
          <p:cNvGrpSpPr>
            <a:grpSpLocks/>
          </p:cNvGrpSpPr>
          <p:nvPr/>
        </p:nvGrpSpPr>
        <p:grpSpPr bwMode="auto">
          <a:xfrm>
            <a:off x="4038600" y="1219200"/>
            <a:ext cx="4572000" cy="1447800"/>
            <a:chOff x="2544" y="768"/>
            <a:chExt cx="2880" cy="864"/>
          </a:xfrm>
        </p:grpSpPr>
        <p:sp>
          <p:nvSpPr>
            <p:cNvPr id="10270" name="Rectangle 31"/>
            <p:cNvSpPr>
              <a:spLocks noChangeArrowheads="1"/>
            </p:cNvSpPr>
            <p:nvPr/>
          </p:nvSpPr>
          <p:spPr bwMode="auto">
            <a:xfrm>
              <a:off x="254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271" name="Rectangle 32"/>
            <p:cNvSpPr>
              <a:spLocks noChangeArrowheads="1"/>
            </p:cNvSpPr>
            <p:nvPr/>
          </p:nvSpPr>
          <p:spPr bwMode="auto">
            <a:xfrm>
              <a:off x="273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10272" name="Rectangle 33"/>
            <p:cNvSpPr>
              <a:spLocks noChangeArrowheads="1"/>
            </p:cNvSpPr>
            <p:nvPr/>
          </p:nvSpPr>
          <p:spPr bwMode="auto">
            <a:xfrm>
              <a:off x="302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273" name="Rectangle 34"/>
            <p:cNvSpPr>
              <a:spLocks noChangeArrowheads="1"/>
            </p:cNvSpPr>
            <p:nvPr/>
          </p:nvSpPr>
          <p:spPr bwMode="auto">
            <a:xfrm>
              <a:off x="321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10274" name="Rectangle 35"/>
            <p:cNvSpPr>
              <a:spLocks noChangeArrowheads="1"/>
            </p:cNvSpPr>
            <p:nvPr/>
          </p:nvSpPr>
          <p:spPr bwMode="auto">
            <a:xfrm>
              <a:off x="350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275" name="Rectangle 36"/>
            <p:cNvSpPr>
              <a:spLocks noChangeArrowheads="1"/>
            </p:cNvSpPr>
            <p:nvPr/>
          </p:nvSpPr>
          <p:spPr bwMode="auto">
            <a:xfrm>
              <a:off x="369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10276" name="Rectangle 37"/>
            <p:cNvSpPr>
              <a:spLocks noChangeArrowheads="1"/>
            </p:cNvSpPr>
            <p:nvPr/>
          </p:nvSpPr>
          <p:spPr bwMode="auto">
            <a:xfrm>
              <a:off x="398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277" name="Rectangle 38"/>
            <p:cNvSpPr>
              <a:spLocks noChangeArrowheads="1"/>
            </p:cNvSpPr>
            <p:nvPr/>
          </p:nvSpPr>
          <p:spPr bwMode="auto">
            <a:xfrm>
              <a:off x="417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10278" name="Rectangle 39"/>
            <p:cNvSpPr>
              <a:spLocks noChangeArrowheads="1"/>
            </p:cNvSpPr>
            <p:nvPr/>
          </p:nvSpPr>
          <p:spPr bwMode="auto">
            <a:xfrm>
              <a:off x="446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279" name="Rectangle 40"/>
            <p:cNvSpPr>
              <a:spLocks noChangeArrowheads="1"/>
            </p:cNvSpPr>
            <p:nvPr/>
          </p:nvSpPr>
          <p:spPr bwMode="auto">
            <a:xfrm>
              <a:off x="465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10280" name="Rectangle 41"/>
            <p:cNvSpPr>
              <a:spLocks noChangeArrowheads="1"/>
            </p:cNvSpPr>
            <p:nvPr/>
          </p:nvSpPr>
          <p:spPr bwMode="auto">
            <a:xfrm>
              <a:off x="494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281" name="Rectangle 42"/>
            <p:cNvSpPr>
              <a:spLocks noChangeArrowheads="1"/>
            </p:cNvSpPr>
            <p:nvPr/>
          </p:nvSpPr>
          <p:spPr bwMode="auto">
            <a:xfrm>
              <a:off x="513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grpSp>
      <p:sp>
        <p:nvSpPr>
          <p:cNvPr id="10246" name="Text Box 43"/>
          <p:cNvSpPr txBox="1">
            <a:spLocks noChangeArrowheads="1"/>
          </p:cNvSpPr>
          <p:nvPr/>
        </p:nvSpPr>
        <p:spPr bwMode="auto">
          <a:xfrm>
            <a:off x="3998913"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10247" name="Text Box 44"/>
          <p:cNvSpPr txBox="1">
            <a:spLocks noChangeArrowheads="1"/>
          </p:cNvSpPr>
          <p:nvPr/>
        </p:nvSpPr>
        <p:spPr bwMode="auto">
          <a:xfrm>
            <a:off x="4378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10248" name="Text Box 45"/>
          <p:cNvSpPr txBox="1">
            <a:spLocks noChangeArrowheads="1"/>
          </p:cNvSpPr>
          <p:nvPr/>
        </p:nvSpPr>
        <p:spPr bwMode="auto">
          <a:xfrm>
            <a:off x="4759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10249" name="Text Box 46"/>
          <p:cNvSpPr txBox="1">
            <a:spLocks noChangeArrowheads="1"/>
          </p:cNvSpPr>
          <p:nvPr/>
        </p:nvSpPr>
        <p:spPr bwMode="auto">
          <a:xfrm>
            <a:off x="5140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10250" name="Text Box 47"/>
          <p:cNvSpPr txBox="1">
            <a:spLocks noChangeArrowheads="1"/>
          </p:cNvSpPr>
          <p:nvPr/>
        </p:nvSpPr>
        <p:spPr bwMode="auto">
          <a:xfrm>
            <a:off x="5521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10251" name="Text Box 48"/>
          <p:cNvSpPr txBox="1">
            <a:spLocks noChangeArrowheads="1"/>
          </p:cNvSpPr>
          <p:nvPr/>
        </p:nvSpPr>
        <p:spPr bwMode="auto">
          <a:xfrm>
            <a:off x="5902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10252" name="Text Box 49"/>
          <p:cNvSpPr txBox="1">
            <a:spLocks noChangeArrowheads="1"/>
          </p:cNvSpPr>
          <p:nvPr/>
        </p:nvSpPr>
        <p:spPr bwMode="auto">
          <a:xfrm>
            <a:off x="6283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10253" name="Text Box 50"/>
          <p:cNvSpPr txBox="1">
            <a:spLocks noChangeArrowheads="1"/>
          </p:cNvSpPr>
          <p:nvPr/>
        </p:nvSpPr>
        <p:spPr bwMode="auto">
          <a:xfrm>
            <a:off x="6664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10254" name="Text Box 51"/>
          <p:cNvSpPr txBox="1">
            <a:spLocks noChangeArrowheads="1"/>
          </p:cNvSpPr>
          <p:nvPr/>
        </p:nvSpPr>
        <p:spPr bwMode="auto">
          <a:xfrm>
            <a:off x="7045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10255" name="Text Box 52"/>
          <p:cNvSpPr txBox="1">
            <a:spLocks noChangeArrowheads="1"/>
          </p:cNvSpPr>
          <p:nvPr/>
        </p:nvSpPr>
        <p:spPr bwMode="auto">
          <a:xfrm>
            <a:off x="7426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10256" name="Text Box 53"/>
          <p:cNvSpPr txBox="1">
            <a:spLocks noChangeArrowheads="1"/>
          </p:cNvSpPr>
          <p:nvPr/>
        </p:nvSpPr>
        <p:spPr bwMode="auto">
          <a:xfrm>
            <a:off x="7807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10257" name="Text Box 54"/>
          <p:cNvSpPr txBox="1">
            <a:spLocks noChangeArrowheads="1"/>
          </p:cNvSpPr>
          <p:nvPr/>
        </p:nvSpPr>
        <p:spPr bwMode="auto">
          <a:xfrm>
            <a:off x="8188325" y="1295400"/>
            <a:ext cx="425450"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10258" name="Text Box 56"/>
          <p:cNvSpPr txBox="1">
            <a:spLocks noChangeArrowheads="1"/>
          </p:cNvSpPr>
          <p:nvPr/>
        </p:nvSpPr>
        <p:spPr bwMode="auto">
          <a:xfrm>
            <a:off x="5307013" y="2697163"/>
            <a:ext cx="206375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ε(</a:t>
            </a:r>
            <a:r>
              <a:rPr lang="en-US" sz="2800" i="1">
                <a:solidFill>
                  <a:srgbClr val="FF0000"/>
                </a:solidFill>
              </a:rPr>
              <a:t>x</a:t>
            </a:r>
            <a:r>
              <a:rPr lang="en-US" sz="2800">
                <a:solidFill>
                  <a:srgbClr val="FF0000"/>
                </a:solidFill>
              </a:rPr>
              <a:t>) = ε(</a:t>
            </a:r>
            <a:r>
              <a:rPr lang="en-US" sz="2800" i="1">
                <a:solidFill>
                  <a:srgbClr val="FF0000"/>
                </a:solidFill>
              </a:rPr>
              <a:t>x</a:t>
            </a:r>
            <a:r>
              <a:rPr lang="en-US" sz="2800">
                <a:solidFill>
                  <a:srgbClr val="FF0000"/>
                </a:solidFill>
              </a:rPr>
              <a:t>+</a:t>
            </a:r>
            <a:r>
              <a:rPr lang="en-US" sz="2800" i="1">
                <a:solidFill>
                  <a:srgbClr val="FF0000"/>
                </a:solidFill>
              </a:rPr>
              <a:t>a</a:t>
            </a:r>
            <a:r>
              <a:rPr lang="en-US" sz="2800">
                <a:solidFill>
                  <a:srgbClr val="FF0000"/>
                </a:solidFill>
              </a:rPr>
              <a:t>)</a:t>
            </a:r>
          </a:p>
        </p:txBody>
      </p:sp>
      <p:graphicFrame>
        <p:nvGraphicFramePr>
          <p:cNvPr id="10242" name="Object 2"/>
          <p:cNvGraphicFramePr>
            <a:graphicFrameLocks noChangeAspect="1"/>
          </p:cNvGraphicFramePr>
          <p:nvPr/>
        </p:nvGraphicFramePr>
        <p:xfrm>
          <a:off x="560388" y="1624013"/>
          <a:ext cx="2843212" cy="603250"/>
        </p:xfrm>
        <a:graphic>
          <a:graphicData uri="http://schemas.openxmlformats.org/presentationml/2006/ole">
            <p:oleObj spid="_x0000_s10242" name="Equation" r:id="rId3" imgW="1079500" imgH="228600" progId="">
              <p:embed/>
            </p:oleObj>
          </a:graphicData>
        </a:graphic>
      </p:graphicFrame>
      <p:sp>
        <p:nvSpPr>
          <p:cNvPr id="10259" name="Line 58"/>
          <p:cNvSpPr>
            <a:spLocks noChangeShapeType="1"/>
          </p:cNvSpPr>
          <p:nvPr/>
        </p:nvSpPr>
        <p:spPr bwMode="auto">
          <a:xfrm>
            <a:off x="4038600" y="2819400"/>
            <a:ext cx="762000" cy="0"/>
          </a:xfrm>
          <a:prstGeom prst="line">
            <a:avLst/>
          </a:prstGeom>
          <a:noFill/>
          <a:ln w="9525">
            <a:solidFill>
              <a:srgbClr val="FF0000"/>
            </a:solidFill>
            <a:round/>
            <a:headEnd type="triangle" w="med" len="med"/>
            <a:tailEnd type="triangle" w="med" len="med"/>
          </a:ln>
        </p:spPr>
        <p:txBody>
          <a:bodyPr wrap="none" anchor="ctr"/>
          <a:lstStyle/>
          <a:p>
            <a:endParaRPr lang="cs-CZ"/>
          </a:p>
        </p:txBody>
      </p:sp>
      <p:sp>
        <p:nvSpPr>
          <p:cNvPr id="10260" name="Text Box 59"/>
          <p:cNvSpPr txBox="1">
            <a:spLocks noChangeArrowheads="1"/>
          </p:cNvSpPr>
          <p:nvPr/>
        </p:nvSpPr>
        <p:spPr bwMode="auto">
          <a:xfrm>
            <a:off x="4267200" y="2743200"/>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grpSp>
        <p:nvGrpSpPr>
          <p:cNvPr id="3" name="Group 72"/>
          <p:cNvGrpSpPr>
            <a:grpSpLocks/>
          </p:cNvGrpSpPr>
          <p:nvPr/>
        </p:nvGrpSpPr>
        <p:grpSpPr bwMode="auto">
          <a:xfrm>
            <a:off x="57150" y="3322638"/>
            <a:ext cx="9112250" cy="1312862"/>
            <a:chOff x="36" y="2093"/>
            <a:chExt cx="5740" cy="827"/>
          </a:xfrm>
        </p:grpSpPr>
        <p:sp>
          <p:nvSpPr>
            <p:cNvPr id="10269" name="Text Box 60"/>
            <p:cNvSpPr txBox="1">
              <a:spLocks noChangeArrowheads="1"/>
            </p:cNvSpPr>
            <p:nvPr/>
          </p:nvSpPr>
          <p:spPr bwMode="auto">
            <a:xfrm>
              <a:off x="36" y="2323"/>
              <a:ext cx="1676" cy="327"/>
            </a:xfrm>
            <a:prstGeom prst="rect">
              <a:avLst/>
            </a:prstGeom>
            <a:noFill/>
            <a:ln w="9525">
              <a:noFill/>
              <a:miter lim="800000"/>
              <a:headEnd/>
              <a:tailEnd/>
            </a:ln>
          </p:spPr>
          <p:txBody>
            <a:bodyPr wrap="none">
              <a:spAutoFit/>
            </a:bodyPr>
            <a:lstStyle/>
            <a:p>
              <a:pPr algn="ctr" eaLnBrk="0" hangingPunct="0"/>
              <a:r>
                <a:rPr lang="en-US" sz="2800"/>
                <a:t>Consider </a:t>
              </a:r>
              <a:r>
                <a:rPr lang="en-US" sz="2800" i="1">
                  <a:solidFill>
                    <a:schemeClr val="accent2"/>
                  </a:solidFill>
                </a:rPr>
                <a:t>k</a:t>
              </a:r>
              <a:r>
                <a:rPr lang="en-US" sz="2800">
                  <a:solidFill>
                    <a:schemeClr val="accent2"/>
                  </a:solidFill>
                </a:rPr>
                <a:t>+2π/</a:t>
              </a:r>
              <a:r>
                <a:rPr lang="en-US" sz="2800" i="1">
                  <a:solidFill>
                    <a:schemeClr val="accent2"/>
                  </a:solidFill>
                </a:rPr>
                <a:t>a</a:t>
              </a:r>
              <a:r>
                <a:rPr lang="en-US" sz="2800"/>
                <a:t>:</a:t>
              </a:r>
            </a:p>
          </p:txBody>
        </p:sp>
        <p:graphicFrame>
          <p:nvGraphicFramePr>
            <p:cNvPr id="10243" name="Object 3"/>
            <p:cNvGraphicFramePr>
              <a:graphicFrameLocks noChangeAspect="1"/>
            </p:cNvGraphicFramePr>
            <p:nvPr/>
          </p:nvGraphicFramePr>
          <p:xfrm>
            <a:off x="1745" y="2093"/>
            <a:ext cx="4031" cy="827"/>
          </p:xfrm>
          <a:graphic>
            <a:graphicData uri="http://schemas.openxmlformats.org/presentationml/2006/ole">
              <p:oleObj spid="_x0000_s10243" name="Equation" r:id="rId4" imgW="2413000" imgH="495300" progId="">
                <p:embed/>
              </p:oleObj>
            </a:graphicData>
          </a:graphic>
        </p:graphicFrame>
      </p:grpSp>
      <p:grpSp>
        <p:nvGrpSpPr>
          <p:cNvPr id="4" name="Group 71"/>
          <p:cNvGrpSpPr>
            <a:grpSpLocks/>
          </p:cNvGrpSpPr>
          <p:nvPr/>
        </p:nvGrpSpPr>
        <p:grpSpPr bwMode="auto">
          <a:xfrm>
            <a:off x="6604000" y="4800600"/>
            <a:ext cx="2362200" cy="1889125"/>
            <a:chOff x="4160" y="3024"/>
            <a:chExt cx="1488" cy="1190"/>
          </a:xfrm>
        </p:grpSpPr>
        <p:sp>
          <p:nvSpPr>
            <p:cNvPr id="10266" name="Line 62"/>
            <p:cNvSpPr>
              <a:spLocks noChangeShapeType="1"/>
            </p:cNvSpPr>
            <p:nvPr/>
          </p:nvSpPr>
          <p:spPr bwMode="auto">
            <a:xfrm>
              <a:off x="4160" y="3024"/>
              <a:ext cx="1488" cy="0"/>
            </a:xfrm>
            <a:prstGeom prst="line">
              <a:avLst/>
            </a:prstGeom>
            <a:noFill/>
            <a:ln w="9525">
              <a:solidFill>
                <a:srgbClr val="FF0000"/>
              </a:solidFill>
              <a:round/>
              <a:headEnd/>
              <a:tailEnd/>
            </a:ln>
          </p:spPr>
          <p:txBody>
            <a:bodyPr wrap="none" anchor="ctr"/>
            <a:lstStyle/>
            <a:p>
              <a:endParaRPr lang="cs-CZ"/>
            </a:p>
          </p:txBody>
        </p:sp>
        <p:sp>
          <p:nvSpPr>
            <p:cNvPr id="10267" name="Text Box 63"/>
            <p:cNvSpPr txBox="1">
              <a:spLocks noChangeArrowheads="1"/>
            </p:cNvSpPr>
            <p:nvPr/>
          </p:nvSpPr>
          <p:spPr bwMode="auto">
            <a:xfrm>
              <a:off x="4488" y="3072"/>
              <a:ext cx="808" cy="288"/>
            </a:xfrm>
            <a:prstGeom prst="rect">
              <a:avLst/>
            </a:prstGeom>
            <a:noFill/>
            <a:ln w="9525">
              <a:noFill/>
              <a:miter lim="800000"/>
              <a:headEnd/>
              <a:tailEnd/>
            </a:ln>
          </p:spPr>
          <p:txBody>
            <a:bodyPr wrap="none">
              <a:spAutoFit/>
            </a:bodyPr>
            <a:lstStyle/>
            <a:p>
              <a:pPr algn="ctr" eaLnBrk="0" hangingPunct="0"/>
              <a:r>
                <a:rPr lang="en-US">
                  <a:solidFill>
                    <a:srgbClr val="FF0000"/>
                  </a:solidFill>
                </a:rPr>
                <a:t>periodic!</a:t>
              </a:r>
            </a:p>
          </p:txBody>
        </p:sp>
        <p:sp>
          <p:nvSpPr>
            <p:cNvPr id="10268" name="Text Box 64"/>
            <p:cNvSpPr txBox="1">
              <a:spLocks noChangeArrowheads="1"/>
            </p:cNvSpPr>
            <p:nvPr/>
          </p:nvSpPr>
          <p:spPr bwMode="auto">
            <a:xfrm>
              <a:off x="4304" y="3312"/>
              <a:ext cx="1228" cy="902"/>
            </a:xfrm>
            <a:prstGeom prst="rect">
              <a:avLst/>
            </a:prstGeom>
            <a:noFill/>
            <a:ln w="9525">
              <a:noFill/>
              <a:miter lim="800000"/>
              <a:headEnd/>
              <a:tailEnd/>
            </a:ln>
          </p:spPr>
          <p:txBody>
            <a:bodyPr wrap="none">
              <a:spAutoFit/>
            </a:bodyPr>
            <a:lstStyle/>
            <a:p>
              <a:pPr algn="ctr" eaLnBrk="0" hangingPunct="0"/>
              <a:r>
                <a:rPr lang="en-US"/>
                <a:t>satisfies same</a:t>
              </a:r>
            </a:p>
            <a:p>
              <a:pPr algn="ctr" eaLnBrk="0" hangingPunct="0"/>
              <a:r>
                <a:rPr lang="en-US"/>
                <a:t>equation as </a:t>
              </a:r>
              <a:r>
                <a:rPr lang="en-US" i="1"/>
                <a:t>H</a:t>
              </a:r>
              <a:r>
                <a:rPr lang="en-US" i="1" baseline="-25000"/>
                <a:t>k</a:t>
              </a:r>
            </a:p>
            <a:p>
              <a:pPr algn="ctr" eaLnBrk="0" hangingPunct="0"/>
              <a:r>
                <a:rPr lang="en-US"/>
                <a:t> </a:t>
              </a:r>
              <a:r>
                <a:rPr lang="en-US">
                  <a:solidFill>
                    <a:srgbClr val="FF0000"/>
                  </a:solidFill>
                </a:rPr>
                <a:t>= </a:t>
              </a:r>
              <a:r>
                <a:rPr lang="en-US" i="1">
                  <a:solidFill>
                    <a:srgbClr val="FF0000"/>
                  </a:solidFill>
                </a:rPr>
                <a:t>H</a:t>
              </a:r>
              <a:r>
                <a:rPr lang="en-US" i="1" baseline="-25000">
                  <a:solidFill>
                    <a:srgbClr val="FF0000"/>
                  </a:solidFill>
                </a:rPr>
                <a:t>k</a:t>
              </a:r>
            </a:p>
            <a:p>
              <a:pPr algn="ctr" eaLnBrk="0" hangingPunct="0"/>
              <a:endParaRPr lang="en-US" i="1" baseline="-25000"/>
            </a:p>
          </p:txBody>
        </p:sp>
      </p:grpSp>
      <p:grpSp>
        <p:nvGrpSpPr>
          <p:cNvPr id="5" name="Group 70"/>
          <p:cNvGrpSpPr>
            <a:grpSpLocks/>
          </p:cNvGrpSpPr>
          <p:nvPr/>
        </p:nvGrpSpPr>
        <p:grpSpPr bwMode="auto">
          <a:xfrm>
            <a:off x="1143000" y="5029200"/>
            <a:ext cx="4343400" cy="1371600"/>
            <a:chOff x="672" y="3408"/>
            <a:chExt cx="2736" cy="864"/>
          </a:xfrm>
        </p:grpSpPr>
        <p:sp>
          <p:nvSpPr>
            <p:cNvPr id="10264" name="Rectangle 67"/>
            <p:cNvSpPr>
              <a:spLocks noChangeArrowheads="1"/>
            </p:cNvSpPr>
            <p:nvPr/>
          </p:nvSpPr>
          <p:spPr bwMode="auto">
            <a:xfrm>
              <a:off x="672" y="3408"/>
              <a:ext cx="2736" cy="864"/>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10265" name="Text Box 66"/>
            <p:cNvSpPr txBox="1">
              <a:spLocks noChangeArrowheads="1"/>
            </p:cNvSpPr>
            <p:nvPr/>
          </p:nvSpPr>
          <p:spPr bwMode="auto">
            <a:xfrm>
              <a:off x="768" y="3408"/>
              <a:ext cx="2542" cy="825"/>
            </a:xfrm>
            <a:prstGeom prst="rect">
              <a:avLst/>
            </a:prstGeom>
            <a:noFill/>
            <a:ln w="9525">
              <a:noFill/>
              <a:miter lim="800000"/>
              <a:headEnd/>
              <a:tailEnd/>
            </a:ln>
          </p:spPr>
          <p:txBody>
            <a:bodyPr wrap="none">
              <a:spAutoFit/>
            </a:bodyPr>
            <a:lstStyle/>
            <a:p>
              <a:pPr algn="ctr" eaLnBrk="0" hangingPunct="0"/>
              <a:r>
                <a:rPr lang="en-US" i="1">
                  <a:solidFill>
                    <a:srgbClr val="FF0000"/>
                  </a:solidFill>
                </a:rPr>
                <a:t>k</a:t>
              </a:r>
              <a:r>
                <a:rPr lang="en-US">
                  <a:solidFill>
                    <a:srgbClr val="FF0000"/>
                  </a:solidFill>
                </a:rPr>
                <a:t> is periodic</a:t>
              </a:r>
              <a:r>
                <a:rPr lang="en-US"/>
                <a:t>:</a:t>
              </a:r>
            </a:p>
            <a:p>
              <a:pPr algn="ctr" eaLnBrk="0" hangingPunct="0"/>
              <a:r>
                <a:rPr lang="en-US" sz="3200" i="1">
                  <a:solidFill>
                    <a:schemeClr val="accent2"/>
                  </a:solidFill>
                </a:rPr>
                <a:t>k</a:t>
              </a:r>
              <a:r>
                <a:rPr lang="en-US" sz="3200">
                  <a:solidFill>
                    <a:schemeClr val="accent2"/>
                  </a:solidFill>
                </a:rPr>
                <a:t> + 2π/</a:t>
              </a:r>
              <a:r>
                <a:rPr lang="en-US" sz="3200" i="1">
                  <a:solidFill>
                    <a:schemeClr val="accent2"/>
                  </a:solidFill>
                </a:rPr>
                <a:t>a</a:t>
              </a:r>
              <a:r>
                <a:rPr lang="en-US" sz="3200">
                  <a:solidFill>
                    <a:schemeClr val="accent2"/>
                  </a:solidFill>
                </a:rPr>
                <a:t> equivalent to </a:t>
              </a:r>
              <a:r>
                <a:rPr lang="en-US" sz="3200" i="1">
                  <a:solidFill>
                    <a:schemeClr val="accent2"/>
                  </a:solidFill>
                </a:rPr>
                <a:t>k</a:t>
              </a:r>
            </a:p>
            <a:p>
              <a:pPr algn="ctr" eaLnBrk="0" hangingPunct="0"/>
              <a:r>
                <a:rPr lang="ja-JP" altLang="en-US"/>
                <a:t>“</a:t>
              </a:r>
              <a:r>
                <a:rPr lang="en-US" altLang="ja-JP"/>
                <a:t>quasi-phase-matching</a:t>
              </a:r>
              <a:r>
                <a:rPr lang="ja-JP" altLang="en-US"/>
                <a:t>”</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85800" y="0"/>
            <a:ext cx="7772400" cy="1143000"/>
          </a:xfrm>
        </p:spPr>
        <p:txBody>
          <a:bodyPr/>
          <a:lstStyle/>
          <a:p>
            <a:r>
              <a:rPr lang="en-US" smtClean="0">
                <a:ea typeface="ＭＳ Ｐゴシック" charset="-128"/>
              </a:rPr>
              <a:t>Coupled-wave Theory</a:t>
            </a:r>
            <a:br>
              <a:rPr lang="en-US" smtClean="0">
                <a:ea typeface="ＭＳ Ｐゴシック" charset="-128"/>
              </a:rPr>
            </a:br>
            <a:r>
              <a:rPr lang="en-US" sz="2400" smtClean="0">
                <a:ea typeface="ＭＳ Ｐゴシック" charset="-128"/>
              </a:rPr>
              <a:t>(skipping all the math…)</a:t>
            </a:r>
            <a:endParaRPr lang="en-US" smtClean="0">
              <a:ea typeface="ＭＳ Ｐゴシック" charset="-128"/>
            </a:endParaRPr>
          </a:p>
        </p:txBody>
      </p:sp>
      <p:graphicFrame>
        <p:nvGraphicFramePr>
          <p:cNvPr id="35842" name="Object 2"/>
          <p:cNvGraphicFramePr>
            <a:graphicFrameLocks noChangeAspect="1"/>
          </p:cNvGraphicFramePr>
          <p:nvPr/>
        </p:nvGraphicFramePr>
        <p:xfrm>
          <a:off x="1143000" y="1447800"/>
          <a:ext cx="6559550" cy="1349375"/>
        </p:xfrm>
        <a:graphic>
          <a:graphicData uri="http://schemas.openxmlformats.org/presentationml/2006/ole">
            <p:oleObj spid="_x0000_s35842" name="Equation" r:id="rId3" imgW="1854200" imgH="381000" progId="Equation.3">
              <p:embed/>
            </p:oleObj>
          </a:graphicData>
        </a:graphic>
      </p:graphicFrame>
      <p:grpSp>
        <p:nvGrpSpPr>
          <p:cNvPr id="2" name="Group 4"/>
          <p:cNvGrpSpPr>
            <a:grpSpLocks/>
          </p:cNvGrpSpPr>
          <p:nvPr/>
        </p:nvGrpSpPr>
        <p:grpSpPr bwMode="auto">
          <a:xfrm>
            <a:off x="2346325" y="2667000"/>
            <a:ext cx="3960813" cy="2162175"/>
            <a:chOff x="1478" y="1680"/>
            <a:chExt cx="2495" cy="1362"/>
          </a:xfrm>
        </p:grpSpPr>
        <p:sp>
          <p:nvSpPr>
            <p:cNvPr id="35852" name="Line 5"/>
            <p:cNvSpPr>
              <a:spLocks noChangeShapeType="1"/>
            </p:cNvSpPr>
            <p:nvPr/>
          </p:nvSpPr>
          <p:spPr bwMode="auto">
            <a:xfrm flipV="1">
              <a:off x="2112" y="1680"/>
              <a:ext cx="336" cy="384"/>
            </a:xfrm>
            <a:prstGeom prst="line">
              <a:avLst/>
            </a:prstGeom>
            <a:noFill/>
            <a:ln w="38100">
              <a:solidFill>
                <a:schemeClr val="accent2"/>
              </a:solidFill>
              <a:round/>
              <a:headEnd/>
              <a:tailEnd type="triangle" w="med" len="med"/>
            </a:ln>
          </p:spPr>
          <p:txBody>
            <a:bodyPr wrap="none" anchor="ctr"/>
            <a:lstStyle/>
            <a:p>
              <a:endParaRPr lang="cs-CZ"/>
            </a:p>
          </p:txBody>
        </p:sp>
        <p:sp>
          <p:nvSpPr>
            <p:cNvPr id="35853" name="Text Box 6"/>
            <p:cNvSpPr txBox="1">
              <a:spLocks noChangeArrowheads="1"/>
            </p:cNvSpPr>
            <p:nvPr/>
          </p:nvSpPr>
          <p:spPr bwMode="auto">
            <a:xfrm>
              <a:off x="1478" y="2064"/>
              <a:ext cx="2495" cy="978"/>
            </a:xfrm>
            <a:prstGeom prst="rect">
              <a:avLst/>
            </a:prstGeom>
            <a:noFill/>
            <a:ln w="9525">
              <a:noFill/>
              <a:miter lim="800000"/>
              <a:headEnd/>
              <a:tailEnd/>
            </a:ln>
          </p:spPr>
          <p:txBody>
            <a:bodyPr wrap="none">
              <a:spAutoFit/>
            </a:bodyPr>
            <a:lstStyle/>
            <a:p>
              <a:pPr eaLnBrk="0" hangingPunct="0"/>
              <a:r>
                <a:rPr lang="en-US"/>
                <a:t>Depends only on:</a:t>
              </a:r>
            </a:p>
            <a:p>
              <a:pPr eaLnBrk="0" hangingPunct="0"/>
              <a:r>
                <a:rPr lang="en-US"/>
                <a:t>	• </a:t>
              </a:r>
              <a:r>
                <a:rPr lang="en-US">
                  <a:solidFill>
                    <a:schemeClr val="accent2"/>
                  </a:solidFill>
                </a:rPr>
                <a:t>strength of disorder</a:t>
              </a:r>
              <a:endParaRPr lang="en-US"/>
            </a:p>
            <a:p>
              <a:pPr eaLnBrk="0" hangingPunct="0"/>
              <a:r>
                <a:rPr lang="en-US"/>
                <a:t>	• mode </a:t>
              </a:r>
              <a:r>
                <a:rPr lang="en-US">
                  <a:solidFill>
                    <a:srgbClr val="FF0000"/>
                  </a:solidFill>
                </a:rPr>
                <a:t>field at disorder</a:t>
              </a:r>
              <a:endParaRPr lang="en-US"/>
            </a:p>
            <a:p>
              <a:pPr eaLnBrk="0" hangingPunct="0"/>
              <a:r>
                <a:rPr lang="en-US"/>
                <a:t>	• group </a:t>
              </a:r>
              <a:r>
                <a:rPr lang="en-US">
                  <a:solidFill>
                    <a:schemeClr val="accent2"/>
                  </a:solidFill>
                </a:rPr>
                <a:t>velocities</a:t>
              </a:r>
              <a:endParaRPr lang="en-US"/>
            </a:p>
          </p:txBody>
        </p:sp>
      </p:grpSp>
      <p:grpSp>
        <p:nvGrpSpPr>
          <p:cNvPr id="3" name="Group 7"/>
          <p:cNvGrpSpPr>
            <a:grpSpLocks/>
          </p:cNvGrpSpPr>
          <p:nvPr/>
        </p:nvGrpSpPr>
        <p:grpSpPr bwMode="auto">
          <a:xfrm>
            <a:off x="381000" y="5105400"/>
            <a:ext cx="8686800" cy="1676400"/>
            <a:chOff x="240" y="3216"/>
            <a:chExt cx="5472" cy="1056"/>
          </a:xfrm>
        </p:grpSpPr>
        <p:sp>
          <p:nvSpPr>
            <p:cNvPr id="35849" name="Rectangle 8"/>
            <p:cNvSpPr>
              <a:spLocks noChangeArrowheads="1"/>
            </p:cNvSpPr>
            <p:nvPr/>
          </p:nvSpPr>
          <p:spPr bwMode="auto">
            <a:xfrm>
              <a:off x="720" y="3216"/>
              <a:ext cx="4992" cy="1056"/>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35850" name="Line 9"/>
            <p:cNvSpPr>
              <a:spLocks noChangeShapeType="1"/>
            </p:cNvSpPr>
            <p:nvPr/>
          </p:nvSpPr>
          <p:spPr bwMode="auto">
            <a:xfrm>
              <a:off x="240" y="3744"/>
              <a:ext cx="384" cy="0"/>
            </a:xfrm>
            <a:prstGeom prst="line">
              <a:avLst/>
            </a:prstGeom>
            <a:noFill/>
            <a:ln w="76200">
              <a:solidFill>
                <a:srgbClr val="FF0000"/>
              </a:solidFill>
              <a:round/>
              <a:headEnd/>
              <a:tailEnd type="triangle" w="med" len="med"/>
            </a:ln>
          </p:spPr>
          <p:txBody>
            <a:bodyPr wrap="none" anchor="ctr"/>
            <a:lstStyle/>
            <a:p>
              <a:endParaRPr lang="cs-CZ"/>
            </a:p>
          </p:txBody>
        </p:sp>
        <p:sp>
          <p:nvSpPr>
            <p:cNvPr id="35851" name="Text Box 10"/>
            <p:cNvSpPr txBox="1">
              <a:spLocks noChangeArrowheads="1"/>
            </p:cNvSpPr>
            <p:nvPr/>
          </p:nvSpPr>
          <p:spPr bwMode="auto">
            <a:xfrm>
              <a:off x="865" y="3331"/>
              <a:ext cx="4766" cy="903"/>
            </a:xfrm>
            <a:prstGeom prst="rect">
              <a:avLst/>
            </a:prstGeom>
            <a:noFill/>
            <a:ln w="9525">
              <a:noFill/>
              <a:miter lim="800000"/>
              <a:headEnd/>
              <a:tailEnd/>
            </a:ln>
          </p:spPr>
          <p:txBody>
            <a:bodyPr wrap="none">
              <a:spAutoFit/>
            </a:bodyPr>
            <a:lstStyle/>
            <a:p>
              <a:pPr algn="ctr" eaLnBrk="0" hangingPunct="0"/>
              <a:r>
                <a:rPr lang="en-US" sz="2800">
                  <a:solidFill>
                    <a:srgbClr val="FF0000"/>
                  </a:solidFill>
                </a:rPr>
                <a:t>Weak disorder, short correlations</a:t>
              </a:r>
              <a:r>
                <a:rPr lang="en-US" sz="2800"/>
                <a:t>: refl. ~ |coupling|</a:t>
              </a:r>
              <a:r>
                <a:rPr lang="en-US" sz="2800" baseline="30000"/>
                <a:t>2</a:t>
              </a:r>
              <a:endParaRPr lang="en-US" sz="2800"/>
            </a:p>
            <a:p>
              <a:pPr algn="ctr" eaLnBrk="0" hangingPunct="0"/>
              <a:r>
                <a:rPr lang="en-US" sz="2800"/>
                <a:t>if disorder and modes are </a:t>
              </a:r>
              <a:r>
                <a:rPr lang="ja-JP" altLang="en-US" sz="2800"/>
                <a:t>“</a:t>
              </a:r>
              <a:r>
                <a:rPr lang="en-US" altLang="ja-JP" sz="2800"/>
                <a:t>same,</a:t>
              </a:r>
              <a:r>
                <a:rPr lang="ja-JP" altLang="en-US" sz="2800"/>
                <a:t>”</a:t>
              </a:r>
              <a:endParaRPr lang="en-US" altLang="ja-JP" sz="2800"/>
            </a:p>
            <a:p>
              <a:pPr algn="ctr" eaLnBrk="0" hangingPunct="0"/>
              <a:r>
                <a:rPr lang="en-US" sz="3200"/>
                <a:t>then </a:t>
              </a:r>
              <a:r>
                <a:rPr lang="en-US" sz="3200">
                  <a:solidFill>
                    <a:schemeClr val="accent2"/>
                  </a:solidFill>
                </a:rPr>
                <a:t>reflection is the same</a:t>
              </a:r>
              <a:endParaRPr lang="en-US" sz="2800"/>
            </a:p>
          </p:txBody>
        </p:sp>
      </p:grpSp>
      <p:sp>
        <p:nvSpPr>
          <p:cNvPr id="35846" name="Text Box 11"/>
          <p:cNvSpPr txBox="1">
            <a:spLocks noChangeArrowheads="1"/>
          </p:cNvSpPr>
          <p:nvPr/>
        </p:nvSpPr>
        <p:spPr bwMode="auto">
          <a:xfrm>
            <a:off x="7616825" y="2165350"/>
            <a:ext cx="1603375" cy="1187450"/>
          </a:xfrm>
          <a:prstGeom prst="rect">
            <a:avLst/>
          </a:prstGeom>
          <a:noFill/>
          <a:ln w="9525">
            <a:noFill/>
            <a:miter lim="800000"/>
            <a:headEnd/>
            <a:tailEnd/>
          </a:ln>
        </p:spPr>
        <p:txBody>
          <a:bodyPr wrap="none">
            <a:spAutoFit/>
          </a:bodyPr>
          <a:lstStyle/>
          <a:p>
            <a:pPr algn="ctr" eaLnBrk="0" hangingPunct="0"/>
            <a:r>
              <a:rPr lang="en-US"/>
              <a:t>mode</a:t>
            </a:r>
          </a:p>
          <a:p>
            <a:pPr algn="ctr" eaLnBrk="0" hangingPunct="0"/>
            <a:r>
              <a:rPr lang="en-US"/>
              <a:t>expansion</a:t>
            </a:r>
          </a:p>
          <a:p>
            <a:pPr algn="ctr" eaLnBrk="0" hangingPunct="0"/>
            <a:r>
              <a:rPr lang="en-US"/>
              <a:t>coefficients</a:t>
            </a:r>
          </a:p>
        </p:txBody>
      </p:sp>
      <p:sp>
        <p:nvSpPr>
          <p:cNvPr id="35847" name="Line 12"/>
          <p:cNvSpPr>
            <a:spLocks noChangeShapeType="1"/>
          </p:cNvSpPr>
          <p:nvPr/>
        </p:nvSpPr>
        <p:spPr bwMode="auto">
          <a:xfrm>
            <a:off x="7696200" y="2286000"/>
            <a:ext cx="228600" cy="76200"/>
          </a:xfrm>
          <a:prstGeom prst="line">
            <a:avLst/>
          </a:prstGeom>
          <a:noFill/>
          <a:ln w="9525">
            <a:solidFill>
              <a:schemeClr val="tx1"/>
            </a:solidFill>
            <a:round/>
            <a:headEnd/>
            <a:tailEnd/>
          </a:ln>
        </p:spPr>
        <p:txBody>
          <a:bodyPr wrap="none" anchor="ctr"/>
          <a:lstStyle/>
          <a:p>
            <a:endParaRPr lang="cs-CZ"/>
          </a:p>
        </p:txBody>
      </p:sp>
      <p:sp>
        <p:nvSpPr>
          <p:cNvPr id="35848" name="Text Box 13"/>
          <p:cNvSpPr txBox="1">
            <a:spLocks noChangeArrowheads="1"/>
          </p:cNvSpPr>
          <p:nvPr/>
        </p:nvSpPr>
        <p:spPr bwMode="auto">
          <a:xfrm>
            <a:off x="4667250" y="3314700"/>
            <a:ext cx="4464050" cy="366713"/>
          </a:xfrm>
          <a:prstGeom prst="rect">
            <a:avLst/>
          </a:prstGeom>
          <a:noFill/>
          <a:ln w="9525">
            <a:noFill/>
            <a:miter lim="800000"/>
            <a:headEnd/>
            <a:tailEnd/>
          </a:ln>
        </p:spPr>
        <p:txBody>
          <a:bodyPr wrap="none">
            <a:spAutoFit/>
          </a:bodyPr>
          <a:lstStyle/>
          <a:p>
            <a:pPr algn="ctr" eaLnBrk="0" hangingPunct="0"/>
            <a:r>
              <a:rPr lang="en-US" sz="1800"/>
              <a:t>[ M. L. Povinelli </a:t>
            </a:r>
            <a:r>
              <a:rPr lang="en-US" sz="1800" i="1"/>
              <a:t>et al.</a:t>
            </a:r>
            <a:r>
              <a:rPr lang="en-US" sz="1800"/>
              <a:t>, </a:t>
            </a:r>
            <a:r>
              <a:rPr lang="en-US" sz="1800" i="1"/>
              <a:t>APL</a:t>
            </a:r>
            <a:r>
              <a:rPr lang="en-US" sz="1800"/>
              <a:t> </a:t>
            </a:r>
            <a:r>
              <a:rPr lang="en-US" sz="1800" b="1"/>
              <a:t>84</a:t>
            </a:r>
            <a:r>
              <a:rPr lang="en-US" sz="1800"/>
              <a:t>, 3639 (2004).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609600" y="0"/>
            <a:ext cx="7772400" cy="1143000"/>
          </a:xfrm>
        </p:spPr>
        <p:txBody>
          <a:bodyPr/>
          <a:lstStyle/>
          <a:p>
            <a:r>
              <a:rPr lang="en-US" smtClean="0">
                <a:ea typeface="ＭＳ Ｐゴシック" charset="-128"/>
              </a:rPr>
              <a:t>A Test Case</a:t>
            </a:r>
          </a:p>
        </p:txBody>
      </p:sp>
      <p:grpSp>
        <p:nvGrpSpPr>
          <p:cNvPr id="271363" name="Group 3"/>
          <p:cNvGrpSpPr>
            <a:grpSpLocks/>
          </p:cNvGrpSpPr>
          <p:nvPr/>
        </p:nvGrpSpPr>
        <p:grpSpPr bwMode="auto">
          <a:xfrm>
            <a:off x="1219200" y="1414463"/>
            <a:ext cx="2743200" cy="3740150"/>
            <a:chOff x="3164" y="1039"/>
            <a:chExt cx="1728" cy="2356"/>
          </a:xfrm>
        </p:grpSpPr>
        <p:pic>
          <p:nvPicPr>
            <p:cNvPr id="271438" name="Picture 4"/>
            <p:cNvPicPr>
              <a:picLocks noChangeAspect="1" noChangeArrowheads="1"/>
            </p:cNvPicPr>
            <p:nvPr/>
          </p:nvPicPr>
          <p:blipFill>
            <a:blip r:embed="rId2"/>
            <a:srcRect/>
            <a:stretch>
              <a:fillRect/>
            </a:stretch>
          </p:blipFill>
          <p:spPr bwMode="auto">
            <a:xfrm>
              <a:off x="4660" y="1323"/>
              <a:ext cx="232" cy="2064"/>
            </a:xfrm>
            <a:prstGeom prst="rect">
              <a:avLst/>
            </a:prstGeom>
            <a:noFill/>
            <a:ln w="9525">
              <a:noFill/>
              <a:miter lim="800000"/>
              <a:headEnd/>
              <a:tailEnd/>
            </a:ln>
          </p:spPr>
        </p:pic>
        <p:sp>
          <p:nvSpPr>
            <p:cNvPr id="271439" name="Rectangle 5"/>
            <p:cNvSpPr>
              <a:spLocks noChangeArrowheads="1"/>
            </p:cNvSpPr>
            <p:nvPr/>
          </p:nvSpPr>
          <p:spPr bwMode="auto">
            <a:xfrm>
              <a:off x="3164" y="1331"/>
              <a:ext cx="1480" cy="2064"/>
            </a:xfrm>
            <a:prstGeom prst="rect">
              <a:avLst/>
            </a:prstGeom>
            <a:noFill/>
            <a:ln w="12700">
              <a:solidFill>
                <a:srgbClr val="BBBBBB"/>
              </a:solidFill>
              <a:miter lim="800000"/>
              <a:headEnd/>
              <a:tailEnd/>
            </a:ln>
          </p:spPr>
          <p:txBody>
            <a:bodyPr/>
            <a:lstStyle/>
            <a:p>
              <a:pPr algn="ctr" eaLnBrk="0" hangingPunct="0"/>
              <a:endParaRPr lang="cs-CZ"/>
            </a:p>
          </p:txBody>
        </p:sp>
        <p:sp>
          <p:nvSpPr>
            <p:cNvPr id="271440" name="Rectangle 6"/>
            <p:cNvSpPr>
              <a:spLocks noChangeArrowheads="1"/>
            </p:cNvSpPr>
            <p:nvPr/>
          </p:nvSpPr>
          <p:spPr bwMode="auto">
            <a:xfrm>
              <a:off x="4668" y="1331"/>
              <a:ext cx="224" cy="2064"/>
            </a:xfrm>
            <a:prstGeom prst="rect">
              <a:avLst/>
            </a:prstGeom>
            <a:noFill/>
            <a:ln w="12700">
              <a:solidFill>
                <a:srgbClr val="BBBBBB"/>
              </a:solidFill>
              <a:miter lim="800000"/>
              <a:headEnd/>
              <a:tailEnd/>
            </a:ln>
          </p:spPr>
          <p:txBody>
            <a:bodyPr/>
            <a:lstStyle/>
            <a:p>
              <a:pPr algn="ctr" eaLnBrk="0" hangingPunct="0"/>
              <a:endParaRPr lang="cs-CZ"/>
            </a:p>
          </p:txBody>
        </p:sp>
        <p:sp>
          <p:nvSpPr>
            <p:cNvPr id="271441" name="Rectangle 7"/>
            <p:cNvSpPr>
              <a:spLocks noChangeArrowheads="1"/>
            </p:cNvSpPr>
            <p:nvPr/>
          </p:nvSpPr>
          <p:spPr bwMode="auto">
            <a:xfrm>
              <a:off x="3164" y="2315"/>
              <a:ext cx="1480" cy="72"/>
            </a:xfrm>
            <a:prstGeom prst="rect">
              <a:avLst/>
            </a:prstGeom>
            <a:solidFill>
              <a:srgbClr val="000000"/>
            </a:solidFill>
            <a:ln w="12700">
              <a:solidFill>
                <a:srgbClr val="000000"/>
              </a:solidFill>
              <a:miter lim="800000"/>
              <a:headEnd/>
              <a:tailEnd/>
            </a:ln>
          </p:spPr>
          <p:txBody>
            <a:bodyPr/>
            <a:lstStyle/>
            <a:p>
              <a:pPr algn="ctr" eaLnBrk="0" hangingPunct="0"/>
              <a:endParaRPr lang="cs-CZ"/>
            </a:p>
          </p:txBody>
        </p:sp>
        <p:sp>
          <p:nvSpPr>
            <p:cNvPr id="271442" name="Rectangle 8"/>
            <p:cNvSpPr>
              <a:spLocks noChangeArrowheads="1"/>
            </p:cNvSpPr>
            <p:nvPr/>
          </p:nvSpPr>
          <p:spPr bwMode="auto">
            <a:xfrm>
              <a:off x="4668" y="2315"/>
              <a:ext cx="224" cy="72"/>
            </a:xfrm>
            <a:prstGeom prst="rect">
              <a:avLst/>
            </a:prstGeom>
            <a:noFill/>
            <a:ln w="12700">
              <a:solidFill>
                <a:srgbClr val="000000"/>
              </a:solidFill>
              <a:miter lim="800000"/>
              <a:headEnd/>
              <a:tailEnd/>
            </a:ln>
          </p:spPr>
          <p:txBody>
            <a:bodyPr/>
            <a:lstStyle/>
            <a:p>
              <a:pPr algn="ctr" eaLnBrk="0" hangingPunct="0"/>
              <a:endParaRPr lang="cs-CZ"/>
            </a:p>
          </p:txBody>
        </p:sp>
        <p:sp>
          <p:nvSpPr>
            <p:cNvPr id="271443" name="Text Box 9"/>
            <p:cNvSpPr txBox="1">
              <a:spLocks noChangeArrowheads="1"/>
            </p:cNvSpPr>
            <p:nvPr/>
          </p:nvSpPr>
          <p:spPr bwMode="auto">
            <a:xfrm>
              <a:off x="3170" y="1039"/>
              <a:ext cx="1452" cy="288"/>
            </a:xfrm>
            <a:prstGeom prst="rect">
              <a:avLst/>
            </a:prstGeom>
            <a:noFill/>
            <a:ln w="9525">
              <a:noFill/>
              <a:miter lim="800000"/>
              <a:headEnd/>
              <a:tailEnd/>
            </a:ln>
          </p:spPr>
          <p:txBody>
            <a:bodyPr wrap="none">
              <a:spAutoFit/>
            </a:bodyPr>
            <a:lstStyle/>
            <a:p>
              <a:pPr eaLnBrk="0" hangingPunct="0"/>
              <a:r>
                <a:rPr lang="en-US">
                  <a:latin typeface="Arial" pitchFamily="34" charset="0"/>
                </a:rPr>
                <a:t>strip waveguide</a:t>
              </a:r>
            </a:p>
          </p:txBody>
        </p:sp>
      </p:grpSp>
      <p:grpSp>
        <p:nvGrpSpPr>
          <p:cNvPr id="271364" name="Group 10"/>
          <p:cNvGrpSpPr>
            <a:grpSpLocks/>
          </p:cNvGrpSpPr>
          <p:nvPr/>
        </p:nvGrpSpPr>
        <p:grpSpPr bwMode="auto">
          <a:xfrm>
            <a:off x="4673600" y="1371600"/>
            <a:ext cx="3251200" cy="4170363"/>
            <a:chOff x="714" y="1018"/>
            <a:chExt cx="2048" cy="2627"/>
          </a:xfrm>
        </p:grpSpPr>
        <p:pic>
          <p:nvPicPr>
            <p:cNvPr id="271372" name="Picture 11"/>
            <p:cNvPicPr>
              <a:picLocks noChangeAspect="1" noChangeArrowheads="1"/>
            </p:cNvPicPr>
            <p:nvPr/>
          </p:nvPicPr>
          <p:blipFill>
            <a:blip r:embed="rId3"/>
            <a:srcRect/>
            <a:stretch>
              <a:fillRect/>
            </a:stretch>
          </p:blipFill>
          <p:spPr bwMode="auto">
            <a:xfrm>
              <a:off x="2522" y="1323"/>
              <a:ext cx="240" cy="2064"/>
            </a:xfrm>
            <a:prstGeom prst="rect">
              <a:avLst/>
            </a:prstGeom>
            <a:noFill/>
            <a:ln w="9525">
              <a:noFill/>
              <a:miter lim="800000"/>
              <a:headEnd/>
              <a:tailEnd/>
            </a:ln>
          </p:spPr>
        </p:pic>
        <p:sp>
          <p:nvSpPr>
            <p:cNvPr id="271373" name="Rectangle 12"/>
            <p:cNvSpPr>
              <a:spLocks noChangeArrowheads="1"/>
            </p:cNvSpPr>
            <p:nvPr/>
          </p:nvSpPr>
          <p:spPr bwMode="auto">
            <a:xfrm>
              <a:off x="1027" y="1331"/>
              <a:ext cx="1472" cy="2064"/>
            </a:xfrm>
            <a:prstGeom prst="rect">
              <a:avLst/>
            </a:prstGeom>
            <a:noFill/>
            <a:ln w="12700">
              <a:solidFill>
                <a:srgbClr val="BBBBBB"/>
              </a:solidFill>
              <a:miter lim="800000"/>
              <a:headEnd/>
              <a:tailEnd/>
            </a:ln>
          </p:spPr>
          <p:txBody>
            <a:bodyPr/>
            <a:lstStyle/>
            <a:p>
              <a:pPr algn="ctr" eaLnBrk="0" hangingPunct="0"/>
              <a:endParaRPr lang="cs-CZ"/>
            </a:p>
          </p:txBody>
        </p:sp>
        <p:sp>
          <p:nvSpPr>
            <p:cNvPr id="271374" name="Rectangle 13"/>
            <p:cNvSpPr>
              <a:spLocks noChangeArrowheads="1"/>
            </p:cNvSpPr>
            <p:nvPr/>
          </p:nvSpPr>
          <p:spPr bwMode="auto">
            <a:xfrm>
              <a:off x="2523" y="1331"/>
              <a:ext cx="232" cy="2064"/>
            </a:xfrm>
            <a:prstGeom prst="rect">
              <a:avLst/>
            </a:prstGeom>
            <a:noFill/>
            <a:ln w="12700">
              <a:solidFill>
                <a:srgbClr val="BBBBBB"/>
              </a:solidFill>
              <a:miter lim="800000"/>
              <a:headEnd/>
              <a:tailEnd/>
            </a:ln>
          </p:spPr>
          <p:txBody>
            <a:bodyPr/>
            <a:lstStyle/>
            <a:p>
              <a:pPr algn="ctr" eaLnBrk="0" hangingPunct="0"/>
              <a:endParaRPr lang="cs-CZ"/>
            </a:p>
          </p:txBody>
        </p:sp>
        <p:sp>
          <p:nvSpPr>
            <p:cNvPr id="271375" name="Freeform 14"/>
            <p:cNvSpPr>
              <a:spLocks/>
            </p:cNvSpPr>
            <p:nvPr/>
          </p:nvSpPr>
          <p:spPr bwMode="auto">
            <a:xfrm>
              <a:off x="2595" y="1379"/>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0 w 104"/>
                <a:gd name="T11" fmla="*/ 80 h 104"/>
                <a:gd name="T12" fmla="*/ 0 w 104"/>
                <a:gd name="T13" fmla="*/ 56 h 104"/>
                <a:gd name="T14" fmla="*/ 0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0" y="80"/>
                  </a:lnTo>
                  <a:lnTo>
                    <a:pt x="0" y="56"/>
                  </a:lnTo>
                  <a:lnTo>
                    <a:pt x="0" y="24"/>
                  </a:lnTo>
                  <a:lnTo>
                    <a:pt x="24" y="8"/>
                  </a:lnTo>
                  <a:lnTo>
                    <a:pt x="48" y="0"/>
                  </a:lnTo>
                  <a:lnTo>
                    <a:pt x="72" y="8"/>
                  </a:lnTo>
                  <a:lnTo>
                    <a:pt x="96" y="24"/>
                  </a:lnTo>
                  <a:lnTo>
                    <a:pt x="104" y="56"/>
                  </a:lnTo>
                  <a:close/>
                </a:path>
              </a:pathLst>
            </a:custGeom>
            <a:noFill/>
            <a:ln w="12700">
              <a:solidFill>
                <a:srgbClr val="000000"/>
              </a:solidFill>
              <a:round/>
              <a:headEnd/>
              <a:tailEnd/>
            </a:ln>
          </p:spPr>
          <p:txBody>
            <a:bodyPr/>
            <a:lstStyle/>
            <a:p>
              <a:endParaRPr lang="cs-CZ"/>
            </a:p>
          </p:txBody>
        </p:sp>
        <p:sp>
          <p:nvSpPr>
            <p:cNvPr id="271376" name="Freeform 15"/>
            <p:cNvSpPr>
              <a:spLocks/>
            </p:cNvSpPr>
            <p:nvPr/>
          </p:nvSpPr>
          <p:spPr bwMode="auto">
            <a:xfrm>
              <a:off x="2595" y="1611"/>
              <a:ext cx="104" cy="104"/>
            </a:xfrm>
            <a:custGeom>
              <a:avLst/>
              <a:gdLst>
                <a:gd name="T0" fmla="*/ 104 w 104"/>
                <a:gd name="T1" fmla="*/ 48 h 104"/>
                <a:gd name="T2" fmla="*/ 96 w 104"/>
                <a:gd name="T3" fmla="*/ 72 h 104"/>
                <a:gd name="T4" fmla="*/ 72 w 104"/>
                <a:gd name="T5" fmla="*/ 96 h 104"/>
                <a:gd name="T6" fmla="*/ 48 w 104"/>
                <a:gd name="T7" fmla="*/ 104 h 104"/>
                <a:gd name="T8" fmla="*/ 24 w 104"/>
                <a:gd name="T9" fmla="*/ 96 h 104"/>
                <a:gd name="T10" fmla="*/ 0 w 104"/>
                <a:gd name="T11" fmla="*/ 72 h 104"/>
                <a:gd name="T12" fmla="*/ 0 w 104"/>
                <a:gd name="T13" fmla="*/ 48 h 104"/>
                <a:gd name="T14" fmla="*/ 0 w 104"/>
                <a:gd name="T15" fmla="*/ 24 h 104"/>
                <a:gd name="T16" fmla="*/ 24 w 104"/>
                <a:gd name="T17" fmla="*/ 0 h 104"/>
                <a:gd name="T18" fmla="*/ 48 w 104"/>
                <a:gd name="T19" fmla="*/ 0 h 104"/>
                <a:gd name="T20" fmla="*/ 72 w 104"/>
                <a:gd name="T21" fmla="*/ 0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72"/>
                  </a:lnTo>
                  <a:lnTo>
                    <a:pt x="72" y="96"/>
                  </a:lnTo>
                  <a:lnTo>
                    <a:pt x="48" y="104"/>
                  </a:lnTo>
                  <a:lnTo>
                    <a:pt x="24" y="96"/>
                  </a:lnTo>
                  <a:lnTo>
                    <a:pt x="0" y="72"/>
                  </a:lnTo>
                  <a:lnTo>
                    <a:pt x="0" y="48"/>
                  </a:lnTo>
                  <a:lnTo>
                    <a:pt x="0" y="24"/>
                  </a:lnTo>
                  <a:lnTo>
                    <a:pt x="24" y="0"/>
                  </a:lnTo>
                  <a:lnTo>
                    <a:pt x="48" y="0"/>
                  </a:lnTo>
                  <a:lnTo>
                    <a:pt x="72" y="0"/>
                  </a:lnTo>
                  <a:lnTo>
                    <a:pt x="96" y="24"/>
                  </a:lnTo>
                  <a:lnTo>
                    <a:pt x="104" y="48"/>
                  </a:lnTo>
                  <a:close/>
                </a:path>
              </a:pathLst>
            </a:custGeom>
            <a:noFill/>
            <a:ln w="12700">
              <a:solidFill>
                <a:srgbClr val="000000"/>
              </a:solidFill>
              <a:round/>
              <a:headEnd/>
              <a:tailEnd/>
            </a:ln>
          </p:spPr>
          <p:txBody>
            <a:bodyPr/>
            <a:lstStyle/>
            <a:p>
              <a:endParaRPr lang="cs-CZ"/>
            </a:p>
          </p:txBody>
        </p:sp>
        <p:sp>
          <p:nvSpPr>
            <p:cNvPr id="271377" name="Freeform 16"/>
            <p:cNvSpPr>
              <a:spLocks/>
            </p:cNvSpPr>
            <p:nvPr/>
          </p:nvSpPr>
          <p:spPr bwMode="auto">
            <a:xfrm>
              <a:off x="2595" y="1835"/>
              <a:ext cx="104" cy="104"/>
            </a:xfrm>
            <a:custGeom>
              <a:avLst/>
              <a:gdLst>
                <a:gd name="T0" fmla="*/ 104 w 104"/>
                <a:gd name="T1" fmla="*/ 56 h 104"/>
                <a:gd name="T2" fmla="*/ 96 w 104"/>
                <a:gd name="T3" fmla="*/ 80 h 104"/>
                <a:gd name="T4" fmla="*/ 72 w 104"/>
                <a:gd name="T5" fmla="*/ 104 h 104"/>
                <a:gd name="T6" fmla="*/ 48 w 104"/>
                <a:gd name="T7" fmla="*/ 104 h 104"/>
                <a:gd name="T8" fmla="*/ 24 w 104"/>
                <a:gd name="T9" fmla="*/ 104 h 104"/>
                <a:gd name="T10" fmla="*/ 0 w 104"/>
                <a:gd name="T11" fmla="*/ 80 h 104"/>
                <a:gd name="T12" fmla="*/ 0 w 104"/>
                <a:gd name="T13" fmla="*/ 56 h 104"/>
                <a:gd name="T14" fmla="*/ 0 w 104"/>
                <a:gd name="T15" fmla="*/ 32 h 104"/>
                <a:gd name="T16" fmla="*/ 24 w 104"/>
                <a:gd name="T17" fmla="*/ 8 h 104"/>
                <a:gd name="T18" fmla="*/ 48 w 104"/>
                <a:gd name="T19" fmla="*/ 0 h 104"/>
                <a:gd name="T20" fmla="*/ 72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104"/>
                  </a:lnTo>
                  <a:lnTo>
                    <a:pt x="48" y="104"/>
                  </a:lnTo>
                  <a:lnTo>
                    <a:pt x="24" y="104"/>
                  </a:lnTo>
                  <a:lnTo>
                    <a:pt x="0" y="80"/>
                  </a:lnTo>
                  <a:lnTo>
                    <a:pt x="0" y="56"/>
                  </a:lnTo>
                  <a:lnTo>
                    <a:pt x="0" y="32"/>
                  </a:lnTo>
                  <a:lnTo>
                    <a:pt x="24" y="8"/>
                  </a:lnTo>
                  <a:lnTo>
                    <a:pt x="48" y="0"/>
                  </a:lnTo>
                  <a:lnTo>
                    <a:pt x="72" y="8"/>
                  </a:lnTo>
                  <a:lnTo>
                    <a:pt x="96" y="32"/>
                  </a:lnTo>
                  <a:lnTo>
                    <a:pt x="104" y="56"/>
                  </a:lnTo>
                  <a:close/>
                </a:path>
              </a:pathLst>
            </a:custGeom>
            <a:noFill/>
            <a:ln w="12700">
              <a:solidFill>
                <a:srgbClr val="000000"/>
              </a:solidFill>
              <a:round/>
              <a:headEnd/>
              <a:tailEnd/>
            </a:ln>
          </p:spPr>
          <p:txBody>
            <a:bodyPr/>
            <a:lstStyle/>
            <a:p>
              <a:endParaRPr lang="cs-CZ"/>
            </a:p>
          </p:txBody>
        </p:sp>
        <p:sp>
          <p:nvSpPr>
            <p:cNvPr id="271378" name="Freeform 17"/>
            <p:cNvSpPr>
              <a:spLocks/>
            </p:cNvSpPr>
            <p:nvPr/>
          </p:nvSpPr>
          <p:spPr bwMode="auto">
            <a:xfrm>
              <a:off x="2595" y="2067"/>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0 w 104"/>
                <a:gd name="T11" fmla="*/ 80 h 104"/>
                <a:gd name="T12" fmla="*/ 0 w 104"/>
                <a:gd name="T13" fmla="*/ 56 h 104"/>
                <a:gd name="T14" fmla="*/ 0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0" y="80"/>
                  </a:lnTo>
                  <a:lnTo>
                    <a:pt x="0" y="56"/>
                  </a:lnTo>
                  <a:lnTo>
                    <a:pt x="0" y="24"/>
                  </a:lnTo>
                  <a:lnTo>
                    <a:pt x="24" y="8"/>
                  </a:lnTo>
                  <a:lnTo>
                    <a:pt x="48" y="0"/>
                  </a:lnTo>
                  <a:lnTo>
                    <a:pt x="72" y="8"/>
                  </a:lnTo>
                  <a:lnTo>
                    <a:pt x="96" y="24"/>
                  </a:lnTo>
                  <a:lnTo>
                    <a:pt x="104" y="56"/>
                  </a:lnTo>
                  <a:close/>
                </a:path>
              </a:pathLst>
            </a:custGeom>
            <a:noFill/>
            <a:ln w="12700">
              <a:solidFill>
                <a:srgbClr val="000000"/>
              </a:solidFill>
              <a:round/>
              <a:headEnd/>
              <a:tailEnd/>
            </a:ln>
          </p:spPr>
          <p:txBody>
            <a:bodyPr/>
            <a:lstStyle/>
            <a:p>
              <a:endParaRPr lang="cs-CZ"/>
            </a:p>
          </p:txBody>
        </p:sp>
        <p:sp>
          <p:nvSpPr>
            <p:cNvPr id="271379" name="Freeform 18"/>
            <p:cNvSpPr>
              <a:spLocks/>
            </p:cNvSpPr>
            <p:nvPr/>
          </p:nvSpPr>
          <p:spPr bwMode="auto">
            <a:xfrm>
              <a:off x="2595" y="2523"/>
              <a:ext cx="104" cy="112"/>
            </a:xfrm>
            <a:custGeom>
              <a:avLst/>
              <a:gdLst>
                <a:gd name="T0" fmla="*/ 104 w 104"/>
                <a:gd name="T1" fmla="*/ 56 h 112"/>
                <a:gd name="T2" fmla="*/ 96 w 104"/>
                <a:gd name="T3" fmla="*/ 80 h 112"/>
                <a:gd name="T4" fmla="*/ 72 w 104"/>
                <a:gd name="T5" fmla="*/ 104 h 112"/>
                <a:gd name="T6" fmla="*/ 48 w 104"/>
                <a:gd name="T7" fmla="*/ 112 h 112"/>
                <a:gd name="T8" fmla="*/ 24 w 104"/>
                <a:gd name="T9" fmla="*/ 104 h 112"/>
                <a:gd name="T10" fmla="*/ 0 w 104"/>
                <a:gd name="T11" fmla="*/ 80 h 112"/>
                <a:gd name="T12" fmla="*/ 0 w 104"/>
                <a:gd name="T13" fmla="*/ 56 h 112"/>
                <a:gd name="T14" fmla="*/ 0 w 104"/>
                <a:gd name="T15" fmla="*/ 32 h 112"/>
                <a:gd name="T16" fmla="*/ 24 w 104"/>
                <a:gd name="T17" fmla="*/ 8 h 112"/>
                <a:gd name="T18" fmla="*/ 48 w 104"/>
                <a:gd name="T19" fmla="*/ 0 h 112"/>
                <a:gd name="T20" fmla="*/ 72 w 104"/>
                <a:gd name="T21" fmla="*/ 8 h 112"/>
                <a:gd name="T22" fmla="*/ 96 w 104"/>
                <a:gd name="T23" fmla="*/ 32 h 112"/>
                <a:gd name="T24" fmla="*/ 104 w 104"/>
                <a:gd name="T25" fmla="*/ 56 h 112"/>
                <a:gd name="T26" fmla="*/ 104 w 104"/>
                <a:gd name="T27" fmla="*/ 56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12"/>
                <a:gd name="T44" fmla="*/ 104 w 104"/>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12">
                  <a:moveTo>
                    <a:pt x="104" y="56"/>
                  </a:moveTo>
                  <a:lnTo>
                    <a:pt x="96" y="80"/>
                  </a:lnTo>
                  <a:lnTo>
                    <a:pt x="72" y="104"/>
                  </a:lnTo>
                  <a:lnTo>
                    <a:pt x="48" y="112"/>
                  </a:lnTo>
                  <a:lnTo>
                    <a:pt x="24" y="104"/>
                  </a:lnTo>
                  <a:lnTo>
                    <a:pt x="0" y="80"/>
                  </a:lnTo>
                  <a:lnTo>
                    <a:pt x="0" y="56"/>
                  </a:lnTo>
                  <a:lnTo>
                    <a:pt x="0" y="32"/>
                  </a:lnTo>
                  <a:lnTo>
                    <a:pt x="24" y="8"/>
                  </a:lnTo>
                  <a:lnTo>
                    <a:pt x="48" y="0"/>
                  </a:lnTo>
                  <a:lnTo>
                    <a:pt x="72" y="8"/>
                  </a:lnTo>
                  <a:lnTo>
                    <a:pt x="96" y="32"/>
                  </a:lnTo>
                  <a:lnTo>
                    <a:pt x="104" y="56"/>
                  </a:lnTo>
                  <a:close/>
                </a:path>
              </a:pathLst>
            </a:custGeom>
            <a:noFill/>
            <a:ln w="12700">
              <a:solidFill>
                <a:srgbClr val="000000"/>
              </a:solidFill>
              <a:round/>
              <a:headEnd/>
              <a:tailEnd/>
            </a:ln>
          </p:spPr>
          <p:txBody>
            <a:bodyPr/>
            <a:lstStyle/>
            <a:p>
              <a:endParaRPr lang="cs-CZ"/>
            </a:p>
          </p:txBody>
        </p:sp>
        <p:sp>
          <p:nvSpPr>
            <p:cNvPr id="271380" name="Freeform 19"/>
            <p:cNvSpPr>
              <a:spLocks/>
            </p:cNvSpPr>
            <p:nvPr/>
          </p:nvSpPr>
          <p:spPr bwMode="auto">
            <a:xfrm>
              <a:off x="2595" y="2755"/>
              <a:ext cx="104" cy="104"/>
            </a:xfrm>
            <a:custGeom>
              <a:avLst/>
              <a:gdLst>
                <a:gd name="T0" fmla="*/ 104 w 104"/>
                <a:gd name="T1" fmla="*/ 56 h 104"/>
                <a:gd name="T2" fmla="*/ 96 w 104"/>
                <a:gd name="T3" fmla="*/ 80 h 104"/>
                <a:gd name="T4" fmla="*/ 72 w 104"/>
                <a:gd name="T5" fmla="*/ 104 h 104"/>
                <a:gd name="T6" fmla="*/ 48 w 104"/>
                <a:gd name="T7" fmla="*/ 104 h 104"/>
                <a:gd name="T8" fmla="*/ 24 w 104"/>
                <a:gd name="T9" fmla="*/ 104 h 104"/>
                <a:gd name="T10" fmla="*/ 0 w 104"/>
                <a:gd name="T11" fmla="*/ 80 h 104"/>
                <a:gd name="T12" fmla="*/ 0 w 104"/>
                <a:gd name="T13" fmla="*/ 56 h 104"/>
                <a:gd name="T14" fmla="*/ 0 w 104"/>
                <a:gd name="T15" fmla="*/ 32 h 104"/>
                <a:gd name="T16" fmla="*/ 24 w 104"/>
                <a:gd name="T17" fmla="*/ 8 h 104"/>
                <a:gd name="T18" fmla="*/ 48 w 104"/>
                <a:gd name="T19" fmla="*/ 0 h 104"/>
                <a:gd name="T20" fmla="*/ 72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104"/>
                  </a:lnTo>
                  <a:lnTo>
                    <a:pt x="48" y="104"/>
                  </a:lnTo>
                  <a:lnTo>
                    <a:pt x="24" y="104"/>
                  </a:lnTo>
                  <a:lnTo>
                    <a:pt x="0" y="80"/>
                  </a:lnTo>
                  <a:lnTo>
                    <a:pt x="0" y="56"/>
                  </a:lnTo>
                  <a:lnTo>
                    <a:pt x="0" y="32"/>
                  </a:lnTo>
                  <a:lnTo>
                    <a:pt x="24" y="8"/>
                  </a:lnTo>
                  <a:lnTo>
                    <a:pt x="48" y="0"/>
                  </a:lnTo>
                  <a:lnTo>
                    <a:pt x="72" y="8"/>
                  </a:lnTo>
                  <a:lnTo>
                    <a:pt x="96" y="32"/>
                  </a:lnTo>
                  <a:lnTo>
                    <a:pt x="104" y="56"/>
                  </a:lnTo>
                  <a:close/>
                </a:path>
              </a:pathLst>
            </a:custGeom>
            <a:noFill/>
            <a:ln w="12700">
              <a:solidFill>
                <a:srgbClr val="000000"/>
              </a:solidFill>
              <a:round/>
              <a:headEnd/>
              <a:tailEnd/>
            </a:ln>
          </p:spPr>
          <p:txBody>
            <a:bodyPr/>
            <a:lstStyle/>
            <a:p>
              <a:endParaRPr lang="cs-CZ"/>
            </a:p>
          </p:txBody>
        </p:sp>
        <p:sp>
          <p:nvSpPr>
            <p:cNvPr id="271381" name="Freeform 20"/>
            <p:cNvSpPr>
              <a:spLocks/>
            </p:cNvSpPr>
            <p:nvPr/>
          </p:nvSpPr>
          <p:spPr bwMode="auto">
            <a:xfrm>
              <a:off x="2595" y="2987"/>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0 w 104"/>
                <a:gd name="T11" fmla="*/ 80 h 104"/>
                <a:gd name="T12" fmla="*/ 0 w 104"/>
                <a:gd name="T13" fmla="*/ 56 h 104"/>
                <a:gd name="T14" fmla="*/ 0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0" y="80"/>
                  </a:lnTo>
                  <a:lnTo>
                    <a:pt x="0" y="56"/>
                  </a:lnTo>
                  <a:lnTo>
                    <a:pt x="0" y="24"/>
                  </a:lnTo>
                  <a:lnTo>
                    <a:pt x="24" y="8"/>
                  </a:lnTo>
                  <a:lnTo>
                    <a:pt x="48" y="0"/>
                  </a:lnTo>
                  <a:lnTo>
                    <a:pt x="72" y="8"/>
                  </a:lnTo>
                  <a:lnTo>
                    <a:pt x="96" y="24"/>
                  </a:lnTo>
                  <a:lnTo>
                    <a:pt x="104" y="56"/>
                  </a:lnTo>
                  <a:close/>
                </a:path>
              </a:pathLst>
            </a:custGeom>
            <a:noFill/>
            <a:ln w="12700">
              <a:solidFill>
                <a:srgbClr val="000000"/>
              </a:solidFill>
              <a:round/>
              <a:headEnd/>
              <a:tailEnd/>
            </a:ln>
          </p:spPr>
          <p:txBody>
            <a:bodyPr/>
            <a:lstStyle/>
            <a:p>
              <a:endParaRPr lang="cs-CZ"/>
            </a:p>
          </p:txBody>
        </p:sp>
        <p:sp>
          <p:nvSpPr>
            <p:cNvPr id="271382" name="Freeform 21"/>
            <p:cNvSpPr>
              <a:spLocks/>
            </p:cNvSpPr>
            <p:nvPr/>
          </p:nvSpPr>
          <p:spPr bwMode="auto">
            <a:xfrm>
              <a:off x="2595" y="3219"/>
              <a:ext cx="104" cy="104"/>
            </a:xfrm>
            <a:custGeom>
              <a:avLst/>
              <a:gdLst>
                <a:gd name="T0" fmla="*/ 104 w 104"/>
                <a:gd name="T1" fmla="*/ 48 h 104"/>
                <a:gd name="T2" fmla="*/ 96 w 104"/>
                <a:gd name="T3" fmla="*/ 80 h 104"/>
                <a:gd name="T4" fmla="*/ 72 w 104"/>
                <a:gd name="T5" fmla="*/ 96 h 104"/>
                <a:gd name="T6" fmla="*/ 48 w 104"/>
                <a:gd name="T7" fmla="*/ 104 h 104"/>
                <a:gd name="T8" fmla="*/ 24 w 104"/>
                <a:gd name="T9" fmla="*/ 96 h 104"/>
                <a:gd name="T10" fmla="*/ 0 w 104"/>
                <a:gd name="T11" fmla="*/ 80 h 104"/>
                <a:gd name="T12" fmla="*/ 0 w 104"/>
                <a:gd name="T13" fmla="*/ 48 h 104"/>
                <a:gd name="T14" fmla="*/ 0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80"/>
                  </a:lnTo>
                  <a:lnTo>
                    <a:pt x="72" y="96"/>
                  </a:lnTo>
                  <a:lnTo>
                    <a:pt x="48" y="104"/>
                  </a:lnTo>
                  <a:lnTo>
                    <a:pt x="24" y="96"/>
                  </a:lnTo>
                  <a:lnTo>
                    <a:pt x="0" y="80"/>
                  </a:lnTo>
                  <a:lnTo>
                    <a:pt x="0" y="48"/>
                  </a:lnTo>
                  <a:lnTo>
                    <a:pt x="0" y="24"/>
                  </a:lnTo>
                  <a:lnTo>
                    <a:pt x="24" y="8"/>
                  </a:lnTo>
                  <a:lnTo>
                    <a:pt x="48" y="0"/>
                  </a:lnTo>
                  <a:lnTo>
                    <a:pt x="72" y="8"/>
                  </a:lnTo>
                  <a:lnTo>
                    <a:pt x="96" y="24"/>
                  </a:lnTo>
                  <a:lnTo>
                    <a:pt x="104" y="48"/>
                  </a:lnTo>
                  <a:close/>
                </a:path>
              </a:pathLst>
            </a:custGeom>
            <a:noFill/>
            <a:ln w="12700">
              <a:solidFill>
                <a:srgbClr val="000000"/>
              </a:solidFill>
              <a:round/>
              <a:headEnd/>
              <a:tailEnd/>
            </a:ln>
          </p:spPr>
          <p:txBody>
            <a:bodyPr/>
            <a:lstStyle/>
            <a:p>
              <a:endParaRPr lang="cs-CZ"/>
            </a:p>
          </p:txBody>
        </p:sp>
        <p:sp>
          <p:nvSpPr>
            <p:cNvPr id="271383" name="Freeform 22"/>
            <p:cNvSpPr>
              <a:spLocks/>
            </p:cNvSpPr>
            <p:nvPr/>
          </p:nvSpPr>
          <p:spPr bwMode="auto">
            <a:xfrm>
              <a:off x="1339" y="1379"/>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84" name="Freeform 23"/>
            <p:cNvSpPr>
              <a:spLocks/>
            </p:cNvSpPr>
            <p:nvPr/>
          </p:nvSpPr>
          <p:spPr bwMode="auto">
            <a:xfrm>
              <a:off x="1339" y="1611"/>
              <a:ext cx="104" cy="104"/>
            </a:xfrm>
            <a:custGeom>
              <a:avLst/>
              <a:gdLst>
                <a:gd name="T0" fmla="*/ 104 w 104"/>
                <a:gd name="T1" fmla="*/ 48 h 104"/>
                <a:gd name="T2" fmla="*/ 96 w 104"/>
                <a:gd name="T3" fmla="*/ 72 h 104"/>
                <a:gd name="T4" fmla="*/ 80 w 104"/>
                <a:gd name="T5" fmla="*/ 96 h 104"/>
                <a:gd name="T6" fmla="*/ 56 w 104"/>
                <a:gd name="T7" fmla="*/ 104 h 104"/>
                <a:gd name="T8" fmla="*/ 24 w 104"/>
                <a:gd name="T9" fmla="*/ 96 h 104"/>
                <a:gd name="T10" fmla="*/ 8 w 104"/>
                <a:gd name="T11" fmla="*/ 72 h 104"/>
                <a:gd name="T12" fmla="*/ 0 w 104"/>
                <a:gd name="T13" fmla="*/ 48 h 104"/>
                <a:gd name="T14" fmla="*/ 8 w 104"/>
                <a:gd name="T15" fmla="*/ 24 h 104"/>
                <a:gd name="T16" fmla="*/ 24 w 104"/>
                <a:gd name="T17" fmla="*/ 0 h 104"/>
                <a:gd name="T18" fmla="*/ 56 w 104"/>
                <a:gd name="T19" fmla="*/ 0 h 104"/>
                <a:gd name="T20" fmla="*/ 80 w 104"/>
                <a:gd name="T21" fmla="*/ 0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72"/>
                  </a:lnTo>
                  <a:lnTo>
                    <a:pt x="80" y="96"/>
                  </a:lnTo>
                  <a:lnTo>
                    <a:pt x="56" y="104"/>
                  </a:lnTo>
                  <a:lnTo>
                    <a:pt x="24" y="96"/>
                  </a:lnTo>
                  <a:lnTo>
                    <a:pt x="8" y="72"/>
                  </a:lnTo>
                  <a:lnTo>
                    <a:pt x="0" y="48"/>
                  </a:lnTo>
                  <a:lnTo>
                    <a:pt x="8" y="24"/>
                  </a:lnTo>
                  <a:lnTo>
                    <a:pt x="24" y="0"/>
                  </a:lnTo>
                  <a:lnTo>
                    <a:pt x="56" y="0"/>
                  </a:lnTo>
                  <a:lnTo>
                    <a:pt x="80" y="0"/>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385" name="Freeform 24"/>
            <p:cNvSpPr>
              <a:spLocks/>
            </p:cNvSpPr>
            <p:nvPr/>
          </p:nvSpPr>
          <p:spPr bwMode="auto">
            <a:xfrm>
              <a:off x="1339" y="1835"/>
              <a:ext cx="104" cy="104"/>
            </a:xfrm>
            <a:custGeom>
              <a:avLst/>
              <a:gdLst>
                <a:gd name="T0" fmla="*/ 104 w 104"/>
                <a:gd name="T1" fmla="*/ 56 h 104"/>
                <a:gd name="T2" fmla="*/ 96 w 104"/>
                <a:gd name="T3" fmla="*/ 80 h 104"/>
                <a:gd name="T4" fmla="*/ 80 w 104"/>
                <a:gd name="T5" fmla="*/ 104 h 104"/>
                <a:gd name="T6" fmla="*/ 56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56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56" y="104"/>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86" name="Freeform 25"/>
            <p:cNvSpPr>
              <a:spLocks/>
            </p:cNvSpPr>
            <p:nvPr/>
          </p:nvSpPr>
          <p:spPr bwMode="auto">
            <a:xfrm>
              <a:off x="1339" y="2067"/>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87" name="Freeform 26"/>
            <p:cNvSpPr>
              <a:spLocks/>
            </p:cNvSpPr>
            <p:nvPr/>
          </p:nvSpPr>
          <p:spPr bwMode="auto">
            <a:xfrm>
              <a:off x="1339" y="2523"/>
              <a:ext cx="104" cy="112"/>
            </a:xfrm>
            <a:custGeom>
              <a:avLst/>
              <a:gdLst>
                <a:gd name="T0" fmla="*/ 104 w 104"/>
                <a:gd name="T1" fmla="*/ 56 h 112"/>
                <a:gd name="T2" fmla="*/ 96 w 104"/>
                <a:gd name="T3" fmla="*/ 80 h 112"/>
                <a:gd name="T4" fmla="*/ 80 w 104"/>
                <a:gd name="T5" fmla="*/ 104 h 112"/>
                <a:gd name="T6" fmla="*/ 56 w 104"/>
                <a:gd name="T7" fmla="*/ 112 h 112"/>
                <a:gd name="T8" fmla="*/ 24 w 104"/>
                <a:gd name="T9" fmla="*/ 104 h 112"/>
                <a:gd name="T10" fmla="*/ 8 w 104"/>
                <a:gd name="T11" fmla="*/ 80 h 112"/>
                <a:gd name="T12" fmla="*/ 0 w 104"/>
                <a:gd name="T13" fmla="*/ 56 h 112"/>
                <a:gd name="T14" fmla="*/ 8 w 104"/>
                <a:gd name="T15" fmla="*/ 32 h 112"/>
                <a:gd name="T16" fmla="*/ 24 w 104"/>
                <a:gd name="T17" fmla="*/ 8 h 112"/>
                <a:gd name="T18" fmla="*/ 56 w 104"/>
                <a:gd name="T19" fmla="*/ 0 h 112"/>
                <a:gd name="T20" fmla="*/ 80 w 104"/>
                <a:gd name="T21" fmla="*/ 8 h 112"/>
                <a:gd name="T22" fmla="*/ 96 w 104"/>
                <a:gd name="T23" fmla="*/ 32 h 112"/>
                <a:gd name="T24" fmla="*/ 104 w 104"/>
                <a:gd name="T25" fmla="*/ 56 h 112"/>
                <a:gd name="T26" fmla="*/ 104 w 104"/>
                <a:gd name="T27" fmla="*/ 56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12"/>
                <a:gd name="T44" fmla="*/ 104 w 104"/>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12">
                  <a:moveTo>
                    <a:pt x="104" y="56"/>
                  </a:moveTo>
                  <a:lnTo>
                    <a:pt x="96" y="80"/>
                  </a:lnTo>
                  <a:lnTo>
                    <a:pt x="80" y="104"/>
                  </a:lnTo>
                  <a:lnTo>
                    <a:pt x="56" y="112"/>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88" name="Freeform 27"/>
            <p:cNvSpPr>
              <a:spLocks/>
            </p:cNvSpPr>
            <p:nvPr/>
          </p:nvSpPr>
          <p:spPr bwMode="auto">
            <a:xfrm>
              <a:off x="1339" y="2755"/>
              <a:ext cx="104" cy="104"/>
            </a:xfrm>
            <a:custGeom>
              <a:avLst/>
              <a:gdLst>
                <a:gd name="T0" fmla="*/ 104 w 104"/>
                <a:gd name="T1" fmla="*/ 56 h 104"/>
                <a:gd name="T2" fmla="*/ 96 w 104"/>
                <a:gd name="T3" fmla="*/ 80 h 104"/>
                <a:gd name="T4" fmla="*/ 80 w 104"/>
                <a:gd name="T5" fmla="*/ 104 h 104"/>
                <a:gd name="T6" fmla="*/ 56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56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56" y="104"/>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89" name="Freeform 28"/>
            <p:cNvSpPr>
              <a:spLocks/>
            </p:cNvSpPr>
            <p:nvPr/>
          </p:nvSpPr>
          <p:spPr bwMode="auto">
            <a:xfrm>
              <a:off x="1339" y="2987"/>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90" name="Freeform 29"/>
            <p:cNvSpPr>
              <a:spLocks/>
            </p:cNvSpPr>
            <p:nvPr/>
          </p:nvSpPr>
          <p:spPr bwMode="auto">
            <a:xfrm>
              <a:off x="1339" y="3219"/>
              <a:ext cx="104" cy="104"/>
            </a:xfrm>
            <a:custGeom>
              <a:avLst/>
              <a:gdLst>
                <a:gd name="T0" fmla="*/ 104 w 104"/>
                <a:gd name="T1" fmla="*/ 48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48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80"/>
                  </a:lnTo>
                  <a:lnTo>
                    <a:pt x="80" y="96"/>
                  </a:lnTo>
                  <a:lnTo>
                    <a:pt x="56" y="104"/>
                  </a:lnTo>
                  <a:lnTo>
                    <a:pt x="24" y="96"/>
                  </a:lnTo>
                  <a:lnTo>
                    <a:pt x="8" y="80"/>
                  </a:lnTo>
                  <a:lnTo>
                    <a:pt x="0" y="48"/>
                  </a:lnTo>
                  <a:lnTo>
                    <a:pt x="8" y="24"/>
                  </a:lnTo>
                  <a:lnTo>
                    <a:pt x="24" y="8"/>
                  </a:lnTo>
                  <a:lnTo>
                    <a:pt x="56" y="0"/>
                  </a:lnTo>
                  <a:lnTo>
                    <a:pt x="80" y="8"/>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391" name="Freeform 30"/>
            <p:cNvSpPr>
              <a:spLocks/>
            </p:cNvSpPr>
            <p:nvPr/>
          </p:nvSpPr>
          <p:spPr bwMode="auto">
            <a:xfrm>
              <a:off x="1587" y="1379"/>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8" y="80"/>
                  </a:lnTo>
                  <a:lnTo>
                    <a:pt x="0" y="56"/>
                  </a:lnTo>
                  <a:lnTo>
                    <a:pt x="8" y="24"/>
                  </a:lnTo>
                  <a:lnTo>
                    <a:pt x="24" y="8"/>
                  </a:lnTo>
                  <a:lnTo>
                    <a:pt x="48" y="0"/>
                  </a:lnTo>
                  <a:lnTo>
                    <a:pt x="72"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92" name="Freeform 31"/>
            <p:cNvSpPr>
              <a:spLocks/>
            </p:cNvSpPr>
            <p:nvPr/>
          </p:nvSpPr>
          <p:spPr bwMode="auto">
            <a:xfrm>
              <a:off x="1587" y="1611"/>
              <a:ext cx="104" cy="104"/>
            </a:xfrm>
            <a:custGeom>
              <a:avLst/>
              <a:gdLst>
                <a:gd name="T0" fmla="*/ 104 w 104"/>
                <a:gd name="T1" fmla="*/ 48 h 104"/>
                <a:gd name="T2" fmla="*/ 96 w 104"/>
                <a:gd name="T3" fmla="*/ 72 h 104"/>
                <a:gd name="T4" fmla="*/ 72 w 104"/>
                <a:gd name="T5" fmla="*/ 96 h 104"/>
                <a:gd name="T6" fmla="*/ 48 w 104"/>
                <a:gd name="T7" fmla="*/ 104 h 104"/>
                <a:gd name="T8" fmla="*/ 24 w 104"/>
                <a:gd name="T9" fmla="*/ 96 h 104"/>
                <a:gd name="T10" fmla="*/ 8 w 104"/>
                <a:gd name="T11" fmla="*/ 72 h 104"/>
                <a:gd name="T12" fmla="*/ 0 w 104"/>
                <a:gd name="T13" fmla="*/ 48 h 104"/>
                <a:gd name="T14" fmla="*/ 8 w 104"/>
                <a:gd name="T15" fmla="*/ 24 h 104"/>
                <a:gd name="T16" fmla="*/ 24 w 104"/>
                <a:gd name="T17" fmla="*/ 0 h 104"/>
                <a:gd name="T18" fmla="*/ 48 w 104"/>
                <a:gd name="T19" fmla="*/ 0 h 104"/>
                <a:gd name="T20" fmla="*/ 72 w 104"/>
                <a:gd name="T21" fmla="*/ 0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72"/>
                  </a:lnTo>
                  <a:lnTo>
                    <a:pt x="72" y="96"/>
                  </a:lnTo>
                  <a:lnTo>
                    <a:pt x="48" y="104"/>
                  </a:lnTo>
                  <a:lnTo>
                    <a:pt x="24" y="96"/>
                  </a:lnTo>
                  <a:lnTo>
                    <a:pt x="8" y="72"/>
                  </a:lnTo>
                  <a:lnTo>
                    <a:pt x="0" y="48"/>
                  </a:lnTo>
                  <a:lnTo>
                    <a:pt x="8" y="24"/>
                  </a:lnTo>
                  <a:lnTo>
                    <a:pt x="24" y="0"/>
                  </a:lnTo>
                  <a:lnTo>
                    <a:pt x="48" y="0"/>
                  </a:lnTo>
                  <a:lnTo>
                    <a:pt x="72" y="0"/>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393" name="Freeform 32"/>
            <p:cNvSpPr>
              <a:spLocks/>
            </p:cNvSpPr>
            <p:nvPr/>
          </p:nvSpPr>
          <p:spPr bwMode="auto">
            <a:xfrm>
              <a:off x="1587" y="1835"/>
              <a:ext cx="104" cy="104"/>
            </a:xfrm>
            <a:custGeom>
              <a:avLst/>
              <a:gdLst>
                <a:gd name="T0" fmla="*/ 104 w 104"/>
                <a:gd name="T1" fmla="*/ 56 h 104"/>
                <a:gd name="T2" fmla="*/ 96 w 104"/>
                <a:gd name="T3" fmla="*/ 80 h 104"/>
                <a:gd name="T4" fmla="*/ 72 w 104"/>
                <a:gd name="T5" fmla="*/ 104 h 104"/>
                <a:gd name="T6" fmla="*/ 48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48 w 104"/>
                <a:gd name="T19" fmla="*/ 0 h 104"/>
                <a:gd name="T20" fmla="*/ 72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104"/>
                  </a:lnTo>
                  <a:lnTo>
                    <a:pt x="48" y="104"/>
                  </a:lnTo>
                  <a:lnTo>
                    <a:pt x="24" y="104"/>
                  </a:lnTo>
                  <a:lnTo>
                    <a:pt x="8" y="80"/>
                  </a:lnTo>
                  <a:lnTo>
                    <a:pt x="0" y="56"/>
                  </a:lnTo>
                  <a:lnTo>
                    <a:pt x="8" y="32"/>
                  </a:lnTo>
                  <a:lnTo>
                    <a:pt x="24" y="8"/>
                  </a:lnTo>
                  <a:lnTo>
                    <a:pt x="48" y="0"/>
                  </a:lnTo>
                  <a:lnTo>
                    <a:pt x="72"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94" name="Freeform 33"/>
            <p:cNvSpPr>
              <a:spLocks/>
            </p:cNvSpPr>
            <p:nvPr/>
          </p:nvSpPr>
          <p:spPr bwMode="auto">
            <a:xfrm>
              <a:off x="1587" y="2067"/>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8" y="80"/>
                  </a:lnTo>
                  <a:lnTo>
                    <a:pt x="0" y="56"/>
                  </a:lnTo>
                  <a:lnTo>
                    <a:pt x="8" y="24"/>
                  </a:lnTo>
                  <a:lnTo>
                    <a:pt x="24" y="8"/>
                  </a:lnTo>
                  <a:lnTo>
                    <a:pt x="48" y="0"/>
                  </a:lnTo>
                  <a:lnTo>
                    <a:pt x="72"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95" name="Freeform 34"/>
            <p:cNvSpPr>
              <a:spLocks/>
            </p:cNvSpPr>
            <p:nvPr/>
          </p:nvSpPr>
          <p:spPr bwMode="auto">
            <a:xfrm>
              <a:off x="1587" y="2523"/>
              <a:ext cx="104" cy="112"/>
            </a:xfrm>
            <a:custGeom>
              <a:avLst/>
              <a:gdLst>
                <a:gd name="T0" fmla="*/ 104 w 104"/>
                <a:gd name="T1" fmla="*/ 56 h 112"/>
                <a:gd name="T2" fmla="*/ 96 w 104"/>
                <a:gd name="T3" fmla="*/ 80 h 112"/>
                <a:gd name="T4" fmla="*/ 72 w 104"/>
                <a:gd name="T5" fmla="*/ 104 h 112"/>
                <a:gd name="T6" fmla="*/ 48 w 104"/>
                <a:gd name="T7" fmla="*/ 112 h 112"/>
                <a:gd name="T8" fmla="*/ 24 w 104"/>
                <a:gd name="T9" fmla="*/ 104 h 112"/>
                <a:gd name="T10" fmla="*/ 8 w 104"/>
                <a:gd name="T11" fmla="*/ 80 h 112"/>
                <a:gd name="T12" fmla="*/ 0 w 104"/>
                <a:gd name="T13" fmla="*/ 56 h 112"/>
                <a:gd name="T14" fmla="*/ 8 w 104"/>
                <a:gd name="T15" fmla="*/ 32 h 112"/>
                <a:gd name="T16" fmla="*/ 24 w 104"/>
                <a:gd name="T17" fmla="*/ 8 h 112"/>
                <a:gd name="T18" fmla="*/ 48 w 104"/>
                <a:gd name="T19" fmla="*/ 0 h 112"/>
                <a:gd name="T20" fmla="*/ 72 w 104"/>
                <a:gd name="T21" fmla="*/ 8 h 112"/>
                <a:gd name="T22" fmla="*/ 96 w 104"/>
                <a:gd name="T23" fmla="*/ 32 h 112"/>
                <a:gd name="T24" fmla="*/ 104 w 104"/>
                <a:gd name="T25" fmla="*/ 56 h 112"/>
                <a:gd name="T26" fmla="*/ 104 w 104"/>
                <a:gd name="T27" fmla="*/ 56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12"/>
                <a:gd name="T44" fmla="*/ 104 w 104"/>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12">
                  <a:moveTo>
                    <a:pt x="104" y="56"/>
                  </a:moveTo>
                  <a:lnTo>
                    <a:pt x="96" y="80"/>
                  </a:lnTo>
                  <a:lnTo>
                    <a:pt x="72" y="104"/>
                  </a:lnTo>
                  <a:lnTo>
                    <a:pt x="48" y="112"/>
                  </a:lnTo>
                  <a:lnTo>
                    <a:pt x="24" y="104"/>
                  </a:lnTo>
                  <a:lnTo>
                    <a:pt x="8" y="80"/>
                  </a:lnTo>
                  <a:lnTo>
                    <a:pt x="0" y="56"/>
                  </a:lnTo>
                  <a:lnTo>
                    <a:pt x="8" y="32"/>
                  </a:lnTo>
                  <a:lnTo>
                    <a:pt x="24" y="8"/>
                  </a:lnTo>
                  <a:lnTo>
                    <a:pt x="48" y="0"/>
                  </a:lnTo>
                  <a:lnTo>
                    <a:pt x="72"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96" name="Freeform 35"/>
            <p:cNvSpPr>
              <a:spLocks/>
            </p:cNvSpPr>
            <p:nvPr/>
          </p:nvSpPr>
          <p:spPr bwMode="auto">
            <a:xfrm>
              <a:off x="1587" y="2755"/>
              <a:ext cx="104" cy="104"/>
            </a:xfrm>
            <a:custGeom>
              <a:avLst/>
              <a:gdLst>
                <a:gd name="T0" fmla="*/ 104 w 104"/>
                <a:gd name="T1" fmla="*/ 56 h 104"/>
                <a:gd name="T2" fmla="*/ 96 w 104"/>
                <a:gd name="T3" fmla="*/ 80 h 104"/>
                <a:gd name="T4" fmla="*/ 72 w 104"/>
                <a:gd name="T5" fmla="*/ 104 h 104"/>
                <a:gd name="T6" fmla="*/ 48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48 w 104"/>
                <a:gd name="T19" fmla="*/ 0 h 104"/>
                <a:gd name="T20" fmla="*/ 72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104"/>
                  </a:lnTo>
                  <a:lnTo>
                    <a:pt x="48" y="104"/>
                  </a:lnTo>
                  <a:lnTo>
                    <a:pt x="24" y="104"/>
                  </a:lnTo>
                  <a:lnTo>
                    <a:pt x="8" y="80"/>
                  </a:lnTo>
                  <a:lnTo>
                    <a:pt x="0" y="56"/>
                  </a:lnTo>
                  <a:lnTo>
                    <a:pt x="8" y="32"/>
                  </a:lnTo>
                  <a:lnTo>
                    <a:pt x="24" y="8"/>
                  </a:lnTo>
                  <a:lnTo>
                    <a:pt x="48" y="0"/>
                  </a:lnTo>
                  <a:lnTo>
                    <a:pt x="72"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97" name="Freeform 36"/>
            <p:cNvSpPr>
              <a:spLocks/>
            </p:cNvSpPr>
            <p:nvPr/>
          </p:nvSpPr>
          <p:spPr bwMode="auto">
            <a:xfrm>
              <a:off x="1587" y="2987"/>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8" y="80"/>
                  </a:lnTo>
                  <a:lnTo>
                    <a:pt x="0" y="56"/>
                  </a:lnTo>
                  <a:lnTo>
                    <a:pt x="8" y="24"/>
                  </a:lnTo>
                  <a:lnTo>
                    <a:pt x="24" y="8"/>
                  </a:lnTo>
                  <a:lnTo>
                    <a:pt x="48" y="0"/>
                  </a:lnTo>
                  <a:lnTo>
                    <a:pt x="72"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398" name="Freeform 37"/>
            <p:cNvSpPr>
              <a:spLocks/>
            </p:cNvSpPr>
            <p:nvPr/>
          </p:nvSpPr>
          <p:spPr bwMode="auto">
            <a:xfrm>
              <a:off x="1587" y="3219"/>
              <a:ext cx="104" cy="104"/>
            </a:xfrm>
            <a:custGeom>
              <a:avLst/>
              <a:gdLst>
                <a:gd name="T0" fmla="*/ 104 w 104"/>
                <a:gd name="T1" fmla="*/ 48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48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80"/>
                  </a:lnTo>
                  <a:lnTo>
                    <a:pt x="72" y="96"/>
                  </a:lnTo>
                  <a:lnTo>
                    <a:pt x="48" y="104"/>
                  </a:lnTo>
                  <a:lnTo>
                    <a:pt x="24" y="96"/>
                  </a:lnTo>
                  <a:lnTo>
                    <a:pt x="8" y="80"/>
                  </a:lnTo>
                  <a:lnTo>
                    <a:pt x="0" y="48"/>
                  </a:lnTo>
                  <a:lnTo>
                    <a:pt x="8" y="24"/>
                  </a:lnTo>
                  <a:lnTo>
                    <a:pt x="24" y="8"/>
                  </a:lnTo>
                  <a:lnTo>
                    <a:pt x="48" y="0"/>
                  </a:lnTo>
                  <a:lnTo>
                    <a:pt x="72" y="8"/>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399" name="Freeform 38"/>
            <p:cNvSpPr>
              <a:spLocks/>
            </p:cNvSpPr>
            <p:nvPr/>
          </p:nvSpPr>
          <p:spPr bwMode="auto">
            <a:xfrm>
              <a:off x="1827" y="1379"/>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00" name="Freeform 39"/>
            <p:cNvSpPr>
              <a:spLocks/>
            </p:cNvSpPr>
            <p:nvPr/>
          </p:nvSpPr>
          <p:spPr bwMode="auto">
            <a:xfrm>
              <a:off x="1827" y="1611"/>
              <a:ext cx="104" cy="104"/>
            </a:xfrm>
            <a:custGeom>
              <a:avLst/>
              <a:gdLst>
                <a:gd name="T0" fmla="*/ 104 w 104"/>
                <a:gd name="T1" fmla="*/ 48 h 104"/>
                <a:gd name="T2" fmla="*/ 96 w 104"/>
                <a:gd name="T3" fmla="*/ 72 h 104"/>
                <a:gd name="T4" fmla="*/ 80 w 104"/>
                <a:gd name="T5" fmla="*/ 96 h 104"/>
                <a:gd name="T6" fmla="*/ 56 w 104"/>
                <a:gd name="T7" fmla="*/ 104 h 104"/>
                <a:gd name="T8" fmla="*/ 24 w 104"/>
                <a:gd name="T9" fmla="*/ 96 h 104"/>
                <a:gd name="T10" fmla="*/ 8 w 104"/>
                <a:gd name="T11" fmla="*/ 72 h 104"/>
                <a:gd name="T12" fmla="*/ 0 w 104"/>
                <a:gd name="T13" fmla="*/ 48 h 104"/>
                <a:gd name="T14" fmla="*/ 8 w 104"/>
                <a:gd name="T15" fmla="*/ 24 h 104"/>
                <a:gd name="T16" fmla="*/ 24 w 104"/>
                <a:gd name="T17" fmla="*/ 0 h 104"/>
                <a:gd name="T18" fmla="*/ 56 w 104"/>
                <a:gd name="T19" fmla="*/ 0 h 104"/>
                <a:gd name="T20" fmla="*/ 80 w 104"/>
                <a:gd name="T21" fmla="*/ 0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72"/>
                  </a:lnTo>
                  <a:lnTo>
                    <a:pt x="80" y="96"/>
                  </a:lnTo>
                  <a:lnTo>
                    <a:pt x="56" y="104"/>
                  </a:lnTo>
                  <a:lnTo>
                    <a:pt x="24" y="96"/>
                  </a:lnTo>
                  <a:lnTo>
                    <a:pt x="8" y="72"/>
                  </a:lnTo>
                  <a:lnTo>
                    <a:pt x="0" y="48"/>
                  </a:lnTo>
                  <a:lnTo>
                    <a:pt x="8" y="24"/>
                  </a:lnTo>
                  <a:lnTo>
                    <a:pt x="24" y="0"/>
                  </a:lnTo>
                  <a:lnTo>
                    <a:pt x="56" y="0"/>
                  </a:lnTo>
                  <a:lnTo>
                    <a:pt x="80" y="0"/>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01" name="Freeform 40"/>
            <p:cNvSpPr>
              <a:spLocks/>
            </p:cNvSpPr>
            <p:nvPr/>
          </p:nvSpPr>
          <p:spPr bwMode="auto">
            <a:xfrm>
              <a:off x="1827" y="1835"/>
              <a:ext cx="104" cy="104"/>
            </a:xfrm>
            <a:custGeom>
              <a:avLst/>
              <a:gdLst>
                <a:gd name="T0" fmla="*/ 104 w 104"/>
                <a:gd name="T1" fmla="*/ 56 h 104"/>
                <a:gd name="T2" fmla="*/ 96 w 104"/>
                <a:gd name="T3" fmla="*/ 80 h 104"/>
                <a:gd name="T4" fmla="*/ 80 w 104"/>
                <a:gd name="T5" fmla="*/ 104 h 104"/>
                <a:gd name="T6" fmla="*/ 56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56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56" y="104"/>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02" name="Freeform 41"/>
            <p:cNvSpPr>
              <a:spLocks/>
            </p:cNvSpPr>
            <p:nvPr/>
          </p:nvSpPr>
          <p:spPr bwMode="auto">
            <a:xfrm>
              <a:off x="1827" y="2067"/>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03" name="Freeform 42"/>
            <p:cNvSpPr>
              <a:spLocks/>
            </p:cNvSpPr>
            <p:nvPr/>
          </p:nvSpPr>
          <p:spPr bwMode="auto">
            <a:xfrm>
              <a:off x="1827" y="2523"/>
              <a:ext cx="104" cy="112"/>
            </a:xfrm>
            <a:custGeom>
              <a:avLst/>
              <a:gdLst>
                <a:gd name="T0" fmla="*/ 104 w 104"/>
                <a:gd name="T1" fmla="*/ 56 h 112"/>
                <a:gd name="T2" fmla="*/ 96 w 104"/>
                <a:gd name="T3" fmla="*/ 80 h 112"/>
                <a:gd name="T4" fmla="*/ 80 w 104"/>
                <a:gd name="T5" fmla="*/ 104 h 112"/>
                <a:gd name="T6" fmla="*/ 56 w 104"/>
                <a:gd name="T7" fmla="*/ 112 h 112"/>
                <a:gd name="T8" fmla="*/ 24 w 104"/>
                <a:gd name="T9" fmla="*/ 104 h 112"/>
                <a:gd name="T10" fmla="*/ 8 w 104"/>
                <a:gd name="T11" fmla="*/ 80 h 112"/>
                <a:gd name="T12" fmla="*/ 0 w 104"/>
                <a:gd name="T13" fmla="*/ 56 h 112"/>
                <a:gd name="T14" fmla="*/ 8 w 104"/>
                <a:gd name="T15" fmla="*/ 32 h 112"/>
                <a:gd name="T16" fmla="*/ 24 w 104"/>
                <a:gd name="T17" fmla="*/ 8 h 112"/>
                <a:gd name="T18" fmla="*/ 56 w 104"/>
                <a:gd name="T19" fmla="*/ 0 h 112"/>
                <a:gd name="T20" fmla="*/ 80 w 104"/>
                <a:gd name="T21" fmla="*/ 8 h 112"/>
                <a:gd name="T22" fmla="*/ 96 w 104"/>
                <a:gd name="T23" fmla="*/ 32 h 112"/>
                <a:gd name="T24" fmla="*/ 104 w 104"/>
                <a:gd name="T25" fmla="*/ 56 h 112"/>
                <a:gd name="T26" fmla="*/ 104 w 104"/>
                <a:gd name="T27" fmla="*/ 56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12"/>
                <a:gd name="T44" fmla="*/ 104 w 104"/>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12">
                  <a:moveTo>
                    <a:pt x="104" y="56"/>
                  </a:moveTo>
                  <a:lnTo>
                    <a:pt x="96" y="80"/>
                  </a:lnTo>
                  <a:lnTo>
                    <a:pt x="80" y="104"/>
                  </a:lnTo>
                  <a:lnTo>
                    <a:pt x="56" y="112"/>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04" name="Freeform 43"/>
            <p:cNvSpPr>
              <a:spLocks/>
            </p:cNvSpPr>
            <p:nvPr/>
          </p:nvSpPr>
          <p:spPr bwMode="auto">
            <a:xfrm>
              <a:off x="1827" y="2755"/>
              <a:ext cx="104" cy="104"/>
            </a:xfrm>
            <a:custGeom>
              <a:avLst/>
              <a:gdLst>
                <a:gd name="T0" fmla="*/ 104 w 104"/>
                <a:gd name="T1" fmla="*/ 56 h 104"/>
                <a:gd name="T2" fmla="*/ 96 w 104"/>
                <a:gd name="T3" fmla="*/ 80 h 104"/>
                <a:gd name="T4" fmla="*/ 80 w 104"/>
                <a:gd name="T5" fmla="*/ 104 h 104"/>
                <a:gd name="T6" fmla="*/ 56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56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56" y="104"/>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05" name="Freeform 44"/>
            <p:cNvSpPr>
              <a:spLocks/>
            </p:cNvSpPr>
            <p:nvPr/>
          </p:nvSpPr>
          <p:spPr bwMode="auto">
            <a:xfrm>
              <a:off x="1827" y="2987"/>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06" name="Freeform 45"/>
            <p:cNvSpPr>
              <a:spLocks/>
            </p:cNvSpPr>
            <p:nvPr/>
          </p:nvSpPr>
          <p:spPr bwMode="auto">
            <a:xfrm>
              <a:off x="1827" y="3219"/>
              <a:ext cx="104" cy="104"/>
            </a:xfrm>
            <a:custGeom>
              <a:avLst/>
              <a:gdLst>
                <a:gd name="T0" fmla="*/ 104 w 104"/>
                <a:gd name="T1" fmla="*/ 48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48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80"/>
                  </a:lnTo>
                  <a:lnTo>
                    <a:pt x="80" y="96"/>
                  </a:lnTo>
                  <a:lnTo>
                    <a:pt x="56" y="104"/>
                  </a:lnTo>
                  <a:lnTo>
                    <a:pt x="24" y="96"/>
                  </a:lnTo>
                  <a:lnTo>
                    <a:pt x="8" y="80"/>
                  </a:lnTo>
                  <a:lnTo>
                    <a:pt x="0" y="48"/>
                  </a:lnTo>
                  <a:lnTo>
                    <a:pt x="8" y="24"/>
                  </a:lnTo>
                  <a:lnTo>
                    <a:pt x="24" y="8"/>
                  </a:lnTo>
                  <a:lnTo>
                    <a:pt x="56" y="0"/>
                  </a:lnTo>
                  <a:lnTo>
                    <a:pt x="80" y="8"/>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07" name="Freeform 46"/>
            <p:cNvSpPr>
              <a:spLocks/>
            </p:cNvSpPr>
            <p:nvPr/>
          </p:nvSpPr>
          <p:spPr bwMode="auto">
            <a:xfrm>
              <a:off x="2075" y="1379"/>
              <a:ext cx="104" cy="104"/>
            </a:xfrm>
            <a:custGeom>
              <a:avLst/>
              <a:gdLst>
                <a:gd name="T0" fmla="*/ 104 w 104"/>
                <a:gd name="T1" fmla="*/ 56 h 104"/>
                <a:gd name="T2" fmla="*/ 96 w 104"/>
                <a:gd name="T3" fmla="*/ 80 h 104"/>
                <a:gd name="T4" fmla="*/ 80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48" y="104"/>
                  </a:lnTo>
                  <a:lnTo>
                    <a:pt x="24" y="96"/>
                  </a:lnTo>
                  <a:lnTo>
                    <a:pt x="8" y="80"/>
                  </a:lnTo>
                  <a:lnTo>
                    <a:pt x="0" y="56"/>
                  </a:lnTo>
                  <a:lnTo>
                    <a:pt x="8" y="24"/>
                  </a:lnTo>
                  <a:lnTo>
                    <a:pt x="24" y="8"/>
                  </a:lnTo>
                  <a:lnTo>
                    <a:pt x="48"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08" name="Freeform 47"/>
            <p:cNvSpPr>
              <a:spLocks/>
            </p:cNvSpPr>
            <p:nvPr/>
          </p:nvSpPr>
          <p:spPr bwMode="auto">
            <a:xfrm>
              <a:off x="2075" y="1611"/>
              <a:ext cx="104" cy="104"/>
            </a:xfrm>
            <a:custGeom>
              <a:avLst/>
              <a:gdLst>
                <a:gd name="T0" fmla="*/ 104 w 104"/>
                <a:gd name="T1" fmla="*/ 48 h 104"/>
                <a:gd name="T2" fmla="*/ 96 w 104"/>
                <a:gd name="T3" fmla="*/ 72 h 104"/>
                <a:gd name="T4" fmla="*/ 80 w 104"/>
                <a:gd name="T5" fmla="*/ 96 h 104"/>
                <a:gd name="T6" fmla="*/ 48 w 104"/>
                <a:gd name="T7" fmla="*/ 104 h 104"/>
                <a:gd name="T8" fmla="*/ 24 w 104"/>
                <a:gd name="T9" fmla="*/ 96 h 104"/>
                <a:gd name="T10" fmla="*/ 8 w 104"/>
                <a:gd name="T11" fmla="*/ 72 h 104"/>
                <a:gd name="T12" fmla="*/ 0 w 104"/>
                <a:gd name="T13" fmla="*/ 48 h 104"/>
                <a:gd name="T14" fmla="*/ 8 w 104"/>
                <a:gd name="T15" fmla="*/ 24 h 104"/>
                <a:gd name="T16" fmla="*/ 24 w 104"/>
                <a:gd name="T17" fmla="*/ 0 h 104"/>
                <a:gd name="T18" fmla="*/ 48 w 104"/>
                <a:gd name="T19" fmla="*/ 0 h 104"/>
                <a:gd name="T20" fmla="*/ 80 w 104"/>
                <a:gd name="T21" fmla="*/ 0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72"/>
                  </a:lnTo>
                  <a:lnTo>
                    <a:pt x="80" y="96"/>
                  </a:lnTo>
                  <a:lnTo>
                    <a:pt x="48" y="104"/>
                  </a:lnTo>
                  <a:lnTo>
                    <a:pt x="24" y="96"/>
                  </a:lnTo>
                  <a:lnTo>
                    <a:pt x="8" y="72"/>
                  </a:lnTo>
                  <a:lnTo>
                    <a:pt x="0" y="48"/>
                  </a:lnTo>
                  <a:lnTo>
                    <a:pt x="8" y="24"/>
                  </a:lnTo>
                  <a:lnTo>
                    <a:pt x="24" y="0"/>
                  </a:lnTo>
                  <a:lnTo>
                    <a:pt x="48" y="0"/>
                  </a:lnTo>
                  <a:lnTo>
                    <a:pt x="80" y="0"/>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09" name="Freeform 48"/>
            <p:cNvSpPr>
              <a:spLocks/>
            </p:cNvSpPr>
            <p:nvPr/>
          </p:nvSpPr>
          <p:spPr bwMode="auto">
            <a:xfrm>
              <a:off x="2075" y="1835"/>
              <a:ext cx="104" cy="104"/>
            </a:xfrm>
            <a:custGeom>
              <a:avLst/>
              <a:gdLst>
                <a:gd name="T0" fmla="*/ 104 w 104"/>
                <a:gd name="T1" fmla="*/ 56 h 104"/>
                <a:gd name="T2" fmla="*/ 96 w 104"/>
                <a:gd name="T3" fmla="*/ 80 h 104"/>
                <a:gd name="T4" fmla="*/ 80 w 104"/>
                <a:gd name="T5" fmla="*/ 104 h 104"/>
                <a:gd name="T6" fmla="*/ 48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48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48" y="104"/>
                  </a:lnTo>
                  <a:lnTo>
                    <a:pt x="24" y="104"/>
                  </a:lnTo>
                  <a:lnTo>
                    <a:pt x="8" y="80"/>
                  </a:lnTo>
                  <a:lnTo>
                    <a:pt x="0" y="56"/>
                  </a:lnTo>
                  <a:lnTo>
                    <a:pt x="8" y="32"/>
                  </a:lnTo>
                  <a:lnTo>
                    <a:pt x="24" y="8"/>
                  </a:lnTo>
                  <a:lnTo>
                    <a:pt x="48"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0" name="Freeform 49"/>
            <p:cNvSpPr>
              <a:spLocks/>
            </p:cNvSpPr>
            <p:nvPr/>
          </p:nvSpPr>
          <p:spPr bwMode="auto">
            <a:xfrm>
              <a:off x="2075" y="2067"/>
              <a:ext cx="104" cy="104"/>
            </a:xfrm>
            <a:custGeom>
              <a:avLst/>
              <a:gdLst>
                <a:gd name="T0" fmla="*/ 104 w 104"/>
                <a:gd name="T1" fmla="*/ 56 h 104"/>
                <a:gd name="T2" fmla="*/ 96 w 104"/>
                <a:gd name="T3" fmla="*/ 80 h 104"/>
                <a:gd name="T4" fmla="*/ 80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48" y="104"/>
                  </a:lnTo>
                  <a:lnTo>
                    <a:pt x="24" y="96"/>
                  </a:lnTo>
                  <a:lnTo>
                    <a:pt x="8" y="80"/>
                  </a:lnTo>
                  <a:lnTo>
                    <a:pt x="0" y="56"/>
                  </a:lnTo>
                  <a:lnTo>
                    <a:pt x="8" y="24"/>
                  </a:lnTo>
                  <a:lnTo>
                    <a:pt x="24" y="8"/>
                  </a:lnTo>
                  <a:lnTo>
                    <a:pt x="48"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1" name="Freeform 50"/>
            <p:cNvSpPr>
              <a:spLocks/>
            </p:cNvSpPr>
            <p:nvPr/>
          </p:nvSpPr>
          <p:spPr bwMode="auto">
            <a:xfrm>
              <a:off x="2075" y="2523"/>
              <a:ext cx="104" cy="112"/>
            </a:xfrm>
            <a:custGeom>
              <a:avLst/>
              <a:gdLst>
                <a:gd name="T0" fmla="*/ 104 w 104"/>
                <a:gd name="T1" fmla="*/ 56 h 112"/>
                <a:gd name="T2" fmla="*/ 96 w 104"/>
                <a:gd name="T3" fmla="*/ 80 h 112"/>
                <a:gd name="T4" fmla="*/ 80 w 104"/>
                <a:gd name="T5" fmla="*/ 104 h 112"/>
                <a:gd name="T6" fmla="*/ 48 w 104"/>
                <a:gd name="T7" fmla="*/ 112 h 112"/>
                <a:gd name="T8" fmla="*/ 24 w 104"/>
                <a:gd name="T9" fmla="*/ 104 h 112"/>
                <a:gd name="T10" fmla="*/ 8 w 104"/>
                <a:gd name="T11" fmla="*/ 80 h 112"/>
                <a:gd name="T12" fmla="*/ 0 w 104"/>
                <a:gd name="T13" fmla="*/ 56 h 112"/>
                <a:gd name="T14" fmla="*/ 8 w 104"/>
                <a:gd name="T15" fmla="*/ 32 h 112"/>
                <a:gd name="T16" fmla="*/ 24 w 104"/>
                <a:gd name="T17" fmla="*/ 8 h 112"/>
                <a:gd name="T18" fmla="*/ 48 w 104"/>
                <a:gd name="T19" fmla="*/ 0 h 112"/>
                <a:gd name="T20" fmla="*/ 80 w 104"/>
                <a:gd name="T21" fmla="*/ 8 h 112"/>
                <a:gd name="T22" fmla="*/ 96 w 104"/>
                <a:gd name="T23" fmla="*/ 32 h 112"/>
                <a:gd name="T24" fmla="*/ 104 w 104"/>
                <a:gd name="T25" fmla="*/ 56 h 112"/>
                <a:gd name="T26" fmla="*/ 104 w 104"/>
                <a:gd name="T27" fmla="*/ 56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12"/>
                <a:gd name="T44" fmla="*/ 104 w 104"/>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12">
                  <a:moveTo>
                    <a:pt x="104" y="56"/>
                  </a:moveTo>
                  <a:lnTo>
                    <a:pt x="96" y="80"/>
                  </a:lnTo>
                  <a:lnTo>
                    <a:pt x="80" y="104"/>
                  </a:lnTo>
                  <a:lnTo>
                    <a:pt x="48" y="112"/>
                  </a:lnTo>
                  <a:lnTo>
                    <a:pt x="24" y="104"/>
                  </a:lnTo>
                  <a:lnTo>
                    <a:pt x="8" y="80"/>
                  </a:lnTo>
                  <a:lnTo>
                    <a:pt x="0" y="56"/>
                  </a:lnTo>
                  <a:lnTo>
                    <a:pt x="8" y="32"/>
                  </a:lnTo>
                  <a:lnTo>
                    <a:pt x="24" y="8"/>
                  </a:lnTo>
                  <a:lnTo>
                    <a:pt x="48"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2" name="Freeform 51"/>
            <p:cNvSpPr>
              <a:spLocks/>
            </p:cNvSpPr>
            <p:nvPr/>
          </p:nvSpPr>
          <p:spPr bwMode="auto">
            <a:xfrm>
              <a:off x="2075" y="2755"/>
              <a:ext cx="104" cy="104"/>
            </a:xfrm>
            <a:custGeom>
              <a:avLst/>
              <a:gdLst>
                <a:gd name="T0" fmla="*/ 104 w 104"/>
                <a:gd name="T1" fmla="*/ 56 h 104"/>
                <a:gd name="T2" fmla="*/ 96 w 104"/>
                <a:gd name="T3" fmla="*/ 80 h 104"/>
                <a:gd name="T4" fmla="*/ 80 w 104"/>
                <a:gd name="T5" fmla="*/ 104 h 104"/>
                <a:gd name="T6" fmla="*/ 48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48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48" y="104"/>
                  </a:lnTo>
                  <a:lnTo>
                    <a:pt x="24" y="104"/>
                  </a:lnTo>
                  <a:lnTo>
                    <a:pt x="8" y="80"/>
                  </a:lnTo>
                  <a:lnTo>
                    <a:pt x="0" y="56"/>
                  </a:lnTo>
                  <a:lnTo>
                    <a:pt x="8" y="32"/>
                  </a:lnTo>
                  <a:lnTo>
                    <a:pt x="24" y="8"/>
                  </a:lnTo>
                  <a:lnTo>
                    <a:pt x="48"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3" name="Freeform 52"/>
            <p:cNvSpPr>
              <a:spLocks/>
            </p:cNvSpPr>
            <p:nvPr/>
          </p:nvSpPr>
          <p:spPr bwMode="auto">
            <a:xfrm>
              <a:off x="2075" y="2987"/>
              <a:ext cx="104" cy="104"/>
            </a:xfrm>
            <a:custGeom>
              <a:avLst/>
              <a:gdLst>
                <a:gd name="T0" fmla="*/ 104 w 104"/>
                <a:gd name="T1" fmla="*/ 56 h 104"/>
                <a:gd name="T2" fmla="*/ 96 w 104"/>
                <a:gd name="T3" fmla="*/ 80 h 104"/>
                <a:gd name="T4" fmla="*/ 80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48" y="104"/>
                  </a:lnTo>
                  <a:lnTo>
                    <a:pt x="24" y="96"/>
                  </a:lnTo>
                  <a:lnTo>
                    <a:pt x="8" y="80"/>
                  </a:lnTo>
                  <a:lnTo>
                    <a:pt x="0" y="56"/>
                  </a:lnTo>
                  <a:lnTo>
                    <a:pt x="8" y="24"/>
                  </a:lnTo>
                  <a:lnTo>
                    <a:pt x="24" y="8"/>
                  </a:lnTo>
                  <a:lnTo>
                    <a:pt x="48"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4" name="Freeform 53"/>
            <p:cNvSpPr>
              <a:spLocks/>
            </p:cNvSpPr>
            <p:nvPr/>
          </p:nvSpPr>
          <p:spPr bwMode="auto">
            <a:xfrm>
              <a:off x="2075" y="3219"/>
              <a:ext cx="104" cy="104"/>
            </a:xfrm>
            <a:custGeom>
              <a:avLst/>
              <a:gdLst>
                <a:gd name="T0" fmla="*/ 104 w 104"/>
                <a:gd name="T1" fmla="*/ 48 h 104"/>
                <a:gd name="T2" fmla="*/ 96 w 104"/>
                <a:gd name="T3" fmla="*/ 80 h 104"/>
                <a:gd name="T4" fmla="*/ 80 w 104"/>
                <a:gd name="T5" fmla="*/ 96 h 104"/>
                <a:gd name="T6" fmla="*/ 48 w 104"/>
                <a:gd name="T7" fmla="*/ 104 h 104"/>
                <a:gd name="T8" fmla="*/ 24 w 104"/>
                <a:gd name="T9" fmla="*/ 96 h 104"/>
                <a:gd name="T10" fmla="*/ 8 w 104"/>
                <a:gd name="T11" fmla="*/ 80 h 104"/>
                <a:gd name="T12" fmla="*/ 0 w 104"/>
                <a:gd name="T13" fmla="*/ 48 h 104"/>
                <a:gd name="T14" fmla="*/ 8 w 104"/>
                <a:gd name="T15" fmla="*/ 24 h 104"/>
                <a:gd name="T16" fmla="*/ 24 w 104"/>
                <a:gd name="T17" fmla="*/ 8 h 104"/>
                <a:gd name="T18" fmla="*/ 48 w 104"/>
                <a:gd name="T19" fmla="*/ 0 h 104"/>
                <a:gd name="T20" fmla="*/ 80 w 104"/>
                <a:gd name="T21" fmla="*/ 8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80"/>
                  </a:lnTo>
                  <a:lnTo>
                    <a:pt x="80" y="96"/>
                  </a:lnTo>
                  <a:lnTo>
                    <a:pt x="48" y="104"/>
                  </a:lnTo>
                  <a:lnTo>
                    <a:pt x="24" y="96"/>
                  </a:lnTo>
                  <a:lnTo>
                    <a:pt x="8" y="80"/>
                  </a:lnTo>
                  <a:lnTo>
                    <a:pt x="0" y="48"/>
                  </a:lnTo>
                  <a:lnTo>
                    <a:pt x="8" y="24"/>
                  </a:lnTo>
                  <a:lnTo>
                    <a:pt x="24" y="8"/>
                  </a:lnTo>
                  <a:lnTo>
                    <a:pt x="48" y="0"/>
                  </a:lnTo>
                  <a:lnTo>
                    <a:pt x="80" y="8"/>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15" name="Freeform 54"/>
            <p:cNvSpPr>
              <a:spLocks/>
            </p:cNvSpPr>
            <p:nvPr/>
          </p:nvSpPr>
          <p:spPr bwMode="auto">
            <a:xfrm>
              <a:off x="2315" y="1379"/>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6" name="Freeform 55"/>
            <p:cNvSpPr>
              <a:spLocks/>
            </p:cNvSpPr>
            <p:nvPr/>
          </p:nvSpPr>
          <p:spPr bwMode="auto">
            <a:xfrm>
              <a:off x="2315" y="1611"/>
              <a:ext cx="104" cy="104"/>
            </a:xfrm>
            <a:custGeom>
              <a:avLst/>
              <a:gdLst>
                <a:gd name="T0" fmla="*/ 104 w 104"/>
                <a:gd name="T1" fmla="*/ 48 h 104"/>
                <a:gd name="T2" fmla="*/ 96 w 104"/>
                <a:gd name="T3" fmla="*/ 72 h 104"/>
                <a:gd name="T4" fmla="*/ 80 w 104"/>
                <a:gd name="T5" fmla="*/ 96 h 104"/>
                <a:gd name="T6" fmla="*/ 56 w 104"/>
                <a:gd name="T7" fmla="*/ 104 h 104"/>
                <a:gd name="T8" fmla="*/ 24 w 104"/>
                <a:gd name="T9" fmla="*/ 96 h 104"/>
                <a:gd name="T10" fmla="*/ 8 w 104"/>
                <a:gd name="T11" fmla="*/ 72 h 104"/>
                <a:gd name="T12" fmla="*/ 0 w 104"/>
                <a:gd name="T13" fmla="*/ 48 h 104"/>
                <a:gd name="T14" fmla="*/ 8 w 104"/>
                <a:gd name="T15" fmla="*/ 24 h 104"/>
                <a:gd name="T16" fmla="*/ 24 w 104"/>
                <a:gd name="T17" fmla="*/ 0 h 104"/>
                <a:gd name="T18" fmla="*/ 56 w 104"/>
                <a:gd name="T19" fmla="*/ 0 h 104"/>
                <a:gd name="T20" fmla="*/ 80 w 104"/>
                <a:gd name="T21" fmla="*/ 0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72"/>
                  </a:lnTo>
                  <a:lnTo>
                    <a:pt x="80" y="96"/>
                  </a:lnTo>
                  <a:lnTo>
                    <a:pt x="56" y="104"/>
                  </a:lnTo>
                  <a:lnTo>
                    <a:pt x="24" y="96"/>
                  </a:lnTo>
                  <a:lnTo>
                    <a:pt x="8" y="72"/>
                  </a:lnTo>
                  <a:lnTo>
                    <a:pt x="0" y="48"/>
                  </a:lnTo>
                  <a:lnTo>
                    <a:pt x="8" y="24"/>
                  </a:lnTo>
                  <a:lnTo>
                    <a:pt x="24" y="0"/>
                  </a:lnTo>
                  <a:lnTo>
                    <a:pt x="56" y="0"/>
                  </a:lnTo>
                  <a:lnTo>
                    <a:pt x="80" y="0"/>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17" name="Freeform 56"/>
            <p:cNvSpPr>
              <a:spLocks/>
            </p:cNvSpPr>
            <p:nvPr/>
          </p:nvSpPr>
          <p:spPr bwMode="auto">
            <a:xfrm>
              <a:off x="2315" y="1835"/>
              <a:ext cx="104" cy="104"/>
            </a:xfrm>
            <a:custGeom>
              <a:avLst/>
              <a:gdLst>
                <a:gd name="T0" fmla="*/ 104 w 104"/>
                <a:gd name="T1" fmla="*/ 56 h 104"/>
                <a:gd name="T2" fmla="*/ 96 w 104"/>
                <a:gd name="T3" fmla="*/ 80 h 104"/>
                <a:gd name="T4" fmla="*/ 80 w 104"/>
                <a:gd name="T5" fmla="*/ 104 h 104"/>
                <a:gd name="T6" fmla="*/ 56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56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56" y="104"/>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8" name="Freeform 57"/>
            <p:cNvSpPr>
              <a:spLocks/>
            </p:cNvSpPr>
            <p:nvPr/>
          </p:nvSpPr>
          <p:spPr bwMode="auto">
            <a:xfrm>
              <a:off x="2315" y="2067"/>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19" name="Freeform 58"/>
            <p:cNvSpPr>
              <a:spLocks/>
            </p:cNvSpPr>
            <p:nvPr/>
          </p:nvSpPr>
          <p:spPr bwMode="auto">
            <a:xfrm>
              <a:off x="2315" y="2523"/>
              <a:ext cx="104" cy="112"/>
            </a:xfrm>
            <a:custGeom>
              <a:avLst/>
              <a:gdLst>
                <a:gd name="T0" fmla="*/ 104 w 104"/>
                <a:gd name="T1" fmla="*/ 56 h 112"/>
                <a:gd name="T2" fmla="*/ 96 w 104"/>
                <a:gd name="T3" fmla="*/ 80 h 112"/>
                <a:gd name="T4" fmla="*/ 80 w 104"/>
                <a:gd name="T5" fmla="*/ 104 h 112"/>
                <a:gd name="T6" fmla="*/ 56 w 104"/>
                <a:gd name="T7" fmla="*/ 112 h 112"/>
                <a:gd name="T8" fmla="*/ 24 w 104"/>
                <a:gd name="T9" fmla="*/ 104 h 112"/>
                <a:gd name="T10" fmla="*/ 8 w 104"/>
                <a:gd name="T11" fmla="*/ 80 h 112"/>
                <a:gd name="T12" fmla="*/ 0 w 104"/>
                <a:gd name="T13" fmla="*/ 56 h 112"/>
                <a:gd name="T14" fmla="*/ 8 w 104"/>
                <a:gd name="T15" fmla="*/ 32 h 112"/>
                <a:gd name="T16" fmla="*/ 24 w 104"/>
                <a:gd name="T17" fmla="*/ 8 h 112"/>
                <a:gd name="T18" fmla="*/ 56 w 104"/>
                <a:gd name="T19" fmla="*/ 0 h 112"/>
                <a:gd name="T20" fmla="*/ 80 w 104"/>
                <a:gd name="T21" fmla="*/ 8 h 112"/>
                <a:gd name="T22" fmla="*/ 96 w 104"/>
                <a:gd name="T23" fmla="*/ 32 h 112"/>
                <a:gd name="T24" fmla="*/ 104 w 104"/>
                <a:gd name="T25" fmla="*/ 56 h 112"/>
                <a:gd name="T26" fmla="*/ 104 w 104"/>
                <a:gd name="T27" fmla="*/ 56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12"/>
                <a:gd name="T44" fmla="*/ 104 w 104"/>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12">
                  <a:moveTo>
                    <a:pt x="104" y="56"/>
                  </a:moveTo>
                  <a:lnTo>
                    <a:pt x="96" y="80"/>
                  </a:lnTo>
                  <a:lnTo>
                    <a:pt x="80" y="104"/>
                  </a:lnTo>
                  <a:lnTo>
                    <a:pt x="56" y="112"/>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0" name="Freeform 59"/>
            <p:cNvSpPr>
              <a:spLocks/>
            </p:cNvSpPr>
            <p:nvPr/>
          </p:nvSpPr>
          <p:spPr bwMode="auto">
            <a:xfrm>
              <a:off x="2315" y="2755"/>
              <a:ext cx="104" cy="104"/>
            </a:xfrm>
            <a:custGeom>
              <a:avLst/>
              <a:gdLst>
                <a:gd name="T0" fmla="*/ 104 w 104"/>
                <a:gd name="T1" fmla="*/ 56 h 104"/>
                <a:gd name="T2" fmla="*/ 96 w 104"/>
                <a:gd name="T3" fmla="*/ 80 h 104"/>
                <a:gd name="T4" fmla="*/ 80 w 104"/>
                <a:gd name="T5" fmla="*/ 104 h 104"/>
                <a:gd name="T6" fmla="*/ 56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56 w 104"/>
                <a:gd name="T19" fmla="*/ 0 h 104"/>
                <a:gd name="T20" fmla="*/ 80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104"/>
                  </a:lnTo>
                  <a:lnTo>
                    <a:pt x="56" y="104"/>
                  </a:lnTo>
                  <a:lnTo>
                    <a:pt x="24" y="104"/>
                  </a:lnTo>
                  <a:lnTo>
                    <a:pt x="8" y="80"/>
                  </a:lnTo>
                  <a:lnTo>
                    <a:pt x="0" y="56"/>
                  </a:lnTo>
                  <a:lnTo>
                    <a:pt x="8" y="32"/>
                  </a:lnTo>
                  <a:lnTo>
                    <a:pt x="24" y="8"/>
                  </a:lnTo>
                  <a:lnTo>
                    <a:pt x="56" y="0"/>
                  </a:lnTo>
                  <a:lnTo>
                    <a:pt x="80"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1" name="Freeform 60"/>
            <p:cNvSpPr>
              <a:spLocks/>
            </p:cNvSpPr>
            <p:nvPr/>
          </p:nvSpPr>
          <p:spPr bwMode="auto">
            <a:xfrm>
              <a:off x="2315" y="2987"/>
              <a:ext cx="104" cy="104"/>
            </a:xfrm>
            <a:custGeom>
              <a:avLst/>
              <a:gdLst>
                <a:gd name="T0" fmla="*/ 104 w 104"/>
                <a:gd name="T1" fmla="*/ 56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80" y="96"/>
                  </a:lnTo>
                  <a:lnTo>
                    <a:pt x="56" y="104"/>
                  </a:lnTo>
                  <a:lnTo>
                    <a:pt x="24" y="96"/>
                  </a:lnTo>
                  <a:lnTo>
                    <a:pt x="8" y="80"/>
                  </a:lnTo>
                  <a:lnTo>
                    <a:pt x="0" y="56"/>
                  </a:lnTo>
                  <a:lnTo>
                    <a:pt x="8" y="24"/>
                  </a:lnTo>
                  <a:lnTo>
                    <a:pt x="24" y="8"/>
                  </a:lnTo>
                  <a:lnTo>
                    <a:pt x="56" y="0"/>
                  </a:lnTo>
                  <a:lnTo>
                    <a:pt x="80"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2" name="Freeform 61"/>
            <p:cNvSpPr>
              <a:spLocks/>
            </p:cNvSpPr>
            <p:nvPr/>
          </p:nvSpPr>
          <p:spPr bwMode="auto">
            <a:xfrm>
              <a:off x="2315" y="3219"/>
              <a:ext cx="104" cy="104"/>
            </a:xfrm>
            <a:custGeom>
              <a:avLst/>
              <a:gdLst>
                <a:gd name="T0" fmla="*/ 104 w 104"/>
                <a:gd name="T1" fmla="*/ 48 h 104"/>
                <a:gd name="T2" fmla="*/ 96 w 104"/>
                <a:gd name="T3" fmla="*/ 80 h 104"/>
                <a:gd name="T4" fmla="*/ 80 w 104"/>
                <a:gd name="T5" fmla="*/ 96 h 104"/>
                <a:gd name="T6" fmla="*/ 56 w 104"/>
                <a:gd name="T7" fmla="*/ 104 h 104"/>
                <a:gd name="T8" fmla="*/ 24 w 104"/>
                <a:gd name="T9" fmla="*/ 96 h 104"/>
                <a:gd name="T10" fmla="*/ 8 w 104"/>
                <a:gd name="T11" fmla="*/ 80 h 104"/>
                <a:gd name="T12" fmla="*/ 0 w 104"/>
                <a:gd name="T13" fmla="*/ 48 h 104"/>
                <a:gd name="T14" fmla="*/ 8 w 104"/>
                <a:gd name="T15" fmla="*/ 24 h 104"/>
                <a:gd name="T16" fmla="*/ 24 w 104"/>
                <a:gd name="T17" fmla="*/ 8 h 104"/>
                <a:gd name="T18" fmla="*/ 56 w 104"/>
                <a:gd name="T19" fmla="*/ 0 h 104"/>
                <a:gd name="T20" fmla="*/ 80 w 104"/>
                <a:gd name="T21" fmla="*/ 8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80"/>
                  </a:lnTo>
                  <a:lnTo>
                    <a:pt x="80" y="96"/>
                  </a:lnTo>
                  <a:lnTo>
                    <a:pt x="56" y="104"/>
                  </a:lnTo>
                  <a:lnTo>
                    <a:pt x="24" y="96"/>
                  </a:lnTo>
                  <a:lnTo>
                    <a:pt x="8" y="80"/>
                  </a:lnTo>
                  <a:lnTo>
                    <a:pt x="0" y="48"/>
                  </a:lnTo>
                  <a:lnTo>
                    <a:pt x="8" y="24"/>
                  </a:lnTo>
                  <a:lnTo>
                    <a:pt x="24" y="8"/>
                  </a:lnTo>
                  <a:lnTo>
                    <a:pt x="56" y="0"/>
                  </a:lnTo>
                  <a:lnTo>
                    <a:pt x="80" y="8"/>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23" name="Freeform 62"/>
            <p:cNvSpPr>
              <a:spLocks/>
            </p:cNvSpPr>
            <p:nvPr/>
          </p:nvSpPr>
          <p:spPr bwMode="auto">
            <a:xfrm>
              <a:off x="1099" y="1379"/>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8" y="80"/>
                  </a:lnTo>
                  <a:lnTo>
                    <a:pt x="0" y="56"/>
                  </a:lnTo>
                  <a:lnTo>
                    <a:pt x="8" y="24"/>
                  </a:lnTo>
                  <a:lnTo>
                    <a:pt x="24" y="8"/>
                  </a:lnTo>
                  <a:lnTo>
                    <a:pt x="48" y="0"/>
                  </a:lnTo>
                  <a:lnTo>
                    <a:pt x="72"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4" name="Freeform 63"/>
            <p:cNvSpPr>
              <a:spLocks/>
            </p:cNvSpPr>
            <p:nvPr/>
          </p:nvSpPr>
          <p:spPr bwMode="auto">
            <a:xfrm>
              <a:off x="1099" y="1611"/>
              <a:ext cx="104" cy="104"/>
            </a:xfrm>
            <a:custGeom>
              <a:avLst/>
              <a:gdLst>
                <a:gd name="T0" fmla="*/ 104 w 104"/>
                <a:gd name="T1" fmla="*/ 48 h 104"/>
                <a:gd name="T2" fmla="*/ 96 w 104"/>
                <a:gd name="T3" fmla="*/ 72 h 104"/>
                <a:gd name="T4" fmla="*/ 72 w 104"/>
                <a:gd name="T5" fmla="*/ 96 h 104"/>
                <a:gd name="T6" fmla="*/ 48 w 104"/>
                <a:gd name="T7" fmla="*/ 104 h 104"/>
                <a:gd name="T8" fmla="*/ 24 w 104"/>
                <a:gd name="T9" fmla="*/ 96 h 104"/>
                <a:gd name="T10" fmla="*/ 8 w 104"/>
                <a:gd name="T11" fmla="*/ 72 h 104"/>
                <a:gd name="T12" fmla="*/ 0 w 104"/>
                <a:gd name="T13" fmla="*/ 48 h 104"/>
                <a:gd name="T14" fmla="*/ 8 w 104"/>
                <a:gd name="T15" fmla="*/ 24 h 104"/>
                <a:gd name="T16" fmla="*/ 24 w 104"/>
                <a:gd name="T17" fmla="*/ 0 h 104"/>
                <a:gd name="T18" fmla="*/ 48 w 104"/>
                <a:gd name="T19" fmla="*/ 0 h 104"/>
                <a:gd name="T20" fmla="*/ 72 w 104"/>
                <a:gd name="T21" fmla="*/ 0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72"/>
                  </a:lnTo>
                  <a:lnTo>
                    <a:pt x="72" y="96"/>
                  </a:lnTo>
                  <a:lnTo>
                    <a:pt x="48" y="104"/>
                  </a:lnTo>
                  <a:lnTo>
                    <a:pt x="24" y="96"/>
                  </a:lnTo>
                  <a:lnTo>
                    <a:pt x="8" y="72"/>
                  </a:lnTo>
                  <a:lnTo>
                    <a:pt x="0" y="48"/>
                  </a:lnTo>
                  <a:lnTo>
                    <a:pt x="8" y="24"/>
                  </a:lnTo>
                  <a:lnTo>
                    <a:pt x="24" y="0"/>
                  </a:lnTo>
                  <a:lnTo>
                    <a:pt x="48" y="0"/>
                  </a:lnTo>
                  <a:lnTo>
                    <a:pt x="72" y="0"/>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25" name="Freeform 64"/>
            <p:cNvSpPr>
              <a:spLocks/>
            </p:cNvSpPr>
            <p:nvPr/>
          </p:nvSpPr>
          <p:spPr bwMode="auto">
            <a:xfrm>
              <a:off x="1099" y="1835"/>
              <a:ext cx="104" cy="104"/>
            </a:xfrm>
            <a:custGeom>
              <a:avLst/>
              <a:gdLst>
                <a:gd name="T0" fmla="*/ 104 w 104"/>
                <a:gd name="T1" fmla="*/ 56 h 104"/>
                <a:gd name="T2" fmla="*/ 96 w 104"/>
                <a:gd name="T3" fmla="*/ 80 h 104"/>
                <a:gd name="T4" fmla="*/ 72 w 104"/>
                <a:gd name="T5" fmla="*/ 104 h 104"/>
                <a:gd name="T6" fmla="*/ 48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48 w 104"/>
                <a:gd name="T19" fmla="*/ 0 h 104"/>
                <a:gd name="T20" fmla="*/ 72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104"/>
                  </a:lnTo>
                  <a:lnTo>
                    <a:pt x="48" y="104"/>
                  </a:lnTo>
                  <a:lnTo>
                    <a:pt x="24" y="104"/>
                  </a:lnTo>
                  <a:lnTo>
                    <a:pt x="8" y="80"/>
                  </a:lnTo>
                  <a:lnTo>
                    <a:pt x="0" y="56"/>
                  </a:lnTo>
                  <a:lnTo>
                    <a:pt x="8" y="32"/>
                  </a:lnTo>
                  <a:lnTo>
                    <a:pt x="24" y="8"/>
                  </a:lnTo>
                  <a:lnTo>
                    <a:pt x="48" y="0"/>
                  </a:lnTo>
                  <a:lnTo>
                    <a:pt x="72"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6" name="Freeform 65"/>
            <p:cNvSpPr>
              <a:spLocks/>
            </p:cNvSpPr>
            <p:nvPr/>
          </p:nvSpPr>
          <p:spPr bwMode="auto">
            <a:xfrm>
              <a:off x="1099" y="2067"/>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8" y="80"/>
                  </a:lnTo>
                  <a:lnTo>
                    <a:pt x="0" y="56"/>
                  </a:lnTo>
                  <a:lnTo>
                    <a:pt x="8" y="24"/>
                  </a:lnTo>
                  <a:lnTo>
                    <a:pt x="24" y="8"/>
                  </a:lnTo>
                  <a:lnTo>
                    <a:pt x="48" y="0"/>
                  </a:lnTo>
                  <a:lnTo>
                    <a:pt x="72"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7" name="Freeform 66"/>
            <p:cNvSpPr>
              <a:spLocks/>
            </p:cNvSpPr>
            <p:nvPr/>
          </p:nvSpPr>
          <p:spPr bwMode="auto">
            <a:xfrm>
              <a:off x="1099" y="2523"/>
              <a:ext cx="104" cy="112"/>
            </a:xfrm>
            <a:custGeom>
              <a:avLst/>
              <a:gdLst>
                <a:gd name="T0" fmla="*/ 104 w 104"/>
                <a:gd name="T1" fmla="*/ 56 h 112"/>
                <a:gd name="T2" fmla="*/ 96 w 104"/>
                <a:gd name="T3" fmla="*/ 80 h 112"/>
                <a:gd name="T4" fmla="*/ 72 w 104"/>
                <a:gd name="T5" fmla="*/ 104 h 112"/>
                <a:gd name="T6" fmla="*/ 48 w 104"/>
                <a:gd name="T7" fmla="*/ 112 h 112"/>
                <a:gd name="T8" fmla="*/ 24 w 104"/>
                <a:gd name="T9" fmla="*/ 104 h 112"/>
                <a:gd name="T10" fmla="*/ 8 w 104"/>
                <a:gd name="T11" fmla="*/ 80 h 112"/>
                <a:gd name="T12" fmla="*/ 0 w 104"/>
                <a:gd name="T13" fmla="*/ 56 h 112"/>
                <a:gd name="T14" fmla="*/ 8 w 104"/>
                <a:gd name="T15" fmla="*/ 32 h 112"/>
                <a:gd name="T16" fmla="*/ 24 w 104"/>
                <a:gd name="T17" fmla="*/ 8 h 112"/>
                <a:gd name="T18" fmla="*/ 48 w 104"/>
                <a:gd name="T19" fmla="*/ 0 h 112"/>
                <a:gd name="T20" fmla="*/ 72 w 104"/>
                <a:gd name="T21" fmla="*/ 8 h 112"/>
                <a:gd name="T22" fmla="*/ 96 w 104"/>
                <a:gd name="T23" fmla="*/ 32 h 112"/>
                <a:gd name="T24" fmla="*/ 104 w 104"/>
                <a:gd name="T25" fmla="*/ 56 h 112"/>
                <a:gd name="T26" fmla="*/ 104 w 104"/>
                <a:gd name="T27" fmla="*/ 56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12"/>
                <a:gd name="T44" fmla="*/ 104 w 104"/>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12">
                  <a:moveTo>
                    <a:pt x="104" y="56"/>
                  </a:moveTo>
                  <a:lnTo>
                    <a:pt x="96" y="80"/>
                  </a:lnTo>
                  <a:lnTo>
                    <a:pt x="72" y="104"/>
                  </a:lnTo>
                  <a:lnTo>
                    <a:pt x="48" y="112"/>
                  </a:lnTo>
                  <a:lnTo>
                    <a:pt x="24" y="104"/>
                  </a:lnTo>
                  <a:lnTo>
                    <a:pt x="8" y="80"/>
                  </a:lnTo>
                  <a:lnTo>
                    <a:pt x="0" y="56"/>
                  </a:lnTo>
                  <a:lnTo>
                    <a:pt x="8" y="32"/>
                  </a:lnTo>
                  <a:lnTo>
                    <a:pt x="24" y="8"/>
                  </a:lnTo>
                  <a:lnTo>
                    <a:pt x="48" y="0"/>
                  </a:lnTo>
                  <a:lnTo>
                    <a:pt x="72"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8" name="Freeform 67"/>
            <p:cNvSpPr>
              <a:spLocks/>
            </p:cNvSpPr>
            <p:nvPr/>
          </p:nvSpPr>
          <p:spPr bwMode="auto">
            <a:xfrm>
              <a:off x="1099" y="2755"/>
              <a:ext cx="104" cy="104"/>
            </a:xfrm>
            <a:custGeom>
              <a:avLst/>
              <a:gdLst>
                <a:gd name="T0" fmla="*/ 104 w 104"/>
                <a:gd name="T1" fmla="*/ 56 h 104"/>
                <a:gd name="T2" fmla="*/ 96 w 104"/>
                <a:gd name="T3" fmla="*/ 80 h 104"/>
                <a:gd name="T4" fmla="*/ 72 w 104"/>
                <a:gd name="T5" fmla="*/ 104 h 104"/>
                <a:gd name="T6" fmla="*/ 48 w 104"/>
                <a:gd name="T7" fmla="*/ 104 h 104"/>
                <a:gd name="T8" fmla="*/ 24 w 104"/>
                <a:gd name="T9" fmla="*/ 104 h 104"/>
                <a:gd name="T10" fmla="*/ 8 w 104"/>
                <a:gd name="T11" fmla="*/ 80 h 104"/>
                <a:gd name="T12" fmla="*/ 0 w 104"/>
                <a:gd name="T13" fmla="*/ 56 h 104"/>
                <a:gd name="T14" fmla="*/ 8 w 104"/>
                <a:gd name="T15" fmla="*/ 32 h 104"/>
                <a:gd name="T16" fmla="*/ 24 w 104"/>
                <a:gd name="T17" fmla="*/ 8 h 104"/>
                <a:gd name="T18" fmla="*/ 48 w 104"/>
                <a:gd name="T19" fmla="*/ 0 h 104"/>
                <a:gd name="T20" fmla="*/ 72 w 104"/>
                <a:gd name="T21" fmla="*/ 8 h 104"/>
                <a:gd name="T22" fmla="*/ 96 w 104"/>
                <a:gd name="T23" fmla="*/ 32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104"/>
                  </a:lnTo>
                  <a:lnTo>
                    <a:pt x="48" y="104"/>
                  </a:lnTo>
                  <a:lnTo>
                    <a:pt x="24" y="104"/>
                  </a:lnTo>
                  <a:lnTo>
                    <a:pt x="8" y="80"/>
                  </a:lnTo>
                  <a:lnTo>
                    <a:pt x="0" y="56"/>
                  </a:lnTo>
                  <a:lnTo>
                    <a:pt x="8" y="32"/>
                  </a:lnTo>
                  <a:lnTo>
                    <a:pt x="24" y="8"/>
                  </a:lnTo>
                  <a:lnTo>
                    <a:pt x="48" y="0"/>
                  </a:lnTo>
                  <a:lnTo>
                    <a:pt x="72" y="8"/>
                  </a:lnTo>
                  <a:lnTo>
                    <a:pt x="96" y="32"/>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29" name="Freeform 68"/>
            <p:cNvSpPr>
              <a:spLocks/>
            </p:cNvSpPr>
            <p:nvPr/>
          </p:nvSpPr>
          <p:spPr bwMode="auto">
            <a:xfrm>
              <a:off x="1099" y="2987"/>
              <a:ext cx="104" cy="104"/>
            </a:xfrm>
            <a:custGeom>
              <a:avLst/>
              <a:gdLst>
                <a:gd name="T0" fmla="*/ 104 w 104"/>
                <a:gd name="T1" fmla="*/ 56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56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56 h 104"/>
                <a:gd name="T26" fmla="*/ 104 w 104"/>
                <a:gd name="T27" fmla="*/ 56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56"/>
                  </a:moveTo>
                  <a:lnTo>
                    <a:pt x="96" y="80"/>
                  </a:lnTo>
                  <a:lnTo>
                    <a:pt x="72" y="96"/>
                  </a:lnTo>
                  <a:lnTo>
                    <a:pt x="48" y="104"/>
                  </a:lnTo>
                  <a:lnTo>
                    <a:pt x="24" y="96"/>
                  </a:lnTo>
                  <a:lnTo>
                    <a:pt x="8" y="80"/>
                  </a:lnTo>
                  <a:lnTo>
                    <a:pt x="0" y="56"/>
                  </a:lnTo>
                  <a:lnTo>
                    <a:pt x="8" y="24"/>
                  </a:lnTo>
                  <a:lnTo>
                    <a:pt x="24" y="8"/>
                  </a:lnTo>
                  <a:lnTo>
                    <a:pt x="48" y="0"/>
                  </a:lnTo>
                  <a:lnTo>
                    <a:pt x="72" y="8"/>
                  </a:lnTo>
                  <a:lnTo>
                    <a:pt x="96" y="24"/>
                  </a:lnTo>
                  <a:lnTo>
                    <a:pt x="104" y="56"/>
                  </a:lnTo>
                  <a:close/>
                </a:path>
              </a:pathLst>
            </a:custGeom>
            <a:solidFill>
              <a:srgbClr val="000000"/>
            </a:solidFill>
            <a:ln w="12700">
              <a:solidFill>
                <a:srgbClr val="000000"/>
              </a:solidFill>
              <a:round/>
              <a:headEnd/>
              <a:tailEnd/>
            </a:ln>
          </p:spPr>
          <p:txBody>
            <a:bodyPr/>
            <a:lstStyle/>
            <a:p>
              <a:endParaRPr lang="cs-CZ"/>
            </a:p>
          </p:txBody>
        </p:sp>
        <p:sp>
          <p:nvSpPr>
            <p:cNvPr id="271430" name="Freeform 69"/>
            <p:cNvSpPr>
              <a:spLocks/>
            </p:cNvSpPr>
            <p:nvPr/>
          </p:nvSpPr>
          <p:spPr bwMode="auto">
            <a:xfrm>
              <a:off x="1099" y="3219"/>
              <a:ext cx="104" cy="104"/>
            </a:xfrm>
            <a:custGeom>
              <a:avLst/>
              <a:gdLst>
                <a:gd name="T0" fmla="*/ 104 w 104"/>
                <a:gd name="T1" fmla="*/ 48 h 104"/>
                <a:gd name="T2" fmla="*/ 96 w 104"/>
                <a:gd name="T3" fmla="*/ 80 h 104"/>
                <a:gd name="T4" fmla="*/ 72 w 104"/>
                <a:gd name="T5" fmla="*/ 96 h 104"/>
                <a:gd name="T6" fmla="*/ 48 w 104"/>
                <a:gd name="T7" fmla="*/ 104 h 104"/>
                <a:gd name="T8" fmla="*/ 24 w 104"/>
                <a:gd name="T9" fmla="*/ 96 h 104"/>
                <a:gd name="T10" fmla="*/ 8 w 104"/>
                <a:gd name="T11" fmla="*/ 80 h 104"/>
                <a:gd name="T12" fmla="*/ 0 w 104"/>
                <a:gd name="T13" fmla="*/ 48 h 104"/>
                <a:gd name="T14" fmla="*/ 8 w 104"/>
                <a:gd name="T15" fmla="*/ 24 h 104"/>
                <a:gd name="T16" fmla="*/ 24 w 104"/>
                <a:gd name="T17" fmla="*/ 8 h 104"/>
                <a:gd name="T18" fmla="*/ 48 w 104"/>
                <a:gd name="T19" fmla="*/ 0 h 104"/>
                <a:gd name="T20" fmla="*/ 72 w 104"/>
                <a:gd name="T21" fmla="*/ 8 h 104"/>
                <a:gd name="T22" fmla="*/ 96 w 104"/>
                <a:gd name="T23" fmla="*/ 24 h 104"/>
                <a:gd name="T24" fmla="*/ 104 w 104"/>
                <a:gd name="T25" fmla="*/ 48 h 104"/>
                <a:gd name="T26" fmla="*/ 104 w 104"/>
                <a:gd name="T27" fmla="*/ 48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104"/>
                <a:gd name="T44" fmla="*/ 104 w 104"/>
                <a:gd name="T45" fmla="*/ 104 h 1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104">
                  <a:moveTo>
                    <a:pt x="104" y="48"/>
                  </a:moveTo>
                  <a:lnTo>
                    <a:pt x="96" y="80"/>
                  </a:lnTo>
                  <a:lnTo>
                    <a:pt x="72" y="96"/>
                  </a:lnTo>
                  <a:lnTo>
                    <a:pt x="48" y="104"/>
                  </a:lnTo>
                  <a:lnTo>
                    <a:pt x="24" y="96"/>
                  </a:lnTo>
                  <a:lnTo>
                    <a:pt x="8" y="80"/>
                  </a:lnTo>
                  <a:lnTo>
                    <a:pt x="0" y="48"/>
                  </a:lnTo>
                  <a:lnTo>
                    <a:pt x="8" y="24"/>
                  </a:lnTo>
                  <a:lnTo>
                    <a:pt x="24" y="8"/>
                  </a:lnTo>
                  <a:lnTo>
                    <a:pt x="48" y="0"/>
                  </a:lnTo>
                  <a:lnTo>
                    <a:pt x="72" y="8"/>
                  </a:lnTo>
                  <a:lnTo>
                    <a:pt x="96" y="24"/>
                  </a:lnTo>
                  <a:lnTo>
                    <a:pt x="104" y="48"/>
                  </a:lnTo>
                  <a:close/>
                </a:path>
              </a:pathLst>
            </a:custGeom>
            <a:solidFill>
              <a:srgbClr val="000000"/>
            </a:solidFill>
            <a:ln w="12700">
              <a:solidFill>
                <a:srgbClr val="000000"/>
              </a:solidFill>
              <a:round/>
              <a:headEnd/>
              <a:tailEnd/>
            </a:ln>
          </p:spPr>
          <p:txBody>
            <a:bodyPr/>
            <a:lstStyle/>
            <a:p>
              <a:endParaRPr lang="cs-CZ"/>
            </a:p>
          </p:txBody>
        </p:sp>
        <p:sp>
          <p:nvSpPr>
            <p:cNvPr id="271431" name="Rectangle 70"/>
            <p:cNvSpPr>
              <a:spLocks noChangeArrowheads="1"/>
            </p:cNvSpPr>
            <p:nvPr/>
          </p:nvSpPr>
          <p:spPr bwMode="auto">
            <a:xfrm>
              <a:off x="1027" y="2315"/>
              <a:ext cx="1472" cy="72"/>
            </a:xfrm>
            <a:prstGeom prst="rect">
              <a:avLst/>
            </a:prstGeom>
            <a:solidFill>
              <a:srgbClr val="000000"/>
            </a:solidFill>
            <a:ln w="12700">
              <a:solidFill>
                <a:srgbClr val="000000"/>
              </a:solidFill>
              <a:miter lim="800000"/>
              <a:headEnd/>
              <a:tailEnd/>
            </a:ln>
          </p:spPr>
          <p:txBody>
            <a:bodyPr/>
            <a:lstStyle/>
            <a:p>
              <a:pPr algn="ctr" eaLnBrk="0" hangingPunct="0"/>
              <a:endParaRPr lang="cs-CZ"/>
            </a:p>
          </p:txBody>
        </p:sp>
        <p:sp>
          <p:nvSpPr>
            <p:cNvPr id="271432" name="Rectangle 71"/>
            <p:cNvSpPr>
              <a:spLocks noChangeArrowheads="1"/>
            </p:cNvSpPr>
            <p:nvPr/>
          </p:nvSpPr>
          <p:spPr bwMode="auto">
            <a:xfrm>
              <a:off x="2531" y="2315"/>
              <a:ext cx="216" cy="72"/>
            </a:xfrm>
            <a:prstGeom prst="rect">
              <a:avLst/>
            </a:prstGeom>
            <a:noFill/>
            <a:ln w="12700">
              <a:solidFill>
                <a:srgbClr val="000000"/>
              </a:solidFill>
              <a:miter lim="800000"/>
              <a:headEnd/>
              <a:tailEnd/>
            </a:ln>
          </p:spPr>
          <p:txBody>
            <a:bodyPr/>
            <a:lstStyle/>
            <a:p>
              <a:pPr algn="ctr" eaLnBrk="0" hangingPunct="0"/>
              <a:endParaRPr lang="cs-CZ"/>
            </a:p>
          </p:txBody>
        </p:sp>
        <p:sp>
          <p:nvSpPr>
            <p:cNvPr id="271433" name="Text Box 72"/>
            <p:cNvSpPr txBox="1">
              <a:spLocks noChangeArrowheads="1"/>
            </p:cNvSpPr>
            <p:nvPr/>
          </p:nvSpPr>
          <p:spPr bwMode="auto">
            <a:xfrm>
              <a:off x="1025" y="1018"/>
              <a:ext cx="1356" cy="288"/>
            </a:xfrm>
            <a:prstGeom prst="rect">
              <a:avLst/>
            </a:prstGeom>
            <a:noFill/>
            <a:ln w="9525">
              <a:noFill/>
              <a:miter lim="800000"/>
              <a:headEnd/>
              <a:tailEnd/>
            </a:ln>
          </p:spPr>
          <p:txBody>
            <a:bodyPr wrap="none">
              <a:spAutoFit/>
            </a:bodyPr>
            <a:lstStyle/>
            <a:p>
              <a:pPr eaLnBrk="0" hangingPunct="0"/>
              <a:r>
                <a:rPr lang="en-US">
                  <a:latin typeface="Arial" pitchFamily="34" charset="0"/>
                </a:rPr>
                <a:t>PC waveguide</a:t>
              </a:r>
            </a:p>
          </p:txBody>
        </p:sp>
        <p:sp>
          <p:nvSpPr>
            <p:cNvPr id="271434" name="Line 73"/>
            <p:cNvSpPr>
              <a:spLocks noChangeShapeType="1"/>
            </p:cNvSpPr>
            <p:nvPr/>
          </p:nvSpPr>
          <p:spPr bwMode="auto">
            <a:xfrm flipH="1">
              <a:off x="973" y="2266"/>
              <a:ext cx="1" cy="182"/>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271435" name="Text Box 74"/>
            <p:cNvSpPr txBox="1">
              <a:spLocks noChangeArrowheads="1"/>
            </p:cNvSpPr>
            <p:nvPr/>
          </p:nvSpPr>
          <p:spPr bwMode="auto">
            <a:xfrm>
              <a:off x="714" y="2185"/>
              <a:ext cx="255" cy="288"/>
            </a:xfrm>
            <a:prstGeom prst="rect">
              <a:avLst/>
            </a:prstGeom>
            <a:noFill/>
            <a:ln w="9525">
              <a:noFill/>
              <a:miter lim="800000"/>
              <a:headEnd/>
              <a:tailEnd/>
            </a:ln>
          </p:spPr>
          <p:txBody>
            <a:bodyPr wrap="none">
              <a:spAutoFit/>
            </a:bodyPr>
            <a:lstStyle/>
            <a:p>
              <a:pPr eaLnBrk="0" hangingPunct="0"/>
              <a:r>
                <a:rPr lang="en-US" i="1">
                  <a:latin typeface="Arial" pitchFamily="34" charset="0"/>
                </a:rPr>
                <a:t>w</a:t>
              </a:r>
              <a:endParaRPr lang="en-US">
                <a:latin typeface="Arial" pitchFamily="34" charset="0"/>
              </a:endParaRPr>
            </a:p>
          </p:txBody>
        </p:sp>
        <p:sp>
          <p:nvSpPr>
            <p:cNvPr id="271436" name="Line 75"/>
            <p:cNvSpPr>
              <a:spLocks noChangeShapeType="1"/>
            </p:cNvSpPr>
            <p:nvPr/>
          </p:nvSpPr>
          <p:spPr bwMode="auto">
            <a:xfrm>
              <a:off x="2232" y="3376"/>
              <a:ext cx="268" cy="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271437" name="Text Box 76"/>
            <p:cNvSpPr txBox="1">
              <a:spLocks noChangeArrowheads="1"/>
            </p:cNvSpPr>
            <p:nvPr/>
          </p:nvSpPr>
          <p:spPr bwMode="auto">
            <a:xfrm>
              <a:off x="2234" y="3357"/>
              <a:ext cx="223" cy="288"/>
            </a:xfrm>
            <a:prstGeom prst="rect">
              <a:avLst/>
            </a:prstGeom>
            <a:noFill/>
            <a:ln w="9525">
              <a:noFill/>
              <a:miter lim="800000"/>
              <a:headEnd/>
              <a:tailEnd/>
            </a:ln>
          </p:spPr>
          <p:txBody>
            <a:bodyPr wrap="none">
              <a:spAutoFit/>
            </a:bodyPr>
            <a:lstStyle/>
            <a:p>
              <a:pPr eaLnBrk="0" hangingPunct="0"/>
              <a:r>
                <a:rPr lang="en-US" i="1">
                  <a:latin typeface="Arial" pitchFamily="34" charset="0"/>
                </a:rPr>
                <a:t>a</a:t>
              </a:r>
              <a:endParaRPr lang="en-US">
                <a:latin typeface="Arial" pitchFamily="34" charset="0"/>
              </a:endParaRPr>
            </a:p>
          </p:txBody>
        </p:sp>
      </p:grpSp>
      <p:sp>
        <p:nvSpPr>
          <p:cNvPr id="271365" name="Text Box 77"/>
          <p:cNvSpPr txBox="1">
            <a:spLocks noChangeArrowheads="1"/>
          </p:cNvSpPr>
          <p:nvPr/>
        </p:nvSpPr>
        <p:spPr bwMode="auto">
          <a:xfrm>
            <a:off x="1600200" y="5486400"/>
            <a:ext cx="1790700" cy="457200"/>
          </a:xfrm>
          <a:prstGeom prst="rect">
            <a:avLst/>
          </a:prstGeom>
          <a:noFill/>
          <a:ln w="9525">
            <a:noFill/>
            <a:miter lim="800000"/>
            <a:headEnd/>
            <a:tailEnd/>
          </a:ln>
        </p:spPr>
        <p:txBody>
          <a:bodyPr wrap="none">
            <a:spAutoFit/>
          </a:bodyPr>
          <a:lstStyle/>
          <a:p>
            <a:pPr algn="ctr" eaLnBrk="0" hangingPunct="0"/>
            <a:r>
              <a:rPr lang="en-US"/>
              <a:t>index-guided</a:t>
            </a:r>
          </a:p>
        </p:txBody>
      </p:sp>
      <p:sp>
        <p:nvSpPr>
          <p:cNvPr id="271366" name="Text Box 78"/>
          <p:cNvSpPr txBox="1">
            <a:spLocks noChangeArrowheads="1"/>
          </p:cNvSpPr>
          <p:nvPr/>
        </p:nvSpPr>
        <p:spPr bwMode="auto">
          <a:xfrm>
            <a:off x="5013325" y="5486400"/>
            <a:ext cx="2987675" cy="488950"/>
          </a:xfrm>
          <a:prstGeom prst="rect">
            <a:avLst/>
          </a:prstGeom>
          <a:noFill/>
          <a:ln w="9525">
            <a:noFill/>
            <a:miter lim="800000"/>
            <a:headEnd/>
            <a:tailEnd/>
          </a:ln>
        </p:spPr>
        <p:txBody>
          <a:bodyPr wrap="none">
            <a:spAutoFit/>
          </a:bodyPr>
          <a:lstStyle/>
          <a:p>
            <a:pPr algn="ctr" eaLnBrk="0" hangingPunct="0"/>
            <a:r>
              <a:rPr lang="en-US"/>
              <a:t>gap-guided, same </a:t>
            </a:r>
            <a:r>
              <a:rPr lang="en-US">
                <a:latin typeface="Symbol" pitchFamily="18" charset="2"/>
              </a:rPr>
              <a:t>w</a:t>
            </a:r>
            <a:r>
              <a:rPr lang="en-US"/>
              <a:t>(</a:t>
            </a:r>
            <a:r>
              <a:rPr lang="en-US">
                <a:latin typeface="Symbol" pitchFamily="18" charset="2"/>
              </a:rPr>
              <a:t>b</a:t>
            </a:r>
            <a:r>
              <a:rPr lang="en-US"/>
              <a:t>)</a:t>
            </a:r>
          </a:p>
        </p:txBody>
      </p:sp>
      <p:grpSp>
        <p:nvGrpSpPr>
          <p:cNvPr id="4" name="Group 79"/>
          <p:cNvGrpSpPr>
            <a:grpSpLocks/>
          </p:cNvGrpSpPr>
          <p:nvPr/>
        </p:nvGrpSpPr>
        <p:grpSpPr bwMode="auto">
          <a:xfrm>
            <a:off x="1720850" y="6064250"/>
            <a:ext cx="5594350" cy="641350"/>
            <a:chOff x="1084" y="3820"/>
            <a:chExt cx="3524" cy="404"/>
          </a:xfrm>
        </p:grpSpPr>
        <p:sp>
          <p:nvSpPr>
            <p:cNvPr id="271369" name="Text Box 80"/>
            <p:cNvSpPr txBox="1">
              <a:spLocks noChangeArrowheads="1"/>
            </p:cNvSpPr>
            <p:nvPr/>
          </p:nvSpPr>
          <p:spPr bwMode="auto">
            <a:xfrm>
              <a:off x="1084" y="3820"/>
              <a:ext cx="932" cy="404"/>
            </a:xfrm>
            <a:prstGeom prst="rect">
              <a:avLst/>
            </a:prstGeom>
            <a:noFill/>
            <a:ln w="9525">
              <a:noFill/>
              <a:miter lim="800000"/>
              <a:headEnd/>
              <a:tailEnd/>
            </a:ln>
          </p:spPr>
          <p:txBody>
            <a:bodyPr wrap="none">
              <a:spAutoFit/>
            </a:bodyPr>
            <a:lstStyle/>
            <a:p>
              <a:pPr eaLnBrk="0" hangingPunct="0"/>
              <a:r>
                <a:rPr lang="en-US" sz="3600">
                  <a:solidFill>
                    <a:srgbClr val="FF0000"/>
                  </a:solidFill>
                </a:rPr>
                <a:t>Apples</a:t>
              </a:r>
              <a:endParaRPr lang="en-US"/>
            </a:p>
          </p:txBody>
        </p:sp>
        <p:sp>
          <p:nvSpPr>
            <p:cNvPr id="271370" name="Text Box 81"/>
            <p:cNvSpPr txBox="1">
              <a:spLocks noChangeArrowheads="1"/>
            </p:cNvSpPr>
            <p:nvPr/>
          </p:nvSpPr>
          <p:spPr bwMode="auto">
            <a:xfrm>
              <a:off x="3676" y="3820"/>
              <a:ext cx="932" cy="404"/>
            </a:xfrm>
            <a:prstGeom prst="rect">
              <a:avLst/>
            </a:prstGeom>
            <a:noFill/>
            <a:ln w="9525">
              <a:noFill/>
              <a:miter lim="800000"/>
              <a:headEnd/>
              <a:tailEnd/>
            </a:ln>
          </p:spPr>
          <p:txBody>
            <a:bodyPr wrap="none">
              <a:spAutoFit/>
            </a:bodyPr>
            <a:lstStyle/>
            <a:p>
              <a:pPr eaLnBrk="0" hangingPunct="0"/>
              <a:r>
                <a:rPr lang="en-US" sz="3600">
                  <a:solidFill>
                    <a:srgbClr val="FF0000"/>
                  </a:solidFill>
                </a:rPr>
                <a:t>Apples</a:t>
              </a:r>
              <a:endParaRPr lang="en-US"/>
            </a:p>
          </p:txBody>
        </p:sp>
        <p:sp>
          <p:nvSpPr>
            <p:cNvPr id="271371" name="Text Box 82"/>
            <p:cNvSpPr txBox="1">
              <a:spLocks noChangeArrowheads="1"/>
            </p:cNvSpPr>
            <p:nvPr/>
          </p:nvSpPr>
          <p:spPr bwMode="auto">
            <a:xfrm>
              <a:off x="2540" y="3820"/>
              <a:ext cx="340" cy="404"/>
            </a:xfrm>
            <a:prstGeom prst="rect">
              <a:avLst/>
            </a:prstGeom>
            <a:noFill/>
            <a:ln w="9525">
              <a:noFill/>
              <a:miter lim="800000"/>
              <a:headEnd/>
              <a:tailEnd/>
            </a:ln>
          </p:spPr>
          <p:txBody>
            <a:bodyPr wrap="none">
              <a:spAutoFit/>
            </a:bodyPr>
            <a:lstStyle/>
            <a:p>
              <a:pPr eaLnBrk="0" hangingPunct="0"/>
              <a:r>
                <a:rPr lang="en-US" sz="3600">
                  <a:solidFill>
                    <a:srgbClr val="FF0000"/>
                  </a:solidFill>
                </a:rPr>
                <a:t>to</a:t>
              </a:r>
              <a:endParaRPr lang="en-US"/>
            </a:p>
          </p:txBody>
        </p:sp>
      </p:grpSp>
      <p:sp>
        <p:nvSpPr>
          <p:cNvPr id="271368" name="Text Box 83"/>
          <p:cNvSpPr txBox="1">
            <a:spLocks noChangeArrowheads="1"/>
          </p:cNvSpPr>
          <p:nvPr/>
        </p:nvSpPr>
        <p:spPr bwMode="auto">
          <a:xfrm>
            <a:off x="2286000" y="838200"/>
            <a:ext cx="4464050" cy="366713"/>
          </a:xfrm>
          <a:prstGeom prst="rect">
            <a:avLst/>
          </a:prstGeom>
          <a:noFill/>
          <a:ln w="9525">
            <a:noFill/>
            <a:miter lim="800000"/>
            <a:headEnd/>
            <a:tailEnd/>
          </a:ln>
        </p:spPr>
        <p:txBody>
          <a:bodyPr wrap="none">
            <a:spAutoFit/>
          </a:bodyPr>
          <a:lstStyle/>
          <a:p>
            <a:pPr algn="ctr" eaLnBrk="0" hangingPunct="0"/>
            <a:r>
              <a:rPr lang="en-US" sz="1800"/>
              <a:t>[ M. L. Povinelli </a:t>
            </a:r>
            <a:r>
              <a:rPr lang="en-US" sz="1800" i="1"/>
              <a:t>et al.</a:t>
            </a:r>
            <a:r>
              <a:rPr lang="en-US" sz="1800"/>
              <a:t>, </a:t>
            </a:r>
            <a:r>
              <a:rPr lang="en-US" sz="1800" i="1"/>
              <a:t>APL</a:t>
            </a:r>
            <a:r>
              <a:rPr lang="en-US" sz="1800"/>
              <a:t> </a:t>
            </a:r>
            <a:r>
              <a:rPr lang="en-US" sz="1800" b="1"/>
              <a:t>84</a:t>
            </a:r>
            <a:r>
              <a:rPr lang="en-US" sz="1800"/>
              <a:t>, 3639 (2004).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609600" y="0"/>
            <a:ext cx="7772400" cy="1143000"/>
          </a:xfrm>
        </p:spPr>
        <p:txBody>
          <a:bodyPr/>
          <a:lstStyle/>
          <a:p>
            <a:r>
              <a:rPr lang="en-US" smtClean="0">
                <a:ea typeface="ＭＳ Ｐゴシック" charset="-128"/>
              </a:rPr>
              <a:t>A Test Case</a:t>
            </a:r>
          </a:p>
        </p:txBody>
      </p:sp>
      <p:grpSp>
        <p:nvGrpSpPr>
          <p:cNvPr id="272387" name="Group 3"/>
          <p:cNvGrpSpPr>
            <a:grpSpLocks/>
          </p:cNvGrpSpPr>
          <p:nvPr/>
        </p:nvGrpSpPr>
        <p:grpSpPr bwMode="auto">
          <a:xfrm>
            <a:off x="4964113" y="2209800"/>
            <a:ext cx="2998787" cy="1401763"/>
            <a:chOff x="3127" y="1112"/>
            <a:chExt cx="1889" cy="883"/>
          </a:xfrm>
        </p:grpSpPr>
        <p:pic>
          <p:nvPicPr>
            <p:cNvPr id="272404" name="Picture 4"/>
            <p:cNvPicPr>
              <a:picLocks noChangeAspect="1" noChangeArrowheads="1"/>
            </p:cNvPicPr>
            <p:nvPr/>
          </p:nvPicPr>
          <p:blipFill>
            <a:blip r:embed="rId2"/>
            <a:srcRect/>
            <a:stretch>
              <a:fillRect/>
            </a:stretch>
          </p:blipFill>
          <p:spPr bwMode="auto">
            <a:xfrm>
              <a:off x="3127" y="1112"/>
              <a:ext cx="1889" cy="883"/>
            </a:xfrm>
            <a:prstGeom prst="rect">
              <a:avLst/>
            </a:prstGeom>
            <a:noFill/>
            <a:ln w="9525">
              <a:noFill/>
              <a:miter lim="800000"/>
              <a:headEnd/>
              <a:tailEnd/>
            </a:ln>
          </p:spPr>
        </p:pic>
        <p:sp>
          <p:nvSpPr>
            <p:cNvPr id="272405" name="Freeform 5"/>
            <p:cNvSpPr>
              <a:spLocks/>
            </p:cNvSpPr>
            <p:nvPr/>
          </p:nvSpPr>
          <p:spPr bwMode="auto">
            <a:xfrm>
              <a:off x="3239" y="1125"/>
              <a:ext cx="261" cy="112"/>
            </a:xfrm>
            <a:custGeom>
              <a:avLst/>
              <a:gdLst>
                <a:gd name="T0" fmla="*/ 124 w 261"/>
                <a:gd name="T1" fmla="*/ 112 h 112"/>
                <a:gd name="T2" fmla="*/ 174 w 261"/>
                <a:gd name="T3" fmla="*/ 99 h 112"/>
                <a:gd name="T4" fmla="*/ 211 w 261"/>
                <a:gd name="T5" fmla="*/ 74 h 112"/>
                <a:gd name="T6" fmla="*/ 249 w 261"/>
                <a:gd name="T7" fmla="*/ 37 h 112"/>
                <a:gd name="T8" fmla="*/ 261 w 261"/>
                <a:gd name="T9" fmla="*/ 0 h 112"/>
                <a:gd name="T10" fmla="*/ 0 w 261"/>
                <a:gd name="T11" fmla="*/ 0 h 112"/>
                <a:gd name="T12" fmla="*/ 13 w 261"/>
                <a:gd name="T13" fmla="*/ 37 h 112"/>
                <a:gd name="T14" fmla="*/ 37 w 261"/>
                <a:gd name="T15" fmla="*/ 74 h 112"/>
                <a:gd name="T16" fmla="*/ 75 w 261"/>
                <a:gd name="T17" fmla="*/ 99 h 112"/>
                <a:gd name="T18" fmla="*/ 124 w 261"/>
                <a:gd name="T19" fmla="*/ 112 h 112"/>
                <a:gd name="T20" fmla="*/ 124 w 261"/>
                <a:gd name="T21" fmla="*/ 112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
                <a:gd name="T34" fmla="*/ 0 h 112"/>
                <a:gd name="T35" fmla="*/ 261 w 261"/>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 h="112">
                  <a:moveTo>
                    <a:pt x="124" y="112"/>
                  </a:moveTo>
                  <a:lnTo>
                    <a:pt x="174" y="99"/>
                  </a:lnTo>
                  <a:lnTo>
                    <a:pt x="211" y="74"/>
                  </a:lnTo>
                  <a:lnTo>
                    <a:pt x="249" y="37"/>
                  </a:lnTo>
                  <a:lnTo>
                    <a:pt x="261" y="0"/>
                  </a:lnTo>
                  <a:lnTo>
                    <a:pt x="0" y="0"/>
                  </a:lnTo>
                  <a:lnTo>
                    <a:pt x="13" y="37"/>
                  </a:lnTo>
                  <a:lnTo>
                    <a:pt x="37" y="74"/>
                  </a:lnTo>
                  <a:lnTo>
                    <a:pt x="75" y="99"/>
                  </a:lnTo>
                  <a:lnTo>
                    <a:pt x="124" y="112"/>
                  </a:lnTo>
                  <a:close/>
                </a:path>
              </a:pathLst>
            </a:custGeom>
            <a:solidFill>
              <a:srgbClr val="000000"/>
            </a:solidFill>
            <a:ln w="9525">
              <a:noFill/>
              <a:round/>
              <a:headEnd/>
              <a:tailEnd/>
            </a:ln>
          </p:spPr>
          <p:txBody>
            <a:bodyPr/>
            <a:lstStyle/>
            <a:p>
              <a:endParaRPr lang="cs-CZ"/>
            </a:p>
          </p:txBody>
        </p:sp>
        <p:sp>
          <p:nvSpPr>
            <p:cNvPr id="272406" name="Freeform 6"/>
            <p:cNvSpPr>
              <a:spLocks/>
            </p:cNvSpPr>
            <p:nvPr/>
          </p:nvSpPr>
          <p:spPr bwMode="auto">
            <a:xfrm>
              <a:off x="3239" y="1883"/>
              <a:ext cx="249" cy="112"/>
            </a:xfrm>
            <a:custGeom>
              <a:avLst/>
              <a:gdLst>
                <a:gd name="T0" fmla="*/ 124 w 249"/>
                <a:gd name="T1" fmla="*/ 0 h 112"/>
                <a:gd name="T2" fmla="*/ 75 w 249"/>
                <a:gd name="T3" fmla="*/ 0 h 112"/>
                <a:gd name="T4" fmla="*/ 37 w 249"/>
                <a:gd name="T5" fmla="*/ 25 h 112"/>
                <a:gd name="T6" fmla="*/ 0 w 249"/>
                <a:gd name="T7" fmla="*/ 62 h 112"/>
                <a:gd name="T8" fmla="*/ 0 w 249"/>
                <a:gd name="T9" fmla="*/ 112 h 112"/>
                <a:gd name="T10" fmla="*/ 249 w 249"/>
                <a:gd name="T11" fmla="*/ 112 h 112"/>
                <a:gd name="T12" fmla="*/ 236 w 249"/>
                <a:gd name="T13" fmla="*/ 62 h 112"/>
                <a:gd name="T14" fmla="*/ 211 w 249"/>
                <a:gd name="T15" fmla="*/ 25 h 112"/>
                <a:gd name="T16" fmla="*/ 174 w 249"/>
                <a:gd name="T17" fmla="*/ 0 h 112"/>
                <a:gd name="T18" fmla="*/ 124 w 249"/>
                <a:gd name="T19" fmla="*/ 0 h 112"/>
                <a:gd name="T20" fmla="*/ 124 w 249"/>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9"/>
                <a:gd name="T34" fmla="*/ 0 h 112"/>
                <a:gd name="T35" fmla="*/ 249 w 249"/>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9" h="112">
                  <a:moveTo>
                    <a:pt x="124" y="0"/>
                  </a:moveTo>
                  <a:lnTo>
                    <a:pt x="75" y="0"/>
                  </a:lnTo>
                  <a:lnTo>
                    <a:pt x="37" y="25"/>
                  </a:lnTo>
                  <a:lnTo>
                    <a:pt x="0" y="62"/>
                  </a:lnTo>
                  <a:lnTo>
                    <a:pt x="0" y="112"/>
                  </a:lnTo>
                  <a:lnTo>
                    <a:pt x="249" y="112"/>
                  </a:lnTo>
                  <a:lnTo>
                    <a:pt x="236" y="62"/>
                  </a:lnTo>
                  <a:lnTo>
                    <a:pt x="211" y="25"/>
                  </a:lnTo>
                  <a:lnTo>
                    <a:pt x="174" y="0"/>
                  </a:lnTo>
                  <a:lnTo>
                    <a:pt x="124" y="0"/>
                  </a:lnTo>
                  <a:close/>
                </a:path>
              </a:pathLst>
            </a:custGeom>
            <a:solidFill>
              <a:srgbClr val="000000"/>
            </a:solidFill>
            <a:ln w="9525">
              <a:noFill/>
              <a:round/>
              <a:headEnd/>
              <a:tailEnd/>
            </a:ln>
          </p:spPr>
          <p:txBody>
            <a:bodyPr/>
            <a:lstStyle/>
            <a:p>
              <a:endParaRPr lang="cs-CZ"/>
            </a:p>
          </p:txBody>
        </p:sp>
        <p:sp>
          <p:nvSpPr>
            <p:cNvPr id="272407" name="Freeform 7"/>
            <p:cNvSpPr>
              <a:spLocks/>
            </p:cNvSpPr>
            <p:nvPr/>
          </p:nvSpPr>
          <p:spPr bwMode="auto">
            <a:xfrm>
              <a:off x="3711" y="1125"/>
              <a:ext cx="249" cy="112"/>
            </a:xfrm>
            <a:custGeom>
              <a:avLst/>
              <a:gdLst>
                <a:gd name="T0" fmla="*/ 124 w 249"/>
                <a:gd name="T1" fmla="*/ 112 h 112"/>
                <a:gd name="T2" fmla="*/ 174 w 249"/>
                <a:gd name="T3" fmla="*/ 99 h 112"/>
                <a:gd name="T4" fmla="*/ 211 w 249"/>
                <a:gd name="T5" fmla="*/ 74 h 112"/>
                <a:gd name="T6" fmla="*/ 236 w 249"/>
                <a:gd name="T7" fmla="*/ 37 h 112"/>
                <a:gd name="T8" fmla="*/ 249 w 249"/>
                <a:gd name="T9" fmla="*/ 0 h 112"/>
                <a:gd name="T10" fmla="*/ 0 w 249"/>
                <a:gd name="T11" fmla="*/ 0 h 112"/>
                <a:gd name="T12" fmla="*/ 13 w 249"/>
                <a:gd name="T13" fmla="*/ 37 h 112"/>
                <a:gd name="T14" fmla="*/ 37 w 249"/>
                <a:gd name="T15" fmla="*/ 74 h 112"/>
                <a:gd name="T16" fmla="*/ 75 w 249"/>
                <a:gd name="T17" fmla="*/ 99 h 112"/>
                <a:gd name="T18" fmla="*/ 124 w 249"/>
                <a:gd name="T19" fmla="*/ 112 h 112"/>
                <a:gd name="T20" fmla="*/ 124 w 249"/>
                <a:gd name="T21" fmla="*/ 112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9"/>
                <a:gd name="T34" fmla="*/ 0 h 112"/>
                <a:gd name="T35" fmla="*/ 249 w 249"/>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9" h="112">
                  <a:moveTo>
                    <a:pt x="124" y="112"/>
                  </a:moveTo>
                  <a:lnTo>
                    <a:pt x="174" y="99"/>
                  </a:lnTo>
                  <a:lnTo>
                    <a:pt x="211" y="74"/>
                  </a:lnTo>
                  <a:lnTo>
                    <a:pt x="236" y="37"/>
                  </a:lnTo>
                  <a:lnTo>
                    <a:pt x="249" y="0"/>
                  </a:lnTo>
                  <a:lnTo>
                    <a:pt x="0" y="0"/>
                  </a:lnTo>
                  <a:lnTo>
                    <a:pt x="13" y="37"/>
                  </a:lnTo>
                  <a:lnTo>
                    <a:pt x="37" y="74"/>
                  </a:lnTo>
                  <a:lnTo>
                    <a:pt x="75" y="99"/>
                  </a:lnTo>
                  <a:lnTo>
                    <a:pt x="124" y="112"/>
                  </a:lnTo>
                  <a:close/>
                </a:path>
              </a:pathLst>
            </a:custGeom>
            <a:solidFill>
              <a:srgbClr val="000000"/>
            </a:solidFill>
            <a:ln w="9525">
              <a:noFill/>
              <a:round/>
              <a:headEnd/>
              <a:tailEnd/>
            </a:ln>
          </p:spPr>
          <p:txBody>
            <a:bodyPr/>
            <a:lstStyle/>
            <a:p>
              <a:endParaRPr lang="cs-CZ"/>
            </a:p>
          </p:txBody>
        </p:sp>
        <p:sp>
          <p:nvSpPr>
            <p:cNvPr id="272408" name="Freeform 8"/>
            <p:cNvSpPr>
              <a:spLocks/>
            </p:cNvSpPr>
            <p:nvPr/>
          </p:nvSpPr>
          <p:spPr bwMode="auto">
            <a:xfrm>
              <a:off x="3699" y="1883"/>
              <a:ext cx="261" cy="112"/>
            </a:xfrm>
            <a:custGeom>
              <a:avLst/>
              <a:gdLst>
                <a:gd name="T0" fmla="*/ 124 w 261"/>
                <a:gd name="T1" fmla="*/ 0 h 112"/>
                <a:gd name="T2" fmla="*/ 74 w 261"/>
                <a:gd name="T3" fmla="*/ 0 h 112"/>
                <a:gd name="T4" fmla="*/ 37 w 261"/>
                <a:gd name="T5" fmla="*/ 25 h 112"/>
                <a:gd name="T6" fmla="*/ 12 w 261"/>
                <a:gd name="T7" fmla="*/ 62 h 112"/>
                <a:gd name="T8" fmla="*/ 0 w 261"/>
                <a:gd name="T9" fmla="*/ 112 h 112"/>
                <a:gd name="T10" fmla="*/ 261 w 261"/>
                <a:gd name="T11" fmla="*/ 112 h 112"/>
                <a:gd name="T12" fmla="*/ 248 w 261"/>
                <a:gd name="T13" fmla="*/ 62 h 112"/>
                <a:gd name="T14" fmla="*/ 211 w 261"/>
                <a:gd name="T15" fmla="*/ 25 h 112"/>
                <a:gd name="T16" fmla="*/ 174 w 261"/>
                <a:gd name="T17" fmla="*/ 0 h 112"/>
                <a:gd name="T18" fmla="*/ 124 w 261"/>
                <a:gd name="T19" fmla="*/ 0 h 112"/>
                <a:gd name="T20" fmla="*/ 124 w 261"/>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
                <a:gd name="T34" fmla="*/ 0 h 112"/>
                <a:gd name="T35" fmla="*/ 261 w 261"/>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 h="112">
                  <a:moveTo>
                    <a:pt x="124" y="0"/>
                  </a:moveTo>
                  <a:lnTo>
                    <a:pt x="74" y="0"/>
                  </a:lnTo>
                  <a:lnTo>
                    <a:pt x="37" y="25"/>
                  </a:lnTo>
                  <a:lnTo>
                    <a:pt x="12" y="62"/>
                  </a:lnTo>
                  <a:lnTo>
                    <a:pt x="0" y="112"/>
                  </a:lnTo>
                  <a:lnTo>
                    <a:pt x="261" y="112"/>
                  </a:lnTo>
                  <a:lnTo>
                    <a:pt x="248" y="62"/>
                  </a:lnTo>
                  <a:lnTo>
                    <a:pt x="211" y="25"/>
                  </a:lnTo>
                  <a:lnTo>
                    <a:pt x="174" y="0"/>
                  </a:lnTo>
                  <a:lnTo>
                    <a:pt x="124" y="0"/>
                  </a:lnTo>
                  <a:close/>
                </a:path>
              </a:pathLst>
            </a:custGeom>
            <a:solidFill>
              <a:srgbClr val="000000"/>
            </a:solidFill>
            <a:ln w="9525">
              <a:noFill/>
              <a:round/>
              <a:headEnd/>
              <a:tailEnd/>
            </a:ln>
          </p:spPr>
          <p:txBody>
            <a:bodyPr/>
            <a:lstStyle/>
            <a:p>
              <a:endParaRPr lang="cs-CZ"/>
            </a:p>
          </p:txBody>
        </p:sp>
        <p:sp>
          <p:nvSpPr>
            <p:cNvPr id="272409" name="Freeform 9"/>
            <p:cNvSpPr>
              <a:spLocks/>
            </p:cNvSpPr>
            <p:nvPr/>
          </p:nvSpPr>
          <p:spPr bwMode="auto">
            <a:xfrm>
              <a:off x="4183" y="1125"/>
              <a:ext cx="261" cy="112"/>
            </a:xfrm>
            <a:custGeom>
              <a:avLst/>
              <a:gdLst>
                <a:gd name="T0" fmla="*/ 124 w 261"/>
                <a:gd name="T1" fmla="*/ 112 h 112"/>
                <a:gd name="T2" fmla="*/ 174 w 261"/>
                <a:gd name="T3" fmla="*/ 99 h 112"/>
                <a:gd name="T4" fmla="*/ 211 w 261"/>
                <a:gd name="T5" fmla="*/ 74 h 112"/>
                <a:gd name="T6" fmla="*/ 249 w 261"/>
                <a:gd name="T7" fmla="*/ 37 h 112"/>
                <a:gd name="T8" fmla="*/ 261 w 261"/>
                <a:gd name="T9" fmla="*/ 0 h 112"/>
                <a:gd name="T10" fmla="*/ 0 w 261"/>
                <a:gd name="T11" fmla="*/ 0 h 112"/>
                <a:gd name="T12" fmla="*/ 13 w 261"/>
                <a:gd name="T13" fmla="*/ 37 h 112"/>
                <a:gd name="T14" fmla="*/ 38 w 261"/>
                <a:gd name="T15" fmla="*/ 74 h 112"/>
                <a:gd name="T16" fmla="*/ 75 w 261"/>
                <a:gd name="T17" fmla="*/ 99 h 112"/>
                <a:gd name="T18" fmla="*/ 124 w 261"/>
                <a:gd name="T19" fmla="*/ 112 h 112"/>
                <a:gd name="T20" fmla="*/ 124 w 261"/>
                <a:gd name="T21" fmla="*/ 112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
                <a:gd name="T34" fmla="*/ 0 h 112"/>
                <a:gd name="T35" fmla="*/ 261 w 261"/>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 h="112">
                  <a:moveTo>
                    <a:pt x="124" y="112"/>
                  </a:moveTo>
                  <a:lnTo>
                    <a:pt x="174" y="99"/>
                  </a:lnTo>
                  <a:lnTo>
                    <a:pt x="211" y="74"/>
                  </a:lnTo>
                  <a:lnTo>
                    <a:pt x="249" y="37"/>
                  </a:lnTo>
                  <a:lnTo>
                    <a:pt x="261" y="0"/>
                  </a:lnTo>
                  <a:lnTo>
                    <a:pt x="0" y="0"/>
                  </a:lnTo>
                  <a:lnTo>
                    <a:pt x="13" y="37"/>
                  </a:lnTo>
                  <a:lnTo>
                    <a:pt x="38" y="74"/>
                  </a:lnTo>
                  <a:lnTo>
                    <a:pt x="75" y="99"/>
                  </a:lnTo>
                  <a:lnTo>
                    <a:pt x="124" y="112"/>
                  </a:lnTo>
                  <a:close/>
                </a:path>
              </a:pathLst>
            </a:custGeom>
            <a:solidFill>
              <a:srgbClr val="000000"/>
            </a:solidFill>
            <a:ln w="9525">
              <a:noFill/>
              <a:round/>
              <a:headEnd/>
              <a:tailEnd/>
            </a:ln>
          </p:spPr>
          <p:txBody>
            <a:bodyPr/>
            <a:lstStyle/>
            <a:p>
              <a:endParaRPr lang="cs-CZ"/>
            </a:p>
          </p:txBody>
        </p:sp>
        <p:sp>
          <p:nvSpPr>
            <p:cNvPr id="272410" name="Freeform 10"/>
            <p:cNvSpPr>
              <a:spLocks/>
            </p:cNvSpPr>
            <p:nvPr/>
          </p:nvSpPr>
          <p:spPr bwMode="auto">
            <a:xfrm>
              <a:off x="4183" y="1883"/>
              <a:ext cx="249" cy="112"/>
            </a:xfrm>
            <a:custGeom>
              <a:avLst/>
              <a:gdLst>
                <a:gd name="T0" fmla="*/ 124 w 249"/>
                <a:gd name="T1" fmla="*/ 0 h 112"/>
                <a:gd name="T2" fmla="*/ 75 w 249"/>
                <a:gd name="T3" fmla="*/ 0 h 112"/>
                <a:gd name="T4" fmla="*/ 38 w 249"/>
                <a:gd name="T5" fmla="*/ 25 h 112"/>
                <a:gd name="T6" fmla="*/ 0 w 249"/>
                <a:gd name="T7" fmla="*/ 62 h 112"/>
                <a:gd name="T8" fmla="*/ 0 w 249"/>
                <a:gd name="T9" fmla="*/ 112 h 112"/>
                <a:gd name="T10" fmla="*/ 249 w 249"/>
                <a:gd name="T11" fmla="*/ 112 h 112"/>
                <a:gd name="T12" fmla="*/ 236 w 249"/>
                <a:gd name="T13" fmla="*/ 62 h 112"/>
                <a:gd name="T14" fmla="*/ 211 w 249"/>
                <a:gd name="T15" fmla="*/ 25 h 112"/>
                <a:gd name="T16" fmla="*/ 174 w 249"/>
                <a:gd name="T17" fmla="*/ 0 h 112"/>
                <a:gd name="T18" fmla="*/ 124 w 249"/>
                <a:gd name="T19" fmla="*/ 0 h 112"/>
                <a:gd name="T20" fmla="*/ 124 w 249"/>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9"/>
                <a:gd name="T34" fmla="*/ 0 h 112"/>
                <a:gd name="T35" fmla="*/ 249 w 249"/>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9" h="112">
                  <a:moveTo>
                    <a:pt x="124" y="0"/>
                  </a:moveTo>
                  <a:lnTo>
                    <a:pt x="75" y="0"/>
                  </a:lnTo>
                  <a:lnTo>
                    <a:pt x="38" y="25"/>
                  </a:lnTo>
                  <a:lnTo>
                    <a:pt x="0" y="62"/>
                  </a:lnTo>
                  <a:lnTo>
                    <a:pt x="0" y="112"/>
                  </a:lnTo>
                  <a:lnTo>
                    <a:pt x="249" y="112"/>
                  </a:lnTo>
                  <a:lnTo>
                    <a:pt x="236" y="62"/>
                  </a:lnTo>
                  <a:lnTo>
                    <a:pt x="211" y="25"/>
                  </a:lnTo>
                  <a:lnTo>
                    <a:pt x="174" y="0"/>
                  </a:lnTo>
                  <a:lnTo>
                    <a:pt x="124" y="0"/>
                  </a:lnTo>
                  <a:close/>
                </a:path>
              </a:pathLst>
            </a:custGeom>
            <a:solidFill>
              <a:srgbClr val="000000"/>
            </a:solidFill>
            <a:ln w="9525">
              <a:noFill/>
              <a:round/>
              <a:headEnd/>
              <a:tailEnd/>
            </a:ln>
          </p:spPr>
          <p:txBody>
            <a:bodyPr/>
            <a:lstStyle/>
            <a:p>
              <a:endParaRPr lang="cs-CZ"/>
            </a:p>
          </p:txBody>
        </p:sp>
        <p:sp>
          <p:nvSpPr>
            <p:cNvPr id="272411" name="Freeform 11"/>
            <p:cNvSpPr>
              <a:spLocks/>
            </p:cNvSpPr>
            <p:nvPr/>
          </p:nvSpPr>
          <p:spPr bwMode="auto">
            <a:xfrm>
              <a:off x="4655" y="1125"/>
              <a:ext cx="249" cy="112"/>
            </a:xfrm>
            <a:custGeom>
              <a:avLst/>
              <a:gdLst>
                <a:gd name="T0" fmla="*/ 125 w 249"/>
                <a:gd name="T1" fmla="*/ 112 h 112"/>
                <a:gd name="T2" fmla="*/ 174 w 249"/>
                <a:gd name="T3" fmla="*/ 99 h 112"/>
                <a:gd name="T4" fmla="*/ 212 w 249"/>
                <a:gd name="T5" fmla="*/ 74 h 112"/>
                <a:gd name="T6" fmla="*/ 236 w 249"/>
                <a:gd name="T7" fmla="*/ 37 h 112"/>
                <a:gd name="T8" fmla="*/ 249 w 249"/>
                <a:gd name="T9" fmla="*/ 0 h 112"/>
                <a:gd name="T10" fmla="*/ 0 w 249"/>
                <a:gd name="T11" fmla="*/ 0 h 112"/>
                <a:gd name="T12" fmla="*/ 13 w 249"/>
                <a:gd name="T13" fmla="*/ 37 h 112"/>
                <a:gd name="T14" fmla="*/ 38 w 249"/>
                <a:gd name="T15" fmla="*/ 74 h 112"/>
                <a:gd name="T16" fmla="*/ 75 w 249"/>
                <a:gd name="T17" fmla="*/ 99 h 112"/>
                <a:gd name="T18" fmla="*/ 125 w 249"/>
                <a:gd name="T19" fmla="*/ 112 h 112"/>
                <a:gd name="T20" fmla="*/ 125 w 249"/>
                <a:gd name="T21" fmla="*/ 112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9"/>
                <a:gd name="T34" fmla="*/ 0 h 112"/>
                <a:gd name="T35" fmla="*/ 249 w 249"/>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9" h="112">
                  <a:moveTo>
                    <a:pt x="125" y="112"/>
                  </a:moveTo>
                  <a:lnTo>
                    <a:pt x="174" y="99"/>
                  </a:lnTo>
                  <a:lnTo>
                    <a:pt x="212" y="74"/>
                  </a:lnTo>
                  <a:lnTo>
                    <a:pt x="236" y="37"/>
                  </a:lnTo>
                  <a:lnTo>
                    <a:pt x="249" y="0"/>
                  </a:lnTo>
                  <a:lnTo>
                    <a:pt x="0" y="0"/>
                  </a:lnTo>
                  <a:lnTo>
                    <a:pt x="13" y="37"/>
                  </a:lnTo>
                  <a:lnTo>
                    <a:pt x="38" y="74"/>
                  </a:lnTo>
                  <a:lnTo>
                    <a:pt x="75" y="99"/>
                  </a:lnTo>
                  <a:lnTo>
                    <a:pt x="125" y="112"/>
                  </a:lnTo>
                  <a:close/>
                </a:path>
              </a:pathLst>
            </a:custGeom>
            <a:solidFill>
              <a:srgbClr val="000000"/>
            </a:solidFill>
            <a:ln w="9525">
              <a:noFill/>
              <a:round/>
              <a:headEnd/>
              <a:tailEnd/>
            </a:ln>
          </p:spPr>
          <p:txBody>
            <a:bodyPr/>
            <a:lstStyle/>
            <a:p>
              <a:endParaRPr lang="cs-CZ"/>
            </a:p>
          </p:txBody>
        </p:sp>
        <p:sp>
          <p:nvSpPr>
            <p:cNvPr id="272412" name="Freeform 12"/>
            <p:cNvSpPr>
              <a:spLocks/>
            </p:cNvSpPr>
            <p:nvPr/>
          </p:nvSpPr>
          <p:spPr bwMode="auto">
            <a:xfrm>
              <a:off x="4643" y="1883"/>
              <a:ext cx="261" cy="112"/>
            </a:xfrm>
            <a:custGeom>
              <a:avLst/>
              <a:gdLst>
                <a:gd name="T0" fmla="*/ 124 w 261"/>
                <a:gd name="T1" fmla="*/ 0 h 112"/>
                <a:gd name="T2" fmla="*/ 74 w 261"/>
                <a:gd name="T3" fmla="*/ 0 h 112"/>
                <a:gd name="T4" fmla="*/ 37 w 261"/>
                <a:gd name="T5" fmla="*/ 25 h 112"/>
                <a:gd name="T6" fmla="*/ 12 w 261"/>
                <a:gd name="T7" fmla="*/ 62 h 112"/>
                <a:gd name="T8" fmla="*/ 0 w 261"/>
                <a:gd name="T9" fmla="*/ 112 h 112"/>
                <a:gd name="T10" fmla="*/ 261 w 261"/>
                <a:gd name="T11" fmla="*/ 112 h 112"/>
                <a:gd name="T12" fmla="*/ 248 w 261"/>
                <a:gd name="T13" fmla="*/ 62 h 112"/>
                <a:gd name="T14" fmla="*/ 211 w 261"/>
                <a:gd name="T15" fmla="*/ 25 h 112"/>
                <a:gd name="T16" fmla="*/ 174 w 261"/>
                <a:gd name="T17" fmla="*/ 0 h 112"/>
                <a:gd name="T18" fmla="*/ 124 w 261"/>
                <a:gd name="T19" fmla="*/ 0 h 112"/>
                <a:gd name="T20" fmla="*/ 124 w 261"/>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
                <a:gd name="T34" fmla="*/ 0 h 112"/>
                <a:gd name="T35" fmla="*/ 261 w 261"/>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 h="112">
                  <a:moveTo>
                    <a:pt x="124" y="0"/>
                  </a:moveTo>
                  <a:lnTo>
                    <a:pt x="74" y="0"/>
                  </a:lnTo>
                  <a:lnTo>
                    <a:pt x="37" y="25"/>
                  </a:lnTo>
                  <a:lnTo>
                    <a:pt x="12" y="62"/>
                  </a:lnTo>
                  <a:lnTo>
                    <a:pt x="0" y="112"/>
                  </a:lnTo>
                  <a:lnTo>
                    <a:pt x="261" y="112"/>
                  </a:lnTo>
                  <a:lnTo>
                    <a:pt x="248" y="62"/>
                  </a:lnTo>
                  <a:lnTo>
                    <a:pt x="211" y="25"/>
                  </a:lnTo>
                  <a:lnTo>
                    <a:pt x="174" y="0"/>
                  </a:lnTo>
                  <a:lnTo>
                    <a:pt x="124" y="0"/>
                  </a:lnTo>
                  <a:close/>
                </a:path>
              </a:pathLst>
            </a:custGeom>
            <a:solidFill>
              <a:srgbClr val="000000"/>
            </a:solidFill>
            <a:ln w="9525">
              <a:noFill/>
              <a:round/>
              <a:headEnd/>
              <a:tailEnd/>
            </a:ln>
          </p:spPr>
          <p:txBody>
            <a:bodyPr/>
            <a:lstStyle/>
            <a:p>
              <a:endParaRPr lang="cs-CZ"/>
            </a:p>
          </p:txBody>
        </p:sp>
        <p:sp>
          <p:nvSpPr>
            <p:cNvPr id="272413" name="Freeform 13"/>
            <p:cNvSpPr>
              <a:spLocks/>
            </p:cNvSpPr>
            <p:nvPr/>
          </p:nvSpPr>
          <p:spPr bwMode="auto">
            <a:xfrm>
              <a:off x="3140" y="1485"/>
              <a:ext cx="1876" cy="149"/>
            </a:xfrm>
            <a:custGeom>
              <a:avLst/>
              <a:gdLst>
                <a:gd name="T0" fmla="*/ 1739 w 1876"/>
                <a:gd name="T1" fmla="*/ 0 h 149"/>
                <a:gd name="T2" fmla="*/ 1702 w 1876"/>
                <a:gd name="T3" fmla="*/ 0 h 149"/>
                <a:gd name="T4" fmla="*/ 1702 w 1876"/>
                <a:gd name="T5" fmla="*/ 0 h 149"/>
                <a:gd name="T6" fmla="*/ 1577 w 1876"/>
                <a:gd name="T7" fmla="*/ 0 h 149"/>
                <a:gd name="T8" fmla="*/ 1577 w 1876"/>
                <a:gd name="T9" fmla="*/ 0 h 149"/>
                <a:gd name="T10" fmla="*/ 1540 w 1876"/>
                <a:gd name="T11" fmla="*/ 0 h 149"/>
                <a:gd name="T12" fmla="*/ 1540 w 1876"/>
                <a:gd name="T13" fmla="*/ 0 h 149"/>
                <a:gd name="T14" fmla="*/ 1006 w 1876"/>
                <a:gd name="T15" fmla="*/ 0 h 149"/>
                <a:gd name="T16" fmla="*/ 1006 w 1876"/>
                <a:gd name="T17" fmla="*/ 0 h 149"/>
                <a:gd name="T18" fmla="*/ 969 w 1876"/>
                <a:gd name="T19" fmla="*/ 0 h 149"/>
                <a:gd name="T20" fmla="*/ 969 w 1876"/>
                <a:gd name="T21" fmla="*/ 0 h 149"/>
                <a:gd name="T22" fmla="*/ 745 w 1876"/>
                <a:gd name="T23" fmla="*/ 0 h 149"/>
                <a:gd name="T24" fmla="*/ 745 w 1876"/>
                <a:gd name="T25" fmla="*/ 37 h 149"/>
                <a:gd name="T26" fmla="*/ 708 w 1876"/>
                <a:gd name="T27" fmla="*/ 37 h 149"/>
                <a:gd name="T28" fmla="*/ 708 w 1876"/>
                <a:gd name="T29" fmla="*/ 0 h 149"/>
                <a:gd name="T30" fmla="*/ 509 w 1876"/>
                <a:gd name="T31" fmla="*/ 0 h 149"/>
                <a:gd name="T32" fmla="*/ 509 w 1876"/>
                <a:gd name="T33" fmla="*/ 37 h 149"/>
                <a:gd name="T34" fmla="*/ 472 w 1876"/>
                <a:gd name="T35" fmla="*/ 37 h 149"/>
                <a:gd name="T36" fmla="*/ 472 w 1876"/>
                <a:gd name="T37" fmla="*/ 0 h 149"/>
                <a:gd name="T38" fmla="*/ 223 w 1876"/>
                <a:gd name="T39" fmla="*/ 0 h 149"/>
                <a:gd name="T40" fmla="*/ 223 w 1876"/>
                <a:gd name="T41" fmla="*/ 0 h 149"/>
                <a:gd name="T42" fmla="*/ 186 w 1876"/>
                <a:gd name="T43" fmla="*/ 0 h 149"/>
                <a:gd name="T44" fmla="*/ 186 w 1876"/>
                <a:gd name="T45" fmla="*/ 0 h 149"/>
                <a:gd name="T46" fmla="*/ 87 w 1876"/>
                <a:gd name="T47" fmla="*/ 0 h 149"/>
                <a:gd name="T48" fmla="*/ 87 w 1876"/>
                <a:gd name="T49" fmla="*/ 37 h 149"/>
                <a:gd name="T50" fmla="*/ 49 w 1876"/>
                <a:gd name="T51" fmla="*/ 37 h 149"/>
                <a:gd name="T52" fmla="*/ 49 w 1876"/>
                <a:gd name="T53" fmla="*/ 0 h 149"/>
                <a:gd name="T54" fmla="*/ 0 w 1876"/>
                <a:gd name="T55" fmla="*/ 0 h 149"/>
                <a:gd name="T56" fmla="*/ 0 w 1876"/>
                <a:gd name="T57" fmla="*/ 149 h 149"/>
                <a:gd name="T58" fmla="*/ 472 w 1876"/>
                <a:gd name="T59" fmla="*/ 149 h 149"/>
                <a:gd name="T60" fmla="*/ 472 w 1876"/>
                <a:gd name="T61" fmla="*/ 124 h 149"/>
                <a:gd name="T62" fmla="*/ 509 w 1876"/>
                <a:gd name="T63" fmla="*/ 124 h 149"/>
                <a:gd name="T64" fmla="*/ 509 w 1876"/>
                <a:gd name="T65" fmla="*/ 149 h 149"/>
                <a:gd name="T66" fmla="*/ 807 w 1876"/>
                <a:gd name="T67" fmla="*/ 149 h 149"/>
                <a:gd name="T68" fmla="*/ 807 w 1876"/>
                <a:gd name="T69" fmla="*/ 149 h 149"/>
                <a:gd name="T70" fmla="*/ 844 w 1876"/>
                <a:gd name="T71" fmla="*/ 149 h 149"/>
                <a:gd name="T72" fmla="*/ 844 w 1876"/>
                <a:gd name="T73" fmla="*/ 149 h 149"/>
                <a:gd name="T74" fmla="*/ 1652 w 1876"/>
                <a:gd name="T75" fmla="*/ 149 h 149"/>
                <a:gd name="T76" fmla="*/ 1652 w 1876"/>
                <a:gd name="T77" fmla="*/ 149 h 149"/>
                <a:gd name="T78" fmla="*/ 1689 w 1876"/>
                <a:gd name="T79" fmla="*/ 149 h 149"/>
                <a:gd name="T80" fmla="*/ 1689 w 1876"/>
                <a:gd name="T81" fmla="*/ 149 h 149"/>
                <a:gd name="T82" fmla="*/ 1876 w 1876"/>
                <a:gd name="T83" fmla="*/ 149 h 149"/>
                <a:gd name="T84" fmla="*/ 1876 w 1876"/>
                <a:gd name="T85" fmla="*/ 0 h 149"/>
                <a:gd name="T86" fmla="*/ 1739 w 1876"/>
                <a:gd name="T87" fmla="*/ 0 h 149"/>
                <a:gd name="T88" fmla="*/ 1739 w 1876"/>
                <a:gd name="T89" fmla="*/ 0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76"/>
                <a:gd name="T136" fmla="*/ 0 h 149"/>
                <a:gd name="T137" fmla="*/ 1876 w 1876"/>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76" h="149">
                  <a:moveTo>
                    <a:pt x="1739" y="0"/>
                  </a:moveTo>
                  <a:lnTo>
                    <a:pt x="1702" y="0"/>
                  </a:lnTo>
                  <a:lnTo>
                    <a:pt x="1577" y="0"/>
                  </a:lnTo>
                  <a:lnTo>
                    <a:pt x="1540" y="0"/>
                  </a:lnTo>
                  <a:lnTo>
                    <a:pt x="1006" y="0"/>
                  </a:lnTo>
                  <a:lnTo>
                    <a:pt x="969" y="0"/>
                  </a:lnTo>
                  <a:lnTo>
                    <a:pt x="745" y="0"/>
                  </a:lnTo>
                  <a:lnTo>
                    <a:pt x="745" y="37"/>
                  </a:lnTo>
                  <a:lnTo>
                    <a:pt x="708" y="37"/>
                  </a:lnTo>
                  <a:lnTo>
                    <a:pt x="708" y="0"/>
                  </a:lnTo>
                  <a:lnTo>
                    <a:pt x="509" y="0"/>
                  </a:lnTo>
                  <a:lnTo>
                    <a:pt x="509" y="37"/>
                  </a:lnTo>
                  <a:lnTo>
                    <a:pt x="472" y="37"/>
                  </a:lnTo>
                  <a:lnTo>
                    <a:pt x="472" y="0"/>
                  </a:lnTo>
                  <a:lnTo>
                    <a:pt x="223" y="0"/>
                  </a:lnTo>
                  <a:lnTo>
                    <a:pt x="186" y="0"/>
                  </a:lnTo>
                  <a:lnTo>
                    <a:pt x="87" y="0"/>
                  </a:lnTo>
                  <a:lnTo>
                    <a:pt x="87" y="37"/>
                  </a:lnTo>
                  <a:lnTo>
                    <a:pt x="49" y="37"/>
                  </a:lnTo>
                  <a:lnTo>
                    <a:pt x="49" y="0"/>
                  </a:lnTo>
                  <a:lnTo>
                    <a:pt x="0" y="0"/>
                  </a:lnTo>
                  <a:lnTo>
                    <a:pt x="0" y="149"/>
                  </a:lnTo>
                  <a:lnTo>
                    <a:pt x="472" y="149"/>
                  </a:lnTo>
                  <a:lnTo>
                    <a:pt x="472" y="124"/>
                  </a:lnTo>
                  <a:lnTo>
                    <a:pt x="509" y="124"/>
                  </a:lnTo>
                  <a:lnTo>
                    <a:pt x="509" y="149"/>
                  </a:lnTo>
                  <a:lnTo>
                    <a:pt x="807" y="149"/>
                  </a:lnTo>
                  <a:lnTo>
                    <a:pt x="844" y="149"/>
                  </a:lnTo>
                  <a:lnTo>
                    <a:pt x="1652" y="149"/>
                  </a:lnTo>
                  <a:lnTo>
                    <a:pt x="1689" y="149"/>
                  </a:lnTo>
                  <a:lnTo>
                    <a:pt x="1876" y="149"/>
                  </a:lnTo>
                  <a:lnTo>
                    <a:pt x="1876" y="0"/>
                  </a:lnTo>
                  <a:lnTo>
                    <a:pt x="1739" y="0"/>
                  </a:lnTo>
                  <a:close/>
                </a:path>
              </a:pathLst>
            </a:custGeom>
            <a:solidFill>
              <a:srgbClr val="000000"/>
            </a:solidFill>
            <a:ln w="9525">
              <a:noFill/>
              <a:round/>
              <a:headEnd/>
              <a:tailEnd/>
            </a:ln>
          </p:spPr>
          <p:txBody>
            <a:bodyPr/>
            <a:lstStyle/>
            <a:p>
              <a:endParaRPr lang="cs-CZ"/>
            </a:p>
          </p:txBody>
        </p:sp>
        <p:sp>
          <p:nvSpPr>
            <p:cNvPr id="272414" name="Freeform 14"/>
            <p:cNvSpPr>
              <a:spLocks/>
            </p:cNvSpPr>
            <p:nvPr/>
          </p:nvSpPr>
          <p:spPr bwMode="auto">
            <a:xfrm>
              <a:off x="3189" y="1473"/>
              <a:ext cx="38" cy="49"/>
            </a:xfrm>
            <a:custGeom>
              <a:avLst/>
              <a:gdLst>
                <a:gd name="T0" fmla="*/ 38 w 38"/>
                <a:gd name="T1" fmla="*/ 49 h 49"/>
                <a:gd name="T2" fmla="*/ 38 w 38"/>
                <a:gd name="T3" fmla="*/ 12 h 49"/>
                <a:gd name="T4" fmla="*/ 38 w 38"/>
                <a:gd name="T5" fmla="*/ 0 h 49"/>
                <a:gd name="T6" fmla="*/ 0 w 38"/>
                <a:gd name="T7" fmla="*/ 0 h 49"/>
                <a:gd name="T8" fmla="*/ 0 w 38"/>
                <a:gd name="T9" fmla="*/ 12 h 49"/>
                <a:gd name="T10" fmla="*/ 0 w 38"/>
                <a:gd name="T11" fmla="*/ 49 h 49"/>
                <a:gd name="T12" fmla="*/ 38 w 38"/>
                <a:gd name="T13" fmla="*/ 49 h 49"/>
                <a:gd name="T14" fmla="*/ 0 60000 65536"/>
                <a:gd name="T15" fmla="*/ 0 60000 65536"/>
                <a:gd name="T16" fmla="*/ 0 60000 65536"/>
                <a:gd name="T17" fmla="*/ 0 60000 65536"/>
                <a:gd name="T18" fmla="*/ 0 60000 65536"/>
                <a:gd name="T19" fmla="*/ 0 60000 65536"/>
                <a:gd name="T20" fmla="*/ 0 60000 65536"/>
                <a:gd name="T21" fmla="*/ 0 w 38"/>
                <a:gd name="T22" fmla="*/ 0 h 49"/>
                <a:gd name="T23" fmla="*/ 38 w 3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9">
                  <a:moveTo>
                    <a:pt x="38" y="49"/>
                  </a:moveTo>
                  <a:lnTo>
                    <a:pt x="38" y="12"/>
                  </a:lnTo>
                  <a:lnTo>
                    <a:pt x="38" y="0"/>
                  </a:lnTo>
                  <a:lnTo>
                    <a:pt x="0" y="0"/>
                  </a:lnTo>
                  <a:lnTo>
                    <a:pt x="0" y="12"/>
                  </a:lnTo>
                  <a:lnTo>
                    <a:pt x="0" y="49"/>
                  </a:lnTo>
                  <a:lnTo>
                    <a:pt x="38" y="49"/>
                  </a:lnTo>
                  <a:close/>
                </a:path>
              </a:pathLst>
            </a:custGeom>
            <a:solidFill>
              <a:srgbClr val="FFFFFF"/>
            </a:solidFill>
            <a:ln w="9525">
              <a:noFill/>
              <a:round/>
              <a:headEnd/>
              <a:tailEnd/>
            </a:ln>
          </p:spPr>
          <p:txBody>
            <a:bodyPr/>
            <a:lstStyle/>
            <a:p>
              <a:endParaRPr lang="cs-CZ"/>
            </a:p>
          </p:txBody>
        </p:sp>
        <p:sp>
          <p:nvSpPr>
            <p:cNvPr id="272415" name="Freeform 15"/>
            <p:cNvSpPr>
              <a:spLocks/>
            </p:cNvSpPr>
            <p:nvPr/>
          </p:nvSpPr>
          <p:spPr bwMode="auto">
            <a:xfrm>
              <a:off x="3612" y="1473"/>
              <a:ext cx="37" cy="49"/>
            </a:xfrm>
            <a:custGeom>
              <a:avLst/>
              <a:gdLst>
                <a:gd name="T0" fmla="*/ 37 w 37"/>
                <a:gd name="T1" fmla="*/ 49 h 49"/>
                <a:gd name="T2" fmla="*/ 37 w 37"/>
                <a:gd name="T3" fmla="*/ 12 h 49"/>
                <a:gd name="T4" fmla="*/ 37 w 37"/>
                <a:gd name="T5" fmla="*/ 0 h 49"/>
                <a:gd name="T6" fmla="*/ 0 w 37"/>
                <a:gd name="T7" fmla="*/ 0 h 49"/>
                <a:gd name="T8" fmla="*/ 0 w 37"/>
                <a:gd name="T9" fmla="*/ 12 h 49"/>
                <a:gd name="T10" fmla="*/ 0 w 37"/>
                <a:gd name="T11" fmla="*/ 49 h 49"/>
                <a:gd name="T12" fmla="*/ 37 w 37"/>
                <a:gd name="T13" fmla="*/ 49 h 49"/>
                <a:gd name="T14" fmla="*/ 0 60000 65536"/>
                <a:gd name="T15" fmla="*/ 0 60000 65536"/>
                <a:gd name="T16" fmla="*/ 0 60000 65536"/>
                <a:gd name="T17" fmla="*/ 0 60000 65536"/>
                <a:gd name="T18" fmla="*/ 0 60000 65536"/>
                <a:gd name="T19" fmla="*/ 0 60000 65536"/>
                <a:gd name="T20" fmla="*/ 0 60000 65536"/>
                <a:gd name="T21" fmla="*/ 0 w 37"/>
                <a:gd name="T22" fmla="*/ 0 h 49"/>
                <a:gd name="T23" fmla="*/ 37 w 3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9">
                  <a:moveTo>
                    <a:pt x="37" y="49"/>
                  </a:moveTo>
                  <a:lnTo>
                    <a:pt x="37" y="12"/>
                  </a:lnTo>
                  <a:lnTo>
                    <a:pt x="37" y="0"/>
                  </a:lnTo>
                  <a:lnTo>
                    <a:pt x="0" y="0"/>
                  </a:lnTo>
                  <a:lnTo>
                    <a:pt x="0" y="12"/>
                  </a:lnTo>
                  <a:lnTo>
                    <a:pt x="0" y="49"/>
                  </a:lnTo>
                  <a:lnTo>
                    <a:pt x="37" y="49"/>
                  </a:lnTo>
                  <a:close/>
                </a:path>
              </a:pathLst>
            </a:custGeom>
            <a:solidFill>
              <a:srgbClr val="FFFFFF"/>
            </a:solidFill>
            <a:ln w="9525">
              <a:noFill/>
              <a:round/>
              <a:headEnd/>
              <a:tailEnd/>
            </a:ln>
          </p:spPr>
          <p:txBody>
            <a:bodyPr/>
            <a:lstStyle/>
            <a:p>
              <a:endParaRPr lang="cs-CZ"/>
            </a:p>
          </p:txBody>
        </p:sp>
        <p:sp>
          <p:nvSpPr>
            <p:cNvPr id="272416" name="Freeform 16"/>
            <p:cNvSpPr>
              <a:spLocks/>
            </p:cNvSpPr>
            <p:nvPr/>
          </p:nvSpPr>
          <p:spPr bwMode="auto">
            <a:xfrm>
              <a:off x="3848" y="1473"/>
              <a:ext cx="37" cy="49"/>
            </a:xfrm>
            <a:custGeom>
              <a:avLst/>
              <a:gdLst>
                <a:gd name="T0" fmla="*/ 37 w 37"/>
                <a:gd name="T1" fmla="*/ 49 h 49"/>
                <a:gd name="T2" fmla="*/ 37 w 37"/>
                <a:gd name="T3" fmla="*/ 12 h 49"/>
                <a:gd name="T4" fmla="*/ 37 w 37"/>
                <a:gd name="T5" fmla="*/ 0 h 49"/>
                <a:gd name="T6" fmla="*/ 0 w 37"/>
                <a:gd name="T7" fmla="*/ 0 h 49"/>
                <a:gd name="T8" fmla="*/ 0 w 37"/>
                <a:gd name="T9" fmla="*/ 12 h 49"/>
                <a:gd name="T10" fmla="*/ 0 w 37"/>
                <a:gd name="T11" fmla="*/ 49 h 49"/>
                <a:gd name="T12" fmla="*/ 37 w 37"/>
                <a:gd name="T13" fmla="*/ 49 h 49"/>
                <a:gd name="T14" fmla="*/ 0 60000 65536"/>
                <a:gd name="T15" fmla="*/ 0 60000 65536"/>
                <a:gd name="T16" fmla="*/ 0 60000 65536"/>
                <a:gd name="T17" fmla="*/ 0 60000 65536"/>
                <a:gd name="T18" fmla="*/ 0 60000 65536"/>
                <a:gd name="T19" fmla="*/ 0 60000 65536"/>
                <a:gd name="T20" fmla="*/ 0 60000 65536"/>
                <a:gd name="T21" fmla="*/ 0 w 37"/>
                <a:gd name="T22" fmla="*/ 0 h 49"/>
                <a:gd name="T23" fmla="*/ 37 w 3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9">
                  <a:moveTo>
                    <a:pt x="37" y="49"/>
                  </a:moveTo>
                  <a:lnTo>
                    <a:pt x="37" y="12"/>
                  </a:lnTo>
                  <a:lnTo>
                    <a:pt x="37" y="0"/>
                  </a:lnTo>
                  <a:lnTo>
                    <a:pt x="0" y="0"/>
                  </a:lnTo>
                  <a:lnTo>
                    <a:pt x="0" y="12"/>
                  </a:lnTo>
                  <a:lnTo>
                    <a:pt x="0" y="49"/>
                  </a:lnTo>
                  <a:lnTo>
                    <a:pt x="37" y="49"/>
                  </a:lnTo>
                  <a:close/>
                </a:path>
              </a:pathLst>
            </a:custGeom>
            <a:solidFill>
              <a:srgbClr val="FFFFFF"/>
            </a:solidFill>
            <a:ln w="9525">
              <a:noFill/>
              <a:round/>
              <a:headEnd/>
              <a:tailEnd/>
            </a:ln>
          </p:spPr>
          <p:txBody>
            <a:bodyPr/>
            <a:lstStyle/>
            <a:p>
              <a:endParaRPr lang="cs-CZ"/>
            </a:p>
          </p:txBody>
        </p:sp>
        <p:sp>
          <p:nvSpPr>
            <p:cNvPr id="272417" name="Freeform 17"/>
            <p:cNvSpPr>
              <a:spLocks/>
            </p:cNvSpPr>
            <p:nvPr/>
          </p:nvSpPr>
          <p:spPr bwMode="auto">
            <a:xfrm>
              <a:off x="3612" y="1609"/>
              <a:ext cx="37" cy="38"/>
            </a:xfrm>
            <a:custGeom>
              <a:avLst/>
              <a:gdLst>
                <a:gd name="T0" fmla="*/ 0 w 37"/>
                <a:gd name="T1" fmla="*/ 0 h 38"/>
                <a:gd name="T2" fmla="*/ 0 w 37"/>
                <a:gd name="T3" fmla="*/ 25 h 38"/>
                <a:gd name="T4" fmla="*/ 0 w 37"/>
                <a:gd name="T5" fmla="*/ 38 h 38"/>
                <a:gd name="T6" fmla="*/ 37 w 37"/>
                <a:gd name="T7" fmla="*/ 38 h 38"/>
                <a:gd name="T8" fmla="*/ 37 w 37"/>
                <a:gd name="T9" fmla="*/ 25 h 38"/>
                <a:gd name="T10" fmla="*/ 37 w 37"/>
                <a:gd name="T11" fmla="*/ 0 h 38"/>
                <a:gd name="T12" fmla="*/ 0 w 37"/>
                <a:gd name="T13" fmla="*/ 0 h 38"/>
                <a:gd name="T14" fmla="*/ 0 60000 65536"/>
                <a:gd name="T15" fmla="*/ 0 60000 65536"/>
                <a:gd name="T16" fmla="*/ 0 60000 65536"/>
                <a:gd name="T17" fmla="*/ 0 60000 65536"/>
                <a:gd name="T18" fmla="*/ 0 60000 65536"/>
                <a:gd name="T19" fmla="*/ 0 60000 65536"/>
                <a:gd name="T20" fmla="*/ 0 60000 65536"/>
                <a:gd name="T21" fmla="*/ 0 w 37"/>
                <a:gd name="T22" fmla="*/ 0 h 38"/>
                <a:gd name="T23" fmla="*/ 37 w 3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8">
                  <a:moveTo>
                    <a:pt x="0" y="0"/>
                  </a:moveTo>
                  <a:lnTo>
                    <a:pt x="0" y="25"/>
                  </a:lnTo>
                  <a:lnTo>
                    <a:pt x="0" y="38"/>
                  </a:lnTo>
                  <a:lnTo>
                    <a:pt x="37" y="38"/>
                  </a:lnTo>
                  <a:lnTo>
                    <a:pt x="37" y="25"/>
                  </a:lnTo>
                  <a:lnTo>
                    <a:pt x="37" y="0"/>
                  </a:lnTo>
                  <a:lnTo>
                    <a:pt x="0" y="0"/>
                  </a:lnTo>
                  <a:close/>
                </a:path>
              </a:pathLst>
            </a:custGeom>
            <a:solidFill>
              <a:srgbClr val="FFFFFF"/>
            </a:solidFill>
            <a:ln w="9525">
              <a:noFill/>
              <a:round/>
              <a:headEnd/>
              <a:tailEnd/>
            </a:ln>
          </p:spPr>
          <p:txBody>
            <a:bodyPr/>
            <a:lstStyle/>
            <a:p>
              <a:endParaRPr lang="cs-CZ"/>
            </a:p>
          </p:txBody>
        </p:sp>
        <p:sp>
          <p:nvSpPr>
            <p:cNvPr id="272418" name="Freeform 18"/>
            <p:cNvSpPr>
              <a:spLocks/>
            </p:cNvSpPr>
            <p:nvPr/>
          </p:nvSpPr>
          <p:spPr bwMode="auto">
            <a:xfrm>
              <a:off x="4109" y="1448"/>
              <a:ext cx="37" cy="37"/>
            </a:xfrm>
            <a:custGeom>
              <a:avLst/>
              <a:gdLst>
                <a:gd name="T0" fmla="*/ 37 w 37"/>
                <a:gd name="T1" fmla="*/ 37 h 37"/>
                <a:gd name="T2" fmla="*/ 37 w 37"/>
                <a:gd name="T3" fmla="*/ 37 h 37"/>
                <a:gd name="T4" fmla="*/ 37 w 37"/>
                <a:gd name="T5" fmla="*/ 0 h 37"/>
                <a:gd name="T6" fmla="*/ 0 w 37"/>
                <a:gd name="T7" fmla="*/ 0 h 37"/>
                <a:gd name="T8" fmla="*/ 0 w 37"/>
                <a:gd name="T9" fmla="*/ 37 h 37"/>
                <a:gd name="T10" fmla="*/ 0 w 37"/>
                <a:gd name="T11" fmla="*/ 37 h 37"/>
                <a:gd name="T12" fmla="*/ 37 w 37"/>
                <a:gd name="T13" fmla="*/ 37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37" y="37"/>
                  </a:moveTo>
                  <a:lnTo>
                    <a:pt x="37" y="37"/>
                  </a:lnTo>
                  <a:lnTo>
                    <a:pt x="37" y="0"/>
                  </a:lnTo>
                  <a:lnTo>
                    <a:pt x="0" y="0"/>
                  </a:lnTo>
                  <a:lnTo>
                    <a:pt x="0" y="37"/>
                  </a:lnTo>
                  <a:lnTo>
                    <a:pt x="37" y="37"/>
                  </a:lnTo>
                  <a:close/>
                </a:path>
              </a:pathLst>
            </a:custGeom>
            <a:solidFill>
              <a:srgbClr val="000000"/>
            </a:solidFill>
            <a:ln w="9525">
              <a:noFill/>
              <a:round/>
              <a:headEnd/>
              <a:tailEnd/>
            </a:ln>
          </p:spPr>
          <p:txBody>
            <a:bodyPr/>
            <a:lstStyle/>
            <a:p>
              <a:endParaRPr lang="cs-CZ"/>
            </a:p>
          </p:txBody>
        </p:sp>
        <p:sp>
          <p:nvSpPr>
            <p:cNvPr id="272419" name="Freeform 19"/>
            <p:cNvSpPr>
              <a:spLocks/>
            </p:cNvSpPr>
            <p:nvPr/>
          </p:nvSpPr>
          <p:spPr bwMode="auto">
            <a:xfrm>
              <a:off x="3326" y="1448"/>
              <a:ext cx="37" cy="37"/>
            </a:xfrm>
            <a:custGeom>
              <a:avLst/>
              <a:gdLst>
                <a:gd name="T0" fmla="*/ 37 w 37"/>
                <a:gd name="T1" fmla="*/ 37 h 37"/>
                <a:gd name="T2" fmla="*/ 37 w 37"/>
                <a:gd name="T3" fmla="*/ 37 h 37"/>
                <a:gd name="T4" fmla="*/ 37 w 37"/>
                <a:gd name="T5" fmla="*/ 0 h 37"/>
                <a:gd name="T6" fmla="*/ 0 w 37"/>
                <a:gd name="T7" fmla="*/ 0 h 37"/>
                <a:gd name="T8" fmla="*/ 0 w 37"/>
                <a:gd name="T9" fmla="*/ 37 h 37"/>
                <a:gd name="T10" fmla="*/ 0 w 37"/>
                <a:gd name="T11" fmla="*/ 37 h 37"/>
                <a:gd name="T12" fmla="*/ 37 w 37"/>
                <a:gd name="T13" fmla="*/ 37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37" y="37"/>
                  </a:moveTo>
                  <a:lnTo>
                    <a:pt x="37" y="37"/>
                  </a:lnTo>
                  <a:lnTo>
                    <a:pt x="37" y="0"/>
                  </a:lnTo>
                  <a:lnTo>
                    <a:pt x="0" y="0"/>
                  </a:lnTo>
                  <a:lnTo>
                    <a:pt x="0" y="37"/>
                  </a:lnTo>
                  <a:lnTo>
                    <a:pt x="37" y="37"/>
                  </a:lnTo>
                  <a:close/>
                </a:path>
              </a:pathLst>
            </a:custGeom>
            <a:solidFill>
              <a:srgbClr val="000000"/>
            </a:solidFill>
            <a:ln w="9525">
              <a:noFill/>
              <a:round/>
              <a:headEnd/>
              <a:tailEnd/>
            </a:ln>
          </p:spPr>
          <p:txBody>
            <a:bodyPr/>
            <a:lstStyle/>
            <a:p>
              <a:endParaRPr lang="cs-CZ"/>
            </a:p>
          </p:txBody>
        </p:sp>
        <p:sp>
          <p:nvSpPr>
            <p:cNvPr id="272420" name="Freeform 20"/>
            <p:cNvSpPr>
              <a:spLocks/>
            </p:cNvSpPr>
            <p:nvPr/>
          </p:nvSpPr>
          <p:spPr bwMode="auto">
            <a:xfrm>
              <a:off x="4680" y="1448"/>
              <a:ext cx="37" cy="37"/>
            </a:xfrm>
            <a:custGeom>
              <a:avLst/>
              <a:gdLst>
                <a:gd name="T0" fmla="*/ 37 w 37"/>
                <a:gd name="T1" fmla="*/ 37 h 37"/>
                <a:gd name="T2" fmla="*/ 37 w 37"/>
                <a:gd name="T3" fmla="*/ 37 h 37"/>
                <a:gd name="T4" fmla="*/ 37 w 37"/>
                <a:gd name="T5" fmla="*/ 0 h 37"/>
                <a:gd name="T6" fmla="*/ 0 w 37"/>
                <a:gd name="T7" fmla="*/ 0 h 37"/>
                <a:gd name="T8" fmla="*/ 0 w 37"/>
                <a:gd name="T9" fmla="*/ 37 h 37"/>
                <a:gd name="T10" fmla="*/ 0 w 37"/>
                <a:gd name="T11" fmla="*/ 37 h 37"/>
                <a:gd name="T12" fmla="*/ 37 w 37"/>
                <a:gd name="T13" fmla="*/ 37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37" y="37"/>
                  </a:moveTo>
                  <a:lnTo>
                    <a:pt x="37" y="37"/>
                  </a:lnTo>
                  <a:lnTo>
                    <a:pt x="37" y="0"/>
                  </a:lnTo>
                  <a:lnTo>
                    <a:pt x="0" y="0"/>
                  </a:lnTo>
                  <a:lnTo>
                    <a:pt x="0" y="37"/>
                  </a:lnTo>
                  <a:lnTo>
                    <a:pt x="37" y="37"/>
                  </a:lnTo>
                  <a:close/>
                </a:path>
              </a:pathLst>
            </a:custGeom>
            <a:solidFill>
              <a:srgbClr val="000000"/>
            </a:solidFill>
            <a:ln w="9525">
              <a:noFill/>
              <a:round/>
              <a:headEnd/>
              <a:tailEnd/>
            </a:ln>
          </p:spPr>
          <p:txBody>
            <a:bodyPr/>
            <a:lstStyle/>
            <a:p>
              <a:endParaRPr lang="cs-CZ"/>
            </a:p>
          </p:txBody>
        </p:sp>
        <p:sp>
          <p:nvSpPr>
            <p:cNvPr id="272421" name="Freeform 21"/>
            <p:cNvSpPr>
              <a:spLocks/>
            </p:cNvSpPr>
            <p:nvPr/>
          </p:nvSpPr>
          <p:spPr bwMode="auto">
            <a:xfrm>
              <a:off x="4842" y="1448"/>
              <a:ext cx="37" cy="37"/>
            </a:xfrm>
            <a:custGeom>
              <a:avLst/>
              <a:gdLst>
                <a:gd name="T0" fmla="*/ 37 w 37"/>
                <a:gd name="T1" fmla="*/ 37 h 37"/>
                <a:gd name="T2" fmla="*/ 37 w 37"/>
                <a:gd name="T3" fmla="*/ 37 h 37"/>
                <a:gd name="T4" fmla="*/ 37 w 37"/>
                <a:gd name="T5" fmla="*/ 0 h 37"/>
                <a:gd name="T6" fmla="*/ 0 w 37"/>
                <a:gd name="T7" fmla="*/ 0 h 37"/>
                <a:gd name="T8" fmla="*/ 0 w 37"/>
                <a:gd name="T9" fmla="*/ 37 h 37"/>
                <a:gd name="T10" fmla="*/ 0 w 37"/>
                <a:gd name="T11" fmla="*/ 37 h 37"/>
                <a:gd name="T12" fmla="*/ 37 w 37"/>
                <a:gd name="T13" fmla="*/ 37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37" y="37"/>
                  </a:moveTo>
                  <a:lnTo>
                    <a:pt x="37" y="37"/>
                  </a:lnTo>
                  <a:lnTo>
                    <a:pt x="37" y="0"/>
                  </a:lnTo>
                  <a:lnTo>
                    <a:pt x="0" y="0"/>
                  </a:lnTo>
                  <a:lnTo>
                    <a:pt x="0" y="37"/>
                  </a:lnTo>
                  <a:lnTo>
                    <a:pt x="37" y="37"/>
                  </a:lnTo>
                  <a:close/>
                </a:path>
              </a:pathLst>
            </a:custGeom>
            <a:solidFill>
              <a:srgbClr val="000000"/>
            </a:solidFill>
            <a:ln w="9525">
              <a:noFill/>
              <a:round/>
              <a:headEnd/>
              <a:tailEnd/>
            </a:ln>
          </p:spPr>
          <p:txBody>
            <a:bodyPr/>
            <a:lstStyle/>
            <a:p>
              <a:endParaRPr lang="cs-CZ"/>
            </a:p>
          </p:txBody>
        </p:sp>
        <p:sp>
          <p:nvSpPr>
            <p:cNvPr id="272422" name="Freeform 22"/>
            <p:cNvSpPr>
              <a:spLocks/>
            </p:cNvSpPr>
            <p:nvPr/>
          </p:nvSpPr>
          <p:spPr bwMode="auto">
            <a:xfrm>
              <a:off x="3947" y="1630"/>
              <a:ext cx="37" cy="38"/>
            </a:xfrm>
            <a:custGeom>
              <a:avLst/>
              <a:gdLst>
                <a:gd name="T0" fmla="*/ 0 w 37"/>
                <a:gd name="T1" fmla="*/ 0 h 38"/>
                <a:gd name="T2" fmla="*/ 0 w 37"/>
                <a:gd name="T3" fmla="*/ 0 h 38"/>
                <a:gd name="T4" fmla="*/ 0 w 37"/>
                <a:gd name="T5" fmla="*/ 38 h 38"/>
                <a:gd name="T6" fmla="*/ 37 w 37"/>
                <a:gd name="T7" fmla="*/ 38 h 38"/>
                <a:gd name="T8" fmla="*/ 37 w 37"/>
                <a:gd name="T9" fmla="*/ 0 h 38"/>
                <a:gd name="T10" fmla="*/ 37 w 37"/>
                <a:gd name="T11" fmla="*/ 0 h 38"/>
                <a:gd name="T12" fmla="*/ 0 w 37"/>
                <a:gd name="T13" fmla="*/ 0 h 38"/>
                <a:gd name="T14" fmla="*/ 0 60000 65536"/>
                <a:gd name="T15" fmla="*/ 0 60000 65536"/>
                <a:gd name="T16" fmla="*/ 0 60000 65536"/>
                <a:gd name="T17" fmla="*/ 0 60000 65536"/>
                <a:gd name="T18" fmla="*/ 0 60000 65536"/>
                <a:gd name="T19" fmla="*/ 0 60000 65536"/>
                <a:gd name="T20" fmla="*/ 0 60000 65536"/>
                <a:gd name="T21" fmla="*/ 0 w 37"/>
                <a:gd name="T22" fmla="*/ 0 h 38"/>
                <a:gd name="T23" fmla="*/ 37 w 3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8">
                  <a:moveTo>
                    <a:pt x="0" y="0"/>
                  </a:moveTo>
                  <a:lnTo>
                    <a:pt x="0" y="0"/>
                  </a:lnTo>
                  <a:lnTo>
                    <a:pt x="0" y="38"/>
                  </a:lnTo>
                  <a:lnTo>
                    <a:pt x="37" y="38"/>
                  </a:lnTo>
                  <a:lnTo>
                    <a:pt x="37" y="0"/>
                  </a:lnTo>
                  <a:lnTo>
                    <a:pt x="0" y="0"/>
                  </a:lnTo>
                  <a:close/>
                </a:path>
              </a:pathLst>
            </a:custGeom>
            <a:solidFill>
              <a:srgbClr val="000000"/>
            </a:solidFill>
            <a:ln w="9525">
              <a:noFill/>
              <a:round/>
              <a:headEnd/>
              <a:tailEnd/>
            </a:ln>
          </p:spPr>
          <p:txBody>
            <a:bodyPr/>
            <a:lstStyle/>
            <a:p>
              <a:endParaRPr lang="cs-CZ"/>
            </a:p>
          </p:txBody>
        </p:sp>
        <p:sp>
          <p:nvSpPr>
            <p:cNvPr id="272423" name="Freeform 23"/>
            <p:cNvSpPr>
              <a:spLocks/>
            </p:cNvSpPr>
            <p:nvPr/>
          </p:nvSpPr>
          <p:spPr bwMode="auto">
            <a:xfrm>
              <a:off x="4792" y="1630"/>
              <a:ext cx="37" cy="38"/>
            </a:xfrm>
            <a:custGeom>
              <a:avLst/>
              <a:gdLst>
                <a:gd name="T0" fmla="*/ 0 w 37"/>
                <a:gd name="T1" fmla="*/ 0 h 38"/>
                <a:gd name="T2" fmla="*/ 0 w 37"/>
                <a:gd name="T3" fmla="*/ 0 h 38"/>
                <a:gd name="T4" fmla="*/ 0 w 37"/>
                <a:gd name="T5" fmla="*/ 38 h 38"/>
                <a:gd name="T6" fmla="*/ 37 w 37"/>
                <a:gd name="T7" fmla="*/ 38 h 38"/>
                <a:gd name="T8" fmla="*/ 37 w 37"/>
                <a:gd name="T9" fmla="*/ 0 h 38"/>
                <a:gd name="T10" fmla="*/ 37 w 37"/>
                <a:gd name="T11" fmla="*/ 0 h 38"/>
                <a:gd name="T12" fmla="*/ 0 w 37"/>
                <a:gd name="T13" fmla="*/ 0 h 38"/>
                <a:gd name="T14" fmla="*/ 0 60000 65536"/>
                <a:gd name="T15" fmla="*/ 0 60000 65536"/>
                <a:gd name="T16" fmla="*/ 0 60000 65536"/>
                <a:gd name="T17" fmla="*/ 0 60000 65536"/>
                <a:gd name="T18" fmla="*/ 0 60000 65536"/>
                <a:gd name="T19" fmla="*/ 0 60000 65536"/>
                <a:gd name="T20" fmla="*/ 0 60000 65536"/>
                <a:gd name="T21" fmla="*/ 0 w 37"/>
                <a:gd name="T22" fmla="*/ 0 h 38"/>
                <a:gd name="T23" fmla="*/ 37 w 3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8">
                  <a:moveTo>
                    <a:pt x="0" y="0"/>
                  </a:moveTo>
                  <a:lnTo>
                    <a:pt x="0" y="0"/>
                  </a:lnTo>
                  <a:lnTo>
                    <a:pt x="0" y="38"/>
                  </a:lnTo>
                  <a:lnTo>
                    <a:pt x="37" y="38"/>
                  </a:lnTo>
                  <a:lnTo>
                    <a:pt x="37" y="0"/>
                  </a:lnTo>
                  <a:lnTo>
                    <a:pt x="0" y="0"/>
                  </a:lnTo>
                  <a:close/>
                </a:path>
              </a:pathLst>
            </a:custGeom>
            <a:solidFill>
              <a:srgbClr val="000000"/>
            </a:solidFill>
            <a:ln w="9525">
              <a:noFill/>
              <a:round/>
              <a:headEnd/>
              <a:tailEnd/>
            </a:ln>
          </p:spPr>
          <p:txBody>
            <a:bodyPr/>
            <a:lstStyle/>
            <a:p>
              <a:endParaRPr lang="cs-CZ"/>
            </a:p>
          </p:txBody>
        </p:sp>
        <p:sp>
          <p:nvSpPr>
            <p:cNvPr id="272424" name="Rectangle 24"/>
            <p:cNvSpPr>
              <a:spLocks noChangeArrowheads="1"/>
            </p:cNvSpPr>
            <p:nvPr/>
          </p:nvSpPr>
          <p:spPr bwMode="auto">
            <a:xfrm>
              <a:off x="3140" y="1125"/>
              <a:ext cx="1876" cy="870"/>
            </a:xfrm>
            <a:prstGeom prst="rect">
              <a:avLst/>
            </a:prstGeom>
            <a:noFill/>
            <a:ln w="19050">
              <a:solidFill>
                <a:srgbClr val="BBBBBB"/>
              </a:solidFill>
              <a:miter lim="800000"/>
              <a:headEnd/>
              <a:tailEnd/>
            </a:ln>
          </p:spPr>
          <p:txBody>
            <a:bodyPr/>
            <a:lstStyle/>
            <a:p>
              <a:pPr algn="ctr" eaLnBrk="0" hangingPunct="0"/>
              <a:endParaRPr lang="cs-CZ"/>
            </a:p>
          </p:txBody>
        </p:sp>
      </p:grpSp>
      <p:grpSp>
        <p:nvGrpSpPr>
          <p:cNvPr id="272388" name="Group 25"/>
          <p:cNvGrpSpPr>
            <a:grpSpLocks/>
          </p:cNvGrpSpPr>
          <p:nvPr/>
        </p:nvGrpSpPr>
        <p:grpSpPr bwMode="auto">
          <a:xfrm>
            <a:off x="1143000" y="2230438"/>
            <a:ext cx="2998788" cy="1381125"/>
            <a:chOff x="720" y="1125"/>
            <a:chExt cx="1889" cy="870"/>
          </a:xfrm>
        </p:grpSpPr>
        <p:pic>
          <p:nvPicPr>
            <p:cNvPr id="272391" name="Picture 26"/>
            <p:cNvPicPr>
              <a:picLocks noChangeAspect="1" noChangeArrowheads="1"/>
            </p:cNvPicPr>
            <p:nvPr/>
          </p:nvPicPr>
          <p:blipFill>
            <a:blip r:embed="rId3"/>
            <a:srcRect/>
            <a:stretch>
              <a:fillRect/>
            </a:stretch>
          </p:blipFill>
          <p:spPr bwMode="auto">
            <a:xfrm>
              <a:off x="720" y="1435"/>
              <a:ext cx="1889" cy="237"/>
            </a:xfrm>
            <a:prstGeom prst="rect">
              <a:avLst/>
            </a:prstGeom>
            <a:noFill/>
            <a:ln w="9525">
              <a:noFill/>
              <a:miter lim="800000"/>
              <a:headEnd/>
              <a:tailEnd/>
            </a:ln>
          </p:spPr>
        </p:pic>
        <p:sp>
          <p:nvSpPr>
            <p:cNvPr id="272392" name="Freeform 27"/>
            <p:cNvSpPr>
              <a:spLocks/>
            </p:cNvSpPr>
            <p:nvPr/>
          </p:nvSpPr>
          <p:spPr bwMode="auto">
            <a:xfrm>
              <a:off x="733" y="1485"/>
              <a:ext cx="1876" cy="149"/>
            </a:xfrm>
            <a:custGeom>
              <a:avLst/>
              <a:gdLst>
                <a:gd name="T0" fmla="*/ 1739 w 1876"/>
                <a:gd name="T1" fmla="*/ 0 h 149"/>
                <a:gd name="T2" fmla="*/ 1702 w 1876"/>
                <a:gd name="T3" fmla="*/ 0 h 149"/>
                <a:gd name="T4" fmla="*/ 1702 w 1876"/>
                <a:gd name="T5" fmla="*/ 0 h 149"/>
                <a:gd name="T6" fmla="*/ 1565 w 1876"/>
                <a:gd name="T7" fmla="*/ 0 h 149"/>
                <a:gd name="T8" fmla="*/ 1565 w 1876"/>
                <a:gd name="T9" fmla="*/ 0 h 149"/>
                <a:gd name="T10" fmla="*/ 1540 w 1876"/>
                <a:gd name="T11" fmla="*/ 0 h 149"/>
                <a:gd name="T12" fmla="*/ 1540 w 1876"/>
                <a:gd name="T13" fmla="*/ 0 h 149"/>
                <a:gd name="T14" fmla="*/ 1006 w 1876"/>
                <a:gd name="T15" fmla="*/ 0 h 149"/>
                <a:gd name="T16" fmla="*/ 1006 w 1876"/>
                <a:gd name="T17" fmla="*/ 0 h 149"/>
                <a:gd name="T18" fmla="*/ 969 w 1876"/>
                <a:gd name="T19" fmla="*/ 0 h 149"/>
                <a:gd name="T20" fmla="*/ 969 w 1876"/>
                <a:gd name="T21" fmla="*/ 0 h 149"/>
                <a:gd name="T22" fmla="*/ 745 w 1876"/>
                <a:gd name="T23" fmla="*/ 0 h 149"/>
                <a:gd name="T24" fmla="*/ 745 w 1876"/>
                <a:gd name="T25" fmla="*/ 37 h 149"/>
                <a:gd name="T26" fmla="*/ 708 w 1876"/>
                <a:gd name="T27" fmla="*/ 37 h 149"/>
                <a:gd name="T28" fmla="*/ 708 w 1876"/>
                <a:gd name="T29" fmla="*/ 0 h 149"/>
                <a:gd name="T30" fmla="*/ 509 w 1876"/>
                <a:gd name="T31" fmla="*/ 0 h 149"/>
                <a:gd name="T32" fmla="*/ 509 w 1876"/>
                <a:gd name="T33" fmla="*/ 37 h 149"/>
                <a:gd name="T34" fmla="*/ 472 w 1876"/>
                <a:gd name="T35" fmla="*/ 37 h 149"/>
                <a:gd name="T36" fmla="*/ 472 w 1876"/>
                <a:gd name="T37" fmla="*/ 0 h 149"/>
                <a:gd name="T38" fmla="*/ 223 w 1876"/>
                <a:gd name="T39" fmla="*/ 0 h 149"/>
                <a:gd name="T40" fmla="*/ 223 w 1876"/>
                <a:gd name="T41" fmla="*/ 0 h 149"/>
                <a:gd name="T42" fmla="*/ 186 w 1876"/>
                <a:gd name="T43" fmla="*/ 0 h 149"/>
                <a:gd name="T44" fmla="*/ 186 w 1876"/>
                <a:gd name="T45" fmla="*/ 0 h 149"/>
                <a:gd name="T46" fmla="*/ 87 w 1876"/>
                <a:gd name="T47" fmla="*/ 0 h 149"/>
                <a:gd name="T48" fmla="*/ 87 w 1876"/>
                <a:gd name="T49" fmla="*/ 37 h 149"/>
                <a:gd name="T50" fmla="*/ 50 w 1876"/>
                <a:gd name="T51" fmla="*/ 37 h 149"/>
                <a:gd name="T52" fmla="*/ 50 w 1876"/>
                <a:gd name="T53" fmla="*/ 0 h 149"/>
                <a:gd name="T54" fmla="*/ 0 w 1876"/>
                <a:gd name="T55" fmla="*/ 0 h 149"/>
                <a:gd name="T56" fmla="*/ 0 w 1876"/>
                <a:gd name="T57" fmla="*/ 149 h 149"/>
                <a:gd name="T58" fmla="*/ 472 w 1876"/>
                <a:gd name="T59" fmla="*/ 149 h 149"/>
                <a:gd name="T60" fmla="*/ 472 w 1876"/>
                <a:gd name="T61" fmla="*/ 124 h 149"/>
                <a:gd name="T62" fmla="*/ 509 w 1876"/>
                <a:gd name="T63" fmla="*/ 124 h 149"/>
                <a:gd name="T64" fmla="*/ 509 w 1876"/>
                <a:gd name="T65" fmla="*/ 149 h 149"/>
                <a:gd name="T66" fmla="*/ 807 w 1876"/>
                <a:gd name="T67" fmla="*/ 149 h 149"/>
                <a:gd name="T68" fmla="*/ 807 w 1876"/>
                <a:gd name="T69" fmla="*/ 149 h 149"/>
                <a:gd name="T70" fmla="*/ 832 w 1876"/>
                <a:gd name="T71" fmla="*/ 149 h 149"/>
                <a:gd name="T72" fmla="*/ 832 w 1876"/>
                <a:gd name="T73" fmla="*/ 149 h 149"/>
                <a:gd name="T74" fmla="*/ 1652 w 1876"/>
                <a:gd name="T75" fmla="*/ 149 h 149"/>
                <a:gd name="T76" fmla="*/ 1652 w 1876"/>
                <a:gd name="T77" fmla="*/ 149 h 149"/>
                <a:gd name="T78" fmla="*/ 1689 w 1876"/>
                <a:gd name="T79" fmla="*/ 149 h 149"/>
                <a:gd name="T80" fmla="*/ 1689 w 1876"/>
                <a:gd name="T81" fmla="*/ 149 h 149"/>
                <a:gd name="T82" fmla="*/ 1876 w 1876"/>
                <a:gd name="T83" fmla="*/ 149 h 149"/>
                <a:gd name="T84" fmla="*/ 1876 w 1876"/>
                <a:gd name="T85" fmla="*/ 0 h 149"/>
                <a:gd name="T86" fmla="*/ 1739 w 1876"/>
                <a:gd name="T87" fmla="*/ 0 h 149"/>
                <a:gd name="T88" fmla="*/ 1739 w 1876"/>
                <a:gd name="T89" fmla="*/ 0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76"/>
                <a:gd name="T136" fmla="*/ 0 h 149"/>
                <a:gd name="T137" fmla="*/ 1876 w 1876"/>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76" h="149">
                  <a:moveTo>
                    <a:pt x="1739" y="0"/>
                  </a:moveTo>
                  <a:lnTo>
                    <a:pt x="1702" y="0"/>
                  </a:lnTo>
                  <a:lnTo>
                    <a:pt x="1565" y="0"/>
                  </a:lnTo>
                  <a:lnTo>
                    <a:pt x="1540" y="0"/>
                  </a:lnTo>
                  <a:lnTo>
                    <a:pt x="1006" y="0"/>
                  </a:lnTo>
                  <a:lnTo>
                    <a:pt x="969" y="0"/>
                  </a:lnTo>
                  <a:lnTo>
                    <a:pt x="745" y="0"/>
                  </a:lnTo>
                  <a:lnTo>
                    <a:pt x="745" y="37"/>
                  </a:lnTo>
                  <a:lnTo>
                    <a:pt x="708" y="37"/>
                  </a:lnTo>
                  <a:lnTo>
                    <a:pt x="708" y="0"/>
                  </a:lnTo>
                  <a:lnTo>
                    <a:pt x="509" y="0"/>
                  </a:lnTo>
                  <a:lnTo>
                    <a:pt x="509" y="37"/>
                  </a:lnTo>
                  <a:lnTo>
                    <a:pt x="472" y="37"/>
                  </a:lnTo>
                  <a:lnTo>
                    <a:pt x="472" y="0"/>
                  </a:lnTo>
                  <a:lnTo>
                    <a:pt x="223" y="0"/>
                  </a:lnTo>
                  <a:lnTo>
                    <a:pt x="186" y="0"/>
                  </a:lnTo>
                  <a:lnTo>
                    <a:pt x="87" y="0"/>
                  </a:lnTo>
                  <a:lnTo>
                    <a:pt x="87" y="37"/>
                  </a:lnTo>
                  <a:lnTo>
                    <a:pt x="50" y="37"/>
                  </a:lnTo>
                  <a:lnTo>
                    <a:pt x="50" y="0"/>
                  </a:lnTo>
                  <a:lnTo>
                    <a:pt x="0" y="0"/>
                  </a:lnTo>
                  <a:lnTo>
                    <a:pt x="0" y="149"/>
                  </a:lnTo>
                  <a:lnTo>
                    <a:pt x="472" y="149"/>
                  </a:lnTo>
                  <a:lnTo>
                    <a:pt x="472" y="124"/>
                  </a:lnTo>
                  <a:lnTo>
                    <a:pt x="509" y="124"/>
                  </a:lnTo>
                  <a:lnTo>
                    <a:pt x="509" y="149"/>
                  </a:lnTo>
                  <a:lnTo>
                    <a:pt x="807" y="149"/>
                  </a:lnTo>
                  <a:lnTo>
                    <a:pt x="832" y="149"/>
                  </a:lnTo>
                  <a:lnTo>
                    <a:pt x="1652" y="149"/>
                  </a:lnTo>
                  <a:lnTo>
                    <a:pt x="1689" y="149"/>
                  </a:lnTo>
                  <a:lnTo>
                    <a:pt x="1876" y="149"/>
                  </a:lnTo>
                  <a:lnTo>
                    <a:pt x="1876" y="0"/>
                  </a:lnTo>
                  <a:lnTo>
                    <a:pt x="1739" y="0"/>
                  </a:lnTo>
                  <a:close/>
                </a:path>
              </a:pathLst>
            </a:custGeom>
            <a:solidFill>
              <a:srgbClr val="000000"/>
            </a:solidFill>
            <a:ln w="9525">
              <a:noFill/>
              <a:round/>
              <a:headEnd/>
              <a:tailEnd/>
            </a:ln>
          </p:spPr>
          <p:txBody>
            <a:bodyPr/>
            <a:lstStyle/>
            <a:p>
              <a:endParaRPr lang="cs-CZ"/>
            </a:p>
          </p:txBody>
        </p:sp>
        <p:sp>
          <p:nvSpPr>
            <p:cNvPr id="272393" name="Freeform 28"/>
            <p:cNvSpPr>
              <a:spLocks/>
            </p:cNvSpPr>
            <p:nvPr/>
          </p:nvSpPr>
          <p:spPr bwMode="auto">
            <a:xfrm>
              <a:off x="783" y="1473"/>
              <a:ext cx="37" cy="49"/>
            </a:xfrm>
            <a:custGeom>
              <a:avLst/>
              <a:gdLst>
                <a:gd name="T0" fmla="*/ 37 w 37"/>
                <a:gd name="T1" fmla="*/ 49 h 49"/>
                <a:gd name="T2" fmla="*/ 37 w 37"/>
                <a:gd name="T3" fmla="*/ 12 h 49"/>
                <a:gd name="T4" fmla="*/ 37 w 37"/>
                <a:gd name="T5" fmla="*/ 0 h 49"/>
                <a:gd name="T6" fmla="*/ 0 w 37"/>
                <a:gd name="T7" fmla="*/ 0 h 49"/>
                <a:gd name="T8" fmla="*/ 0 w 37"/>
                <a:gd name="T9" fmla="*/ 12 h 49"/>
                <a:gd name="T10" fmla="*/ 0 w 37"/>
                <a:gd name="T11" fmla="*/ 49 h 49"/>
                <a:gd name="T12" fmla="*/ 37 w 37"/>
                <a:gd name="T13" fmla="*/ 49 h 49"/>
                <a:gd name="T14" fmla="*/ 0 60000 65536"/>
                <a:gd name="T15" fmla="*/ 0 60000 65536"/>
                <a:gd name="T16" fmla="*/ 0 60000 65536"/>
                <a:gd name="T17" fmla="*/ 0 60000 65536"/>
                <a:gd name="T18" fmla="*/ 0 60000 65536"/>
                <a:gd name="T19" fmla="*/ 0 60000 65536"/>
                <a:gd name="T20" fmla="*/ 0 60000 65536"/>
                <a:gd name="T21" fmla="*/ 0 w 37"/>
                <a:gd name="T22" fmla="*/ 0 h 49"/>
                <a:gd name="T23" fmla="*/ 37 w 3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9">
                  <a:moveTo>
                    <a:pt x="37" y="49"/>
                  </a:moveTo>
                  <a:lnTo>
                    <a:pt x="37" y="12"/>
                  </a:lnTo>
                  <a:lnTo>
                    <a:pt x="37" y="0"/>
                  </a:lnTo>
                  <a:lnTo>
                    <a:pt x="0" y="0"/>
                  </a:lnTo>
                  <a:lnTo>
                    <a:pt x="0" y="12"/>
                  </a:lnTo>
                  <a:lnTo>
                    <a:pt x="0" y="49"/>
                  </a:lnTo>
                  <a:lnTo>
                    <a:pt x="37" y="49"/>
                  </a:lnTo>
                  <a:close/>
                </a:path>
              </a:pathLst>
            </a:custGeom>
            <a:solidFill>
              <a:srgbClr val="FFFFFF"/>
            </a:solidFill>
            <a:ln w="9525">
              <a:noFill/>
              <a:round/>
              <a:headEnd/>
              <a:tailEnd/>
            </a:ln>
          </p:spPr>
          <p:txBody>
            <a:bodyPr/>
            <a:lstStyle/>
            <a:p>
              <a:endParaRPr lang="cs-CZ"/>
            </a:p>
          </p:txBody>
        </p:sp>
        <p:sp>
          <p:nvSpPr>
            <p:cNvPr id="272394" name="Freeform 29"/>
            <p:cNvSpPr>
              <a:spLocks/>
            </p:cNvSpPr>
            <p:nvPr/>
          </p:nvSpPr>
          <p:spPr bwMode="auto">
            <a:xfrm>
              <a:off x="1205" y="1473"/>
              <a:ext cx="37" cy="49"/>
            </a:xfrm>
            <a:custGeom>
              <a:avLst/>
              <a:gdLst>
                <a:gd name="T0" fmla="*/ 37 w 37"/>
                <a:gd name="T1" fmla="*/ 49 h 49"/>
                <a:gd name="T2" fmla="*/ 37 w 37"/>
                <a:gd name="T3" fmla="*/ 12 h 49"/>
                <a:gd name="T4" fmla="*/ 37 w 37"/>
                <a:gd name="T5" fmla="*/ 0 h 49"/>
                <a:gd name="T6" fmla="*/ 0 w 37"/>
                <a:gd name="T7" fmla="*/ 0 h 49"/>
                <a:gd name="T8" fmla="*/ 0 w 37"/>
                <a:gd name="T9" fmla="*/ 12 h 49"/>
                <a:gd name="T10" fmla="*/ 0 w 37"/>
                <a:gd name="T11" fmla="*/ 49 h 49"/>
                <a:gd name="T12" fmla="*/ 37 w 37"/>
                <a:gd name="T13" fmla="*/ 49 h 49"/>
                <a:gd name="T14" fmla="*/ 0 60000 65536"/>
                <a:gd name="T15" fmla="*/ 0 60000 65536"/>
                <a:gd name="T16" fmla="*/ 0 60000 65536"/>
                <a:gd name="T17" fmla="*/ 0 60000 65536"/>
                <a:gd name="T18" fmla="*/ 0 60000 65536"/>
                <a:gd name="T19" fmla="*/ 0 60000 65536"/>
                <a:gd name="T20" fmla="*/ 0 60000 65536"/>
                <a:gd name="T21" fmla="*/ 0 w 37"/>
                <a:gd name="T22" fmla="*/ 0 h 49"/>
                <a:gd name="T23" fmla="*/ 37 w 3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9">
                  <a:moveTo>
                    <a:pt x="37" y="49"/>
                  </a:moveTo>
                  <a:lnTo>
                    <a:pt x="37" y="12"/>
                  </a:lnTo>
                  <a:lnTo>
                    <a:pt x="37" y="0"/>
                  </a:lnTo>
                  <a:lnTo>
                    <a:pt x="0" y="0"/>
                  </a:lnTo>
                  <a:lnTo>
                    <a:pt x="0" y="12"/>
                  </a:lnTo>
                  <a:lnTo>
                    <a:pt x="0" y="49"/>
                  </a:lnTo>
                  <a:lnTo>
                    <a:pt x="37" y="49"/>
                  </a:lnTo>
                  <a:close/>
                </a:path>
              </a:pathLst>
            </a:custGeom>
            <a:solidFill>
              <a:srgbClr val="FFFFFF"/>
            </a:solidFill>
            <a:ln w="9525">
              <a:noFill/>
              <a:round/>
              <a:headEnd/>
              <a:tailEnd/>
            </a:ln>
          </p:spPr>
          <p:txBody>
            <a:bodyPr/>
            <a:lstStyle/>
            <a:p>
              <a:endParaRPr lang="cs-CZ"/>
            </a:p>
          </p:txBody>
        </p:sp>
        <p:sp>
          <p:nvSpPr>
            <p:cNvPr id="272395" name="Freeform 30"/>
            <p:cNvSpPr>
              <a:spLocks/>
            </p:cNvSpPr>
            <p:nvPr/>
          </p:nvSpPr>
          <p:spPr bwMode="auto">
            <a:xfrm>
              <a:off x="1441" y="1473"/>
              <a:ext cx="37" cy="49"/>
            </a:xfrm>
            <a:custGeom>
              <a:avLst/>
              <a:gdLst>
                <a:gd name="T0" fmla="*/ 37 w 37"/>
                <a:gd name="T1" fmla="*/ 49 h 49"/>
                <a:gd name="T2" fmla="*/ 37 w 37"/>
                <a:gd name="T3" fmla="*/ 12 h 49"/>
                <a:gd name="T4" fmla="*/ 37 w 37"/>
                <a:gd name="T5" fmla="*/ 0 h 49"/>
                <a:gd name="T6" fmla="*/ 0 w 37"/>
                <a:gd name="T7" fmla="*/ 0 h 49"/>
                <a:gd name="T8" fmla="*/ 0 w 37"/>
                <a:gd name="T9" fmla="*/ 12 h 49"/>
                <a:gd name="T10" fmla="*/ 0 w 37"/>
                <a:gd name="T11" fmla="*/ 49 h 49"/>
                <a:gd name="T12" fmla="*/ 37 w 37"/>
                <a:gd name="T13" fmla="*/ 49 h 49"/>
                <a:gd name="T14" fmla="*/ 0 60000 65536"/>
                <a:gd name="T15" fmla="*/ 0 60000 65536"/>
                <a:gd name="T16" fmla="*/ 0 60000 65536"/>
                <a:gd name="T17" fmla="*/ 0 60000 65536"/>
                <a:gd name="T18" fmla="*/ 0 60000 65536"/>
                <a:gd name="T19" fmla="*/ 0 60000 65536"/>
                <a:gd name="T20" fmla="*/ 0 60000 65536"/>
                <a:gd name="T21" fmla="*/ 0 w 37"/>
                <a:gd name="T22" fmla="*/ 0 h 49"/>
                <a:gd name="T23" fmla="*/ 37 w 3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9">
                  <a:moveTo>
                    <a:pt x="37" y="49"/>
                  </a:moveTo>
                  <a:lnTo>
                    <a:pt x="37" y="12"/>
                  </a:lnTo>
                  <a:lnTo>
                    <a:pt x="37" y="0"/>
                  </a:lnTo>
                  <a:lnTo>
                    <a:pt x="0" y="0"/>
                  </a:lnTo>
                  <a:lnTo>
                    <a:pt x="0" y="12"/>
                  </a:lnTo>
                  <a:lnTo>
                    <a:pt x="0" y="49"/>
                  </a:lnTo>
                  <a:lnTo>
                    <a:pt x="37" y="49"/>
                  </a:lnTo>
                  <a:close/>
                </a:path>
              </a:pathLst>
            </a:custGeom>
            <a:solidFill>
              <a:srgbClr val="FFFFFF"/>
            </a:solidFill>
            <a:ln w="9525">
              <a:noFill/>
              <a:round/>
              <a:headEnd/>
              <a:tailEnd/>
            </a:ln>
          </p:spPr>
          <p:txBody>
            <a:bodyPr/>
            <a:lstStyle/>
            <a:p>
              <a:endParaRPr lang="cs-CZ"/>
            </a:p>
          </p:txBody>
        </p:sp>
        <p:sp>
          <p:nvSpPr>
            <p:cNvPr id="272396" name="Freeform 31"/>
            <p:cNvSpPr>
              <a:spLocks/>
            </p:cNvSpPr>
            <p:nvPr/>
          </p:nvSpPr>
          <p:spPr bwMode="auto">
            <a:xfrm>
              <a:off x="1205" y="1609"/>
              <a:ext cx="37" cy="38"/>
            </a:xfrm>
            <a:custGeom>
              <a:avLst/>
              <a:gdLst>
                <a:gd name="T0" fmla="*/ 0 w 37"/>
                <a:gd name="T1" fmla="*/ 0 h 38"/>
                <a:gd name="T2" fmla="*/ 0 w 37"/>
                <a:gd name="T3" fmla="*/ 25 h 38"/>
                <a:gd name="T4" fmla="*/ 0 w 37"/>
                <a:gd name="T5" fmla="*/ 38 h 38"/>
                <a:gd name="T6" fmla="*/ 37 w 37"/>
                <a:gd name="T7" fmla="*/ 38 h 38"/>
                <a:gd name="T8" fmla="*/ 37 w 37"/>
                <a:gd name="T9" fmla="*/ 25 h 38"/>
                <a:gd name="T10" fmla="*/ 37 w 37"/>
                <a:gd name="T11" fmla="*/ 0 h 38"/>
                <a:gd name="T12" fmla="*/ 0 w 37"/>
                <a:gd name="T13" fmla="*/ 0 h 38"/>
                <a:gd name="T14" fmla="*/ 0 60000 65536"/>
                <a:gd name="T15" fmla="*/ 0 60000 65536"/>
                <a:gd name="T16" fmla="*/ 0 60000 65536"/>
                <a:gd name="T17" fmla="*/ 0 60000 65536"/>
                <a:gd name="T18" fmla="*/ 0 60000 65536"/>
                <a:gd name="T19" fmla="*/ 0 60000 65536"/>
                <a:gd name="T20" fmla="*/ 0 60000 65536"/>
                <a:gd name="T21" fmla="*/ 0 w 37"/>
                <a:gd name="T22" fmla="*/ 0 h 38"/>
                <a:gd name="T23" fmla="*/ 37 w 3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8">
                  <a:moveTo>
                    <a:pt x="0" y="0"/>
                  </a:moveTo>
                  <a:lnTo>
                    <a:pt x="0" y="25"/>
                  </a:lnTo>
                  <a:lnTo>
                    <a:pt x="0" y="38"/>
                  </a:lnTo>
                  <a:lnTo>
                    <a:pt x="37" y="38"/>
                  </a:lnTo>
                  <a:lnTo>
                    <a:pt x="37" y="25"/>
                  </a:lnTo>
                  <a:lnTo>
                    <a:pt x="37" y="0"/>
                  </a:lnTo>
                  <a:lnTo>
                    <a:pt x="0" y="0"/>
                  </a:lnTo>
                  <a:close/>
                </a:path>
              </a:pathLst>
            </a:custGeom>
            <a:solidFill>
              <a:srgbClr val="FFFFFF"/>
            </a:solidFill>
            <a:ln w="9525">
              <a:noFill/>
              <a:round/>
              <a:headEnd/>
              <a:tailEnd/>
            </a:ln>
          </p:spPr>
          <p:txBody>
            <a:bodyPr/>
            <a:lstStyle/>
            <a:p>
              <a:endParaRPr lang="cs-CZ"/>
            </a:p>
          </p:txBody>
        </p:sp>
        <p:sp>
          <p:nvSpPr>
            <p:cNvPr id="272397" name="Freeform 32"/>
            <p:cNvSpPr>
              <a:spLocks/>
            </p:cNvSpPr>
            <p:nvPr/>
          </p:nvSpPr>
          <p:spPr bwMode="auto">
            <a:xfrm>
              <a:off x="1702" y="1448"/>
              <a:ext cx="37" cy="37"/>
            </a:xfrm>
            <a:custGeom>
              <a:avLst/>
              <a:gdLst>
                <a:gd name="T0" fmla="*/ 37 w 37"/>
                <a:gd name="T1" fmla="*/ 37 h 37"/>
                <a:gd name="T2" fmla="*/ 37 w 37"/>
                <a:gd name="T3" fmla="*/ 37 h 37"/>
                <a:gd name="T4" fmla="*/ 37 w 37"/>
                <a:gd name="T5" fmla="*/ 0 h 37"/>
                <a:gd name="T6" fmla="*/ 0 w 37"/>
                <a:gd name="T7" fmla="*/ 0 h 37"/>
                <a:gd name="T8" fmla="*/ 0 w 37"/>
                <a:gd name="T9" fmla="*/ 37 h 37"/>
                <a:gd name="T10" fmla="*/ 0 w 37"/>
                <a:gd name="T11" fmla="*/ 37 h 37"/>
                <a:gd name="T12" fmla="*/ 37 w 37"/>
                <a:gd name="T13" fmla="*/ 37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37" y="37"/>
                  </a:moveTo>
                  <a:lnTo>
                    <a:pt x="37" y="37"/>
                  </a:lnTo>
                  <a:lnTo>
                    <a:pt x="37" y="0"/>
                  </a:lnTo>
                  <a:lnTo>
                    <a:pt x="0" y="0"/>
                  </a:lnTo>
                  <a:lnTo>
                    <a:pt x="0" y="37"/>
                  </a:lnTo>
                  <a:lnTo>
                    <a:pt x="37" y="37"/>
                  </a:lnTo>
                  <a:close/>
                </a:path>
              </a:pathLst>
            </a:custGeom>
            <a:solidFill>
              <a:srgbClr val="000000"/>
            </a:solidFill>
            <a:ln w="9525">
              <a:noFill/>
              <a:round/>
              <a:headEnd/>
              <a:tailEnd/>
            </a:ln>
          </p:spPr>
          <p:txBody>
            <a:bodyPr/>
            <a:lstStyle/>
            <a:p>
              <a:endParaRPr lang="cs-CZ"/>
            </a:p>
          </p:txBody>
        </p:sp>
        <p:sp>
          <p:nvSpPr>
            <p:cNvPr id="272398" name="Freeform 33"/>
            <p:cNvSpPr>
              <a:spLocks/>
            </p:cNvSpPr>
            <p:nvPr/>
          </p:nvSpPr>
          <p:spPr bwMode="auto">
            <a:xfrm>
              <a:off x="919" y="1448"/>
              <a:ext cx="37" cy="37"/>
            </a:xfrm>
            <a:custGeom>
              <a:avLst/>
              <a:gdLst>
                <a:gd name="T0" fmla="*/ 37 w 37"/>
                <a:gd name="T1" fmla="*/ 37 h 37"/>
                <a:gd name="T2" fmla="*/ 37 w 37"/>
                <a:gd name="T3" fmla="*/ 37 h 37"/>
                <a:gd name="T4" fmla="*/ 37 w 37"/>
                <a:gd name="T5" fmla="*/ 0 h 37"/>
                <a:gd name="T6" fmla="*/ 0 w 37"/>
                <a:gd name="T7" fmla="*/ 0 h 37"/>
                <a:gd name="T8" fmla="*/ 0 w 37"/>
                <a:gd name="T9" fmla="*/ 37 h 37"/>
                <a:gd name="T10" fmla="*/ 0 w 37"/>
                <a:gd name="T11" fmla="*/ 37 h 37"/>
                <a:gd name="T12" fmla="*/ 37 w 37"/>
                <a:gd name="T13" fmla="*/ 37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37" y="37"/>
                  </a:moveTo>
                  <a:lnTo>
                    <a:pt x="37" y="37"/>
                  </a:lnTo>
                  <a:lnTo>
                    <a:pt x="37" y="0"/>
                  </a:lnTo>
                  <a:lnTo>
                    <a:pt x="0" y="0"/>
                  </a:lnTo>
                  <a:lnTo>
                    <a:pt x="0" y="37"/>
                  </a:lnTo>
                  <a:lnTo>
                    <a:pt x="37" y="37"/>
                  </a:lnTo>
                  <a:close/>
                </a:path>
              </a:pathLst>
            </a:custGeom>
            <a:solidFill>
              <a:srgbClr val="000000"/>
            </a:solidFill>
            <a:ln w="9525">
              <a:noFill/>
              <a:round/>
              <a:headEnd/>
              <a:tailEnd/>
            </a:ln>
          </p:spPr>
          <p:txBody>
            <a:bodyPr/>
            <a:lstStyle/>
            <a:p>
              <a:endParaRPr lang="cs-CZ"/>
            </a:p>
          </p:txBody>
        </p:sp>
        <p:sp>
          <p:nvSpPr>
            <p:cNvPr id="272399" name="Freeform 34"/>
            <p:cNvSpPr>
              <a:spLocks/>
            </p:cNvSpPr>
            <p:nvPr/>
          </p:nvSpPr>
          <p:spPr bwMode="auto">
            <a:xfrm>
              <a:off x="2273" y="1448"/>
              <a:ext cx="25" cy="37"/>
            </a:xfrm>
            <a:custGeom>
              <a:avLst/>
              <a:gdLst>
                <a:gd name="T0" fmla="*/ 25 w 25"/>
                <a:gd name="T1" fmla="*/ 37 h 37"/>
                <a:gd name="T2" fmla="*/ 25 w 25"/>
                <a:gd name="T3" fmla="*/ 37 h 37"/>
                <a:gd name="T4" fmla="*/ 25 w 25"/>
                <a:gd name="T5" fmla="*/ 0 h 37"/>
                <a:gd name="T6" fmla="*/ 0 w 25"/>
                <a:gd name="T7" fmla="*/ 0 h 37"/>
                <a:gd name="T8" fmla="*/ 0 w 25"/>
                <a:gd name="T9" fmla="*/ 37 h 37"/>
                <a:gd name="T10" fmla="*/ 0 w 25"/>
                <a:gd name="T11" fmla="*/ 37 h 37"/>
                <a:gd name="T12" fmla="*/ 25 w 25"/>
                <a:gd name="T13" fmla="*/ 37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25" y="37"/>
                  </a:moveTo>
                  <a:lnTo>
                    <a:pt x="25" y="37"/>
                  </a:lnTo>
                  <a:lnTo>
                    <a:pt x="25" y="0"/>
                  </a:lnTo>
                  <a:lnTo>
                    <a:pt x="0" y="0"/>
                  </a:lnTo>
                  <a:lnTo>
                    <a:pt x="0" y="37"/>
                  </a:lnTo>
                  <a:lnTo>
                    <a:pt x="25" y="37"/>
                  </a:lnTo>
                  <a:close/>
                </a:path>
              </a:pathLst>
            </a:custGeom>
            <a:solidFill>
              <a:srgbClr val="000000"/>
            </a:solidFill>
            <a:ln w="9525">
              <a:noFill/>
              <a:round/>
              <a:headEnd/>
              <a:tailEnd/>
            </a:ln>
          </p:spPr>
          <p:txBody>
            <a:bodyPr/>
            <a:lstStyle/>
            <a:p>
              <a:endParaRPr lang="cs-CZ"/>
            </a:p>
          </p:txBody>
        </p:sp>
        <p:sp>
          <p:nvSpPr>
            <p:cNvPr id="272400" name="Freeform 35"/>
            <p:cNvSpPr>
              <a:spLocks/>
            </p:cNvSpPr>
            <p:nvPr/>
          </p:nvSpPr>
          <p:spPr bwMode="auto">
            <a:xfrm>
              <a:off x="2435" y="1448"/>
              <a:ext cx="37" cy="37"/>
            </a:xfrm>
            <a:custGeom>
              <a:avLst/>
              <a:gdLst>
                <a:gd name="T0" fmla="*/ 37 w 37"/>
                <a:gd name="T1" fmla="*/ 37 h 37"/>
                <a:gd name="T2" fmla="*/ 37 w 37"/>
                <a:gd name="T3" fmla="*/ 37 h 37"/>
                <a:gd name="T4" fmla="*/ 37 w 37"/>
                <a:gd name="T5" fmla="*/ 0 h 37"/>
                <a:gd name="T6" fmla="*/ 0 w 37"/>
                <a:gd name="T7" fmla="*/ 0 h 37"/>
                <a:gd name="T8" fmla="*/ 0 w 37"/>
                <a:gd name="T9" fmla="*/ 37 h 37"/>
                <a:gd name="T10" fmla="*/ 0 w 37"/>
                <a:gd name="T11" fmla="*/ 37 h 37"/>
                <a:gd name="T12" fmla="*/ 37 w 37"/>
                <a:gd name="T13" fmla="*/ 37 h 37"/>
                <a:gd name="T14" fmla="*/ 0 60000 65536"/>
                <a:gd name="T15" fmla="*/ 0 60000 65536"/>
                <a:gd name="T16" fmla="*/ 0 60000 65536"/>
                <a:gd name="T17" fmla="*/ 0 60000 65536"/>
                <a:gd name="T18" fmla="*/ 0 60000 65536"/>
                <a:gd name="T19" fmla="*/ 0 60000 65536"/>
                <a:gd name="T20" fmla="*/ 0 60000 65536"/>
                <a:gd name="T21" fmla="*/ 0 w 37"/>
                <a:gd name="T22" fmla="*/ 0 h 37"/>
                <a:gd name="T23" fmla="*/ 37 w 3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7">
                  <a:moveTo>
                    <a:pt x="37" y="37"/>
                  </a:moveTo>
                  <a:lnTo>
                    <a:pt x="37" y="37"/>
                  </a:lnTo>
                  <a:lnTo>
                    <a:pt x="37" y="0"/>
                  </a:lnTo>
                  <a:lnTo>
                    <a:pt x="0" y="0"/>
                  </a:lnTo>
                  <a:lnTo>
                    <a:pt x="0" y="37"/>
                  </a:lnTo>
                  <a:lnTo>
                    <a:pt x="37" y="37"/>
                  </a:lnTo>
                  <a:close/>
                </a:path>
              </a:pathLst>
            </a:custGeom>
            <a:solidFill>
              <a:srgbClr val="000000"/>
            </a:solidFill>
            <a:ln w="9525">
              <a:noFill/>
              <a:round/>
              <a:headEnd/>
              <a:tailEnd/>
            </a:ln>
          </p:spPr>
          <p:txBody>
            <a:bodyPr/>
            <a:lstStyle/>
            <a:p>
              <a:endParaRPr lang="cs-CZ"/>
            </a:p>
          </p:txBody>
        </p:sp>
        <p:sp>
          <p:nvSpPr>
            <p:cNvPr id="272401" name="Freeform 36"/>
            <p:cNvSpPr>
              <a:spLocks/>
            </p:cNvSpPr>
            <p:nvPr/>
          </p:nvSpPr>
          <p:spPr bwMode="auto">
            <a:xfrm>
              <a:off x="1540" y="1630"/>
              <a:ext cx="25" cy="38"/>
            </a:xfrm>
            <a:custGeom>
              <a:avLst/>
              <a:gdLst>
                <a:gd name="T0" fmla="*/ 0 w 25"/>
                <a:gd name="T1" fmla="*/ 0 h 38"/>
                <a:gd name="T2" fmla="*/ 0 w 25"/>
                <a:gd name="T3" fmla="*/ 0 h 38"/>
                <a:gd name="T4" fmla="*/ 0 w 25"/>
                <a:gd name="T5" fmla="*/ 38 h 38"/>
                <a:gd name="T6" fmla="*/ 25 w 25"/>
                <a:gd name="T7" fmla="*/ 38 h 38"/>
                <a:gd name="T8" fmla="*/ 25 w 25"/>
                <a:gd name="T9" fmla="*/ 0 h 38"/>
                <a:gd name="T10" fmla="*/ 25 w 25"/>
                <a:gd name="T11" fmla="*/ 0 h 38"/>
                <a:gd name="T12" fmla="*/ 0 w 25"/>
                <a:gd name="T13" fmla="*/ 0 h 38"/>
                <a:gd name="T14" fmla="*/ 0 60000 65536"/>
                <a:gd name="T15" fmla="*/ 0 60000 65536"/>
                <a:gd name="T16" fmla="*/ 0 60000 65536"/>
                <a:gd name="T17" fmla="*/ 0 60000 65536"/>
                <a:gd name="T18" fmla="*/ 0 60000 65536"/>
                <a:gd name="T19" fmla="*/ 0 60000 65536"/>
                <a:gd name="T20" fmla="*/ 0 60000 65536"/>
                <a:gd name="T21" fmla="*/ 0 w 25"/>
                <a:gd name="T22" fmla="*/ 0 h 38"/>
                <a:gd name="T23" fmla="*/ 25 w 2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8">
                  <a:moveTo>
                    <a:pt x="0" y="0"/>
                  </a:moveTo>
                  <a:lnTo>
                    <a:pt x="0" y="0"/>
                  </a:lnTo>
                  <a:lnTo>
                    <a:pt x="0" y="38"/>
                  </a:lnTo>
                  <a:lnTo>
                    <a:pt x="25" y="38"/>
                  </a:lnTo>
                  <a:lnTo>
                    <a:pt x="25" y="0"/>
                  </a:lnTo>
                  <a:lnTo>
                    <a:pt x="0" y="0"/>
                  </a:lnTo>
                  <a:close/>
                </a:path>
              </a:pathLst>
            </a:custGeom>
            <a:solidFill>
              <a:srgbClr val="000000"/>
            </a:solidFill>
            <a:ln w="9525">
              <a:noFill/>
              <a:round/>
              <a:headEnd/>
              <a:tailEnd/>
            </a:ln>
          </p:spPr>
          <p:txBody>
            <a:bodyPr/>
            <a:lstStyle/>
            <a:p>
              <a:endParaRPr lang="cs-CZ"/>
            </a:p>
          </p:txBody>
        </p:sp>
        <p:sp>
          <p:nvSpPr>
            <p:cNvPr id="272402" name="Freeform 37"/>
            <p:cNvSpPr>
              <a:spLocks/>
            </p:cNvSpPr>
            <p:nvPr/>
          </p:nvSpPr>
          <p:spPr bwMode="auto">
            <a:xfrm>
              <a:off x="2385" y="1630"/>
              <a:ext cx="37" cy="38"/>
            </a:xfrm>
            <a:custGeom>
              <a:avLst/>
              <a:gdLst>
                <a:gd name="T0" fmla="*/ 0 w 37"/>
                <a:gd name="T1" fmla="*/ 0 h 38"/>
                <a:gd name="T2" fmla="*/ 0 w 37"/>
                <a:gd name="T3" fmla="*/ 0 h 38"/>
                <a:gd name="T4" fmla="*/ 0 w 37"/>
                <a:gd name="T5" fmla="*/ 38 h 38"/>
                <a:gd name="T6" fmla="*/ 37 w 37"/>
                <a:gd name="T7" fmla="*/ 38 h 38"/>
                <a:gd name="T8" fmla="*/ 37 w 37"/>
                <a:gd name="T9" fmla="*/ 0 h 38"/>
                <a:gd name="T10" fmla="*/ 37 w 37"/>
                <a:gd name="T11" fmla="*/ 0 h 38"/>
                <a:gd name="T12" fmla="*/ 0 w 37"/>
                <a:gd name="T13" fmla="*/ 0 h 38"/>
                <a:gd name="T14" fmla="*/ 0 60000 65536"/>
                <a:gd name="T15" fmla="*/ 0 60000 65536"/>
                <a:gd name="T16" fmla="*/ 0 60000 65536"/>
                <a:gd name="T17" fmla="*/ 0 60000 65536"/>
                <a:gd name="T18" fmla="*/ 0 60000 65536"/>
                <a:gd name="T19" fmla="*/ 0 60000 65536"/>
                <a:gd name="T20" fmla="*/ 0 60000 65536"/>
                <a:gd name="T21" fmla="*/ 0 w 37"/>
                <a:gd name="T22" fmla="*/ 0 h 38"/>
                <a:gd name="T23" fmla="*/ 37 w 3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8">
                  <a:moveTo>
                    <a:pt x="0" y="0"/>
                  </a:moveTo>
                  <a:lnTo>
                    <a:pt x="0" y="0"/>
                  </a:lnTo>
                  <a:lnTo>
                    <a:pt x="0" y="38"/>
                  </a:lnTo>
                  <a:lnTo>
                    <a:pt x="37" y="38"/>
                  </a:lnTo>
                  <a:lnTo>
                    <a:pt x="37" y="0"/>
                  </a:lnTo>
                  <a:lnTo>
                    <a:pt x="0" y="0"/>
                  </a:lnTo>
                  <a:close/>
                </a:path>
              </a:pathLst>
            </a:custGeom>
            <a:solidFill>
              <a:srgbClr val="000000"/>
            </a:solidFill>
            <a:ln w="9525">
              <a:noFill/>
              <a:round/>
              <a:headEnd/>
              <a:tailEnd/>
            </a:ln>
          </p:spPr>
          <p:txBody>
            <a:bodyPr/>
            <a:lstStyle/>
            <a:p>
              <a:endParaRPr lang="cs-CZ"/>
            </a:p>
          </p:txBody>
        </p:sp>
        <p:sp>
          <p:nvSpPr>
            <p:cNvPr id="272403" name="Rectangle 38"/>
            <p:cNvSpPr>
              <a:spLocks noChangeArrowheads="1"/>
            </p:cNvSpPr>
            <p:nvPr/>
          </p:nvSpPr>
          <p:spPr bwMode="auto">
            <a:xfrm>
              <a:off x="733" y="1125"/>
              <a:ext cx="1876" cy="870"/>
            </a:xfrm>
            <a:prstGeom prst="rect">
              <a:avLst/>
            </a:prstGeom>
            <a:noFill/>
            <a:ln w="19050">
              <a:solidFill>
                <a:srgbClr val="BBBBBB"/>
              </a:solidFill>
              <a:miter lim="800000"/>
              <a:headEnd/>
              <a:tailEnd/>
            </a:ln>
          </p:spPr>
          <p:txBody>
            <a:bodyPr/>
            <a:lstStyle/>
            <a:p>
              <a:pPr algn="ctr" eaLnBrk="0" hangingPunct="0"/>
              <a:endParaRPr lang="cs-CZ"/>
            </a:p>
          </p:txBody>
        </p:sp>
      </p:grpSp>
      <p:sp>
        <p:nvSpPr>
          <p:cNvPr id="272389" name="Text Box 39"/>
          <p:cNvSpPr txBox="1">
            <a:spLocks noChangeArrowheads="1"/>
          </p:cNvSpPr>
          <p:nvPr/>
        </p:nvSpPr>
        <p:spPr bwMode="auto">
          <a:xfrm>
            <a:off x="1598613" y="1477963"/>
            <a:ext cx="5945187" cy="519112"/>
          </a:xfrm>
          <a:prstGeom prst="rect">
            <a:avLst/>
          </a:prstGeom>
          <a:noFill/>
          <a:ln w="9525">
            <a:noFill/>
            <a:miter lim="800000"/>
            <a:headEnd/>
            <a:tailEnd/>
          </a:ln>
        </p:spPr>
        <p:txBody>
          <a:bodyPr wrap="none">
            <a:spAutoFit/>
          </a:bodyPr>
          <a:lstStyle/>
          <a:p>
            <a:pPr algn="ctr" eaLnBrk="0" hangingPunct="0"/>
            <a:r>
              <a:rPr lang="en-US" sz="2800"/>
              <a:t>pixels </a:t>
            </a:r>
            <a:r>
              <a:rPr lang="en-US" sz="2800">
                <a:solidFill>
                  <a:schemeClr val="accent2"/>
                </a:solidFill>
              </a:rPr>
              <a:t>added/removed</a:t>
            </a:r>
            <a:r>
              <a:rPr lang="en-US" sz="2800"/>
              <a:t> with </a:t>
            </a:r>
            <a:r>
              <a:rPr lang="en-US" sz="2800">
                <a:solidFill>
                  <a:schemeClr val="accent2"/>
                </a:solidFill>
              </a:rPr>
              <a:t>probability </a:t>
            </a:r>
            <a:r>
              <a:rPr lang="en-US" sz="2800" i="1">
                <a:solidFill>
                  <a:schemeClr val="accent2"/>
                </a:solidFill>
              </a:rPr>
              <a:t>p</a:t>
            </a:r>
            <a:endParaRPr lang="en-US" sz="2800"/>
          </a:p>
        </p:txBody>
      </p:sp>
      <p:sp>
        <p:nvSpPr>
          <p:cNvPr id="272390" name="Text Box 40"/>
          <p:cNvSpPr txBox="1">
            <a:spLocks noChangeArrowheads="1"/>
          </p:cNvSpPr>
          <p:nvPr/>
        </p:nvSpPr>
        <p:spPr bwMode="auto">
          <a:xfrm>
            <a:off x="709613" y="4191000"/>
            <a:ext cx="7631112" cy="457200"/>
          </a:xfrm>
          <a:prstGeom prst="rect">
            <a:avLst/>
          </a:prstGeom>
          <a:noFill/>
          <a:ln w="9525">
            <a:noFill/>
            <a:miter lim="800000"/>
            <a:headEnd/>
            <a:tailEnd/>
          </a:ln>
        </p:spPr>
        <p:txBody>
          <a:bodyPr wrap="none">
            <a:spAutoFit/>
          </a:bodyPr>
          <a:lstStyle/>
          <a:p>
            <a:pPr algn="ctr" eaLnBrk="0" hangingPunct="0"/>
            <a:r>
              <a:rPr lang="en-US" i="1"/>
              <a:t>same</a:t>
            </a:r>
            <a:r>
              <a:rPr lang="en-US"/>
              <a:t> disorder in both cases, averaged over many FDTD runs</a:t>
            </a:r>
            <a:endParaRPr lang="en-US" i="1"/>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685800" y="304800"/>
            <a:ext cx="7772400" cy="1143000"/>
          </a:xfrm>
        </p:spPr>
        <p:txBody>
          <a:bodyPr/>
          <a:lstStyle/>
          <a:p>
            <a:r>
              <a:rPr lang="en-US" smtClean="0">
                <a:ea typeface="ＭＳ Ｐゴシック" charset="-128"/>
              </a:rPr>
              <a:t>Test Case Results: Reflection</a:t>
            </a:r>
          </a:p>
        </p:txBody>
      </p:sp>
      <p:sp>
        <p:nvSpPr>
          <p:cNvPr id="273411" name="Text Box 3"/>
          <p:cNvSpPr txBox="1">
            <a:spLocks noChangeArrowheads="1"/>
          </p:cNvSpPr>
          <p:nvPr/>
        </p:nvSpPr>
        <p:spPr bwMode="auto">
          <a:xfrm>
            <a:off x="3322638" y="5791200"/>
            <a:ext cx="2468562" cy="457200"/>
          </a:xfrm>
          <a:prstGeom prst="rect">
            <a:avLst/>
          </a:prstGeom>
          <a:noFill/>
          <a:ln w="9525">
            <a:noFill/>
            <a:miter lim="800000"/>
            <a:headEnd/>
            <a:tailEnd/>
          </a:ln>
        </p:spPr>
        <p:txBody>
          <a:bodyPr wrap="none">
            <a:spAutoFit/>
          </a:bodyPr>
          <a:lstStyle/>
          <a:p>
            <a:pPr eaLnBrk="0" hangingPunct="0"/>
            <a:r>
              <a:rPr lang="en-US">
                <a:solidFill>
                  <a:schemeClr val="accent2"/>
                </a:solidFill>
              </a:rPr>
              <a:t>disorder strength </a:t>
            </a:r>
            <a:r>
              <a:rPr lang="en-US" i="1">
                <a:solidFill>
                  <a:schemeClr val="accent2"/>
                </a:solidFill>
              </a:rPr>
              <a:t>p</a:t>
            </a:r>
            <a:endParaRPr lang="en-US">
              <a:solidFill>
                <a:schemeClr val="accent2"/>
              </a:solidFill>
            </a:endParaRPr>
          </a:p>
        </p:txBody>
      </p:sp>
      <p:sp>
        <p:nvSpPr>
          <p:cNvPr id="273412" name="Text Box 4"/>
          <p:cNvSpPr txBox="1">
            <a:spLocks noChangeArrowheads="1"/>
          </p:cNvSpPr>
          <p:nvPr/>
        </p:nvSpPr>
        <p:spPr bwMode="auto">
          <a:xfrm rot="-5400000">
            <a:off x="100012" y="3481388"/>
            <a:ext cx="2085975" cy="457200"/>
          </a:xfrm>
          <a:prstGeom prst="rect">
            <a:avLst/>
          </a:prstGeom>
          <a:noFill/>
          <a:ln w="9525">
            <a:noFill/>
            <a:miter lim="800000"/>
            <a:headEnd/>
            <a:tailEnd/>
          </a:ln>
        </p:spPr>
        <p:txBody>
          <a:bodyPr wrap="none">
            <a:spAutoFit/>
          </a:bodyPr>
          <a:lstStyle/>
          <a:p>
            <a:pPr eaLnBrk="0" hangingPunct="0"/>
            <a:r>
              <a:rPr lang="en-US">
                <a:solidFill>
                  <a:schemeClr val="accent2"/>
                </a:solidFill>
              </a:rPr>
              <a:t>reflected power</a:t>
            </a:r>
          </a:p>
        </p:txBody>
      </p:sp>
      <p:pic>
        <p:nvPicPr>
          <p:cNvPr id="273413" name="Picture 5"/>
          <p:cNvPicPr>
            <a:picLocks noChangeAspect="1" noChangeArrowheads="1"/>
          </p:cNvPicPr>
          <p:nvPr/>
        </p:nvPicPr>
        <p:blipFill>
          <a:blip r:embed="rId2"/>
          <a:srcRect/>
          <a:stretch>
            <a:fillRect/>
          </a:stretch>
        </p:blipFill>
        <p:spPr bwMode="auto">
          <a:xfrm>
            <a:off x="1524000" y="1943100"/>
            <a:ext cx="5549900" cy="3771900"/>
          </a:xfrm>
          <a:prstGeom prst="rect">
            <a:avLst/>
          </a:prstGeom>
          <a:noFill/>
          <a:ln w="9525">
            <a:noFill/>
            <a:miter lim="800000"/>
            <a:headEnd/>
            <a:tailEnd/>
          </a:ln>
        </p:spPr>
      </p:pic>
      <p:grpSp>
        <p:nvGrpSpPr>
          <p:cNvPr id="273414" name="Group 6"/>
          <p:cNvGrpSpPr>
            <a:grpSpLocks/>
          </p:cNvGrpSpPr>
          <p:nvPr/>
        </p:nvGrpSpPr>
        <p:grpSpPr bwMode="auto">
          <a:xfrm>
            <a:off x="2286000" y="1828800"/>
            <a:ext cx="2819400" cy="2895600"/>
            <a:chOff x="1440" y="1152"/>
            <a:chExt cx="1776" cy="1824"/>
          </a:xfrm>
        </p:grpSpPr>
        <p:sp>
          <p:nvSpPr>
            <p:cNvPr id="273415" name="Line 7"/>
            <p:cNvSpPr>
              <a:spLocks noChangeShapeType="1"/>
            </p:cNvSpPr>
            <p:nvPr/>
          </p:nvSpPr>
          <p:spPr bwMode="auto">
            <a:xfrm flipH="1">
              <a:off x="2064" y="1776"/>
              <a:ext cx="192" cy="1200"/>
            </a:xfrm>
            <a:prstGeom prst="line">
              <a:avLst/>
            </a:prstGeom>
            <a:noFill/>
            <a:ln w="57150">
              <a:solidFill>
                <a:schemeClr val="tx1"/>
              </a:solidFill>
              <a:round/>
              <a:headEnd/>
              <a:tailEnd type="triangle" w="med" len="med"/>
            </a:ln>
          </p:spPr>
          <p:txBody>
            <a:bodyPr wrap="none" anchor="ctr"/>
            <a:lstStyle/>
            <a:p>
              <a:endParaRPr lang="cs-CZ"/>
            </a:p>
          </p:txBody>
        </p:sp>
        <p:sp>
          <p:nvSpPr>
            <p:cNvPr id="273416" name="Rectangle 8"/>
            <p:cNvSpPr>
              <a:spLocks noChangeArrowheads="1"/>
            </p:cNvSpPr>
            <p:nvPr/>
          </p:nvSpPr>
          <p:spPr bwMode="auto">
            <a:xfrm>
              <a:off x="1440" y="1152"/>
              <a:ext cx="1776" cy="624"/>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73417" name="Text Box 9"/>
            <p:cNvSpPr txBox="1">
              <a:spLocks noChangeArrowheads="1"/>
            </p:cNvSpPr>
            <p:nvPr/>
          </p:nvSpPr>
          <p:spPr bwMode="auto">
            <a:xfrm>
              <a:off x="1488" y="1152"/>
              <a:ext cx="1696" cy="596"/>
            </a:xfrm>
            <a:prstGeom prst="rect">
              <a:avLst/>
            </a:prstGeom>
            <a:noFill/>
            <a:ln w="9525">
              <a:noFill/>
              <a:miter lim="800000"/>
              <a:headEnd/>
              <a:tailEnd/>
            </a:ln>
          </p:spPr>
          <p:txBody>
            <a:bodyPr wrap="none">
              <a:spAutoFit/>
            </a:bodyPr>
            <a:lstStyle/>
            <a:p>
              <a:pPr algn="ctr" eaLnBrk="0" hangingPunct="0"/>
              <a:r>
                <a:rPr lang="en-US" sz="2800"/>
                <a:t>same reflection</a:t>
              </a:r>
            </a:p>
            <a:p>
              <a:pPr algn="ctr" eaLnBrk="0" hangingPunct="0"/>
              <a:r>
                <a:rPr lang="en-US" sz="2800"/>
                <a:t>for weak disorder</a:t>
              </a:r>
            </a:p>
          </p:txBody>
        </p:sp>
      </p:gr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a:srcRect/>
          <a:stretch>
            <a:fillRect/>
          </a:stretch>
        </p:blipFill>
        <p:spPr bwMode="auto">
          <a:xfrm>
            <a:off x="1511300" y="1955800"/>
            <a:ext cx="5575300" cy="3759200"/>
          </a:xfrm>
          <a:prstGeom prst="rect">
            <a:avLst/>
          </a:prstGeom>
          <a:noFill/>
          <a:ln w="9525">
            <a:noFill/>
            <a:miter lim="800000"/>
            <a:headEnd/>
            <a:tailEnd/>
          </a:ln>
        </p:spPr>
      </p:pic>
      <p:sp>
        <p:nvSpPr>
          <p:cNvPr id="274435" name="Rectangle 3"/>
          <p:cNvSpPr>
            <a:spLocks noGrp="1" noChangeArrowheads="1"/>
          </p:cNvSpPr>
          <p:nvPr>
            <p:ph type="title"/>
          </p:nvPr>
        </p:nvSpPr>
        <p:spPr>
          <a:xfrm>
            <a:off x="685800" y="304800"/>
            <a:ext cx="7772400" cy="1143000"/>
          </a:xfrm>
        </p:spPr>
        <p:txBody>
          <a:bodyPr/>
          <a:lstStyle/>
          <a:p>
            <a:r>
              <a:rPr lang="en-US" smtClean="0">
                <a:ea typeface="ＭＳ Ｐゴシック" charset="-128"/>
              </a:rPr>
              <a:t>Test Case Results: Total Loss</a:t>
            </a:r>
          </a:p>
        </p:txBody>
      </p:sp>
      <p:sp>
        <p:nvSpPr>
          <p:cNvPr id="274436" name="Text Box 4"/>
          <p:cNvSpPr txBox="1">
            <a:spLocks noChangeArrowheads="1"/>
          </p:cNvSpPr>
          <p:nvPr/>
        </p:nvSpPr>
        <p:spPr bwMode="auto">
          <a:xfrm>
            <a:off x="3322638" y="5791200"/>
            <a:ext cx="2468562" cy="457200"/>
          </a:xfrm>
          <a:prstGeom prst="rect">
            <a:avLst/>
          </a:prstGeom>
          <a:noFill/>
          <a:ln w="9525">
            <a:noFill/>
            <a:miter lim="800000"/>
            <a:headEnd/>
            <a:tailEnd/>
          </a:ln>
        </p:spPr>
        <p:txBody>
          <a:bodyPr wrap="none">
            <a:spAutoFit/>
          </a:bodyPr>
          <a:lstStyle/>
          <a:p>
            <a:pPr eaLnBrk="0" hangingPunct="0"/>
            <a:r>
              <a:rPr lang="en-US">
                <a:solidFill>
                  <a:schemeClr val="accent2"/>
                </a:solidFill>
              </a:rPr>
              <a:t>disorder strength </a:t>
            </a:r>
            <a:r>
              <a:rPr lang="en-US" i="1">
                <a:solidFill>
                  <a:schemeClr val="accent2"/>
                </a:solidFill>
              </a:rPr>
              <a:t>p</a:t>
            </a:r>
            <a:endParaRPr lang="en-US">
              <a:solidFill>
                <a:schemeClr val="accent2"/>
              </a:solidFill>
            </a:endParaRPr>
          </a:p>
        </p:txBody>
      </p:sp>
      <p:sp>
        <p:nvSpPr>
          <p:cNvPr id="274437" name="Text Box 5"/>
          <p:cNvSpPr txBox="1">
            <a:spLocks noChangeArrowheads="1"/>
          </p:cNvSpPr>
          <p:nvPr/>
        </p:nvSpPr>
        <p:spPr bwMode="auto">
          <a:xfrm rot="-5400000">
            <a:off x="-423069" y="3528219"/>
            <a:ext cx="2979738" cy="457200"/>
          </a:xfrm>
          <a:prstGeom prst="rect">
            <a:avLst/>
          </a:prstGeom>
          <a:noFill/>
          <a:ln w="9525">
            <a:noFill/>
            <a:miter lim="800000"/>
            <a:headEnd/>
            <a:tailEnd/>
          </a:ln>
        </p:spPr>
        <p:txBody>
          <a:bodyPr wrap="none">
            <a:spAutoFit/>
          </a:bodyPr>
          <a:lstStyle/>
          <a:p>
            <a:pPr eaLnBrk="0" hangingPunct="0"/>
            <a:r>
              <a:rPr lang="en-US">
                <a:solidFill>
                  <a:schemeClr val="accent2"/>
                </a:solidFill>
              </a:rPr>
              <a:t>loss = 1 – transmission</a:t>
            </a:r>
          </a:p>
        </p:txBody>
      </p:sp>
      <p:grpSp>
        <p:nvGrpSpPr>
          <p:cNvPr id="274438" name="Group 6"/>
          <p:cNvGrpSpPr>
            <a:grpSpLocks/>
          </p:cNvGrpSpPr>
          <p:nvPr/>
        </p:nvGrpSpPr>
        <p:grpSpPr bwMode="auto">
          <a:xfrm>
            <a:off x="2362200" y="1600200"/>
            <a:ext cx="2819400" cy="1905000"/>
            <a:chOff x="1488" y="1008"/>
            <a:chExt cx="1776" cy="1200"/>
          </a:xfrm>
        </p:grpSpPr>
        <p:sp>
          <p:nvSpPr>
            <p:cNvPr id="274439" name="Line 7"/>
            <p:cNvSpPr>
              <a:spLocks noChangeShapeType="1"/>
            </p:cNvSpPr>
            <p:nvPr/>
          </p:nvSpPr>
          <p:spPr bwMode="auto">
            <a:xfrm>
              <a:off x="2304" y="1632"/>
              <a:ext cx="144" cy="576"/>
            </a:xfrm>
            <a:prstGeom prst="line">
              <a:avLst/>
            </a:prstGeom>
            <a:noFill/>
            <a:ln w="57150">
              <a:solidFill>
                <a:schemeClr val="tx1"/>
              </a:solidFill>
              <a:round/>
              <a:headEnd/>
              <a:tailEnd type="triangle" w="med" len="med"/>
            </a:ln>
          </p:spPr>
          <p:txBody>
            <a:bodyPr wrap="none" anchor="ctr"/>
            <a:lstStyle/>
            <a:p>
              <a:endParaRPr lang="cs-CZ"/>
            </a:p>
          </p:txBody>
        </p:sp>
        <p:sp>
          <p:nvSpPr>
            <p:cNvPr id="274440" name="Rectangle 8"/>
            <p:cNvSpPr>
              <a:spLocks noChangeArrowheads="1"/>
            </p:cNvSpPr>
            <p:nvPr/>
          </p:nvSpPr>
          <p:spPr bwMode="auto">
            <a:xfrm>
              <a:off x="1488" y="1008"/>
              <a:ext cx="1776" cy="624"/>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274441" name="Text Box 9"/>
            <p:cNvSpPr txBox="1">
              <a:spLocks noChangeArrowheads="1"/>
            </p:cNvSpPr>
            <p:nvPr/>
          </p:nvSpPr>
          <p:spPr bwMode="auto">
            <a:xfrm>
              <a:off x="1557" y="1008"/>
              <a:ext cx="1654" cy="596"/>
            </a:xfrm>
            <a:prstGeom prst="rect">
              <a:avLst/>
            </a:prstGeom>
            <a:noFill/>
            <a:ln w="9525">
              <a:noFill/>
              <a:miter lim="800000"/>
              <a:headEnd/>
              <a:tailEnd/>
            </a:ln>
          </p:spPr>
          <p:txBody>
            <a:bodyPr wrap="none">
              <a:spAutoFit/>
            </a:bodyPr>
            <a:lstStyle/>
            <a:p>
              <a:pPr algn="ctr" eaLnBrk="0" hangingPunct="0"/>
              <a:r>
                <a:rPr lang="en-US" sz="2800"/>
                <a:t>crystal has ~40%</a:t>
              </a:r>
            </a:p>
            <a:p>
              <a:pPr algn="ctr" eaLnBrk="0" hangingPunct="0"/>
              <a:r>
                <a:rPr lang="en-US" sz="2800"/>
                <a:t>lower loss rate</a:t>
              </a:r>
            </a:p>
          </p:txBody>
        </p:sp>
      </p:gr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685800" y="1371600"/>
            <a:ext cx="7772400" cy="1143000"/>
          </a:xfrm>
        </p:spPr>
        <p:txBody>
          <a:bodyPr/>
          <a:lstStyle/>
          <a:p>
            <a:r>
              <a:rPr lang="en-US" smtClean="0">
                <a:ea typeface="ＭＳ Ｐゴシック" charset="-128"/>
              </a:rPr>
              <a:t>photonic bandgap</a:t>
            </a:r>
            <a:br>
              <a:rPr lang="en-US" smtClean="0">
                <a:ea typeface="ＭＳ Ｐゴシック" charset="-128"/>
              </a:rPr>
            </a:br>
            <a:r>
              <a:rPr lang="en-US" smtClean="0">
                <a:ea typeface="ＭＳ Ｐゴシック" charset="-128"/>
              </a:rPr>
              <a:t>(all other things equal)</a:t>
            </a:r>
            <a:br>
              <a:rPr lang="en-US" smtClean="0">
                <a:ea typeface="ＭＳ Ｐゴシック" charset="-128"/>
              </a:rPr>
            </a:br>
            <a:r>
              <a:rPr lang="en-US" smtClean="0">
                <a:ea typeface="ＭＳ Ｐゴシック" charset="-128"/>
              </a:rPr>
              <a:t>= </a:t>
            </a:r>
            <a:r>
              <a:rPr lang="en-US" smtClean="0">
                <a:solidFill>
                  <a:srgbClr val="FF0000"/>
                </a:solidFill>
                <a:ea typeface="ＭＳ Ｐゴシック" charset="-128"/>
              </a:rPr>
              <a:t>unambiguous improvement</a:t>
            </a:r>
            <a:endParaRPr lang="en-US" smtClean="0">
              <a:ea typeface="ＭＳ Ｐゴシック" charset="-128"/>
            </a:endParaRPr>
          </a:p>
        </p:txBody>
      </p:sp>
      <p:sp>
        <p:nvSpPr>
          <p:cNvPr id="275459" name="Text Box 3"/>
          <p:cNvSpPr txBox="1">
            <a:spLocks noChangeArrowheads="1"/>
          </p:cNvSpPr>
          <p:nvPr/>
        </p:nvSpPr>
        <p:spPr bwMode="auto">
          <a:xfrm>
            <a:off x="3935413" y="5348288"/>
            <a:ext cx="4446587" cy="519112"/>
          </a:xfrm>
          <a:prstGeom prst="rect">
            <a:avLst/>
          </a:prstGeom>
          <a:noFill/>
          <a:ln w="9525">
            <a:noFill/>
            <a:miter lim="800000"/>
            <a:headEnd/>
            <a:tailEnd/>
          </a:ln>
        </p:spPr>
        <p:txBody>
          <a:bodyPr wrap="none">
            <a:spAutoFit/>
          </a:bodyPr>
          <a:lstStyle/>
          <a:p>
            <a:pPr eaLnBrk="0" hangingPunct="0"/>
            <a:r>
              <a:rPr lang="en-US" sz="2800"/>
              <a:t>But, the news isn</a:t>
            </a:r>
            <a:r>
              <a:rPr lang="ja-JP" altLang="en-US" sz="2800"/>
              <a:t>’</a:t>
            </a:r>
            <a:r>
              <a:rPr lang="en-US" altLang="ja-JP" sz="2800"/>
              <a:t>t all good…</a:t>
            </a:r>
            <a:endParaRPr lang="en-US" sz="2800"/>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685800" y="457200"/>
            <a:ext cx="7772400" cy="1143000"/>
          </a:xfrm>
        </p:spPr>
        <p:txBody>
          <a:bodyPr/>
          <a:lstStyle/>
          <a:p>
            <a:r>
              <a:rPr lang="en-US" smtClean="0">
                <a:ea typeface="ＭＳ Ｐゴシック" charset="-128"/>
              </a:rPr>
              <a:t>Group-velocity (v) dependence</a:t>
            </a:r>
            <a:br>
              <a:rPr lang="en-US" smtClean="0">
                <a:ea typeface="ＭＳ Ｐゴシック" charset="-128"/>
              </a:rPr>
            </a:br>
            <a:r>
              <a:rPr lang="en-US" sz="3600" smtClean="0">
                <a:ea typeface="ＭＳ Ｐゴシック" charset="-128"/>
              </a:rPr>
              <a:t>other things being equal</a:t>
            </a:r>
            <a:endParaRPr lang="en-US" smtClean="0">
              <a:ea typeface="ＭＳ Ｐゴシック" charset="-128"/>
            </a:endParaRPr>
          </a:p>
        </p:txBody>
      </p:sp>
      <p:sp>
        <p:nvSpPr>
          <p:cNvPr id="276483" name="Text Box 3"/>
          <p:cNvSpPr txBox="1">
            <a:spLocks noChangeArrowheads="1"/>
          </p:cNvSpPr>
          <p:nvPr/>
        </p:nvSpPr>
        <p:spPr bwMode="auto">
          <a:xfrm>
            <a:off x="914400" y="2590800"/>
            <a:ext cx="7110413" cy="1066800"/>
          </a:xfrm>
          <a:prstGeom prst="rect">
            <a:avLst/>
          </a:prstGeom>
          <a:noFill/>
          <a:ln w="9525">
            <a:noFill/>
            <a:miter lim="800000"/>
            <a:headEnd/>
            <a:tailEnd/>
          </a:ln>
        </p:spPr>
        <p:txBody>
          <a:bodyPr wrap="none">
            <a:spAutoFit/>
          </a:bodyPr>
          <a:lstStyle/>
          <a:p>
            <a:pPr eaLnBrk="0" hangingPunct="0"/>
            <a:r>
              <a:rPr lang="en-US" sz="3200">
                <a:solidFill>
                  <a:schemeClr val="accent2"/>
                </a:solidFill>
              </a:rPr>
              <a:t>absorption/radiation</a:t>
            </a:r>
            <a:r>
              <a:rPr lang="en-US" sz="3200"/>
              <a:t>-scattering loss</a:t>
            </a:r>
          </a:p>
          <a:p>
            <a:pPr eaLnBrk="0" hangingPunct="0"/>
            <a:r>
              <a:rPr lang="en-US" sz="3200"/>
              <a:t>				(per distance)  ~ 1/v</a:t>
            </a:r>
          </a:p>
        </p:txBody>
      </p:sp>
      <p:sp>
        <p:nvSpPr>
          <p:cNvPr id="296964" name="Text Box 4"/>
          <p:cNvSpPr txBox="1">
            <a:spLocks noChangeArrowheads="1"/>
          </p:cNvSpPr>
          <p:nvPr/>
        </p:nvSpPr>
        <p:spPr bwMode="auto">
          <a:xfrm>
            <a:off x="1981200" y="3962400"/>
            <a:ext cx="4500563" cy="1066800"/>
          </a:xfrm>
          <a:prstGeom prst="rect">
            <a:avLst/>
          </a:prstGeom>
          <a:noFill/>
          <a:ln w="9525">
            <a:noFill/>
            <a:miter lim="800000"/>
            <a:headEnd/>
            <a:tailEnd/>
          </a:ln>
        </p:spPr>
        <p:txBody>
          <a:bodyPr wrap="none">
            <a:spAutoFit/>
          </a:bodyPr>
          <a:lstStyle/>
          <a:p>
            <a:pPr eaLnBrk="0" hangingPunct="0"/>
            <a:r>
              <a:rPr lang="en-US" sz="3200">
                <a:solidFill>
                  <a:srgbClr val="FF0000"/>
                </a:solidFill>
              </a:rPr>
              <a:t>reflection</a:t>
            </a:r>
            <a:r>
              <a:rPr lang="en-US" sz="3200"/>
              <a:t> loss</a:t>
            </a:r>
          </a:p>
          <a:p>
            <a:pPr eaLnBrk="0" hangingPunct="0"/>
            <a:r>
              <a:rPr lang="en-US" sz="3200"/>
              <a:t>	(per distance)  ~ </a:t>
            </a:r>
            <a:r>
              <a:rPr lang="en-US" sz="3200">
                <a:solidFill>
                  <a:srgbClr val="FF0000"/>
                </a:solidFill>
              </a:rPr>
              <a:t>1/v</a:t>
            </a:r>
            <a:r>
              <a:rPr lang="en-US" sz="3200" i="1" baseline="30000">
                <a:solidFill>
                  <a:srgbClr val="FF0000"/>
                </a:solidFill>
              </a:rPr>
              <a:t>2</a:t>
            </a:r>
            <a:endParaRPr lang="en-US" sz="3200"/>
          </a:p>
        </p:txBody>
      </p:sp>
      <p:sp>
        <p:nvSpPr>
          <p:cNvPr id="296965" name="Text Box 5"/>
          <p:cNvSpPr txBox="1">
            <a:spLocks noChangeArrowheads="1"/>
          </p:cNvSpPr>
          <p:nvPr/>
        </p:nvSpPr>
        <p:spPr bwMode="auto">
          <a:xfrm>
            <a:off x="3482975" y="5135563"/>
            <a:ext cx="2841625" cy="579437"/>
          </a:xfrm>
          <a:prstGeom prst="rect">
            <a:avLst/>
          </a:prstGeom>
          <a:noFill/>
          <a:ln w="9525">
            <a:noFill/>
            <a:miter lim="800000"/>
            <a:headEnd/>
            <a:tailEnd/>
          </a:ln>
        </p:spPr>
        <p:txBody>
          <a:bodyPr wrap="none">
            <a:spAutoFit/>
          </a:bodyPr>
          <a:lstStyle/>
          <a:p>
            <a:pPr eaLnBrk="0" hangingPunct="0"/>
            <a:r>
              <a:rPr lang="en-US" sz="3200"/>
              <a:t>(per time)  ~ 1/v</a:t>
            </a:r>
          </a:p>
        </p:txBody>
      </p:sp>
      <p:sp>
        <p:nvSpPr>
          <p:cNvPr id="296966" name="Text Box 6"/>
          <p:cNvSpPr txBox="1">
            <a:spLocks noChangeArrowheads="1"/>
          </p:cNvSpPr>
          <p:nvPr/>
        </p:nvSpPr>
        <p:spPr bwMode="auto">
          <a:xfrm>
            <a:off x="4359275" y="6172200"/>
            <a:ext cx="4489450" cy="457200"/>
          </a:xfrm>
          <a:prstGeom prst="rect">
            <a:avLst/>
          </a:prstGeom>
          <a:noFill/>
          <a:ln w="9525">
            <a:noFill/>
            <a:miter lim="800000"/>
            <a:headEnd/>
            <a:tailEnd/>
          </a:ln>
        </p:spPr>
        <p:txBody>
          <a:bodyPr wrap="none">
            <a:spAutoFit/>
          </a:bodyPr>
          <a:lstStyle/>
          <a:p>
            <a:pPr eaLnBrk="0" hangingPunct="0"/>
            <a:r>
              <a:rPr lang="en-US">
                <a:solidFill>
                  <a:srgbClr val="FF0000"/>
                </a:solidFill>
              </a:rPr>
              <a:t>Losses a challenge for slow light…</a:t>
            </a:r>
          </a:p>
        </p:txBody>
      </p:sp>
      <p:sp>
        <p:nvSpPr>
          <p:cNvPr id="276487" name="Text Box 7"/>
          <p:cNvSpPr txBox="1">
            <a:spLocks noChangeArrowheads="1"/>
          </p:cNvSpPr>
          <p:nvPr/>
        </p:nvSpPr>
        <p:spPr bwMode="auto">
          <a:xfrm>
            <a:off x="1346200" y="1690688"/>
            <a:ext cx="6502400" cy="366712"/>
          </a:xfrm>
          <a:prstGeom prst="rect">
            <a:avLst/>
          </a:prstGeom>
          <a:noFill/>
          <a:ln w="9525">
            <a:noFill/>
            <a:miter lim="800000"/>
            <a:headEnd/>
            <a:tailEnd/>
          </a:ln>
        </p:spPr>
        <p:txBody>
          <a:bodyPr wrap="none">
            <a:spAutoFit/>
          </a:bodyPr>
          <a:lstStyle/>
          <a:p>
            <a:pPr algn="ctr" eaLnBrk="0" hangingPunct="0"/>
            <a:r>
              <a:rPr lang="en-US" sz="1800"/>
              <a:t>[ S. G. Johnson </a:t>
            </a:r>
            <a:r>
              <a:rPr lang="en-US" sz="1800" i="1"/>
              <a:t>et al.</a:t>
            </a:r>
            <a:r>
              <a:rPr lang="en-US" sz="1800"/>
              <a:t>, </a:t>
            </a:r>
            <a:r>
              <a:rPr lang="en-US" sz="1800" i="1"/>
              <a:t>Proc. 2003 Europ. Symp. Phot. Cryst.</a:t>
            </a:r>
            <a:r>
              <a:rPr lang="en-US" sz="1800"/>
              <a:t> </a:t>
            </a:r>
            <a:r>
              <a:rPr lang="en-US" sz="1800" b="1"/>
              <a:t>1</a:t>
            </a:r>
            <a:r>
              <a:rPr lang="en-US" sz="1800"/>
              <a:t>, 103. ]</a:t>
            </a:r>
          </a:p>
        </p:txBody>
      </p:sp>
      <p:sp>
        <p:nvSpPr>
          <p:cNvPr id="276488" name="Text Box 8"/>
          <p:cNvSpPr txBox="1">
            <a:spLocks noChangeArrowheads="1"/>
          </p:cNvSpPr>
          <p:nvPr/>
        </p:nvSpPr>
        <p:spPr bwMode="auto">
          <a:xfrm>
            <a:off x="1841500" y="1995488"/>
            <a:ext cx="5257800" cy="366712"/>
          </a:xfrm>
          <a:prstGeom prst="rect">
            <a:avLst/>
          </a:prstGeom>
          <a:noFill/>
          <a:ln w="9525">
            <a:noFill/>
            <a:miter lim="800000"/>
            <a:headEnd/>
            <a:tailEnd/>
          </a:ln>
        </p:spPr>
        <p:txBody>
          <a:bodyPr wrap="none">
            <a:spAutoFit/>
          </a:bodyPr>
          <a:lstStyle/>
          <a:p>
            <a:pPr algn="ctr" eaLnBrk="0" hangingPunct="0"/>
            <a:r>
              <a:rPr lang="en-US" sz="1800"/>
              <a:t>[ S. Hughes </a:t>
            </a:r>
            <a:r>
              <a:rPr lang="en-US" sz="1800" i="1"/>
              <a:t>et al.</a:t>
            </a:r>
            <a:r>
              <a:rPr lang="en-US" sz="1800"/>
              <a:t>, </a:t>
            </a:r>
            <a:r>
              <a:rPr lang="en-US" sz="1800" i="1"/>
              <a:t>Phys. Rev. Lett.</a:t>
            </a:r>
            <a:r>
              <a:rPr lang="en-US" sz="1800"/>
              <a:t> </a:t>
            </a:r>
            <a:r>
              <a:rPr lang="en-US" sz="1800" b="1"/>
              <a:t>94</a:t>
            </a:r>
            <a:r>
              <a:rPr lang="en-US" sz="1800"/>
              <a:t>, 033903 (2005).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9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69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6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P spid="296965" grpId="0" autoUpdateAnimBg="0"/>
      <p:bldP spid="296966" grpId="0"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228600" y="76200"/>
            <a:ext cx="8686800" cy="1143000"/>
          </a:xfrm>
        </p:spPr>
        <p:txBody>
          <a:bodyPr/>
          <a:lstStyle/>
          <a:p>
            <a:r>
              <a:rPr lang="en-US" sz="4000" smtClean="0">
                <a:ea typeface="ＭＳ Ｐゴシック" charset="-128"/>
              </a:rPr>
              <a:t>An Easier Way to Compute Loss</a:t>
            </a:r>
          </a:p>
        </p:txBody>
      </p:sp>
      <p:sp>
        <p:nvSpPr>
          <p:cNvPr id="36868" name="Rectangle 3"/>
          <p:cNvSpPr>
            <a:spLocks noChangeArrowheads="1"/>
          </p:cNvSpPr>
          <p:nvPr/>
        </p:nvSpPr>
        <p:spPr bwMode="auto">
          <a:xfrm>
            <a:off x="2314575" y="2516188"/>
            <a:ext cx="4705350" cy="417512"/>
          </a:xfrm>
          <a:prstGeom prst="rect">
            <a:avLst/>
          </a:prstGeom>
          <a:solidFill>
            <a:schemeClr val="bg2"/>
          </a:solidFill>
          <a:ln w="9525">
            <a:noFill/>
            <a:miter lim="800000"/>
            <a:headEnd/>
            <a:tailEnd/>
          </a:ln>
        </p:spPr>
        <p:txBody>
          <a:bodyPr wrap="none" anchor="ctr"/>
          <a:lstStyle/>
          <a:p>
            <a:pPr algn="ctr" eaLnBrk="0" hangingPunct="0"/>
            <a:endParaRPr lang="cs-CZ"/>
          </a:p>
        </p:txBody>
      </p:sp>
      <p:sp>
        <p:nvSpPr>
          <p:cNvPr id="36869" name="Freeform 4"/>
          <p:cNvSpPr>
            <a:spLocks/>
          </p:cNvSpPr>
          <p:nvPr/>
        </p:nvSpPr>
        <p:spPr bwMode="auto">
          <a:xfrm>
            <a:off x="4311650" y="2316163"/>
            <a:ext cx="852488" cy="212725"/>
          </a:xfrm>
          <a:custGeom>
            <a:avLst/>
            <a:gdLst>
              <a:gd name="T0" fmla="*/ 0 w 268"/>
              <a:gd name="T1" fmla="*/ 2147483647 h 84"/>
              <a:gd name="T2" fmla="*/ 2147483647 w 268"/>
              <a:gd name="T3" fmla="*/ 2147483647 h 84"/>
              <a:gd name="T4" fmla="*/ 2147483647 w 268"/>
              <a:gd name="T5" fmla="*/ 2147483647 h 84"/>
              <a:gd name="T6" fmla="*/ 2147483647 w 268"/>
              <a:gd name="T7" fmla="*/ 0 h 84"/>
              <a:gd name="T8" fmla="*/ 2147483647 w 268"/>
              <a:gd name="T9" fmla="*/ 2147483647 h 84"/>
              <a:gd name="T10" fmla="*/ 2147483647 w 268"/>
              <a:gd name="T11" fmla="*/ 2147483647 h 84"/>
              <a:gd name="T12" fmla="*/ 2147483647 w 268"/>
              <a:gd name="T13" fmla="*/ 2147483647 h 84"/>
              <a:gd name="T14" fmla="*/ 0 w 268"/>
              <a:gd name="T15" fmla="*/ 2147483647 h 84"/>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84"/>
              <a:gd name="T26" fmla="*/ 268 w 268"/>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84">
                <a:moveTo>
                  <a:pt x="0" y="84"/>
                </a:moveTo>
                <a:lnTo>
                  <a:pt x="76" y="12"/>
                </a:lnTo>
                <a:lnTo>
                  <a:pt x="116" y="52"/>
                </a:lnTo>
                <a:lnTo>
                  <a:pt x="168" y="0"/>
                </a:lnTo>
                <a:lnTo>
                  <a:pt x="188" y="64"/>
                </a:lnTo>
                <a:lnTo>
                  <a:pt x="232" y="64"/>
                </a:lnTo>
                <a:lnTo>
                  <a:pt x="268" y="84"/>
                </a:lnTo>
                <a:lnTo>
                  <a:pt x="0" y="84"/>
                </a:lnTo>
                <a:close/>
              </a:path>
            </a:pathLst>
          </a:custGeom>
          <a:solidFill>
            <a:schemeClr val="tx1"/>
          </a:solidFill>
          <a:ln w="9525">
            <a:solidFill>
              <a:schemeClr val="tx1"/>
            </a:solidFill>
            <a:round/>
            <a:headEnd/>
            <a:tailEnd/>
          </a:ln>
        </p:spPr>
        <p:txBody>
          <a:bodyPr wrap="none" anchor="ctr"/>
          <a:lstStyle/>
          <a:p>
            <a:endParaRPr lang="cs-CZ"/>
          </a:p>
        </p:txBody>
      </p:sp>
      <p:grpSp>
        <p:nvGrpSpPr>
          <p:cNvPr id="36870" name="Group 5"/>
          <p:cNvGrpSpPr>
            <a:grpSpLocks/>
          </p:cNvGrpSpPr>
          <p:nvPr/>
        </p:nvGrpSpPr>
        <p:grpSpPr bwMode="auto">
          <a:xfrm>
            <a:off x="3344863" y="1676400"/>
            <a:ext cx="1220787" cy="1173163"/>
            <a:chOff x="2240" y="900"/>
            <a:chExt cx="384" cy="462"/>
          </a:xfrm>
        </p:grpSpPr>
        <p:sp>
          <p:nvSpPr>
            <p:cNvPr id="36881" name="Freeform 6"/>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36882" name="Line 7"/>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36883" name="Line 8"/>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grpSp>
        <p:nvGrpSpPr>
          <p:cNvPr id="36871" name="Group 9"/>
          <p:cNvGrpSpPr>
            <a:grpSpLocks/>
          </p:cNvGrpSpPr>
          <p:nvPr/>
        </p:nvGrpSpPr>
        <p:grpSpPr bwMode="auto">
          <a:xfrm flipH="1">
            <a:off x="4908550" y="1676400"/>
            <a:ext cx="1220788" cy="1173163"/>
            <a:chOff x="2240" y="900"/>
            <a:chExt cx="384" cy="462"/>
          </a:xfrm>
        </p:grpSpPr>
        <p:sp>
          <p:nvSpPr>
            <p:cNvPr id="36878" name="Freeform 10"/>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36879" name="Line 11"/>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36880" name="Line 12"/>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sp>
        <p:nvSpPr>
          <p:cNvPr id="36872" name="AutoShape 13"/>
          <p:cNvSpPr>
            <a:spLocks noChangeArrowheads="1"/>
          </p:cNvSpPr>
          <p:nvPr/>
        </p:nvSpPr>
        <p:spPr bwMode="auto">
          <a:xfrm>
            <a:off x="457200" y="2519363"/>
            <a:ext cx="1831975" cy="457200"/>
          </a:xfrm>
          <a:prstGeom prst="rightArrow">
            <a:avLst>
              <a:gd name="adj1" fmla="val 50000"/>
              <a:gd name="adj2" fmla="val 100174"/>
            </a:avLst>
          </a:prstGeom>
          <a:solidFill>
            <a:srgbClr val="FF0000"/>
          </a:solidFill>
          <a:ln w="9525">
            <a:noFill/>
            <a:miter lim="800000"/>
            <a:headEnd/>
            <a:tailEnd/>
          </a:ln>
        </p:spPr>
        <p:txBody>
          <a:bodyPr wrap="none" anchor="ctr"/>
          <a:lstStyle/>
          <a:p>
            <a:pPr algn="ctr" eaLnBrk="0" hangingPunct="0"/>
            <a:endParaRPr lang="cs-CZ">
              <a:solidFill>
                <a:srgbClr val="FF0000"/>
              </a:solidFill>
              <a:latin typeface="Arial" pitchFamily="34" charset="0"/>
            </a:endParaRPr>
          </a:p>
        </p:txBody>
      </p:sp>
      <p:sp>
        <p:nvSpPr>
          <p:cNvPr id="36873" name="AutoShape 14"/>
          <p:cNvSpPr>
            <a:spLocks noChangeArrowheads="1"/>
          </p:cNvSpPr>
          <p:nvPr/>
        </p:nvSpPr>
        <p:spPr bwMode="auto">
          <a:xfrm>
            <a:off x="7146925" y="2600325"/>
            <a:ext cx="598488" cy="254000"/>
          </a:xfrm>
          <a:prstGeom prst="rightArrow">
            <a:avLst>
              <a:gd name="adj1" fmla="val 50000"/>
              <a:gd name="adj2" fmla="val 58906"/>
            </a:avLst>
          </a:prstGeom>
          <a:solidFill>
            <a:srgbClr val="FF0000"/>
          </a:solidFill>
          <a:ln w="9525">
            <a:noFill/>
            <a:miter lim="800000"/>
            <a:headEnd/>
            <a:tailEnd/>
          </a:ln>
        </p:spPr>
        <p:txBody>
          <a:bodyPr wrap="none" anchor="ctr"/>
          <a:lstStyle/>
          <a:p>
            <a:pPr algn="ctr" eaLnBrk="0" hangingPunct="0"/>
            <a:endParaRPr lang="cs-CZ"/>
          </a:p>
        </p:txBody>
      </p:sp>
      <p:grpSp>
        <p:nvGrpSpPr>
          <p:cNvPr id="36874" name="Group 20"/>
          <p:cNvGrpSpPr>
            <a:grpSpLocks/>
          </p:cNvGrpSpPr>
          <p:nvPr/>
        </p:nvGrpSpPr>
        <p:grpSpPr bwMode="auto">
          <a:xfrm>
            <a:off x="2667000" y="2590800"/>
            <a:ext cx="4957763" cy="2681288"/>
            <a:chOff x="1680" y="1632"/>
            <a:chExt cx="3123" cy="1689"/>
          </a:xfrm>
        </p:grpSpPr>
        <p:sp>
          <p:nvSpPr>
            <p:cNvPr id="36876" name="Line 16"/>
            <p:cNvSpPr>
              <a:spLocks noChangeShapeType="1"/>
            </p:cNvSpPr>
            <p:nvPr/>
          </p:nvSpPr>
          <p:spPr bwMode="auto">
            <a:xfrm flipH="1" flipV="1">
              <a:off x="2976" y="1632"/>
              <a:ext cx="144" cy="720"/>
            </a:xfrm>
            <a:prstGeom prst="line">
              <a:avLst/>
            </a:prstGeom>
            <a:noFill/>
            <a:ln w="57150">
              <a:solidFill>
                <a:schemeClr val="tx1"/>
              </a:solidFill>
              <a:round/>
              <a:headEnd/>
              <a:tailEnd type="triangle" w="med" len="med"/>
            </a:ln>
          </p:spPr>
          <p:txBody>
            <a:bodyPr wrap="none" anchor="ctr"/>
            <a:lstStyle/>
            <a:p>
              <a:endParaRPr lang="cs-CZ"/>
            </a:p>
          </p:txBody>
        </p:sp>
        <p:sp>
          <p:nvSpPr>
            <p:cNvPr id="36877" name="Text Box 17"/>
            <p:cNvSpPr txBox="1">
              <a:spLocks noChangeArrowheads="1"/>
            </p:cNvSpPr>
            <p:nvPr/>
          </p:nvSpPr>
          <p:spPr bwMode="auto">
            <a:xfrm>
              <a:off x="1680" y="2400"/>
              <a:ext cx="3123" cy="288"/>
            </a:xfrm>
            <a:prstGeom prst="rect">
              <a:avLst/>
            </a:prstGeom>
            <a:noFill/>
            <a:ln w="9525">
              <a:noFill/>
              <a:miter lim="800000"/>
              <a:headEnd/>
              <a:tailEnd/>
            </a:ln>
          </p:spPr>
          <p:txBody>
            <a:bodyPr wrap="none">
              <a:spAutoFit/>
            </a:bodyPr>
            <a:lstStyle/>
            <a:p>
              <a:pPr eaLnBrk="0" hangingPunct="0"/>
              <a:r>
                <a:rPr lang="en-US"/>
                <a:t>imperfection acts like a volume current</a:t>
              </a:r>
            </a:p>
          </p:txBody>
        </p:sp>
        <p:graphicFrame>
          <p:nvGraphicFramePr>
            <p:cNvPr id="36866" name="Object 2"/>
            <p:cNvGraphicFramePr>
              <a:graphicFrameLocks noChangeAspect="1"/>
            </p:cNvGraphicFramePr>
            <p:nvPr/>
          </p:nvGraphicFramePr>
          <p:xfrm>
            <a:off x="2420" y="2769"/>
            <a:ext cx="1533" cy="552"/>
          </p:xfrm>
          <a:graphic>
            <a:graphicData uri="http://schemas.openxmlformats.org/presentationml/2006/ole">
              <p:oleObj spid="_x0000_s36866" name="Equation" r:id="rId3" imgW="635000" imgH="228600" progId="">
                <p:embed/>
              </p:oleObj>
            </a:graphicData>
          </a:graphic>
        </p:graphicFrame>
      </p:grpSp>
      <p:sp>
        <p:nvSpPr>
          <p:cNvPr id="36875" name="Text Box 19"/>
          <p:cNvSpPr txBox="1">
            <a:spLocks noChangeArrowheads="1"/>
          </p:cNvSpPr>
          <p:nvPr/>
        </p:nvSpPr>
        <p:spPr bwMode="auto">
          <a:xfrm>
            <a:off x="2284413" y="5653088"/>
            <a:ext cx="5530850" cy="124936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volume-current method</a:t>
            </a:r>
          </a:p>
          <a:p>
            <a:pPr algn="ctr" eaLnBrk="0" hangingPunct="0"/>
            <a:r>
              <a:rPr lang="en-US"/>
              <a:t>(i.e., first Born approx. to Green</a:t>
            </a:r>
            <a:r>
              <a:rPr lang="ja-JP" altLang="en-US"/>
              <a:t>’</a:t>
            </a:r>
            <a:r>
              <a:rPr lang="en-US" altLang="ja-JP"/>
              <a:t>s function)</a:t>
            </a:r>
            <a:endParaRPr lang="en-US" altLang="ja-JP" sz="2000"/>
          </a:p>
          <a:p>
            <a:pPr algn="ctr" eaLnBrk="0" hangingPunct="0"/>
            <a:endParaRPr lang="en-US">
              <a:solidFill>
                <a:srgbClr val="FF0000"/>
              </a:solidFill>
            </a:endParaRPr>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228600" y="76200"/>
            <a:ext cx="8686800" cy="1143000"/>
          </a:xfrm>
        </p:spPr>
        <p:txBody>
          <a:bodyPr/>
          <a:lstStyle/>
          <a:p>
            <a:r>
              <a:rPr lang="en-US" sz="4000" smtClean="0">
                <a:ea typeface="ＭＳ Ｐゴシック" charset="-128"/>
              </a:rPr>
              <a:t>An Easier Way to Compute Loss</a:t>
            </a:r>
          </a:p>
        </p:txBody>
      </p:sp>
      <p:sp>
        <p:nvSpPr>
          <p:cNvPr id="277507" name="Rectangle 3"/>
          <p:cNvSpPr>
            <a:spLocks noChangeArrowheads="1"/>
          </p:cNvSpPr>
          <p:nvPr/>
        </p:nvSpPr>
        <p:spPr bwMode="auto">
          <a:xfrm>
            <a:off x="2009775" y="2516188"/>
            <a:ext cx="6372225" cy="417512"/>
          </a:xfrm>
          <a:prstGeom prst="rect">
            <a:avLst/>
          </a:prstGeom>
          <a:solidFill>
            <a:schemeClr val="bg2"/>
          </a:solidFill>
          <a:ln w="9525">
            <a:noFill/>
            <a:miter lim="800000"/>
            <a:headEnd/>
            <a:tailEnd/>
          </a:ln>
        </p:spPr>
        <p:txBody>
          <a:bodyPr wrap="none" anchor="ctr"/>
          <a:lstStyle/>
          <a:p>
            <a:pPr algn="ctr" eaLnBrk="0" hangingPunct="0"/>
            <a:endParaRPr lang="cs-CZ"/>
          </a:p>
        </p:txBody>
      </p:sp>
      <p:sp>
        <p:nvSpPr>
          <p:cNvPr id="277508" name="Freeform 4"/>
          <p:cNvSpPr>
            <a:spLocks/>
          </p:cNvSpPr>
          <p:nvPr/>
        </p:nvSpPr>
        <p:spPr bwMode="auto">
          <a:xfrm>
            <a:off x="3059113" y="2286000"/>
            <a:ext cx="852487" cy="212725"/>
          </a:xfrm>
          <a:custGeom>
            <a:avLst/>
            <a:gdLst>
              <a:gd name="T0" fmla="*/ 0 w 268"/>
              <a:gd name="T1" fmla="*/ 2147483647 h 84"/>
              <a:gd name="T2" fmla="*/ 2147483647 w 268"/>
              <a:gd name="T3" fmla="*/ 2147483647 h 84"/>
              <a:gd name="T4" fmla="*/ 2147483647 w 268"/>
              <a:gd name="T5" fmla="*/ 2147483647 h 84"/>
              <a:gd name="T6" fmla="*/ 2147483647 w 268"/>
              <a:gd name="T7" fmla="*/ 0 h 84"/>
              <a:gd name="T8" fmla="*/ 2147483647 w 268"/>
              <a:gd name="T9" fmla="*/ 2147483647 h 84"/>
              <a:gd name="T10" fmla="*/ 2147483647 w 268"/>
              <a:gd name="T11" fmla="*/ 2147483647 h 84"/>
              <a:gd name="T12" fmla="*/ 2147483647 w 268"/>
              <a:gd name="T13" fmla="*/ 2147483647 h 84"/>
              <a:gd name="T14" fmla="*/ 0 w 268"/>
              <a:gd name="T15" fmla="*/ 2147483647 h 84"/>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84"/>
              <a:gd name="T26" fmla="*/ 268 w 268"/>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84">
                <a:moveTo>
                  <a:pt x="0" y="84"/>
                </a:moveTo>
                <a:lnTo>
                  <a:pt x="76" y="12"/>
                </a:lnTo>
                <a:lnTo>
                  <a:pt x="116" y="52"/>
                </a:lnTo>
                <a:lnTo>
                  <a:pt x="168" y="0"/>
                </a:lnTo>
                <a:lnTo>
                  <a:pt x="188" y="64"/>
                </a:lnTo>
                <a:lnTo>
                  <a:pt x="232" y="64"/>
                </a:lnTo>
                <a:lnTo>
                  <a:pt x="268" y="84"/>
                </a:lnTo>
                <a:lnTo>
                  <a:pt x="0" y="84"/>
                </a:lnTo>
                <a:close/>
              </a:path>
            </a:pathLst>
          </a:custGeom>
          <a:solidFill>
            <a:schemeClr val="tx1"/>
          </a:solidFill>
          <a:ln w="9525">
            <a:solidFill>
              <a:schemeClr val="tx1"/>
            </a:solidFill>
            <a:round/>
            <a:headEnd/>
            <a:tailEnd/>
          </a:ln>
        </p:spPr>
        <p:txBody>
          <a:bodyPr wrap="none" anchor="ctr"/>
          <a:lstStyle/>
          <a:p>
            <a:endParaRPr lang="cs-CZ"/>
          </a:p>
        </p:txBody>
      </p:sp>
      <p:grpSp>
        <p:nvGrpSpPr>
          <p:cNvPr id="277509" name="Group 5"/>
          <p:cNvGrpSpPr>
            <a:grpSpLocks/>
          </p:cNvGrpSpPr>
          <p:nvPr/>
        </p:nvGrpSpPr>
        <p:grpSpPr bwMode="auto">
          <a:xfrm>
            <a:off x="2092325" y="1646238"/>
            <a:ext cx="1220788" cy="1173162"/>
            <a:chOff x="2240" y="900"/>
            <a:chExt cx="384" cy="462"/>
          </a:xfrm>
        </p:grpSpPr>
        <p:sp>
          <p:nvSpPr>
            <p:cNvPr id="277530" name="Freeform 6"/>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77531" name="Line 7"/>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277532" name="Line 8"/>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grpSp>
        <p:nvGrpSpPr>
          <p:cNvPr id="277510" name="Group 9"/>
          <p:cNvGrpSpPr>
            <a:grpSpLocks/>
          </p:cNvGrpSpPr>
          <p:nvPr/>
        </p:nvGrpSpPr>
        <p:grpSpPr bwMode="auto">
          <a:xfrm flipH="1">
            <a:off x="3656013" y="1646238"/>
            <a:ext cx="1220787" cy="1173162"/>
            <a:chOff x="2240" y="900"/>
            <a:chExt cx="384" cy="462"/>
          </a:xfrm>
        </p:grpSpPr>
        <p:sp>
          <p:nvSpPr>
            <p:cNvPr id="277527" name="Freeform 10"/>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77528" name="Line 11"/>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277529" name="Line 12"/>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sp>
        <p:nvSpPr>
          <p:cNvPr id="277511" name="AutoShape 13"/>
          <p:cNvSpPr>
            <a:spLocks noChangeArrowheads="1"/>
          </p:cNvSpPr>
          <p:nvPr/>
        </p:nvSpPr>
        <p:spPr bwMode="auto">
          <a:xfrm>
            <a:off x="152400" y="2519363"/>
            <a:ext cx="1831975" cy="457200"/>
          </a:xfrm>
          <a:prstGeom prst="rightArrow">
            <a:avLst>
              <a:gd name="adj1" fmla="val 50000"/>
              <a:gd name="adj2" fmla="val 100174"/>
            </a:avLst>
          </a:prstGeom>
          <a:solidFill>
            <a:srgbClr val="FF0000"/>
          </a:solidFill>
          <a:ln w="9525">
            <a:noFill/>
            <a:miter lim="800000"/>
            <a:headEnd/>
            <a:tailEnd/>
          </a:ln>
        </p:spPr>
        <p:txBody>
          <a:bodyPr wrap="none" anchor="ctr"/>
          <a:lstStyle/>
          <a:p>
            <a:pPr algn="ctr" eaLnBrk="0" hangingPunct="0"/>
            <a:endParaRPr lang="cs-CZ">
              <a:solidFill>
                <a:srgbClr val="FF0000"/>
              </a:solidFill>
              <a:latin typeface="Arial" pitchFamily="34" charset="0"/>
            </a:endParaRPr>
          </a:p>
        </p:txBody>
      </p:sp>
      <p:sp>
        <p:nvSpPr>
          <p:cNvPr id="277512" name="AutoShape 14"/>
          <p:cNvSpPr>
            <a:spLocks noChangeArrowheads="1"/>
          </p:cNvSpPr>
          <p:nvPr/>
        </p:nvSpPr>
        <p:spPr bwMode="auto">
          <a:xfrm>
            <a:off x="8469313" y="2600325"/>
            <a:ext cx="598487" cy="254000"/>
          </a:xfrm>
          <a:prstGeom prst="rightArrow">
            <a:avLst>
              <a:gd name="adj1" fmla="val 50000"/>
              <a:gd name="adj2" fmla="val 58906"/>
            </a:avLst>
          </a:prstGeom>
          <a:solidFill>
            <a:srgbClr val="FF0000"/>
          </a:solidFill>
          <a:ln w="9525">
            <a:noFill/>
            <a:miter lim="800000"/>
            <a:headEnd/>
            <a:tailEnd/>
          </a:ln>
        </p:spPr>
        <p:txBody>
          <a:bodyPr wrap="none" anchor="ctr"/>
          <a:lstStyle/>
          <a:p>
            <a:pPr algn="ctr" eaLnBrk="0" hangingPunct="0"/>
            <a:endParaRPr lang="cs-CZ"/>
          </a:p>
        </p:txBody>
      </p:sp>
      <p:sp>
        <p:nvSpPr>
          <p:cNvPr id="277513" name="Freeform 15"/>
          <p:cNvSpPr>
            <a:spLocks/>
          </p:cNvSpPr>
          <p:nvPr/>
        </p:nvSpPr>
        <p:spPr bwMode="auto">
          <a:xfrm flipV="1">
            <a:off x="6335713" y="2925763"/>
            <a:ext cx="852487" cy="212725"/>
          </a:xfrm>
          <a:custGeom>
            <a:avLst/>
            <a:gdLst>
              <a:gd name="T0" fmla="*/ 0 w 268"/>
              <a:gd name="T1" fmla="*/ 2147483647 h 84"/>
              <a:gd name="T2" fmla="*/ 2147483647 w 268"/>
              <a:gd name="T3" fmla="*/ 2147483647 h 84"/>
              <a:gd name="T4" fmla="*/ 2147483647 w 268"/>
              <a:gd name="T5" fmla="*/ 2147483647 h 84"/>
              <a:gd name="T6" fmla="*/ 2147483647 w 268"/>
              <a:gd name="T7" fmla="*/ 0 h 84"/>
              <a:gd name="T8" fmla="*/ 2147483647 w 268"/>
              <a:gd name="T9" fmla="*/ 2147483647 h 84"/>
              <a:gd name="T10" fmla="*/ 2147483647 w 268"/>
              <a:gd name="T11" fmla="*/ 2147483647 h 84"/>
              <a:gd name="T12" fmla="*/ 2147483647 w 268"/>
              <a:gd name="T13" fmla="*/ 2147483647 h 84"/>
              <a:gd name="T14" fmla="*/ 0 w 268"/>
              <a:gd name="T15" fmla="*/ 2147483647 h 84"/>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84"/>
              <a:gd name="T26" fmla="*/ 268 w 268"/>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84">
                <a:moveTo>
                  <a:pt x="0" y="84"/>
                </a:moveTo>
                <a:lnTo>
                  <a:pt x="76" y="12"/>
                </a:lnTo>
                <a:lnTo>
                  <a:pt x="116" y="52"/>
                </a:lnTo>
                <a:lnTo>
                  <a:pt x="168" y="0"/>
                </a:lnTo>
                <a:lnTo>
                  <a:pt x="188" y="64"/>
                </a:lnTo>
                <a:lnTo>
                  <a:pt x="232" y="64"/>
                </a:lnTo>
                <a:lnTo>
                  <a:pt x="268" y="84"/>
                </a:lnTo>
                <a:lnTo>
                  <a:pt x="0" y="84"/>
                </a:lnTo>
                <a:close/>
              </a:path>
            </a:pathLst>
          </a:custGeom>
          <a:solidFill>
            <a:schemeClr val="tx1"/>
          </a:solidFill>
          <a:ln w="9525">
            <a:solidFill>
              <a:schemeClr val="tx1"/>
            </a:solidFill>
            <a:round/>
            <a:headEnd/>
            <a:tailEnd/>
          </a:ln>
        </p:spPr>
        <p:txBody>
          <a:bodyPr wrap="none" anchor="ctr"/>
          <a:lstStyle/>
          <a:p>
            <a:endParaRPr lang="cs-CZ"/>
          </a:p>
        </p:txBody>
      </p:sp>
      <p:grpSp>
        <p:nvGrpSpPr>
          <p:cNvPr id="277514" name="Group 16"/>
          <p:cNvGrpSpPr>
            <a:grpSpLocks/>
          </p:cNvGrpSpPr>
          <p:nvPr/>
        </p:nvGrpSpPr>
        <p:grpSpPr bwMode="auto">
          <a:xfrm flipV="1">
            <a:off x="5368925" y="2286000"/>
            <a:ext cx="1220788" cy="1173163"/>
            <a:chOff x="2240" y="900"/>
            <a:chExt cx="384" cy="462"/>
          </a:xfrm>
        </p:grpSpPr>
        <p:sp>
          <p:nvSpPr>
            <p:cNvPr id="277524" name="Freeform 17"/>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77525" name="Line 18"/>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277526" name="Line 19"/>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grpSp>
        <p:nvGrpSpPr>
          <p:cNvPr id="277515" name="Group 20"/>
          <p:cNvGrpSpPr>
            <a:grpSpLocks/>
          </p:cNvGrpSpPr>
          <p:nvPr/>
        </p:nvGrpSpPr>
        <p:grpSpPr bwMode="auto">
          <a:xfrm flipH="1" flipV="1">
            <a:off x="6932613" y="2286000"/>
            <a:ext cx="1220787" cy="1173163"/>
            <a:chOff x="2240" y="900"/>
            <a:chExt cx="384" cy="462"/>
          </a:xfrm>
        </p:grpSpPr>
        <p:sp>
          <p:nvSpPr>
            <p:cNvPr id="277521" name="Freeform 21"/>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277522" name="Line 22"/>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277523" name="Line 23"/>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grpSp>
        <p:nvGrpSpPr>
          <p:cNvPr id="6" name="Group 24"/>
          <p:cNvGrpSpPr>
            <a:grpSpLocks/>
          </p:cNvGrpSpPr>
          <p:nvPr/>
        </p:nvGrpSpPr>
        <p:grpSpPr bwMode="auto">
          <a:xfrm>
            <a:off x="2760663" y="3048000"/>
            <a:ext cx="5011737" cy="1905000"/>
            <a:chOff x="1739" y="1920"/>
            <a:chExt cx="3157" cy="1200"/>
          </a:xfrm>
        </p:grpSpPr>
        <p:sp>
          <p:nvSpPr>
            <p:cNvPr id="277518" name="Line 25"/>
            <p:cNvSpPr>
              <a:spLocks noChangeShapeType="1"/>
            </p:cNvSpPr>
            <p:nvPr/>
          </p:nvSpPr>
          <p:spPr bwMode="auto">
            <a:xfrm flipH="1" flipV="1">
              <a:off x="2352" y="1920"/>
              <a:ext cx="528" cy="864"/>
            </a:xfrm>
            <a:prstGeom prst="line">
              <a:avLst/>
            </a:prstGeom>
            <a:noFill/>
            <a:ln w="57150">
              <a:solidFill>
                <a:schemeClr val="tx1"/>
              </a:solidFill>
              <a:round/>
              <a:headEnd/>
              <a:tailEnd type="triangle" w="med" len="med"/>
            </a:ln>
          </p:spPr>
          <p:txBody>
            <a:bodyPr wrap="none" anchor="ctr"/>
            <a:lstStyle/>
            <a:p>
              <a:endParaRPr lang="cs-CZ"/>
            </a:p>
          </p:txBody>
        </p:sp>
        <p:sp>
          <p:nvSpPr>
            <p:cNvPr id="277519" name="Text Box 26"/>
            <p:cNvSpPr txBox="1">
              <a:spLocks noChangeArrowheads="1"/>
            </p:cNvSpPr>
            <p:nvPr/>
          </p:nvSpPr>
          <p:spPr bwMode="auto">
            <a:xfrm>
              <a:off x="1739" y="2832"/>
              <a:ext cx="3157" cy="288"/>
            </a:xfrm>
            <a:prstGeom prst="rect">
              <a:avLst/>
            </a:prstGeom>
            <a:noFill/>
            <a:ln w="9525">
              <a:noFill/>
              <a:miter lim="800000"/>
              <a:headEnd/>
              <a:tailEnd/>
            </a:ln>
          </p:spPr>
          <p:txBody>
            <a:bodyPr wrap="none">
              <a:spAutoFit/>
            </a:bodyPr>
            <a:lstStyle/>
            <a:p>
              <a:pPr eaLnBrk="0" hangingPunct="0"/>
              <a:r>
                <a:rPr lang="en-US">
                  <a:solidFill>
                    <a:srgbClr val="FF0000"/>
                  </a:solidFill>
                </a:rPr>
                <a:t>uncorrelated</a:t>
              </a:r>
              <a:r>
                <a:rPr lang="en-US"/>
                <a:t> disorder adds </a:t>
              </a:r>
              <a:r>
                <a:rPr lang="en-US" i="1">
                  <a:solidFill>
                    <a:srgbClr val="FF0000"/>
                  </a:solidFill>
                </a:rPr>
                <a:t>incoherently</a:t>
              </a:r>
              <a:endParaRPr lang="en-US"/>
            </a:p>
          </p:txBody>
        </p:sp>
        <p:sp>
          <p:nvSpPr>
            <p:cNvPr id="277520" name="Line 27"/>
            <p:cNvSpPr>
              <a:spLocks noChangeShapeType="1"/>
            </p:cNvSpPr>
            <p:nvPr/>
          </p:nvSpPr>
          <p:spPr bwMode="auto">
            <a:xfrm flipV="1">
              <a:off x="3744" y="1968"/>
              <a:ext cx="480" cy="768"/>
            </a:xfrm>
            <a:prstGeom prst="line">
              <a:avLst/>
            </a:prstGeom>
            <a:noFill/>
            <a:ln w="57150">
              <a:solidFill>
                <a:schemeClr val="tx1"/>
              </a:solidFill>
              <a:round/>
              <a:headEnd/>
              <a:tailEnd type="triangle" w="med" len="med"/>
            </a:ln>
          </p:spPr>
          <p:txBody>
            <a:bodyPr wrap="none" anchor="ctr"/>
            <a:lstStyle/>
            <a:p>
              <a:endParaRPr lang="cs-CZ"/>
            </a:p>
          </p:txBody>
        </p:sp>
      </p:grpSp>
      <p:sp>
        <p:nvSpPr>
          <p:cNvPr id="299036" name="Text Box 28"/>
          <p:cNvSpPr txBox="1">
            <a:spLocks noChangeArrowheads="1"/>
          </p:cNvSpPr>
          <p:nvPr/>
        </p:nvSpPr>
        <p:spPr bwMode="auto">
          <a:xfrm>
            <a:off x="401638" y="5410200"/>
            <a:ext cx="8223250" cy="1006475"/>
          </a:xfrm>
          <a:prstGeom prst="rect">
            <a:avLst/>
          </a:prstGeom>
          <a:noFill/>
          <a:ln w="9525">
            <a:noFill/>
            <a:miter lim="800000"/>
            <a:headEnd/>
            <a:tailEnd/>
          </a:ln>
        </p:spPr>
        <p:txBody>
          <a:bodyPr wrap="none">
            <a:spAutoFit/>
          </a:bodyPr>
          <a:lstStyle/>
          <a:p>
            <a:pPr algn="ctr" eaLnBrk="0" hangingPunct="0"/>
            <a:r>
              <a:rPr lang="en-US" sz="2800"/>
              <a:t>So, </a:t>
            </a:r>
            <a:r>
              <a:rPr lang="en-US" sz="2800">
                <a:solidFill>
                  <a:schemeClr val="accent2"/>
                </a:solidFill>
              </a:rPr>
              <a:t>compute power P</a:t>
            </a:r>
            <a:r>
              <a:rPr lang="en-US" sz="2800"/>
              <a:t> radiated by </a:t>
            </a:r>
            <a:r>
              <a:rPr lang="en-US" sz="2800" i="1">
                <a:solidFill>
                  <a:schemeClr val="accent2"/>
                </a:solidFill>
              </a:rPr>
              <a:t>one</a:t>
            </a:r>
            <a:r>
              <a:rPr lang="en-US" sz="2800">
                <a:solidFill>
                  <a:schemeClr val="accent2"/>
                </a:solidFill>
              </a:rPr>
              <a:t> localized source</a:t>
            </a:r>
            <a:r>
              <a:rPr lang="en-US" sz="2800"/>
              <a:t> </a:t>
            </a:r>
            <a:r>
              <a:rPr lang="en-US" sz="2800" i="1"/>
              <a:t>J</a:t>
            </a:r>
            <a:r>
              <a:rPr lang="en-US" sz="2800"/>
              <a:t>,</a:t>
            </a:r>
          </a:p>
          <a:p>
            <a:pPr algn="ctr" eaLnBrk="0" hangingPunct="0"/>
            <a:r>
              <a:rPr lang="en-US" sz="2800"/>
              <a:t>and </a:t>
            </a:r>
            <a:r>
              <a:rPr lang="en-US" sz="3200">
                <a:solidFill>
                  <a:srgbClr val="FF0000"/>
                </a:solidFill>
              </a:rPr>
              <a:t>loss rate ~ P</a:t>
            </a:r>
            <a:r>
              <a:rPr lang="en-US" sz="2800"/>
              <a:t> * (mean disorder strength)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9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36" grpId="0" autoUpdateAnimBg="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Losses from Point Scatterers</a:t>
            </a:r>
          </a:p>
        </p:txBody>
      </p:sp>
      <p:sp>
        <p:nvSpPr>
          <p:cNvPr id="278531" name="Text Box 3"/>
          <p:cNvSpPr txBox="1">
            <a:spLocks noChangeArrowheads="1"/>
          </p:cNvSpPr>
          <p:nvPr/>
        </p:nvSpPr>
        <p:spPr bwMode="auto">
          <a:xfrm>
            <a:off x="2286000" y="990600"/>
            <a:ext cx="725488" cy="457200"/>
          </a:xfrm>
          <a:prstGeom prst="rect">
            <a:avLst/>
          </a:prstGeom>
          <a:noFill/>
          <a:ln w="9525">
            <a:noFill/>
            <a:miter lim="800000"/>
            <a:headEnd/>
            <a:tailEnd/>
          </a:ln>
        </p:spPr>
        <p:txBody>
          <a:bodyPr wrap="none">
            <a:spAutoFit/>
          </a:bodyPr>
          <a:lstStyle/>
          <a:p>
            <a:pPr eaLnBrk="0" hangingPunct="0"/>
            <a:r>
              <a:rPr lang="en-US">
                <a:solidFill>
                  <a:schemeClr val="accent2"/>
                </a:solidFill>
              </a:rPr>
              <a:t>strip</a:t>
            </a:r>
            <a:endParaRPr lang="en-US"/>
          </a:p>
        </p:txBody>
      </p:sp>
      <p:grpSp>
        <p:nvGrpSpPr>
          <p:cNvPr id="278532" name="Group 4"/>
          <p:cNvGrpSpPr>
            <a:grpSpLocks/>
          </p:cNvGrpSpPr>
          <p:nvPr/>
        </p:nvGrpSpPr>
        <p:grpSpPr bwMode="auto">
          <a:xfrm>
            <a:off x="0" y="1447800"/>
            <a:ext cx="4343400" cy="4559300"/>
            <a:chOff x="0" y="912"/>
            <a:chExt cx="2736" cy="2872"/>
          </a:xfrm>
        </p:grpSpPr>
        <p:pic>
          <p:nvPicPr>
            <p:cNvPr id="278543" name="Picture 5"/>
            <p:cNvPicPr>
              <a:picLocks noChangeAspect="1" noChangeArrowheads="1"/>
            </p:cNvPicPr>
            <p:nvPr/>
          </p:nvPicPr>
          <p:blipFill>
            <a:blip r:embed="rId2"/>
            <a:srcRect/>
            <a:stretch>
              <a:fillRect/>
            </a:stretch>
          </p:blipFill>
          <p:spPr bwMode="auto">
            <a:xfrm>
              <a:off x="624" y="912"/>
              <a:ext cx="2112" cy="2872"/>
            </a:xfrm>
            <a:prstGeom prst="rect">
              <a:avLst/>
            </a:prstGeom>
            <a:noFill/>
            <a:ln w="9525">
              <a:noFill/>
              <a:miter lim="800000"/>
              <a:headEnd/>
              <a:tailEnd/>
            </a:ln>
          </p:spPr>
        </p:pic>
        <p:sp>
          <p:nvSpPr>
            <p:cNvPr id="278544" name="Line 6"/>
            <p:cNvSpPr>
              <a:spLocks noChangeShapeType="1"/>
            </p:cNvSpPr>
            <p:nvPr/>
          </p:nvSpPr>
          <p:spPr bwMode="auto">
            <a:xfrm flipH="1">
              <a:off x="432" y="2352"/>
              <a:ext cx="240" cy="0"/>
            </a:xfrm>
            <a:prstGeom prst="line">
              <a:avLst/>
            </a:prstGeom>
            <a:noFill/>
            <a:ln w="38100">
              <a:solidFill>
                <a:schemeClr val="tx1"/>
              </a:solidFill>
              <a:round/>
              <a:headEnd/>
              <a:tailEnd type="triangle" w="med" len="med"/>
            </a:ln>
          </p:spPr>
          <p:txBody>
            <a:bodyPr wrap="none" anchor="ctr"/>
            <a:lstStyle/>
            <a:p>
              <a:endParaRPr lang="cs-CZ"/>
            </a:p>
          </p:txBody>
        </p:sp>
        <p:sp>
          <p:nvSpPr>
            <p:cNvPr id="278545" name="Text Box 7"/>
            <p:cNvSpPr txBox="1">
              <a:spLocks noChangeArrowheads="1"/>
            </p:cNvSpPr>
            <p:nvPr/>
          </p:nvSpPr>
          <p:spPr bwMode="auto">
            <a:xfrm>
              <a:off x="0" y="2208"/>
              <a:ext cx="494" cy="288"/>
            </a:xfrm>
            <a:prstGeom prst="rect">
              <a:avLst/>
            </a:prstGeom>
            <a:noFill/>
            <a:ln w="9525">
              <a:noFill/>
              <a:miter lim="800000"/>
              <a:headEnd/>
              <a:tailEnd/>
            </a:ln>
          </p:spPr>
          <p:txBody>
            <a:bodyPr wrap="none">
              <a:spAutoFit/>
            </a:bodyPr>
            <a:lstStyle/>
            <a:p>
              <a:pPr eaLnBrk="0" hangingPunct="0"/>
              <a:r>
                <a:rPr lang="en-US"/>
                <a:t>Refl.</a:t>
              </a:r>
            </a:p>
          </p:txBody>
        </p:sp>
        <p:sp>
          <p:nvSpPr>
            <p:cNvPr id="278546" name="Line 8"/>
            <p:cNvSpPr>
              <a:spLocks noChangeShapeType="1"/>
            </p:cNvSpPr>
            <p:nvPr/>
          </p:nvSpPr>
          <p:spPr bwMode="auto">
            <a:xfrm flipV="1">
              <a:off x="1776" y="1392"/>
              <a:ext cx="192" cy="624"/>
            </a:xfrm>
            <a:prstGeom prst="line">
              <a:avLst/>
            </a:prstGeom>
            <a:noFill/>
            <a:ln w="38100">
              <a:solidFill>
                <a:schemeClr val="tx1"/>
              </a:solidFill>
              <a:round/>
              <a:headEnd/>
              <a:tailEnd type="triangle" w="med" len="med"/>
            </a:ln>
          </p:spPr>
          <p:txBody>
            <a:bodyPr wrap="none" anchor="ctr"/>
            <a:lstStyle/>
            <a:p>
              <a:endParaRPr lang="cs-CZ"/>
            </a:p>
          </p:txBody>
        </p:sp>
        <p:sp>
          <p:nvSpPr>
            <p:cNvPr id="278547" name="Text Box 9"/>
            <p:cNvSpPr txBox="1">
              <a:spLocks noChangeArrowheads="1"/>
            </p:cNvSpPr>
            <p:nvPr/>
          </p:nvSpPr>
          <p:spPr bwMode="auto">
            <a:xfrm>
              <a:off x="1584" y="1104"/>
              <a:ext cx="927" cy="288"/>
            </a:xfrm>
            <a:prstGeom prst="rect">
              <a:avLst/>
            </a:prstGeom>
            <a:noFill/>
            <a:ln w="9525">
              <a:noFill/>
              <a:miter lim="800000"/>
              <a:headEnd/>
              <a:tailEnd/>
            </a:ln>
          </p:spPr>
          <p:txBody>
            <a:bodyPr wrap="none">
              <a:spAutoFit/>
            </a:bodyPr>
            <a:lstStyle/>
            <a:p>
              <a:pPr eaLnBrk="0" hangingPunct="0"/>
              <a:r>
                <a:rPr lang="en-US" b="1"/>
                <a:t>Radiation</a:t>
              </a:r>
            </a:p>
          </p:txBody>
        </p:sp>
      </p:grpSp>
      <p:grpSp>
        <p:nvGrpSpPr>
          <p:cNvPr id="278533" name="Group 10"/>
          <p:cNvGrpSpPr>
            <a:grpSpLocks/>
          </p:cNvGrpSpPr>
          <p:nvPr/>
        </p:nvGrpSpPr>
        <p:grpSpPr bwMode="auto">
          <a:xfrm>
            <a:off x="5056188" y="1066800"/>
            <a:ext cx="3935412" cy="4711700"/>
            <a:chOff x="3185" y="672"/>
            <a:chExt cx="2479" cy="2968"/>
          </a:xfrm>
        </p:grpSpPr>
        <p:pic>
          <p:nvPicPr>
            <p:cNvPr id="278537" name="Picture 11"/>
            <p:cNvPicPr>
              <a:picLocks noChangeAspect="1" noChangeArrowheads="1"/>
            </p:cNvPicPr>
            <p:nvPr/>
          </p:nvPicPr>
          <p:blipFill>
            <a:blip r:embed="rId3"/>
            <a:srcRect/>
            <a:stretch>
              <a:fillRect/>
            </a:stretch>
          </p:blipFill>
          <p:spPr bwMode="auto">
            <a:xfrm>
              <a:off x="3819" y="952"/>
              <a:ext cx="1845" cy="2688"/>
            </a:xfrm>
            <a:prstGeom prst="rect">
              <a:avLst/>
            </a:prstGeom>
            <a:noFill/>
            <a:ln w="9525">
              <a:noFill/>
              <a:miter lim="800000"/>
              <a:headEnd/>
              <a:tailEnd/>
            </a:ln>
          </p:spPr>
        </p:pic>
        <p:sp>
          <p:nvSpPr>
            <p:cNvPr id="278538" name="Text Box 12"/>
            <p:cNvSpPr txBox="1">
              <a:spLocks noChangeArrowheads="1"/>
            </p:cNvSpPr>
            <p:nvPr/>
          </p:nvSpPr>
          <p:spPr bwMode="auto">
            <a:xfrm>
              <a:off x="4059" y="672"/>
              <a:ext cx="1346" cy="288"/>
            </a:xfrm>
            <a:prstGeom prst="rect">
              <a:avLst/>
            </a:prstGeom>
            <a:noFill/>
            <a:ln w="9525">
              <a:noFill/>
              <a:miter lim="800000"/>
              <a:headEnd/>
              <a:tailEnd/>
            </a:ln>
          </p:spPr>
          <p:txBody>
            <a:bodyPr wrap="none">
              <a:spAutoFit/>
            </a:bodyPr>
            <a:lstStyle/>
            <a:p>
              <a:pPr eaLnBrk="0" hangingPunct="0"/>
              <a:r>
                <a:rPr lang="en-US">
                  <a:solidFill>
                    <a:schemeClr val="accent2"/>
                  </a:solidFill>
                </a:rPr>
                <a:t>photonic crystal</a:t>
              </a:r>
              <a:endParaRPr lang="en-US"/>
            </a:p>
          </p:txBody>
        </p:sp>
        <p:sp>
          <p:nvSpPr>
            <p:cNvPr id="278539" name="Text Box 13"/>
            <p:cNvSpPr txBox="1">
              <a:spLocks noChangeArrowheads="1"/>
            </p:cNvSpPr>
            <p:nvPr/>
          </p:nvSpPr>
          <p:spPr bwMode="auto">
            <a:xfrm>
              <a:off x="3185" y="2064"/>
              <a:ext cx="511" cy="518"/>
            </a:xfrm>
            <a:prstGeom prst="rect">
              <a:avLst/>
            </a:prstGeom>
            <a:noFill/>
            <a:ln w="9525">
              <a:noFill/>
              <a:miter lim="800000"/>
              <a:headEnd/>
              <a:tailEnd/>
            </a:ln>
          </p:spPr>
          <p:txBody>
            <a:bodyPr wrap="none">
              <a:spAutoFit/>
            </a:bodyPr>
            <a:lstStyle/>
            <a:p>
              <a:pPr algn="ctr" eaLnBrk="0" hangingPunct="0"/>
              <a:r>
                <a:rPr lang="en-US" i="1"/>
                <a:t>same</a:t>
              </a:r>
              <a:endParaRPr lang="en-US"/>
            </a:p>
            <a:p>
              <a:pPr algn="ctr" eaLnBrk="0" hangingPunct="0"/>
              <a:r>
                <a:rPr lang="en-US"/>
                <a:t>Refl.</a:t>
              </a:r>
            </a:p>
          </p:txBody>
        </p:sp>
        <p:sp>
          <p:nvSpPr>
            <p:cNvPr id="278540" name="Line 14"/>
            <p:cNvSpPr>
              <a:spLocks noChangeShapeType="1"/>
            </p:cNvSpPr>
            <p:nvPr/>
          </p:nvSpPr>
          <p:spPr bwMode="auto">
            <a:xfrm flipH="1">
              <a:off x="3648" y="2352"/>
              <a:ext cx="240" cy="0"/>
            </a:xfrm>
            <a:prstGeom prst="line">
              <a:avLst/>
            </a:prstGeom>
            <a:noFill/>
            <a:ln w="38100">
              <a:solidFill>
                <a:schemeClr val="tx1"/>
              </a:solidFill>
              <a:round/>
              <a:headEnd/>
              <a:tailEnd type="triangle" w="med" len="med"/>
            </a:ln>
          </p:spPr>
          <p:txBody>
            <a:bodyPr wrap="none" anchor="ctr"/>
            <a:lstStyle/>
            <a:p>
              <a:endParaRPr lang="cs-CZ"/>
            </a:p>
          </p:txBody>
        </p:sp>
        <p:sp>
          <p:nvSpPr>
            <p:cNvPr id="278541" name="Text Box 15"/>
            <p:cNvSpPr txBox="1">
              <a:spLocks noChangeArrowheads="1"/>
            </p:cNvSpPr>
            <p:nvPr/>
          </p:nvSpPr>
          <p:spPr bwMode="auto">
            <a:xfrm>
              <a:off x="4320" y="1440"/>
              <a:ext cx="927" cy="288"/>
            </a:xfrm>
            <a:prstGeom prst="rect">
              <a:avLst/>
            </a:prstGeom>
            <a:noFill/>
            <a:ln w="9525">
              <a:noFill/>
              <a:miter lim="800000"/>
              <a:headEnd/>
              <a:tailEnd/>
            </a:ln>
          </p:spPr>
          <p:txBody>
            <a:bodyPr wrap="none">
              <a:spAutoFit/>
            </a:bodyPr>
            <a:lstStyle/>
            <a:p>
              <a:pPr eaLnBrk="0" hangingPunct="0"/>
              <a:r>
                <a:rPr lang="en-US" b="1"/>
                <a:t>Radiation</a:t>
              </a:r>
            </a:p>
          </p:txBody>
        </p:sp>
        <p:sp>
          <p:nvSpPr>
            <p:cNvPr id="278542" name="Line 16"/>
            <p:cNvSpPr>
              <a:spLocks noChangeShapeType="1"/>
            </p:cNvSpPr>
            <p:nvPr/>
          </p:nvSpPr>
          <p:spPr bwMode="auto">
            <a:xfrm flipH="1">
              <a:off x="4560" y="1344"/>
              <a:ext cx="480" cy="480"/>
            </a:xfrm>
            <a:prstGeom prst="line">
              <a:avLst/>
            </a:prstGeom>
            <a:noFill/>
            <a:ln w="76200">
              <a:solidFill>
                <a:srgbClr val="FF0000"/>
              </a:solidFill>
              <a:round/>
              <a:headEnd/>
              <a:tailEnd/>
            </a:ln>
          </p:spPr>
          <p:txBody>
            <a:bodyPr wrap="none" anchor="ctr"/>
            <a:lstStyle/>
            <a:p>
              <a:endParaRPr lang="cs-CZ"/>
            </a:p>
          </p:txBody>
        </p:sp>
      </p:grpSp>
      <p:grpSp>
        <p:nvGrpSpPr>
          <p:cNvPr id="4" name="Group 17"/>
          <p:cNvGrpSpPr>
            <a:grpSpLocks/>
          </p:cNvGrpSpPr>
          <p:nvPr/>
        </p:nvGrpSpPr>
        <p:grpSpPr bwMode="auto">
          <a:xfrm>
            <a:off x="304800" y="5943600"/>
            <a:ext cx="8839200" cy="914400"/>
            <a:chOff x="192" y="3744"/>
            <a:chExt cx="5568" cy="576"/>
          </a:xfrm>
        </p:grpSpPr>
        <p:sp>
          <p:nvSpPr>
            <p:cNvPr id="278535" name="Text Box 18"/>
            <p:cNvSpPr txBox="1">
              <a:spLocks noChangeArrowheads="1"/>
            </p:cNvSpPr>
            <p:nvPr/>
          </p:nvSpPr>
          <p:spPr bwMode="auto">
            <a:xfrm>
              <a:off x="192" y="3859"/>
              <a:ext cx="5200" cy="327"/>
            </a:xfrm>
            <a:prstGeom prst="rect">
              <a:avLst/>
            </a:prstGeom>
            <a:noFill/>
            <a:ln w="9525">
              <a:noFill/>
              <a:miter lim="800000"/>
              <a:headEnd/>
              <a:tailEnd/>
            </a:ln>
          </p:spPr>
          <p:txBody>
            <a:bodyPr wrap="none">
              <a:spAutoFit/>
            </a:bodyPr>
            <a:lstStyle/>
            <a:p>
              <a:pPr eaLnBrk="0" hangingPunct="0"/>
              <a:r>
                <a:rPr lang="en-US" sz="2800"/>
                <a:t>Loss rate ratio = (Refl. only) </a:t>
              </a:r>
              <a:r>
                <a:rPr lang="en-US" sz="2800" b="1"/>
                <a:t>/</a:t>
              </a:r>
              <a:r>
                <a:rPr lang="en-US" sz="2800"/>
                <a:t> (Refl. + Radiation) = 60%</a:t>
              </a:r>
            </a:p>
          </p:txBody>
        </p:sp>
        <p:sp>
          <p:nvSpPr>
            <p:cNvPr id="278536" name="Text Box 19"/>
            <p:cNvSpPr txBox="1">
              <a:spLocks noChangeArrowheads="1"/>
            </p:cNvSpPr>
            <p:nvPr/>
          </p:nvSpPr>
          <p:spPr bwMode="auto">
            <a:xfrm>
              <a:off x="5305" y="3744"/>
              <a:ext cx="455" cy="576"/>
            </a:xfrm>
            <a:prstGeom prst="rect">
              <a:avLst/>
            </a:prstGeom>
            <a:noFill/>
            <a:ln w="9525">
              <a:noFill/>
              <a:miter lim="800000"/>
              <a:headEnd/>
              <a:tailEnd/>
            </a:ln>
          </p:spPr>
          <p:txBody>
            <a:bodyPr wrap="none">
              <a:spAutoFit/>
            </a:bodyPr>
            <a:lstStyle/>
            <a:p>
              <a:pPr eaLnBrk="0" hangingPunct="0"/>
              <a:r>
                <a:rPr lang="en-US" sz="5400">
                  <a:solidFill>
                    <a:srgbClr val="FF0000"/>
                  </a:solidFill>
                  <a:sym typeface="Wingdings" pitchFamily="2" charset="2"/>
                </a:rPr>
                <a:t></a:t>
              </a:r>
              <a:endParaRPr lang="en-US" sz="540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10"/>
          <p:cNvGrpSpPr>
            <a:grpSpLocks/>
          </p:cNvGrpSpPr>
          <p:nvPr/>
        </p:nvGrpSpPr>
        <p:grpSpPr bwMode="auto">
          <a:xfrm>
            <a:off x="0" y="4318000"/>
            <a:ext cx="9144000" cy="457200"/>
            <a:chOff x="0" y="2720"/>
            <a:chExt cx="5760" cy="288"/>
          </a:xfrm>
        </p:grpSpPr>
        <p:sp>
          <p:nvSpPr>
            <p:cNvPr id="57403" name="Rectangle 1107"/>
            <p:cNvSpPr>
              <a:spLocks noChangeArrowheads="1"/>
            </p:cNvSpPr>
            <p:nvPr/>
          </p:nvSpPr>
          <p:spPr bwMode="auto">
            <a:xfrm>
              <a:off x="0" y="2736"/>
              <a:ext cx="5760" cy="240"/>
            </a:xfrm>
            <a:prstGeom prst="rect">
              <a:avLst/>
            </a:prstGeom>
            <a:solidFill>
              <a:srgbClr val="FFFF99"/>
            </a:solidFill>
            <a:ln w="9525">
              <a:noFill/>
              <a:miter lim="800000"/>
              <a:headEnd/>
              <a:tailEnd/>
            </a:ln>
          </p:spPr>
          <p:txBody>
            <a:bodyPr wrap="none" anchor="ctr"/>
            <a:lstStyle/>
            <a:p>
              <a:pPr algn="ctr" eaLnBrk="0" hangingPunct="0"/>
              <a:endParaRPr lang="cs-CZ"/>
            </a:p>
          </p:txBody>
        </p:sp>
        <p:sp>
          <p:nvSpPr>
            <p:cNvPr id="57404" name="Text Box 1109"/>
            <p:cNvSpPr txBox="1">
              <a:spLocks noChangeArrowheads="1"/>
            </p:cNvSpPr>
            <p:nvPr/>
          </p:nvSpPr>
          <p:spPr bwMode="auto">
            <a:xfrm>
              <a:off x="3064" y="2720"/>
              <a:ext cx="836" cy="288"/>
            </a:xfrm>
            <a:prstGeom prst="rect">
              <a:avLst/>
            </a:prstGeom>
            <a:noFill/>
            <a:ln w="9525">
              <a:noFill/>
              <a:miter lim="800000"/>
              <a:headEnd/>
              <a:tailEnd/>
            </a:ln>
          </p:spPr>
          <p:txBody>
            <a:bodyPr wrap="none">
              <a:spAutoFit/>
            </a:bodyPr>
            <a:lstStyle/>
            <a:p>
              <a:pPr algn="ctr" eaLnBrk="0" hangingPunct="0"/>
              <a:r>
                <a:rPr lang="en-US" i="1"/>
                <a:t>band gap</a:t>
              </a:r>
              <a:endParaRPr lang="en-US"/>
            </a:p>
          </p:txBody>
        </p:sp>
      </p:grpSp>
      <p:sp>
        <p:nvSpPr>
          <p:cNvPr id="57347" name="Rectangle 1026"/>
          <p:cNvSpPr>
            <a:spLocks noGrp="1" noChangeArrowheads="1"/>
          </p:cNvSpPr>
          <p:nvPr>
            <p:ph type="title"/>
          </p:nvPr>
        </p:nvSpPr>
        <p:spPr>
          <a:xfrm>
            <a:off x="228600" y="-76200"/>
            <a:ext cx="8686800" cy="1143000"/>
          </a:xfrm>
        </p:spPr>
        <p:txBody>
          <a:bodyPr/>
          <a:lstStyle/>
          <a:p>
            <a:r>
              <a:rPr lang="en-US" sz="4000" i="1" smtClean="0">
                <a:ea typeface="ＭＳ Ｐゴシック" charset="-128"/>
              </a:rPr>
              <a:t>Periodic</a:t>
            </a:r>
            <a:r>
              <a:rPr lang="en-US" sz="4000" smtClean="0">
                <a:ea typeface="ＭＳ Ｐゴシック" charset="-128"/>
              </a:rPr>
              <a:t> Hermitian Eigenproblems in</a:t>
            </a:r>
            <a:r>
              <a:rPr lang="en-US" smtClean="0">
                <a:ea typeface="ＭＳ Ｐゴシック" charset="-128"/>
              </a:rPr>
              <a:t> </a:t>
            </a:r>
            <a:r>
              <a:rPr lang="en-US" smtClean="0">
                <a:solidFill>
                  <a:srgbClr val="FF0000"/>
                </a:solidFill>
                <a:ea typeface="ＭＳ Ｐゴシック" charset="-128"/>
              </a:rPr>
              <a:t>1d</a:t>
            </a:r>
            <a:endParaRPr lang="en-US" smtClean="0">
              <a:ea typeface="ＭＳ Ｐゴシック" charset="-128"/>
            </a:endParaRPr>
          </a:p>
        </p:txBody>
      </p:sp>
      <p:sp>
        <p:nvSpPr>
          <p:cNvPr id="57348" name="Text Box 1065"/>
          <p:cNvSpPr txBox="1">
            <a:spLocks noChangeArrowheads="1"/>
          </p:cNvSpPr>
          <p:nvPr/>
        </p:nvSpPr>
        <p:spPr bwMode="auto">
          <a:xfrm>
            <a:off x="152400" y="1295400"/>
            <a:ext cx="4035425" cy="1309688"/>
          </a:xfrm>
          <a:prstGeom prst="rect">
            <a:avLst/>
          </a:prstGeom>
          <a:noFill/>
          <a:ln w="9525">
            <a:noFill/>
            <a:miter lim="800000"/>
            <a:headEnd/>
            <a:tailEnd/>
          </a:ln>
        </p:spPr>
        <p:txBody>
          <a:bodyPr wrap="none">
            <a:spAutoFit/>
          </a:bodyPr>
          <a:lstStyle/>
          <a:p>
            <a:pPr algn="ctr" eaLnBrk="0" hangingPunct="0"/>
            <a:r>
              <a:rPr lang="en-US" i="1">
                <a:solidFill>
                  <a:srgbClr val="FF0000"/>
                </a:solidFill>
              </a:rPr>
              <a:t>k</a:t>
            </a:r>
            <a:r>
              <a:rPr lang="en-US">
                <a:solidFill>
                  <a:srgbClr val="FF0000"/>
                </a:solidFill>
              </a:rPr>
              <a:t> is periodic</a:t>
            </a:r>
            <a:r>
              <a:rPr lang="en-US"/>
              <a:t>:</a:t>
            </a:r>
          </a:p>
          <a:p>
            <a:pPr algn="ctr" eaLnBrk="0" hangingPunct="0"/>
            <a:r>
              <a:rPr lang="en-US" sz="3200" i="1">
                <a:solidFill>
                  <a:schemeClr val="accent2"/>
                </a:solidFill>
              </a:rPr>
              <a:t>k</a:t>
            </a:r>
            <a:r>
              <a:rPr lang="en-US" sz="3200">
                <a:solidFill>
                  <a:schemeClr val="accent2"/>
                </a:solidFill>
              </a:rPr>
              <a:t> + 2π/</a:t>
            </a:r>
            <a:r>
              <a:rPr lang="en-US" sz="3200" i="1">
                <a:solidFill>
                  <a:schemeClr val="accent2"/>
                </a:solidFill>
              </a:rPr>
              <a:t>a</a:t>
            </a:r>
            <a:r>
              <a:rPr lang="en-US" sz="3200">
                <a:solidFill>
                  <a:schemeClr val="accent2"/>
                </a:solidFill>
              </a:rPr>
              <a:t> equivalent to </a:t>
            </a:r>
            <a:r>
              <a:rPr lang="en-US" sz="3200" i="1">
                <a:solidFill>
                  <a:schemeClr val="accent2"/>
                </a:solidFill>
              </a:rPr>
              <a:t>k</a:t>
            </a:r>
          </a:p>
          <a:p>
            <a:pPr algn="ctr" eaLnBrk="0" hangingPunct="0"/>
            <a:r>
              <a:rPr lang="ja-JP" altLang="en-US"/>
              <a:t>“</a:t>
            </a:r>
            <a:r>
              <a:rPr lang="en-US" altLang="ja-JP"/>
              <a:t>quasi-phase-matching</a:t>
            </a:r>
            <a:r>
              <a:rPr lang="ja-JP" altLang="en-US"/>
              <a:t>”</a:t>
            </a:r>
            <a:endParaRPr lang="en-US"/>
          </a:p>
        </p:txBody>
      </p:sp>
      <p:sp>
        <p:nvSpPr>
          <p:cNvPr id="57349" name="Line 1066"/>
          <p:cNvSpPr>
            <a:spLocks noChangeShapeType="1"/>
          </p:cNvSpPr>
          <p:nvPr/>
        </p:nvSpPr>
        <p:spPr bwMode="auto">
          <a:xfrm flipV="1">
            <a:off x="4267200" y="3733800"/>
            <a:ext cx="0" cy="1752600"/>
          </a:xfrm>
          <a:prstGeom prst="line">
            <a:avLst/>
          </a:prstGeom>
          <a:noFill/>
          <a:ln w="9525">
            <a:solidFill>
              <a:schemeClr val="tx1"/>
            </a:solidFill>
            <a:round/>
            <a:headEnd/>
            <a:tailEnd type="triangle" w="med" len="med"/>
          </a:ln>
        </p:spPr>
        <p:txBody>
          <a:bodyPr wrap="none" anchor="ctr"/>
          <a:lstStyle/>
          <a:p>
            <a:endParaRPr lang="cs-CZ"/>
          </a:p>
        </p:txBody>
      </p:sp>
      <p:sp>
        <p:nvSpPr>
          <p:cNvPr id="57350" name="Line 1067"/>
          <p:cNvSpPr>
            <a:spLocks noChangeShapeType="1"/>
          </p:cNvSpPr>
          <p:nvPr/>
        </p:nvSpPr>
        <p:spPr bwMode="auto">
          <a:xfrm>
            <a:off x="4267200" y="5486400"/>
            <a:ext cx="3733800" cy="0"/>
          </a:xfrm>
          <a:prstGeom prst="line">
            <a:avLst/>
          </a:prstGeom>
          <a:noFill/>
          <a:ln w="9525">
            <a:solidFill>
              <a:schemeClr val="tx1"/>
            </a:solidFill>
            <a:round/>
            <a:headEnd/>
            <a:tailEnd type="triangle" w="med" len="med"/>
          </a:ln>
        </p:spPr>
        <p:txBody>
          <a:bodyPr wrap="none" anchor="ctr"/>
          <a:lstStyle/>
          <a:p>
            <a:endParaRPr lang="cs-CZ"/>
          </a:p>
        </p:txBody>
      </p:sp>
      <p:sp>
        <p:nvSpPr>
          <p:cNvPr id="57351" name="Line 1068"/>
          <p:cNvSpPr>
            <a:spLocks noChangeShapeType="1"/>
          </p:cNvSpPr>
          <p:nvPr/>
        </p:nvSpPr>
        <p:spPr bwMode="auto">
          <a:xfrm>
            <a:off x="6781800" y="3657600"/>
            <a:ext cx="0" cy="1981200"/>
          </a:xfrm>
          <a:prstGeom prst="line">
            <a:avLst/>
          </a:prstGeom>
          <a:noFill/>
          <a:ln w="9525">
            <a:solidFill>
              <a:schemeClr val="tx1"/>
            </a:solidFill>
            <a:prstDash val="dash"/>
            <a:round/>
            <a:headEnd/>
            <a:tailEnd/>
          </a:ln>
        </p:spPr>
        <p:txBody>
          <a:bodyPr wrap="none" anchor="ctr"/>
          <a:lstStyle/>
          <a:p>
            <a:endParaRPr lang="cs-CZ"/>
          </a:p>
        </p:txBody>
      </p:sp>
      <p:grpSp>
        <p:nvGrpSpPr>
          <p:cNvPr id="57352" name="Group 1072"/>
          <p:cNvGrpSpPr>
            <a:grpSpLocks/>
          </p:cNvGrpSpPr>
          <p:nvPr/>
        </p:nvGrpSpPr>
        <p:grpSpPr bwMode="auto">
          <a:xfrm>
            <a:off x="4267200" y="3810000"/>
            <a:ext cx="2514600" cy="1676400"/>
            <a:chOff x="2688" y="2400"/>
            <a:chExt cx="1584" cy="1056"/>
          </a:xfrm>
        </p:grpSpPr>
        <p:sp>
          <p:nvSpPr>
            <p:cNvPr id="57400" name="Freeform 1069"/>
            <p:cNvSpPr>
              <a:spLocks/>
            </p:cNvSpPr>
            <p:nvPr/>
          </p:nvSpPr>
          <p:spPr bwMode="auto">
            <a:xfrm>
              <a:off x="2688" y="2976"/>
              <a:ext cx="1584" cy="480"/>
            </a:xfrm>
            <a:custGeom>
              <a:avLst/>
              <a:gdLst>
                <a:gd name="T0" fmla="*/ 0 w 1584"/>
                <a:gd name="T1" fmla="*/ 480 h 480"/>
                <a:gd name="T2" fmla="*/ 672 w 1584"/>
                <a:gd name="T3" fmla="*/ 144 h 480"/>
                <a:gd name="T4" fmla="*/ 1584 w 1584"/>
                <a:gd name="T5" fmla="*/ 0 h 480"/>
                <a:gd name="T6" fmla="*/ 0 60000 65536"/>
                <a:gd name="T7" fmla="*/ 0 60000 65536"/>
                <a:gd name="T8" fmla="*/ 0 60000 65536"/>
                <a:gd name="T9" fmla="*/ 0 w 1584"/>
                <a:gd name="T10" fmla="*/ 0 h 480"/>
                <a:gd name="T11" fmla="*/ 1584 w 1584"/>
                <a:gd name="T12" fmla="*/ 480 h 480"/>
              </a:gdLst>
              <a:ahLst/>
              <a:cxnLst>
                <a:cxn ang="T6">
                  <a:pos x="T0" y="T1"/>
                </a:cxn>
                <a:cxn ang="T7">
                  <a:pos x="T2" y="T3"/>
                </a:cxn>
                <a:cxn ang="T8">
                  <a:pos x="T4" y="T5"/>
                </a:cxn>
              </a:cxnLst>
              <a:rect l="T9" t="T10" r="T11" b="T12"/>
              <a:pathLst>
                <a:path w="1584" h="480">
                  <a:moveTo>
                    <a:pt x="0" y="480"/>
                  </a:moveTo>
                  <a:cubicBezTo>
                    <a:pt x="204" y="351"/>
                    <a:pt x="408" y="223"/>
                    <a:pt x="672" y="144"/>
                  </a:cubicBezTo>
                  <a:cubicBezTo>
                    <a:pt x="935" y="64"/>
                    <a:pt x="1259" y="32"/>
                    <a:pt x="1584" y="0"/>
                  </a:cubicBezTo>
                </a:path>
              </a:pathLst>
            </a:custGeom>
            <a:noFill/>
            <a:ln w="19050">
              <a:solidFill>
                <a:srgbClr val="FF0000"/>
              </a:solidFill>
              <a:round/>
              <a:headEnd/>
              <a:tailEnd/>
            </a:ln>
          </p:spPr>
          <p:txBody>
            <a:bodyPr wrap="none" anchor="ctr"/>
            <a:lstStyle/>
            <a:p>
              <a:endParaRPr lang="cs-CZ"/>
            </a:p>
          </p:txBody>
        </p:sp>
        <p:sp>
          <p:nvSpPr>
            <p:cNvPr id="57401" name="Freeform 1070"/>
            <p:cNvSpPr>
              <a:spLocks/>
            </p:cNvSpPr>
            <p:nvPr/>
          </p:nvSpPr>
          <p:spPr bwMode="auto">
            <a:xfrm>
              <a:off x="2688" y="2592"/>
              <a:ext cx="1584" cy="152"/>
            </a:xfrm>
            <a:custGeom>
              <a:avLst/>
              <a:gdLst>
                <a:gd name="T0" fmla="*/ 0 w 1584"/>
                <a:gd name="T1" fmla="*/ 1 h 255"/>
                <a:gd name="T2" fmla="*/ 96 w 1584"/>
                <a:gd name="T3" fmla="*/ 1 h 255"/>
                <a:gd name="T4" fmla="*/ 288 w 1584"/>
                <a:gd name="T5" fmla="*/ 2 h 255"/>
                <a:gd name="T6" fmla="*/ 432 w 1584"/>
                <a:gd name="T7" fmla="*/ 5 h 255"/>
                <a:gd name="T8" fmla="*/ 576 w 1584"/>
                <a:gd name="T9" fmla="*/ 7 h 255"/>
                <a:gd name="T10" fmla="*/ 816 w 1584"/>
                <a:gd name="T11" fmla="*/ 9 h 255"/>
                <a:gd name="T12" fmla="*/ 1248 w 1584"/>
                <a:gd name="T13" fmla="*/ 11 h 255"/>
                <a:gd name="T14" fmla="*/ 1584 w 1584"/>
                <a:gd name="T15" fmla="*/ 11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19050">
              <a:solidFill>
                <a:srgbClr val="FF0000"/>
              </a:solidFill>
              <a:round/>
              <a:headEnd/>
              <a:tailEnd/>
            </a:ln>
          </p:spPr>
          <p:txBody>
            <a:bodyPr wrap="none" anchor="ctr"/>
            <a:lstStyle/>
            <a:p>
              <a:endParaRPr lang="cs-CZ"/>
            </a:p>
          </p:txBody>
        </p:sp>
        <p:sp>
          <p:nvSpPr>
            <p:cNvPr id="57402" name="Freeform 1071"/>
            <p:cNvSpPr>
              <a:spLocks/>
            </p:cNvSpPr>
            <p:nvPr/>
          </p:nvSpPr>
          <p:spPr bwMode="auto">
            <a:xfrm flipV="1">
              <a:off x="2688" y="2400"/>
              <a:ext cx="1584" cy="104"/>
            </a:xfrm>
            <a:custGeom>
              <a:avLst/>
              <a:gdLst>
                <a:gd name="T0" fmla="*/ 0 w 1584"/>
                <a:gd name="T1" fmla="*/ 0 h 255"/>
                <a:gd name="T2" fmla="*/ 96 w 1584"/>
                <a:gd name="T3" fmla="*/ 0 h 255"/>
                <a:gd name="T4" fmla="*/ 288 w 1584"/>
                <a:gd name="T5" fmla="*/ 0 h 255"/>
                <a:gd name="T6" fmla="*/ 432 w 1584"/>
                <a:gd name="T7" fmla="*/ 0 h 255"/>
                <a:gd name="T8" fmla="*/ 576 w 1584"/>
                <a:gd name="T9" fmla="*/ 1 h 255"/>
                <a:gd name="T10" fmla="*/ 816 w 1584"/>
                <a:gd name="T11" fmla="*/ 1 h 255"/>
                <a:gd name="T12" fmla="*/ 1248 w 1584"/>
                <a:gd name="T13" fmla="*/ 1 h 255"/>
                <a:gd name="T14" fmla="*/ 1584 w 1584"/>
                <a:gd name="T15" fmla="*/ 1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19050">
              <a:solidFill>
                <a:srgbClr val="FF0000"/>
              </a:solidFill>
              <a:round/>
              <a:headEnd/>
              <a:tailEnd/>
            </a:ln>
          </p:spPr>
          <p:txBody>
            <a:bodyPr wrap="none" anchor="ctr"/>
            <a:lstStyle/>
            <a:p>
              <a:endParaRPr lang="cs-CZ"/>
            </a:p>
          </p:txBody>
        </p:sp>
      </p:grpSp>
      <p:sp>
        <p:nvSpPr>
          <p:cNvPr id="57353" name="Freeform 1074"/>
          <p:cNvSpPr>
            <a:spLocks/>
          </p:cNvSpPr>
          <p:nvPr/>
        </p:nvSpPr>
        <p:spPr bwMode="auto">
          <a:xfrm flipH="1">
            <a:off x="6781800" y="4724400"/>
            <a:ext cx="2514600" cy="762000"/>
          </a:xfrm>
          <a:custGeom>
            <a:avLst/>
            <a:gdLst>
              <a:gd name="T0" fmla="*/ 0 w 1584"/>
              <a:gd name="T1" fmla="*/ 2147483647 h 480"/>
              <a:gd name="T2" fmla="*/ 2147483647 w 1584"/>
              <a:gd name="T3" fmla="*/ 2147483647 h 480"/>
              <a:gd name="T4" fmla="*/ 2147483647 w 1584"/>
              <a:gd name="T5" fmla="*/ 0 h 480"/>
              <a:gd name="T6" fmla="*/ 0 60000 65536"/>
              <a:gd name="T7" fmla="*/ 0 60000 65536"/>
              <a:gd name="T8" fmla="*/ 0 60000 65536"/>
              <a:gd name="T9" fmla="*/ 0 w 1584"/>
              <a:gd name="T10" fmla="*/ 0 h 480"/>
              <a:gd name="T11" fmla="*/ 1584 w 1584"/>
              <a:gd name="T12" fmla="*/ 480 h 480"/>
            </a:gdLst>
            <a:ahLst/>
            <a:cxnLst>
              <a:cxn ang="T6">
                <a:pos x="T0" y="T1"/>
              </a:cxn>
              <a:cxn ang="T7">
                <a:pos x="T2" y="T3"/>
              </a:cxn>
              <a:cxn ang="T8">
                <a:pos x="T4" y="T5"/>
              </a:cxn>
            </a:cxnLst>
            <a:rect l="T9" t="T10" r="T11" b="T12"/>
            <a:pathLst>
              <a:path w="1584" h="480">
                <a:moveTo>
                  <a:pt x="0" y="480"/>
                </a:moveTo>
                <a:cubicBezTo>
                  <a:pt x="204" y="351"/>
                  <a:pt x="408" y="223"/>
                  <a:pt x="672" y="144"/>
                </a:cubicBezTo>
                <a:cubicBezTo>
                  <a:pt x="935" y="64"/>
                  <a:pt x="1259" y="32"/>
                  <a:pt x="1584" y="0"/>
                </a:cubicBezTo>
              </a:path>
            </a:pathLst>
          </a:custGeom>
          <a:noFill/>
          <a:ln w="9525">
            <a:solidFill>
              <a:schemeClr val="bg2"/>
            </a:solidFill>
            <a:round/>
            <a:headEnd/>
            <a:tailEnd/>
          </a:ln>
        </p:spPr>
        <p:txBody>
          <a:bodyPr wrap="none" anchor="ctr"/>
          <a:lstStyle/>
          <a:p>
            <a:endParaRPr lang="cs-CZ"/>
          </a:p>
        </p:txBody>
      </p:sp>
      <p:sp>
        <p:nvSpPr>
          <p:cNvPr id="57354" name="Freeform 1075"/>
          <p:cNvSpPr>
            <a:spLocks/>
          </p:cNvSpPr>
          <p:nvPr/>
        </p:nvSpPr>
        <p:spPr bwMode="auto">
          <a:xfrm flipH="1">
            <a:off x="6781800" y="4114800"/>
            <a:ext cx="2514600" cy="241300"/>
          </a:xfrm>
          <a:custGeom>
            <a:avLst/>
            <a:gdLst>
              <a:gd name="T0" fmla="*/ 0 w 1584"/>
              <a:gd name="T1" fmla="*/ 2147483647 h 255"/>
              <a:gd name="T2" fmla="*/ 2147483647 w 1584"/>
              <a:gd name="T3" fmla="*/ 2147483647 h 255"/>
              <a:gd name="T4" fmla="*/ 2147483647 w 1584"/>
              <a:gd name="T5" fmla="*/ 2147483647 h 255"/>
              <a:gd name="T6" fmla="*/ 2147483647 w 1584"/>
              <a:gd name="T7" fmla="*/ 2147483647 h 255"/>
              <a:gd name="T8" fmla="*/ 2147483647 w 1584"/>
              <a:gd name="T9" fmla="*/ 2147483647 h 255"/>
              <a:gd name="T10" fmla="*/ 2147483647 w 1584"/>
              <a:gd name="T11" fmla="*/ 2147483647 h 255"/>
              <a:gd name="T12" fmla="*/ 2147483647 w 1584"/>
              <a:gd name="T13" fmla="*/ 2147483647 h 255"/>
              <a:gd name="T14" fmla="*/ 2147483647 w 1584"/>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9525">
            <a:solidFill>
              <a:schemeClr val="bg2"/>
            </a:solidFill>
            <a:round/>
            <a:headEnd/>
            <a:tailEnd/>
          </a:ln>
        </p:spPr>
        <p:txBody>
          <a:bodyPr wrap="none" anchor="ctr"/>
          <a:lstStyle/>
          <a:p>
            <a:endParaRPr lang="cs-CZ"/>
          </a:p>
        </p:txBody>
      </p:sp>
      <p:sp>
        <p:nvSpPr>
          <p:cNvPr id="57355" name="Freeform 1076"/>
          <p:cNvSpPr>
            <a:spLocks/>
          </p:cNvSpPr>
          <p:nvPr/>
        </p:nvSpPr>
        <p:spPr bwMode="auto">
          <a:xfrm flipH="1" flipV="1">
            <a:off x="6781800" y="3810000"/>
            <a:ext cx="2514600" cy="165100"/>
          </a:xfrm>
          <a:custGeom>
            <a:avLst/>
            <a:gdLst>
              <a:gd name="T0" fmla="*/ 0 w 1584"/>
              <a:gd name="T1" fmla="*/ 2147483647 h 255"/>
              <a:gd name="T2" fmla="*/ 2147483647 w 1584"/>
              <a:gd name="T3" fmla="*/ 2147483647 h 255"/>
              <a:gd name="T4" fmla="*/ 2147483647 w 1584"/>
              <a:gd name="T5" fmla="*/ 2147483647 h 255"/>
              <a:gd name="T6" fmla="*/ 2147483647 w 1584"/>
              <a:gd name="T7" fmla="*/ 2147483647 h 255"/>
              <a:gd name="T8" fmla="*/ 2147483647 w 1584"/>
              <a:gd name="T9" fmla="*/ 2147483647 h 255"/>
              <a:gd name="T10" fmla="*/ 2147483647 w 1584"/>
              <a:gd name="T11" fmla="*/ 2147483647 h 255"/>
              <a:gd name="T12" fmla="*/ 2147483647 w 1584"/>
              <a:gd name="T13" fmla="*/ 2147483647 h 255"/>
              <a:gd name="T14" fmla="*/ 2147483647 w 1584"/>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9525">
            <a:solidFill>
              <a:schemeClr val="bg2"/>
            </a:solidFill>
            <a:round/>
            <a:headEnd/>
            <a:tailEnd/>
          </a:ln>
        </p:spPr>
        <p:txBody>
          <a:bodyPr wrap="none" anchor="ctr"/>
          <a:lstStyle/>
          <a:p>
            <a:endParaRPr lang="cs-CZ"/>
          </a:p>
        </p:txBody>
      </p:sp>
      <p:sp>
        <p:nvSpPr>
          <p:cNvPr id="57356" name="Line 1091"/>
          <p:cNvSpPr>
            <a:spLocks noChangeShapeType="1"/>
          </p:cNvSpPr>
          <p:nvPr/>
        </p:nvSpPr>
        <p:spPr bwMode="auto">
          <a:xfrm flipH="1">
            <a:off x="533400" y="5486400"/>
            <a:ext cx="3733800" cy="0"/>
          </a:xfrm>
          <a:prstGeom prst="line">
            <a:avLst/>
          </a:prstGeom>
          <a:noFill/>
          <a:ln w="9525">
            <a:solidFill>
              <a:schemeClr val="tx1"/>
            </a:solidFill>
            <a:round/>
            <a:headEnd/>
            <a:tailEnd type="triangle" w="med" len="med"/>
          </a:ln>
        </p:spPr>
        <p:txBody>
          <a:bodyPr wrap="none" anchor="ctr"/>
          <a:lstStyle/>
          <a:p>
            <a:endParaRPr lang="cs-CZ"/>
          </a:p>
        </p:txBody>
      </p:sp>
      <p:sp>
        <p:nvSpPr>
          <p:cNvPr id="57357" name="Line 1092"/>
          <p:cNvSpPr>
            <a:spLocks noChangeShapeType="1"/>
          </p:cNvSpPr>
          <p:nvPr/>
        </p:nvSpPr>
        <p:spPr bwMode="auto">
          <a:xfrm flipH="1">
            <a:off x="1752600" y="3657600"/>
            <a:ext cx="0" cy="1981200"/>
          </a:xfrm>
          <a:prstGeom prst="line">
            <a:avLst/>
          </a:prstGeom>
          <a:noFill/>
          <a:ln w="9525">
            <a:solidFill>
              <a:schemeClr val="tx1"/>
            </a:solidFill>
            <a:prstDash val="dash"/>
            <a:round/>
            <a:headEnd/>
            <a:tailEnd/>
          </a:ln>
        </p:spPr>
        <p:txBody>
          <a:bodyPr wrap="none" anchor="ctr"/>
          <a:lstStyle/>
          <a:p>
            <a:endParaRPr lang="cs-CZ"/>
          </a:p>
        </p:txBody>
      </p:sp>
      <p:grpSp>
        <p:nvGrpSpPr>
          <p:cNvPr id="57358" name="Group 1093"/>
          <p:cNvGrpSpPr>
            <a:grpSpLocks/>
          </p:cNvGrpSpPr>
          <p:nvPr/>
        </p:nvGrpSpPr>
        <p:grpSpPr bwMode="auto">
          <a:xfrm flipH="1">
            <a:off x="1752600" y="3810000"/>
            <a:ext cx="2514600" cy="1676400"/>
            <a:chOff x="2688" y="2400"/>
            <a:chExt cx="1584" cy="1056"/>
          </a:xfrm>
        </p:grpSpPr>
        <p:sp>
          <p:nvSpPr>
            <p:cNvPr id="57397" name="Freeform 1094"/>
            <p:cNvSpPr>
              <a:spLocks/>
            </p:cNvSpPr>
            <p:nvPr/>
          </p:nvSpPr>
          <p:spPr bwMode="auto">
            <a:xfrm>
              <a:off x="2688" y="2976"/>
              <a:ext cx="1584" cy="480"/>
            </a:xfrm>
            <a:custGeom>
              <a:avLst/>
              <a:gdLst>
                <a:gd name="T0" fmla="*/ 0 w 1584"/>
                <a:gd name="T1" fmla="*/ 480 h 480"/>
                <a:gd name="T2" fmla="*/ 672 w 1584"/>
                <a:gd name="T3" fmla="*/ 144 h 480"/>
                <a:gd name="T4" fmla="*/ 1584 w 1584"/>
                <a:gd name="T5" fmla="*/ 0 h 480"/>
                <a:gd name="T6" fmla="*/ 0 60000 65536"/>
                <a:gd name="T7" fmla="*/ 0 60000 65536"/>
                <a:gd name="T8" fmla="*/ 0 60000 65536"/>
                <a:gd name="T9" fmla="*/ 0 w 1584"/>
                <a:gd name="T10" fmla="*/ 0 h 480"/>
                <a:gd name="T11" fmla="*/ 1584 w 1584"/>
                <a:gd name="T12" fmla="*/ 480 h 480"/>
              </a:gdLst>
              <a:ahLst/>
              <a:cxnLst>
                <a:cxn ang="T6">
                  <a:pos x="T0" y="T1"/>
                </a:cxn>
                <a:cxn ang="T7">
                  <a:pos x="T2" y="T3"/>
                </a:cxn>
                <a:cxn ang="T8">
                  <a:pos x="T4" y="T5"/>
                </a:cxn>
              </a:cxnLst>
              <a:rect l="T9" t="T10" r="T11" b="T12"/>
              <a:pathLst>
                <a:path w="1584" h="480">
                  <a:moveTo>
                    <a:pt x="0" y="480"/>
                  </a:moveTo>
                  <a:cubicBezTo>
                    <a:pt x="204" y="351"/>
                    <a:pt x="408" y="223"/>
                    <a:pt x="672" y="144"/>
                  </a:cubicBezTo>
                  <a:cubicBezTo>
                    <a:pt x="935" y="64"/>
                    <a:pt x="1259" y="32"/>
                    <a:pt x="1584" y="0"/>
                  </a:cubicBezTo>
                </a:path>
              </a:pathLst>
            </a:custGeom>
            <a:noFill/>
            <a:ln w="9525">
              <a:solidFill>
                <a:srgbClr val="FF7C80"/>
              </a:solidFill>
              <a:round/>
              <a:headEnd/>
              <a:tailEnd/>
            </a:ln>
          </p:spPr>
          <p:txBody>
            <a:bodyPr wrap="none" anchor="ctr"/>
            <a:lstStyle/>
            <a:p>
              <a:endParaRPr lang="cs-CZ"/>
            </a:p>
          </p:txBody>
        </p:sp>
        <p:sp>
          <p:nvSpPr>
            <p:cNvPr id="57398" name="Freeform 1095"/>
            <p:cNvSpPr>
              <a:spLocks/>
            </p:cNvSpPr>
            <p:nvPr/>
          </p:nvSpPr>
          <p:spPr bwMode="auto">
            <a:xfrm>
              <a:off x="2688" y="2592"/>
              <a:ext cx="1584" cy="152"/>
            </a:xfrm>
            <a:custGeom>
              <a:avLst/>
              <a:gdLst>
                <a:gd name="T0" fmla="*/ 0 w 1584"/>
                <a:gd name="T1" fmla="*/ 1 h 255"/>
                <a:gd name="T2" fmla="*/ 96 w 1584"/>
                <a:gd name="T3" fmla="*/ 1 h 255"/>
                <a:gd name="T4" fmla="*/ 288 w 1584"/>
                <a:gd name="T5" fmla="*/ 2 h 255"/>
                <a:gd name="T6" fmla="*/ 432 w 1584"/>
                <a:gd name="T7" fmla="*/ 5 h 255"/>
                <a:gd name="T8" fmla="*/ 576 w 1584"/>
                <a:gd name="T9" fmla="*/ 7 h 255"/>
                <a:gd name="T10" fmla="*/ 816 w 1584"/>
                <a:gd name="T11" fmla="*/ 9 h 255"/>
                <a:gd name="T12" fmla="*/ 1248 w 1584"/>
                <a:gd name="T13" fmla="*/ 11 h 255"/>
                <a:gd name="T14" fmla="*/ 1584 w 1584"/>
                <a:gd name="T15" fmla="*/ 11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9525">
              <a:solidFill>
                <a:srgbClr val="FF7C80"/>
              </a:solidFill>
              <a:round/>
              <a:headEnd/>
              <a:tailEnd/>
            </a:ln>
          </p:spPr>
          <p:txBody>
            <a:bodyPr wrap="none" anchor="ctr"/>
            <a:lstStyle/>
            <a:p>
              <a:endParaRPr lang="cs-CZ"/>
            </a:p>
          </p:txBody>
        </p:sp>
        <p:sp>
          <p:nvSpPr>
            <p:cNvPr id="57399" name="Freeform 1096"/>
            <p:cNvSpPr>
              <a:spLocks/>
            </p:cNvSpPr>
            <p:nvPr/>
          </p:nvSpPr>
          <p:spPr bwMode="auto">
            <a:xfrm flipV="1">
              <a:off x="2688" y="2400"/>
              <a:ext cx="1584" cy="104"/>
            </a:xfrm>
            <a:custGeom>
              <a:avLst/>
              <a:gdLst>
                <a:gd name="T0" fmla="*/ 0 w 1584"/>
                <a:gd name="T1" fmla="*/ 0 h 255"/>
                <a:gd name="T2" fmla="*/ 96 w 1584"/>
                <a:gd name="T3" fmla="*/ 0 h 255"/>
                <a:gd name="T4" fmla="*/ 288 w 1584"/>
                <a:gd name="T5" fmla="*/ 0 h 255"/>
                <a:gd name="T6" fmla="*/ 432 w 1584"/>
                <a:gd name="T7" fmla="*/ 0 h 255"/>
                <a:gd name="T8" fmla="*/ 576 w 1584"/>
                <a:gd name="T9" fmla="*/ 1 h 255"/>
                <a:gd name="T10" fmla="*/ 816 w 1584"/>
                <a:gd name="T11" fmla="*/ 1 h 255"/>
                <a:gd name="T12" fmla="*/ 1248 w 1584"/>
                <a:gd name="T13" fmla="*/ 1 h 255"/>
                <a:gd name="T14" fmla="*/ 1584 w 1584"/>
                <a:gd name="T15" fmla="*/ 1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9525">
              <a:solidFill>
                <a:srgbClr val="FF7C80"/>
              </a:solidFill>
              <a:round/>
              <a:headEnd/>
              <a:tailEnd/>
            </a:ln>
          </p:spPr>
          <p:txBody>
            <a:bodyPr wrap="none" anchor="ctr"/>
            <a:lstStyle/>
            <a:p>
              <a:endParaRPr lang="cs-CZ"/>
            </a:p>
          </p:txBody>
        </p:sp>
      </p:grpSp>
      <p:sp>
        <p:nvSpPr>
          <p:cNvPr id="57359" name="Freeform 1097"/>
          <p:cNvSpPr>
            <a:spLocks/>
          </p:cNvSpPr>
          <p:nvPr/>
        </p:nvSpPr>
        <p:spPr bwMode="auto">
          <a:xfrm>
            <a:off x="-762000" y="4724400"/>
            <a:ext cx="2514600" cy="762000"/>
          </a:xfrm>
          <a:custGeom>
            <a:avLst/>
            <a:gdLst>
              <a:gd name="T0" fmla="*/ 0 w 1584"/>
              <a:gd name="T1" fmla="*/ 2147483647 h 480"/>
              <a:gd name="T2" fmla="*/ 2147483647 w 1584"/>
              <a:gd name="T3" fmla="*/ 2147483647 h 480"/>
              <a:gd name="T4" fmla="*/ 2147483647 w 1584"/>
              <a:gd name="T5" fmla="*/ 0 h 480"/>
              <a:gd name="T6" fmla="*/ 0 60000 65536"/>
              <a:gd name="T7" fmla="*/ 0 60000 65536"/>
              <a:gd name="T8" fmla="*/ 0 60000 65536"/>
              <a:gd name="T9" fmla="*/ 0 w 1584"/>
              <a:gd name="T10" fmla="*/ 0 h 480"/>
              <a:gd name="T11" fmla="*/ 1584 w 1584"/>
              <a:gd name="T12" fmla="*/ 480 h 480"/>
            </a:gdLst>
            <a:ahLst/>
            <a:cxnLst>
              <a:cxn ang="T6">
                <a:pos x="T0" y="T1"/>
              </a:cxn>
              <a:cxn ang="T7">
                <a:pos x="T2" y="T3"/>
              </a:cxn>
              <a:cxn ang="T8">
                <a:pos x="T4" y="T5"/>
              </a:cxn>
            </a:cxnLst>
            <a:rect l="T9" t="T10" r="T11" b="T12"/>
            <a:pathLst>
              <a:path w="1584" h="480">
                <a:moveTo>
                  <a:pt x="0" y="480"/>
                </a:moveTo>
                <a:cubicBezTo>
                  <a:pt x="204" y="351"/>
                  <a:pt x="408" y="223"/>
                  <a:pt x="672" y="144"/>
                </a:cubicBezTo>
                <a:cubicBezTo>
                  <a:pt x="935" y="64"/>
                  <a:pt x="1259" y="32"/>
                  <a:pt x="1584" y="0"/>
                </a:cubicBezTo>
              </a:path>
            </a:pathLst>
          </a:custGeom>
          <a:noFill/>
          <a:ln w="9525">
            <a:solidFill>
              <a:schemeClr val="bg2"/>
            </a:solidFill>
            <a:round/>
            <a:headEnd/>
            <a:tailEnd/>
          </a:ln>
        </p:spPr>
        <p:txBody>
          <a:bodyPr wrap="none" anchor="ctr"/>
          <a:lstStyle/>
          <a:p>
            <a:endParaRPr lang="cs-CZ"/>
          </a:p>
        </p:txBody>
      </p:sp>
      <p:sp>
        <p:nvSpPr>
          <p:cNvPr id="57360" name="Freeform 1098"/>
          <p:cNvSpPr>
            <a:spLocks/>
          </p:cNvSpPr>
          <p:nvPr/>
        </p:nvSpPr>
        <p:spPr bwMode="auto">
          <a:xfrm>
            <a:off x="-762000" y="4114800"/>
            <a:ext cx="2514600" cy="241300"/>
          </a:xfrm>
          <a:custGeom>
            <a:avLst/>
            <a:gdLst>
              <a:gd name="T0" fmla="*/ 0 w 1584"/>
              <a:gd name="T1" fmla="*/ 2147483647 h 255"/>
              <a:gd name="T2" fmla="*/ 2147483647 w 1584"/>
              <a:gd name="T3" fmla="*/ 2147483647 h 255"/>
              <a:gd name="T4" fmla="*/ 2147483647 w 1584"/>
              <a:gd name="T5" fmla="*/ 2147483647 h 255"/>
              <a:gd name="T6" fmla="*/ 2147483647 w 1584"/>
              <a:gd name="T7" fmla="*/ 2147483647 h 255"/>
              <a:gd name="T8" fmla="*/ 2147483647 w 1584"/>
              <a:gd name="T9" fmla="*/ 2147483647 h 255"/>
              <a:gd name="T10" fmla="*/ 2147483647 w 1584"/>
              <a:gd name="T11" fmla="*/ 2147483647 h 255"/>
              <a:gd name="T12" fmla="*/ 2147483647 w 1584"/>
              <a:gd name="T13" fmla="*/ 2147483647 h 255"/>
              <a:gd name="T14" fmla="*/ 2147483647 w 1584"/>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9525">
            <a:solidFill>
              <a:schemeClr val="bg2"/>
            </a:solidFill>
            <a:round/>
            <a:headEnd/>
            <a:tailEnd/>
          </a:ln>
        </p:spPr>
        <p:txBody>
          <a:bodyPr wrap="none" anchor="ctr"/>
          <a:lstStyle/>
          <a:p>
            <a:endParaRPr lang="cs-CZ"/>
          </a:p>
        </p:txBody>
      </p:sp>
      <p:sp>
        <p:nvSpPr>
          <p:cNvPr id="57361" name="Freeform 1099"/>
          <p:cNvSpPr>
            <a:spLocks/>
          </p:cNvSpPr>
          <p:nvPr/>
        </p:nvSpPr>
        <p:spPr bwMode="auto">
          <a:xfrm flipV="1">
            <a:off x="-762000" y="3810000"/>
            <a:ext cx="2514600" cy="165100"/>
          </a:xfrm>
          <a:custGeom>
            <a:avLst/>
            <a:gdLst>
              <a:gd name="T0" fmla="*/ 0 w 1584"/>
              <a:gd name="T1" fmla="*/ 2147483647 h 255"/>
              <a:gd name="T2" fmla="*/ 2147483647 w 1584"/>
              <a:gd name="T3" fmla="*/ 2147483647 h 255"/>
              <a:gd name="T4" fmla="*/ 2147483647 w 1584"/>
              <a:gd name="T5" fmla="*/ 2147483647 h 255"/>
              <a:gd name="T6" fmla="*/ 2147483647 w 1584"/>
              <a:gd name="T7" fmla="*/ 2147483647 h 255"/>
              <a:gd name="T8" fmla="*/ 2147483647 w 1584"/>
              <a:gd name="T9" fmla="*/ 2147483647 h 255"/>
              <a:gd name="T10" fmla="*/ 2147483647 w 1584"/>
              <a:gd name="T11" fmla="*/ 2147483647 h 255"/>
              <a:gd name="T12" fmla="*/ 2147483647 w 1584"/>
              <a:gd name="T13" fmla="*/ 2147483647 h 255"/>
              <a:gd name="T14" fmla="*/ 2147483647 w 1584"/>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255"/>
              <a:gd name="T26" fmla="*/ 1584 w 1584"/>
              <a:gd name="T27" fmla="*/ 255 h 2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255">
                <a:moveTo>
                  <a:pt x="0" y="8"/>
                </a:moveTo>
                <a:cubicBezTo>
                  <a:pt x="24" y="4"/>
                  <a:pt x="48" y="0"/>
                  <a:pt x="96" y="8"/>
                </a:cubicBezTo>
                <a:cubicBezTo>
                  <a:pt x="144" y="16"/>
                  <a:pt x="232" y="40"/>
                  <a:pt x="288" y="56"/>
                </a:cubicBezTo>
                <a:cubicBezTo>
                  <a:pt x="343" y="71"/>
                  <a:pt x="384" y="88"/>
                  <a:pt x="432" y="104"/>
                </a:cubicBezTo>
                <a:cubicBezTo>
                  <a:pt x="479" y="119"/>
                  <a:pt x="512" y="136"/>
                  <a:pt x="576" y="152"/>
                </a:cubicBezTo>
                <a:cubicBezTo>
                  <a:pt x="639" y="167"/>
                  <a:pt x="704" y="184"/>
                  <a:pt x="816" y="200"/>
                </a:cubicBezTo>
                <a:cubicBezTo>
                  <a:pt x="928" y="216"/>
                  <a:pt x="1120" y="240"/>
                  <a:pt x="1248" y="248"/>
                </a:cubicBezTo>
                <a:cubicBezTo>
                  <a:pt x="1375" y="255"/>
                  <a:pt x="1528" y="248"/>
                  <a:pt x="1584" y="248"/>
                </a:cubicBezTo>
              </a:path>
            </a:pathLst>
          </a:custGeom>
          <a:noFill/>
          <a:ln w="9525">
            <a:solidFill>
              <a:schemeClr val="bg2"/>
            </a:solidFill>
            <a:round/>
            <a:headEnd/>
            <a:tailEnd/>
          </a:ln>
        </p:spPr>
        <p:txBody>
          <a:bodyPr wrap="none" anchor="ctr"/>
          <a:lstStyle/>
          <a:p>
            <a:endParaRPr lang="cs-CZ"/>
          </a:p>
        </p:txBody>
      </p:sp>
      <p:sp>
        <p:nvSpPr>
          <p:cNvPr id="57362" name="Rectangle 1100"/>
          <p:cNvSpPr>
            <a:spLocks noChangeArrowheads="1"/>
          </p:cNvSpPr>
          <p:nvPr/>
        </p:nvSpPr>
        <p:spPr bwMode="auto">
          <a:xfrm>
            <a:off x="7951788" y="5272088"/>
            <a:ext cx="341312"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k</a:t>
            </a:r>
          </a:p>
        </p:txBody>
      </p:sp>
      <p:sp>
        <p:nvSpPr>
          <p:cNvPr id="57363" name="Rectangle 1101"/>
          <p:cNvSpPr>
            <a:spLocks noChangeArrowheads="1"/>
          </p:cNvSpPr>
          <p:nvPr/>
        </p:nvSpPr>
        <p:spPr bwMode="auto">
          <a:xfrm>
            <a:off x="4030663" y="3352800"/>
            <a:ext cx="44450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ω</a:t>
            </a:r>
          </a:p>
        </p:txBody>
      </p:sp>
      <p:sp>
        <p:nvSpPr>
          <p:cNvPr id="57364" name="Rectangle 1102"/>
          <p:cNvSpPr>
            <a:spLocks noChangeArrowheads="1"/>
          </p:cNvSpPr>
          <p:nvPr/>
        </p:nvSpPr>
        <p:spPr bwMode="auto">
          <a:xfrm>
            <a:off x="4067175" y="5500688"/>
            <a:ext cx="361950"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0</a:t>
            </a:r>
            <a:endParaRPr lang="en-US" sz="2800" i="1">
              <a:solidFill>
                <a:schemeClr val="accent2"/>
              </a:solidFill>
            </a:endParaRPr>
          </a:p>
        </p:txBody>
      </p:sp>
      <p:sp>
        <p:nvSpPr>
          <p:cNvPr id="57365" name="Rectangle 1103"/>
          <p:cNvSpPr>
            <a:spLocks noChangeArrowheads="1"/>
          </p:cNvSpPr>
          <p:nvPr/>
        </p:nvSpPr>
        <p:spPr bwMode="auto">
          <a:xfrm>
            <a:off x="6459538" y="5575300"/>
            <a:ext cx="655637"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π/</a:t>
            </a:r>
            <a:r>
              <a:rPr lang="en-US" sz="2800" i="1">
                <a:solidFill>
                  <a:schemeClr val="accent2"/>
                </a:solidFill>
              </a:rPr>
              <a:t>a</a:t>
            </a:r>
          </a:p>
        </p:txBody>
      </p:sp>
      <p:sp>
        <p:nvSpPr>
          <p:cNvPr id="57366" name="Rectangle 1104"/>
          <p:cNvSpPr>
            <a:spLocks noChangeArrowheads="1"/>
          </p:cNvSpPr>
          <p:nvPr/>
        </p:nvSpPr>
        <p:spPr bwMode="auto">
          <a:xfrm>
            <a:off x="1312863" y="5562600"/>
            <a:ext cx="833437" cy="519113"/>
          </a:xfrm>
          <a:prstGeom prst="rect">
            <a:avLst/>
          </a:prstGeom>
          <a:noFill/>
          <a:ln w="9525">
            <a:noFill/>
            <a:miter lim="800000"/>
            <a:headEnd/>
            <a:tailEnd/>
          </a:ln>
        </p:spPr>
        <p:txBody>
          <a:bodyPr wrap="none">
            <a:spAutoFit/>
          </a:bodyPr>
          <a:lstStyle/>
          <a:p>
            <a:pPr algn="ctr" eaLnBrk="0" hangingPunct="0"/>
            <a:r>
              <a:rPr lang="en-US" sz="2800">
                <a:solidFill>
                  <a:schemeClr val="bg2"/>
                </a:solidFill>
              </a:rPr>
              <a:t>–π/</a:t>
            </a:r>
            <a:r>
              <a:rPr lang="en-US" sz="2800" i="1">
                <a:solidFill>
                  <a:schemeClr val="bg2"/>
                </a:solidFill>
              </a:rPr>
              <a:t>a</a:t>
            </a:r>
          </a:p>
        </p:txBody>
      </p:sp>
      <p:sp>
        <p:nvSpPr>
          <p:cNvPr id="57367" name="Line 1105"/>
          <p:cNvSpPr>
            <a:spLocks noChangeShapeType="1"/>
          </p:cNvSpPr>
          <p:nvPr/>
        </p:nvSpPr>
        <p:spPr bwMode="auto">
          <a:xfrm>
            <a:off x="4267200" y="6248400"/>
            <a:ext cx="2514600" cy="0"/>
          </a:xfrm>
          <a:prstGeom prst="line">
            <a:avLst/>
          </a:prstGeom>
          <a:noFill/>
          <a:ln w="9525">
            <a:solidFill>
              <a:srgbClr val="FF0000"/>
            </a:solidFill>
            <a:round/>
            <a:headEnd type="triangle" w="med" len="med"/>
            <a:tailEnd type="triangle" w="med" len="med"/>
          </a:ln>
        </p:spPr>
        <p:txBody>
          <a:bodyPr wrap="none" anchor="ctr"/>
          <a:lstStyle/>
          <a:p>
            <a:endParaRPr lang="cs-CZ"/>
          </a:p>
        </p:txBody>
      </p:sp>
      <p:sp>
        <p:nvSpPr>
          <p:cNvPr id="57368" name="Text Box 1106"/>
          <p:cNvSpPr txBox="1">
            <a:spLocks noChangeArrowheads="1"/>
          </p:cNvSpPr>
          <p:nvPr/>
        </p:nvSpPr>
        <p:spPr bwMode="auto">
          <a:xfrm>
            <a:off x="3835400" y="6324600"/>
            <a:ext cx="33274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irreducible Brillouin zone</a:t>
            </a:r>
          </a:p>
        </p:txBody>
      </p:sp>
      <p:grpSp>
        <p:nvGrpSpPr>
          <p:cNvPr id="57369" name="Group 55"/>
          <p:cNvGrpSpPr>
            <a:grpSpLocks/>
          </p:cNvGrpSpPr>
          <p:nvPr/>
        </p:nvGrpSpPr>
        <p:grpSpPr bwMode="auto">
          <a:xfrm>
            <a:off x="4416425" y="1219200"/>
            <a:ext cx="4572000" cy="1447800"/>
            <a:chOff x="2544" y="768"/>
            <a:chExt cx="2880" cy="864"/>
          </a:xfrm>
        </p:grpSpPr>
        <p:sp>
          <p:nvSpPr>
            <p:cNvPr id="57385" name="Rectangle 31"/>
            <p:cNvSpPr>
              <a:spLocks noChangeArrowheads="1"/>
            </p:cNvSpPr>
            <p:nvPr/>
          </p:nvSpPr>
          <p:spPr bwMode="auto">
            <a:xfrm>
              <a:off x="254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7386" name="Rectangle 32"/>
            <p:cNvSpPr>
              <a:spLocks noChangeArrowheads="1"/>
            </p:cNvSpPr>
            <p:nvPr/>
          </p:nvSpPr>
          <p:spPr bwMode="auto">
            <a:xfrm>
              <a:off x="273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57387" name="Rectangle 33"/>
            <p:cNvSpPr>
              <a:spLocks noChangeArrowheads="1"/>
            </p:cNvSpPr>
            <p:nvPr/>
          </p:nvSpPr>
          <p:spPr bwMode="auto">
            <a:xfrm>
              <a:off x="302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7388" name="Rectangle 34"/>
            <p:cNvSpPr>
              <a:spLocks noChangeArrowheads="1"/>
            </p:cNvSpPr>
            <p:nvPr/>
          </p:nvSpPr>
          <p:spPr bwMode="auto">
            <a:xfrm>
              <a:off x="321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57389" name="Rectangle 35"/>
            <p:cNvSpPr>
              <a:spLocks noChangeArrowheads="1"/>
            </p:cNvSpPr>
            <p:nvPr/>
          </p:nvSpPr>
          <p:spPr bwMode="auto">
            <a:xfrm>
              <a:off x="350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7390" name="Rectangle 36"/>
            <p:cNvSpPr>
              <a:spLocks noChangeArrowheads="1"/>
            </p:cNvSpPr>
            <p:nvPr/>
          </p:nvSpPr>
          <p:spPr bwMode="auto">
            <a:xfrm>
              <a:off x="369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57391" name="Rectangle 37"/>
            <p:cNvSpPr>
              <a:spLocks noChangeArrowheads="1"/>
            </p:cNvSpPr>
            <p:nvPr/>
          </p:nvSpPr>
          <p:spPr bwMode="auto">
            <a:xfrm>
              <a:off x="398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7392" name="Rectangle 38"/>
            <p:cNvSpPr>
              <a:spLocks noChangeArrowheads="1"/>
            </p:cNvSpPr>
            <p:nvPr/>
          </p:nvSpPr>
          <p:spPr bwMode="auto">
            <a:xfrm>
              <a:off x="417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57393" name="Rectangle 39"/>
            <p:cNvSpPr>
              <a:spLocks noChangeArrowheads="1"/>
            </p:cNvSpPr>
            <p:nvPr/>
          </p:nvSpPr>
          <p:spPr bwMode="auto">
            <a:xfrm>
              <a:off x="446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7394" name="Rectangle 40"/>
            <p:cNvSpPr>
              <a:spLocks noChangeArrowheads="1"/>
            </p:cNvSpPr>
            <p:nvPr/>
          </p:nvSpPr>
          <p:spPr bwMode="auto">
            <a:xfrm>
              <a:off x="465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sp>
          <p:nvSpPr>
            <p:cNvPr id="57395" name="Rectangle 41"/>
            <p:cNvSpPr>
              <a:spLocks noChangeArrowheads="1"/>
            </p:cNvSpPr>
            <p:nvPr/>
          </p:nvSpPr>
          <p:spPr bwMode="auto">
            <a:xfrm>
              <a:off x="4944" y="768"/>
              <a:ext cx="192" cy="86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7396" name="Rectangle 42"/>
            <p:cNvSpPr>
              <a:spLocks noChangeArrowheads="1"/>
            </p:cNvSpPr>
            <p:nvPr/>
          </p:nvSpPr>
          <p:spPr bwMode="auto">
            <a:xfrm>
              <a:off x="5136" y="768"/>
              <a:ext cx="288" cy="864"/>
            </a:xfrm>
            <a:prstGeom prst="rect">
              <a:avLst/>
            </a:prstGeom>
            <a:solidFill>
              <a:srgbClr val="FFFF99"/>
            </a:solidFill>
            <a:ln w="9525">
              <a:solidFill>
                <a:schemeClr val="tx1"/>
              </a:solidFill>
              <a:miter lim="800000"/>
              <a:headEnd/>
              <a:tailEnd/>
            </a:ln>
          </p:spPr>
          <p:txBody>
            <a:bodyPr wrap="none" anchor="ctr"/>
            <a:lstStyle/>
            <a:p>
              <a:pPr algn="ctr" eaLnBrk="0" hangingPunct="0"/>
              <a:endParaRPr lang="cs-CZ"/>
            </a:p>
          </p:txBody>
        </p:sp>
      </p:grpSp>
      <p:sp>
        <p:nvSpPr>
          <p:cNvPr id="57370" name="Text Box 43"/>
          <p:cNvSpPr txBox="1">
            <a:spLocks noChangeArrowheads="1"/>
          </p:cNvSpPr>
          <p:nvPr/>
        </p:nvSpPr>
        <p:spPr bwMode="auto">
          <a:xfrm>
            <a:off x="4376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57371" name="Text Box 44"/>
          <p:cNvSpPr txBox="1">
            <a:spLocks noChangeArrowheads="1"/>
          </p:cNvSpPr>
          <p:nvPr/>
        </p:nvSpPr>
        <p:spPr bwMode="auto">
          <a:xfrm>
            <a:off x="4757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57372" name="Text Box 45"/>
          <p:cNvSpPr txBox="1">
            <a:spLocks noChangeArrowheads="1"/>
          </p:cNvSpPr>
          <p:nvPr/>
        </p:nvSpPr>
        <p:spPr bwMode="auto">
          <a:xfrm>
            <a:off x="5138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57373" name="Text Box 46"/>
          <p:cNvSpPr txBox="1">
            <a:spLocks noChangeArrowheads="1"/>
          </p:cNvSpPr>
          <p:nvPr/>
        </p:nvSpPr>
        <p:spPr bwMode="auto">
          <a:xfrm>
            <a:off x="5519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57374" name="Text Box 47"/>
          <p:cNvSpPr txBox="1">
            <a:spLocks noChangeArrowheads="1"/>
          </p:cNvSpPr>
          <p:nvPr/>
        </p:nvSpPr>
        <p:spPr bwMode="auto">
          <a:xfrm>
            <a:off x="5900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57375" name="Text Box 48"/>
          <p:cNvSpPr txBox="1">
            <a:spLocks noChangeArrowheads="1"/>
          </p:cNvSpPr>
          <p:nvPr/>
        </p:nvSpPr>
        <p:spPr bwMode="auto">
          <a:xfrm>
            <a:off x="6281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57376" name="Text Box 49"/>
          <p:cNvSpPr txBox="1">
            <a:spLocks noChangeArrowheads="1"/>
          </p:cNvSpPr>
          <p:nvPr/>
        </p:nvSpPr>
        <p:spPr bwMode="auto">
          <a:xfrm>
            <a:off x="6662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57377" name="Text Box 50"/>
          <p:cNvSpPr txBox="1">
            <a:spLocks noChangeArrowheads="1"/>
          </p:cNvSpPr>
          <p:nvPr/>
        </p:nvSpPr>
        <p:spPr bwMode="auto">
          <a:xfrm>
            <a:off x="7043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57378" name="Text Box 51"/>
          <p:cNvSpPr txBox="1">
            <a:spLocks noChangeArrowheads="1"/>
          </p:cNvSpPr>
          <p:nvPr/>
        </p:nvSpPr>
        <p:spPr bwMode="auto">
          <a:xfrm>
            <a:off x="7424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57379" name="Text Box 52"/>
          <p:cNvSpPr txBox="1">
            <a:spLocks noChangeArrowheads="1"/>
          </p:cNvSpPr>
          <p:nvPr/>
        </p:nvSpPr>
        <p:spPr bwMode="auto">
          <a:xfrm>
            <a:off x="7805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57380" name="Text Box 53"/>
          <p:cNvSpPr txBox="1">
            <a:spLocks noChangeArrowheads="1"/>
          </p:cNvSpPr>
          <p:nvPr/>
        </p:nvSpPr>
        <p:spPr bwMode="auto">
          <a:xfrm>
            <a:off x="8186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57381" name="Text Box 54"/>
          <p:cNvSpPr txBox="1">
            <a:spLocks noChangeArrowheads="1"/>
          </p:cNvSpPr>
          <p:nvPr/>
        </p:nvSpPr>
        <p:spPr bwMode="auto">
          <a:xfrm>
            <a:off x="8567738" y="1295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2</a:t>
            </a:r>
            <a:endParaRPr lang="en-US"/>
          </a:p>
        </p:txBody>
      </p:sp>
      <p:sp>
        <p:nvSpPr>
          <p:cNvPr id="57382" name="Text Box 56"/>
          <p:cNvSpPr txBox="1">
            <a:spLocks noChangeArrowheads="1"/>
          </p:cNvSpPr>
          <p:nvPr/>
        </p:nvSpPr>
        <p:spPr bwMode="auto">
          <a:xfrm>
            <a:off x="5684838" y="2697163"/>
            <a:ext cx="2065337"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ε(</a:t>
            </a:r>
            <a:r>
              <a:rPr lang="en-US" sz="2800" i="1">
                <a:solidFill>
                  <a:srgbClr val="FF0000"/>
                </a:solidFill>
              </a:rPr>
              <a:t>x</a:t>
            </a:r>
            <a:r>
              <a:rPr lang="en-US" sz="2800">
                <a:solidFill>
                  <a:srgbClr val="FF0000"/>
                </a:solidFill>
              </a:rPr>
              <a:t>) = ε(</a:t>
            </a:r>
            <a:r>
              <a:rPr lang="en-US" sz="2800" i="1">
                <a:solidFill>
                  <a:srgbClr val="FF0000"/>
                </a:solidFill>
              </a:rPr>
              <a:t>x</a:t>
            </a:r>
            <a:r>
              <a:rPr lang="en-US" sz="2800">
                <a:solidFill>
                  <a:srgbClr val="FF0000"/>
                </a:solidFill>
              </a:rPr>
              <a:t>+</a:t>
            </a:r>
            <a:r>
              <a:rPr lang="en-US" sz="2800" i="1">
                <a:solidFill>
                  <a:srgbClr val="FF0000"/>
                </a:solidFill>
              </a:rPr>
              <a:t>a</a:t>
            </a:r>
            <a:r>
              <a:rPr lang="en-US" sz="2800">
                <a:solidFill>
                  <a:srgbClr val="FF0000"/>
                </a:solidFill>
              </a:rPr>
              <a:t>)</a:t>
            </a:r>
          </a:p>
        </p:txBody>
      </p:sp>
      <p:sp>
        <p:nvSpPr>
          <p:cNvPr id="57383" name="Line 58"/>
          <p:cNvSpPr>
            <a:spLocks noChangeShapeType="1"/>
          </p:cNvSpPr>
          <p:nvPr/>
        </p:nvSpPr>
        <p:spPr bwMode="auto">
          <a:xfrm>
            <a:off x="4416425" y="2819400"/>
            <a:ext cx="762000" cy="0"/>
          </a:xfrm>
          <a:prstGeom prst="line">
            <a:avLst/>
          </a:prstGeom>
          <a:noFill/>
          <a:ln w="9525">
            <a:solidFill>
              <a:srgbClr val="FF0000"/>
            </a:solidFill>
            <a:round/>
            <a:headEnd type="triangle" w="med" len="med"/>
            <a:tailEnd type="triangle" w="med" len="med"/>
          </a:ln>
        </p:spPr>
        <p:txBody>
          <a:bodyPr wrap="none" anchor="ctr"/>
          <a:lstStyle/>
          <a:p>
            <a:endParaRPr lang="cs-CZ"/>
          </a:p>
        </p:txBody>
      </p:sp>
      <p:sp>
        <p:nvSpPr>
          <p:cNvPr id="57384" name="Text Box 59"/>
          <p:cNvSpPr txBox="1">
            <a:spLocks noChangeArrowheads="1"/>
          </p:cNvSpPr>
          <p:nvPr/>
        </p:nvSpPr>
        <p:spPr bwMode="auto">
          <a:xfrm>
            <a:off x="4645025" y="2743200"/>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ChangeAspect="1" noChangeArrowheads="1"/>
          </p:cNvPicPr>
          <p:nvPr/>
        </p:nvPicPr>
        <p:blipFill>
          <a:blip r:embed="rId2"/>
          <a:srcRect/>
          <a:stretch>
            <a:fillRect/>
          </a:stretch>
        </p:blipFill>
        <p:spPr bwMode="auto">
          <a:xfrm>
            <a:off x="531813" y="1965325"/>
            <a:ext cx="3429000" cy="3057525"/>
          </a:xfrm>
          <a:prstGeom prst="rect">
            <a:avLst/>
          </a:prstGeom>
          <a:noFill/>
          <a:ln w="9525">
            <a:noFill/>
            <a:miter lim="800000"/>
            <a:headEnd/>
            <a:tailEnd/>
          </a:ln>
        </p:spPr>
      </p:pic>
      <p:sp>
        <p:nvSpPr>
          <p:cNvPr id="279555" name="Text Box 3"/>
          <p:cNvSpPr txBox="1">
            <a:spLocks noChangeArrowheads="1"/>
          </p:cNvSpPr>
          <p:nvPr/>
        </p:nvSpPr>
        <p:spPr bwMode="auto">
          <a:xfrm>
            <a:off x="960438" y="5302250"/>
            <a:ext cx="2714625" cy="884238"/>
          </a:xfrm>
          <a:prstGeom prst="rect">
            <a:avLst/>
          </a:prstGeom>
          <a:noFill/>
          <a:ln w="9525">
            <a:noFill/>
            <a:miter lim="800000"/>
            <a:headEnd/>
            <a:tailEnd/>
          </a:ln>
        </p:spPr>
        <p:txBody>
          <a:bodyPr wrap="none">
            <a:spAutoFit/>
          </a:bodyPr>
          <a:lstStyle/>
          <a:p>
            <a:pPr algn="ctr" eaLnBrk="0" hangingPunct="0"/>
            <a:r>
              <a:rPr lang="en-US" sz="2000">
                <a:latin typeface="Times New Roman" pitchFamily="18" charset="0"/>
              </a:rPr>
              <a:t>Conventional waveguide</a:t>
            </a:r>
          </a:p>
          <a:p>
            <a:pPr algn="ctr" eaLnBrk="0" hangingPunct="0"/>
            <a:endParaRPr lang="en-US" sz="3200">
              <a:latin typeface="Times New Roman" pitchFamily="18" charset="0"/>
            </a:endParaRPr>
          </a:p>
        </p:txBody>
      </p:sp>
      <p:sp>
        <p:nvSpPr>
          <p:cNvPr id="279556" name="Line 4"/>
          <p:cNvSpPr>
            <a:spLocks noChangeShapeType="1"/>
          </p:cNvSpPr>
          <p:nvPr/>
        </p:nvSpPr>
        <p:spPr bwMode="auto">
          <a:xfrm flipH="1" flipV="1">
            <a:off x="1760538" y="2438400"/>
            <a:ext cx="381000" cy="762000"/>
          </a:xfrm>
          <a:prstGeom prst="line">
            <a:avLst/>
          </a:prstGeom>
          <a:noFill/>
          <a:ln w="38100">
            <a:solidFill>
              <a:schemeClr val="tx1"/>
            </a:solidFill>
            <a:round/>
            <a:headEnd/>
            <a:tailEnd type="triangle" w="med" len="med"/>
          </a:ln>
        </p:spPr>
        <p:txBody>
          <a:bodyPr wrap="none" anchor="ctr"/>
          <a:lstStyle/>
          <a:p>
            <a:endParaRPr lang="cs-CZ"/>
          </a:p>
        </p:txBody>
      </p:sp>
      <p:sp>
        <p:nvSpPr>
          <p:cNvPr id="279557" name="Text Box 5"/>
          <p:cNvSpPr txBox="1">
            <a:spLocks noChangeArrowheads="1"/>
          </p:cNvSpPr>
          <p:nvPr/>
        </p:nvSpPr>
        <p:spPr bwMode="auto">
          <a:xfrm>
            <a:off x="1227138" y="1981200"/>
            <a:ext cx="1265237" cy="457200"/>
          </a:xfrm>
          <a:prstGeom prst="rect">
            <a:avLst/>
          </a:prstGeom>
          <a:noFill/>
          <a:ln w="9525">
            <a:noFill/>
            <a:miter lim="800000"/>
            <a:headEnd/>
            <a:tailEnd/>
          </a:ln>
        </p:spPr>
        <p:txBody>
          <a:bodyPr wrap="none">
            <a:spAutoFit/>
          </a:bodyPr>
          <a:lstStyle/>
          <a:p>
            <a:pPr eaLnBrk="0" hangingPunct="0"/>
            <a:r>
              <a:rPr lang="en-US"/>
              <a:t>radiation</a:t>
            </a:r>
          </a:p>
        </p:txBody>
      </p:sp>
      <p:sp>
        <p:nvSpPr>
          <p:cNvPr id="279558" name="Line 6"/>
          <p:cNvSpPr>
            <a:spLocks noChangeShapeType="1"/>
          </p:cNvSpPr>
          <p:nvPr/>
        </p:nvSpPr>
        <p:spPr bwMode="auto">
          <a:xfrm flipH="1" flipV="1">
            <a:off x="465138" y="3429000"/>
            <a:ext cx="457200" cy="0"/>
          </a:xfrm>
          <a:prstGeom prst="line">
            <a:avLst/>
          </a:prstGeom>
          <a:noFill/>
          <a:ln w="38100">
            <a:solidFill>
              <a:schemeClr val="tx1"/>
            </a:solidFill>
            <a:round/>
            <a:headEnd/>
            <a:tailEnd type="triangle" w="med" len="med"/>
          </a:ln>
        </p:spPr>
        <p:txBody>
          <a:bodyPr wrap="none" anchor="ctr"/>
          <a:lstStyle/>
          <a:p>
            <a:endParaRPr lang="cs-CZ"/>
          </a:p>
        </p:txBody>
      </p:sp>
      <p:sp>
        <p:nvSpPr>
          <p:cNvPr id="279559" name="Text Box 7"/>
          <p:cNvSpPr txBox="1">
            <a:spLocks noChangeArrowheads="1"/>
          </p:cNvSpPr>
          <p:nvPr/>
        </p:nvSpPr>
        <p:spPr bwMode="auto">
          <a:xfrm rot="-5400000">
            <a:off x="-369888" y="3170238"/>
            <a:ext cx="1349375" cy="457200"/>
          </a:xfrm>
          <a:prstGeom prst="rect">
            <a:avLst/>
          </a:prstGeom>
          <a:noFill/>
          <a:ln w="9525">
            <a:noFill/>
            <a:miter lim="800000"/>
            <a:headEnd/>
            <a:tailEnd/>
          </a:ln>
        </p:spPr>
        <p:txBody>
          <a:bodyPr wrap="none">
            <a:spAutoFit/>
          </a:bodyPr>
          <a:lstStyle/>
          <a:p>
            <a:pPr eaLnBrk="0" hangingPunct="0"/>
            <a:r>
              <a:rPr lang="en-US"/>
              <a:t>reflection</a:t>
            </a:r>
          </a:p>
        </p:txBody>
      </p:sp>
      <p:sp>
        <p:nvSpPr>
          <p:cNvPr id="279560" name="Rectangle 8"/>
          <p:cNvSpPr>
            <a:spLocks noGrp="1" noChangeArrowheads="1"/>
          </p:cNvSpPr>
          <p:nvPr>
            <p:ph type="title" idx="4294967295"/>
          </p:nvPr>
        </p:nvSpPr>
        <p:spPr>
          <a:xfrm>
            <a:off x="685800" y="-76200"/>
            <a:ext cx="7772400" cy="1143000"/>
          </a:xfrm>
        </p:spPr>
        <p:txBody>
          <a:bodyPr/>
          <a:lstStyle/>
          <a:p>
            <a:r>
              <a:rPr lang="en-US" smtClean="0">
                <a:solidFill>
                  <a:srgbClr val="FF0000"/>
                </a:solidFill>
                <a:ea typeface="ＭＳ Ｐゴシック" charset="-128"/>
              </a:rPr>
              <a:t>Effect of an </a:t>
            </a:r>
            <a:r>
              <a:rPr lang="en-US" i="1" smtClean="0">
                <a:solidFill>
                  <a:srgbClr val="FF0000"/>
                </a:solidFill>
                <a:ea typeface="ＭＳ Ｐゴシック" charset="-128"/>
              </a:rPr>
              <a:t>Incomplete</a:t>
            </a:r>
            <a:r>
              <a:rPr lang="en-US" smtClean="0">
                <a:solidFill>
                  <a:srgbClr val="FF0000"/>
                </a:solidFill>
                <a:ea typeface="ＭＳ Ｐゴシック" charset="-128"/>
              </a:rPr>
              <a:t> Gap</a:t>
            </a:r>
          </a:p>
        </p:txBody>
      </p:sp>
      <p:pic>
        <p:nvPicPr>
          <p:cNvPr id="279561" name="Picture 9"/>
          <p:cNvPicPr>
            <a:picLocks noChangeAspect="1" noChangeArrowheads="1"/>
          </p:cNvPicPr>
          <p:nvPr/>
        </p:nvPicPr>
        <p:blipFill>
          <a:blip r:embed="rId3"/>
          <a:srcRect/>
          <a:stretch>
            <a:fillRect/>
          </a:stretch>
        </p:blipFill>
        <p:spPr bwMode="auto">
          <a:xfrm>
            <a:off x="5486400" y="1860550"/>
            <a:ext cx="3467100" cy="3228975"/>
          </a:xfrm>
          <a:prstGeom prst="rect">
            <a:avLst/>
          </a:prstGeom>
          <a:noFill/>
          <a:ln w="9525">
            <a:noFill/>
            <a:miter lim="800000"/>
            <a:headEnd/>
            <a:tailEnd/>
          </a:ln>
        </p:spPr>
      </p:pic>
      <p:sp>
        <p:nvSpPr>
          <p:cNvPr id="279562" name="Text Box 10"/>
          <p:cNvSpPr txBox="1">
            <a:spLocks noChangeArrowheads="1"/>
          </p:cNvSpPr>
          <p:nvPr/>
        </p:nvSpPr>
        <p:spPr bwMode="auto">
          <a:xfrm>
            <a:off x="4724400" y="5318125"/>
            <a:ext cx="4572000" cy="1127125"/>
          </a:xfrm>
          <a:prstGeom prst="rect">
            <a:avLst/>
          </a:prstGeom>
          <a:noFill/>
          <a:ln w="9525">
            <a:noFill/>
            <a:miter lim="800000"/>
            <a:headEnd/>
            <a:tailEnd/>
          </a:ln>
        </p:spPr>
        <p:txBody>
          <a:bodyPr>
            <a:spAutoFit/>
          </a:bodyPr>
          <a:lstStyle/>
          <a:p>
            <a:pPr algn="ctr" eaLnBrk="0" hangingPunct="0"/>
            <a:r>
              <a:rPr lang="en-US" sz="2000">
                <a:latin typeface="Times New Roman" pitchFamily="18" charset="0"/>
              </a:rPr>
              <a:t>…with Si/SiO</a:t>
            </a:r>
            <a:r>
              <a:rPr lang="en-US" sz="2000" baseline="-25000">
                <a:latin typeface="Times New Roman" pitchFamily="18" charset="0"/>
              </a:rPr>
              <a:t>2</a:t>
            </a:r>
            <a:r>
              <a:rPr lang="en-US" sz="2000">
                <a:latin typeface="Times New Roman" pitchFamily="18" charset="0"/>
              </a:rPr>
              <a:t> Bragg mirrors (1D gap)</a:t>
            </a:r>
          </a:p>
          <a:p>
            <a:pPr algn="ctr" eaLnBrk="0" hangingPunct="0"/>
            <a:r>
              <a:rPr lang="en-US">
                <a:solidFill>
                  <a:srgbClr val="FF0000"/>
                </a:solidFill>
                <a:latin typeface="Times New Roman" pitchFamily="18" charset="0"/>
              </a:rPr>
              <a:t>50% lower losses (in dB)</a:t>
            </a:r>
          </a:p>
          <a:p>
            <a:pPr algn="ctr" eaLnBrk="0" hangingPunct="0"/>
            <a:r>
              <a:rPr lang="en-US">
                <a:solidFill>
                  <a:srgbClr val="FF0000"/>
                </a:solidFill>
                <a:latin typeface="Times New Roman" pitchFamily="18" charset="0"/>
              </a:rPr>
              <a:t>same reflection</a:t>
            </a:r>
            <a:endParaRPr lang="en-US" sz="3600">
              <a:latin typeface="Times New Roman" pitchFamily="18" charset="0"/>
            </a:endParaRPr>
          </a:p>
        </p:txBody>
      </p:sp>
      <p:sp>
        <p:nvSpPr>
          <p:cNvPr id="279563" name="Line 11"/>
          <p:cNvSpPr>
            <a:spLocks noChangeShapeType="1"/>
          </p:cNvSpPr>
          <p:nvPr/>
        </p:nvSpPr>
        <p:spPr bwMode="auto">
          <a:xfrm flipH="1" flipV="1">
            <a:off x="7248525" y="1981200"/>
            <a:ext cx="0" cy="1143000"/>
          </a:xfrm>
          <a:prstGeom prst="line">
            <a:avLst/>
          </a:prstGeom>
          <a:noFill/>
          <a:ln w="38100">
            <a:solidFill>
              <a:schemeClr val="tx1"/>
            </a:solidFill>
            <a:round/>
            <a:headEnd/>
            <a:tailEnd type="triangle" w="med" len="med"/>
          </a:ln>
        </p:spPr>
        <p:txBody>
          <a:bodyPr wrap="none" anchor="ctr"/>
          <a:lstStyle/>
          <a:p>
            <a:endParaRPr lang="cs-CZ"/>
          </a:p>
        </p:txBody>
      </p:sp>
      <p:sp>
        <p:nvSpPr>
          <p:cNvPr id="279564" name="Text Box 12"/>
          <p:cNvSpPr txBox="1">
            <a:spLocks noChangeArrowheads="1"/>
          </p:cNvSpPr>
          <p:nvPr/>
        </p:nvSpPr>
        <p:spPr bwMode="auto">
          <a:xfrm>
            <a:off x="5724525" y="1524000"/>
            <a:ext cx="3024188" cy="457200"/>
          </a:xfrm>
          <a:prstGeom prst="rect">
            <a:avLst/>
          </a:prstGeom>
          <a:noFill/>
          <a:ln w="9525">
            <a:noFill/>
            <a:miter lim="800000"/>
            <a:headEnd/>
            <a:tailEnd/>
          </a:ln>
        </p:spPr>
        <p:txBody>
          <a:bodyPr wrap="none">
            <a:spAutoFit/>
          </a:bodyPr>
          <a:lstStyle/>
          <a:p>
            <a:pPr eaLnBrk="0" hangingPunct="0"/>
            <a:r>
              <a:rPr lang="en-US">
                <a:solidFill>
                  <a:srgbClr val="FF0000"/>
                </a:solidFill>
              </a:rPr>
              <a:t>some</a:t>
            </a:r>
            <a:r>
              <a:rPr lang="en-US"/>
              <a:t> radiation blocked</a:t>
            </a:r>
          </a:p>
        </p:txBody>
      </p:sp>
      <p:sp>
        <p:nvSpPr>
          <p:cNvPr id="279565" name="Line 13"/>
          <p:cNvSpPr>
            <a:spLocks noChangeShapeType="1"/>
          </p:cNvSpPr>
          <p:nvPr/>
        </p:nvSpPr>
        <p:spPr bwMode="auto">
          <a:xfrm flipH="1" flipV="1">
            <a:off x="5418138" y="3429000"/>
            <a:ext cx="457200" cy="0"/>
          </a:xfrm>
          <a:prstGeom prst="line">
            <a:avLst/>
          </a:prstGeom>
          <a:noFill/>
          <a:ln w="38100">
            <a:solidFill>
              <a:schemeClr val="tx1"/>
            </a:solidFill>
            <a:round/>
            <a:headEnd/>
            <a:tailEnd type="triangle" w="med" len="med"/>
          </a:ln>
        </p:spPr>
        <p:txBody>
          <a:bodyPr wrap="none" anchor="ctr"/>
          <a:lstStyle/>
          <a:p>
            <a:endParaRPr lang="cs-CZ"/>
          </a:p>
        </p:txBody>
      </p:sp>
      <p:sp>
        <p:nvSpPr>
          <p:cNvPr id="279566" name="Text Box 14"/>
          <p:cNvSpPr txBox="1">
            <a:spLocks noChangeArrowheads="1"/>
          </p:cNvSpPr>
          <p:nvPr/>
        </p:nvSpPr>
        <p:spPr bwMode="auto">
          <a:xfrm rot="-5400000">
            <a:off x="4150519" y="3159919"/>
            <a:ext cx="2052638" cy="457200"/>
          </a:xfrm>
          <a:prstGeom prst="rect">
            <a:avLst/>
          </a:prstGeom>
          <a:noFill/>
          <a:ln w="9525">
            <a:noFill/>
            <a:miter lim="800000"/>
            <a:headEnd/>
            <a:tailEnd/>
          </a:ln>
        </p:spPr>
        <p:txBody>
          <a:bodyPr wrap="none">
            <a:spAutoFit/>
          </a:bodyPr>
          <a:lstStyle/>
          <a:p>
            <a:pPr eaLnBrk="0" hangingPunct="0"/>
            <a:r>
              <a:rPr lang="en-US" i="1"/>
              <a:t>same </a:t>
            </a:r>
            <a:r>
              <a:rPr lang="en-US"/>
              <a:t>reflection</a:t>
            </a:r>
          </a:p>
        </p:txBody>
      </p:sp>
      <p:sp>
        <p:nvSpPr>
          <p:cNvPr id="279567" name="Rectangle 15"/>
          <p:cNvSpPr>
            <a:spLocks noChangeArrowheads="1"/>
          </p:cNvSpPr>
          <p:nvPr/>
        </p:nvSpPr>
        <p:spPr bwMode="auto">
          <a:xfrm>
            <a:off x="1143000" y="5562600"/>
            <a:ext cx="2030413" cy="336550"/>
          </a:xfrm>
          <a:prstGeom prst="rect">
            <a:avLst/>
          </a:prstGeom>
          <a:noFill/>
          <a:ln w="9525">
            <a:noFill/>
            <a:miter lim="800000"/>
            <a:headEnd/>
            <a:tailEnd/>
          </a:ln>
        </p:spPr>
        <p:txBody>
          <a:bodyPr wrap="none">
            <a:spAutoFit/>
          </a:bodyPr>
          <a:lstStyle/>
          <a:p>
            <a:pPr eaLnBrk="0" hangingPunct="0"/>
            <a:r>
              <a:rPr lang="en-US" sz="1600">
                <a:latin typeface="Times New Roman" pitchFamily="18" charset="0"/>
              </a:rPr>
              <a:t>(matching modal area)</a:t>
            </a:r>
          </a:p>
        </p:txBody>
      </p:sp>
      <p:sp>
        <p:nvSpPr>
          <p:cNvPr id="279568" name="Text Box 16"/>
          <p:cNvSpPr txBox="1">
            <a:spLocks noChangeArrowheads="1"/>
          </p:cNvSpPr>
          <p:nvPr/>
        </p:nvSpPr>
        <p:spPr bwMode="auto">
          <a:xfrm>
            <a:off x="2100263" y="746125"/>
            <a:ext cx="4354512" cy="457200"/>
          </a:xfrm>
          <a:prstGeom prst="rect">
            <a:avLst/>
          </a:prstGeom>
          <a:noFill/>
          <a:ln w="9525">
            <a:noFill/>
            <a:miter lim="800000"/>
            <a:headEnd/>
            <a:tailEnd/>
          </a:ln>
        </p:spPr>
        <p:txBody>
          <a:bodyPr wrap="none">
            <a:spAutoFit/>
          </a:bodyPr>
          <a:lstStyle/>
          <a:p>
            <a:pPr algn="ctr" eaLnBrk="0" hangingPunct="0"/>
            <a:r>
              <a:rPr lang="en-US"/>
              <a:t>on uncorrelated surface roughness</a:t>
            </a: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Oval 2"/>
          <p:cNvSpPr>
            <a:spLocks noChangeArrowheads="1"/>
          </p:cNvSpPr>
          <p:nvPr/>
        </p:nvSpPr>
        <p:spPr bwMode="auto">
          <a:xfrm>
            <a:off x="2286000" y="5867400"/>
            <a:ext cx="838200" cy="838200"/>
          </a:xfrm>
          <a:prstGeom prst="ellipse">
            <a:avLst/>
          </a:prstGeom>
          <a:solidFill>
            <a:schemeClr val="tx1"/>
          </a:solidFill>
          <a:ln w="9525">
            <a:noFill/>
            <a:round/>
            <a:headEnd/>
            <a:tailEnd/>
          </a:ln>
        </p:spPr>
        <p:txBody>
          <a:bodyPr wrap="none" anchor="ctr"/>
          <a:lstStyle/>
          <a:p>
            <a:pPr algn="ctr" eaLnBrk="0" hangingPunct="0"/>
            <a:endParaRPr lang="cs-CZ"/>
          </a:p>
        </p:txBody>
      </p:sp>
      <p:sp>
        <p:nvSpPr>
          <p:cNvPr id="37892" name="Rectangle 3"/>
          <p:cNvSpPr>
            <a:spLocks noGrp="1" noChangeArrowheads="1"/>
          </p:cNvSpPr>
          <p:nvPr>
            <p:ph type="title"/>
          </p:nvPr>
        </p:nvSpPr>
        <p:spPr>
          <a:xfrm>
            <a:off x="228600" y="76200"/>
            <a:ext cx="8686800" cy="1143000"/>
          </a:xfrm>
        </p:spPr>
        <p:txBody>
          <a:bodyPr/>
          <a:lstStyle/>
          <a:p>
            <a:r>
              <a:rPr lang="en-US" sz="4000" smtClean="0">
                <a:ea typeface="ＭＳ Ｐゴシック" charset="-128"/>
              </a:rPr>
              <a:t>Failure of the Volume-current Method</a:t>
            </a:r>
          </a:p>
        </p:txBody>
      </p:sp>
      <p:sp>
        <p:nvSpPr>
          <p:cNvPr id="37893" name="Rectangle 4"/>
          <p:cNvSpPr>
            <a:spLocks noChangeArrowheads="1"/>
          </p:cNvSpPr>
          <p:nvPr/>
        </p:nvSpPr>
        <p:spPr bwMode="auto">
          <a:xfrm>
            <a:off x="2314575" y="1906588"/>
            <a:ext cx="4705350" cy="417512"/>
          </a:xfrm>
          <a:prstGeom prst="rect">
            <a:avLst/>
          </a:prstGeom>
          <a:solidFill>
            <a:schemeClr val="bg2"/>
          </a:solidFill>
          <a:ln w="9525">
            <a:noFill/>
            <a:miter lim="800000"/>
            <a:headEnd/>
            <a:tailEnd/>
          </a:ln>
        </p:spPr>
        <p:txBody>
          <a:bodyPr wrap="none" anchor="ctr"/>
          <a:lstStyle/>
          <a:p>
            <a:pPr algn="ctr" eaLnBrk="0" hangingPunct="0"/>
            <a:endParaRPr lang="cs-CZ"/>
          </a:p>
        </p:txBody>
      </p:sp>
      <p:sp>
        <p:nvSpPr>
          <p:cNvPr id="37894" name="Freeform 5"/>
          <p:cNvSpPr>
            <a:spLocks/>
          </p:cNvSpPr>
          <p:nvPr/>
        </p:nvSpPr>
        <p:spPr bwMode="auto">
          <a:xfrm>
            <a:off x="4311650" y="1706563"/>
            <a:ext cx="852488" cy="212725"/>
          </a:xfrm>
          <a:custGeom>
            <a:avLst/>
            <a:gdLst>
              <a:gd name="T0" fmla="*/ 0 w 268"/>
              <a:gd name="T1" fmla="*/ 2147483647 h 84"/>
              <a:gd name="T2" fmla="*/ 2147483647 w 268"/>
              <a:gd name="T3" fmla="*/ 2147483647 h 84"/>
              <a:gd name="T4" fmla="*/ 2147483647 w 268"/>
              <a:gd name="T5" fmla="*/ 2147483647 h 84"/>
              <a:gd name="T6" fmla="*/ 2147483647 w 268"/>
              <a:gd name="T7" fmla="*/ 0 h 84"/>
              <a:gd name="T8" fmla="*/ 2147483647 w 268"/>
              <a:gd name="T9" fmla="*/ 2147483647 h 84"/>
              <a:gd name="T10" fmla="*/ 2147483647 w 268"/>
              <a:gd name="T11" fmla="*/ 2147483647 h 84"/>
              <a:gd name="T12" fmla="*/ 2147483647 w 268"/>
              <a:gd name="T13" fmla="*/ 2147483647 h 84"/>
              <a:gd name="T14" fmla="*/ 0 w 268"/>
              <a:gd name="T15" fmla="*/ 2147483647 h 84"/>
              <a:gd name="T16" fmla="*/ 0 60000 65536"/>
              <a:gd name="T17" fmla="*/ 0 60000 65536"/>
              <a:gd name="T18" fmla="*/ 0 60000 65536"/>
              <a:gd name="T19" fmla="*/ 0 60000 65536"/>
              <a:gd name="T20" fmla="*/ 0 60000 65536"/>
              <a:gd name="T21" fmla="*/ 0 60000 65536"/>
              <a:gd name="T22" fmla="*/ 0 60000 65536"/>
              <a:gd name="T23" fmla="*/ 0 60000 65536"/>
              <a:gd name="T24" fmla="*/ 0 w 268"/>
              <a:gd name="T25" fmla="*/ 0 h 84"/>
              <a:gd name="T26" fmla="*/ 268 w 268"/>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8" h="84">
                <a:moveTo>
                  <a:pt x="0" y="84"/>
                </a:moveTo>
                <a:lnTo>
                  <a:pt x="76" y="12"/>
                </a:lnTo>
                <a:lnTo>
                  <a:pt x="116" y="52"/>
                </a:lnTo>
                <a:lnTo>
                  <a:pt x="168" y="0"/>
                </a:lnTo>
                <a:lnTo>
                  <a:pt x="188" y="64"/>
                </a:lnTo>
                <a:lnTo>
                  <a:pt x="232" y="64"/>
                </a:lnTo>
                <a:lnTo>
                  <a:pt x="268" y="84"/>
                </a:lnTo>
                <a:lnTo>
                  <a:pt x="0" y="84"/>
                </a:lnTo>
                <a:close/>
              </a:path>
            </a:pathLst>
          </a:custGeom>
          <a:solidFill>
            <a:schemeClr val="tx1"/>
          </a:solidFill>
          <a:ln w="9525">
            <a:solidFill>
              <a:schemeClr val="tx1"/>
            </a:solidFill>
            <a:round/>
            <a:headEnd/>
            <a:tailEnd/>
          </a:ln>
        </p:spPr>
        <p:txBody>
          <a:bodyPr wrap="none" anchor="ctr"/>
          <a:lstStyle/>
          <a:p>
            <a:endParaRPr lang="cs-CZ"/>
          </a:p>
        </p:txBody>
      </p:sp>
      <p:grpSp>
        <p:nvGrpSpPr>
          <p:cNvPr id="37895" name="Group 6"/>
          <p:cNvGrpSpPr>
            <a:grpSpLocks/>
          </p:cNvGrpSpPr>
          <p:nvPr/>
        </p:nvGrpSpPr>
        <p:grpSpPr bwMode="auto">
          <a:xfrm>
            <a:off x="3344863" y="1066800"/>
            <a:ext cx="1220787" cy="1173163"/>
            <a:chOff x="2240" y="900"/>
            <a:chExt cx="384" cy="462"/>
          </a:xfrm>
        </p:grpSpPr>
        <p:sp>
          <p:nvSpPr>
            <p:cNvPr id="37914" name="Freeform 7"/>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37915" name="Line 8"/>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37916" name="Line 9"/>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grpSp>
        <p:nvGrpSpPr>
          <p:cNvPr id="37896" name="Group 10"/>
          <p:cNvGrpSpPr>
            <a:grpSpLocks/>
          </p:cNvGrpSpPr>
          <p:nvPr/>
        </p:nvGrpSpPr>
        <p:grpSpPr bwMode="auto">
          <a:xfrm flipH="1">
            <a:off x="4908550" y="1066800"/>
            <a:ext cx="1220788" cy="1173163"/>
            <a:chOff x="2240" y="900"/>
            <a:chExt cx="384" cy="462"/>
          </a:xfrm>
        </p:grpSpPr>
        <p:sp>
          <p:nvSpPr>
            <p:cNvPr id="37911" name="Freeform 11"/>
            <p:cNvSpPr>
              <a:spLocks/>
            </p:cNvSpPr>
            <p:nvPr/>
          </p:nvSpPr>
          <p:spPr bwMode="auto">
            <a:xfrm flipH="1">
              <a:off x="2240" y="1252"/>
              <a:ext cx="352" cy="110"/>
            </a:xfrm>
            <a:custGeom>
              <a:avLst/>
              <a:gdLst>
                <a:gd name="T0" fmla="*/ 0 w 352"/>
                <a:gd name="T1" fmla="*/ 0 h 110"/>
                <a:gd name="T2" fmla="*/ 120 w 352"/>
                <a:gd name="T3" fmla="*/ 92 h 110"/>
                <a:gd name="T4" fmla="*/ 352 w 352"/>
                <a:gd name="T5" fmla="*/ 108 h 110"/>
                <a:gd name="T6" fmla="*/ 0 60000 65536"/>
                <a:gd name="T7" fmla="*/ 0 60000 65536"/>
                <a:gd name="T8" fmla="*/ 0 60000 65536"/>
                <a:gd name="T9" fmla="*/ 0 w 352"/>
                <a:gd name="T10" fmla="*/ 0 h 110"/>
                <a:gd name="T11" fmla="*/ 352 w 352"/>
                <a:gd name="T12" fmla="*/ 110 h 110"/>
              </a:gdLst>
              <a:ahLst/>
              <a:cxnLst>
                <a:cxn ang="T6">
                  <a:pos x="T0" y="T1"/>
                </a:cxn>
                <a:cxn ang="T7">
                  <a:pos x="T2" y="T3"/>
                </a:cxn>
                <a:cxn ang="T8">
                  <a:pos x="T4" y="T5"/>
                </a:cxn>
              </a:cxnLst>
              <a:rect l="T9" t="T10" r="T11" b="T12"/>
              <a:pathLst>
                <a:path w="352" h="110">
                  <a:moveTo>
                    <a:pt x="0" y="0"/>
                  </a:moveTo>
                  <a:cubicBezTo>
                    <a:pt x="30" y="36"/>
                    <a:pt x="61" y="73"/>
                    <a:pt x="120" y="92"/>
                  </a:cubicBezTo>
                  <a:cubicBezTo>
                    <a:pt x="178" y="110"/>
                    <a:pt x="265" y="109"/>
                    <a:pt x="352" y="108"/>
                  </a:cubicBezTo>
                </a:path>
              </a:pathLst>
            </a:custGeom>
            <a:noFill/>
            <a:ln w="28575">
              <a:solidFill>
                <a:srgbClr val="FFCC00"/>
              </a:solidFill>
              <a:round/>
              <a:headEnd/>
              <a:tailEnd type="triangle" w="med" len="med"/>
            </a:ln>
          </p:spPr>
          <p:txBody>
            <a:bodyPr wrap="none" anchor="ctr"/>
            <a:lstStyle/>
            <a:p>
              <a:endParaRPr lang="cs-CZ"/>
            </a:p>
          </p:txBody>
        </p:sp>
        <p:sp>
          <p:nvSpPr>
            <p:cNvPr id="37912" name="Line 12"/>
            <p:cNvSpPr>
              <a:spLocks noChangeShapeType="1"/>
            </p:cNvSpPr>
            <p:nvPr/>
          </p:nvSpPr>
          <p:spPr bwMode="auto">
            <a:xfrm flipH="1" flipV="1">
              <a:off x="2332" y="1060"/>
              <a:ext cx="204" cy="116"/>
            </a:xfrm>
            <a:prstGeom prst="line">
              <a:avLst/>
            </a:prstGeom>
            <a:noFill/>
            <a:ln w="28575">
              <a:solidFill>
                <a:srgbClr val="FFCC00"/>
              </a:solidFill>
              <a:round/>
              <a:headEnd/>
              <a:tailEnd type="triangle" w="med" len="med"/>
            </a:ln>
          </p:spPr>
          <p:txBody>
            <a:bodyPr wrap="none" anchor="ctr"/>
            <a:lstStyle/>
            <a:p>
              <a:endParaRPr lang="cs-CZ"/>
            </a:p>
          </p:txBody>
        </p:sp>
        <p:sp>
          <p:nvSpPr>
            <p:cNvPr id="37913" name="Line 13"/>
            <p:cNvSpPr>
              <a:spLocks noChangeShapeType="1"/>
            </p:cNvSpPr>
            <p:nvPr/>
          </p:nvSpPr>
          <p:spPr bwMode="auto">
            <a:xfrm flipH="1" flipV="1">
              <a:off x="2524" y="900"/>
              <a:ext cx="100" cy="212"/>
            </a:xfrm>
            <a:prstGeom prst="line">
              <a:avLst/>
            </a:prstGeom>
            <a:noFill/>
            <a:ln w="28575">
              <a:solidFill>
                <a:srgbClr val="FFCC00"/>
              </a:solidFill>
              <a:round/>
              <a:headEnd/>
              <a:tailEnd type="triangle" w="med" len="med"/>
            </a:ln>
          </p:spPr>
          <p:txBody>
            <a:bodyPr wrap="none" anchor="ctr"/>
            <a:lstStyle/>
            <a:p>
              <a:endParaRPr lang="cs-CZ"/>
            </a:p>
          </p:txBody>
        </p:sp>
      </p:grpSp>
      <p:sp>
        <p:nvSpPr>
          <p:cNvPr id="37897" name="AutoShape 14"/>
          <p:cNvSpPr>
            <a:spLocks noChangeArrowheads="1"/>
          </p:cNvSpPr>
          <p:nvPr/>
        </p:nvSpPr>
        <p:spPr bwMode="auto">
          <a:xfrm>
            <a:off x="457200" y="1909763"/>
            <a:ext cx="1831975" cy="457200"/>
          </a:xfrm>
          <a:prstGeom prst="rightArrow">
            <a:avLst>
              <a:gd name="adj1" fmla="val 50000"/>
              <a:gd name="adj2" fmla="val 100174"/>
            </a:avLst>
          </a:prstGeom>
          <a:solidFill>
            <a:srgbClr val="FF0000"/>
          </a:solidFill>
          <a:ln w="9525">
            <a:noFill/>
            <a:miter lim="800000"/>
            <a:headEnd/>
            <a:tailEnd/>
          </a:ln>
        </p:spPr>
        <p:txBody>
          <a:bodyPr wrap="none" anchor="ctr"/>
          <a:lstStyle/>
          <a:p>
            <a:pPr algn="ctr" eaLnBrk="0" hangingPunct="0"/>
            <a:endParaRPr lang="cs-CZ">
              <a:solidFill>
                <a:srgbClr val="FF0000"/>
              </a:solidFill>
              <a:latin typeface="Arial" pitchFamily="34" charset="0"/>
            </a:endParaRPr>
          </a:p>
        </p:txBody>
      </p:sp>
      <p:sp>
        <p:nvSpPr>
          <p:cNvPr id="37898" name="AutoShape 15"/>
          <p:cNvSpPr>
            <a:spLocks noChangeArrowheads="1"/>
          </p:cNvSpPr>
          <p:nvPr/>
        </p:nvSpPr>
        <p:spPr bwMode="auto">
          <a:xfrm>
            <a:off x="7146925" y="1990725"/>
            <a:ext cx="598488" cy="254000"/>
          </a:xfrm>
          <a:prstGeom prst="rightArrow">
            <a:avLst>
              <a:gd name="adj1" fmla="val 50000"/>
              <a:gd name="adj2" fmla="val 58906"/>
            </a:avLst>
          </a:prstGeom>
          <a:solidFill>
            <a:srgbClr val="FF0000"/>
          </a:solidFill>
          <a:ln w="9525">
            <a:noFill/>
            <a:miter lim="800000"/>
            <a:headEnd/>
            <a:tailEnd/>
          </a:ln>
        </p:spPr>
        <p:txBody>
          <a:bodyPr wrap="none" anchor="ctr"/>
          <a:lstStyle/>
          <a:p>
            <a:pPr algn="ctr" eaLnBrk="0" hangingPunct="0"/>
            <a:endParaRPr lang="cs-CZ"/>
          </a:p>
        </p:txBody>
      </p:sp>
      <p:sp>
        <p:nvSpPr>
          <p:cNvPr id="37899" name="Line 17"/>
          <p:cNvSpPr>
            <a:spLocks noChangeShapeType="1"/>
          </p:cNvSpPr>
          <p:nvPr/>
        </p:nvSpPr>
        <p:spPr bwMode="auto">
          <a:xfrm flipH="1" flipV="1">
            <a:off x="4724400" y="1981200"/>
            <a:ext cx="228600" cy="1143000"/>
          </a:xfrm>
          <a:prstGeom prst="line">
            <a:avLst/>
          </a:prstGeom>
          <a:noFill/>
          <a:ln w="57150">
            <a:solidFill>
              <a:schemeClr val="tx1"/>
            </a:solidFill>
            <a:round/>
            <a:headEnd/>
            <a:tailEnd type="triangle" w="med" len="med"/>
          </a:ln>
        </p:spPr>
        <p:txBody>
          <a:bodyPr wrap="none" anchor="ctr"/>
          <a:lstStyle/>
          <a:p>
            <a:endParaRPr lang="cs-CZ"/>
          </a:p>
        </p:txBody>
      </p:sp>
      <p:sp>
        <p:nvSpPr>
          <p:cNvPr id="37900" name="Text Box 18"/>
          <p:cNvSpPr txBox="1">
            <a:spLocks noChangeArrowheads="1"/>
          </p:cNvSpPr>
          <p:nvPr/>
        </p:nvSpPr>
        <p:spPr bwMode="auto">
          <a:xfrm>
            <a:off x="2667000" y="3200400"/>
            <a:ext cx="4957763" cy="457200"/>
          </a:xfrm>
          <a:prstGeom prst="rect">
            <a:avLst/>
          </a:prstGeom>
          <a:noFill/>
          <a:ln w="9525">
            <a:noFill/>
            <a:miter lim="800000"/>
            <a:headEnd/>
            <a:tailEnd/>
          </a:ln>
        </p:spPr>
        <p:txBody>
          <a:bodyPr wrap="none">
            <a:spAutoFit/>
          </a:bodyPr>
          <a:lstStyle/>
          <a:p>
            <a:pPr eaLnBrk="0" hangingPunct="0"/>
            <a:r>
              <a:rPr lang="en-US"/>
              <a:t>imperfection acts like a volume current</a:t>
            </a:r>
          </a:p>
        </p:txBody>
      </p:sp>
      <p:graphicFrame>
        <p:nvGraphicFramePr>
          <p:cNvPr id="37890" name="Object 2"/>
          <p:cNvGraphicFramePr>
            <a:graphicFrameLocks noChangeAspect="1"/>
          </p:cNvGraphicFramePr>
          <p:nvPr/>
        </p:nvGraphicFramePr>
        <p:xfrm>
          <a:off x="3841750" y="3786188"/>
          <a:ext cx="2433638" cy="876300"/>
        </p:xfrm>
        <a:graphic>
          <a:graphicData uri="http://schemas.openxmlformats.org/presentationml/2006/ole">
            <p:oleObj spid="_x0000_s37890" name="Equation" r:id="rId3" imgW="635000" imgH="228600" progId="">
              <p:embed/>
            </p:oleObj>
          </a:graphicData>
        </a:graphic>
      </p:graphicFrame>
      <p:sp>
        <p:nvSpPr>
          <p:cNvPr id="37901" name="Line 20"/>
          <p:cNvSpPr>
            <a:spLocks noChangeShapeType="1"/>
          </p:cNvSpPr>
          <p:nvPr/>
        </p:nvSpPr>
        <p:spPr bwMode="auto">
          <a:xfrm flipV="1">
            <a:off x="4876800" y="3886200"/>
            <a:ext cx="1219200" cy="762000"/>
          </a:xfrm>
          <a:prstGeom prst="line">
            <a:avLst/>
          </a:prstGeom>
          <a:noFill/>
          <a:ln w="76200">
            <a:solidFill>
              <a:srgbClr val="FF0000"/>
            </a:solidFill>
            <a:round/>
            <a:headEnd/>
            <a:tailEnd/>
          </a:ln>
        </p:spPr>
        <p:txBody>
          <a:bodyPr wrap="none" anchor="ctr"/>
          <a:lstStyle/>
          <a:p>
            <a:endParaRPr lang="cs-CZ"/>
          </a:p>
        </p:txBody>
      </p:sp>
      <p:sp>
        <p:nvSpPr>
          <p:cNvPr id="37902" name="Text Box 21"/>
          <p:cNvSpPr txBox="1">
            <a:spLocks noChangeArrowheads="1"/>
          </p:cNvSpPr>
          <p:nvPr/>
        </p:nvSpPr>
        <p:spPr bwMode="auto">
          <a:xfrm>
            <a:off x="266700" y="4892675"/>
            <a:ext cx="8829675" cy="622300"/>
          </a:xfrm>
          <a:prstGeom prst="rect">
            <a:avLst/>
          </a:prstGeom>
          <a:noFill/>
          <a:ln w="9525">
            <a:noFill/>
            <a:miter lim="800000"/>
            <a:headEnd/>
            <a:tailEnd/>
          </a:ln>
        </p:spPr>
        <p:txBody>
          <a:bodyPr wrap="none">
            <a:spAutoFit/>
          </a:bodyPr>
          <a:lstStyle/>
          <a:p>
            <a:pPr eaLnBrk="0" hangingPunct="0"/>
            <a:r>
              <a:rPr lang="en-US" sz="3200" i="1">
                <a:solidFill>
                  <a:srgbClr val="FF0000"/>
                </a:solidFill>
              </a:rPr>
              <a:t>Incorrect</a:t>
            </a:r>
            <a:r>
              <a:rPr lang="en-US" sz="3200">
                <a:solidFill>
                  <a:srgbClr val="FF0000"/>
                </a:solidFill>
              </a:rPr>
              <a:t> for large </a:t>
            </a:r>
            <a:r>
              <a:rPr lang="en-US" sz="3200">
                <a:solidFill>
                  <a:srgbClr val="FF0000"/>
                </a:solidFill>
                <a:latin typeface="Symbol" pitchFamily="18" charset="2"/>
              </a:rPr>
              <a:t>De</a:t>
            </a:r>
            <a:r>
              <a:rPr lang="en-US" sz="3200"/>
              <a:t> (except in 2d TM polarization)</a:t>
            </a:r>
            <a:endParaRPr lang="en-US" sz="3200" i="1"/>
          </a:p>
        </p:txBody>
      </p:sp>
      <p:sp>
        <p:nvSpPr>
          <p:cNvPr id="37903" name="Rectangle 22"/>
          <p:cNvSpPr>
            <a:spLocks noChangeArrowheads="1"/>
          </p:cNvSpPr>
          <p:nvPr/>
        </p:nvSpPr>
        <p:spPr bwMode="auto">
          <a:xfrm>
            <a:off x="685800" y="6248400"/>
            <a:ext cx="4038600" cy="609600"/>
          </a:xfrm>
          <a:prstGeom prst="rect">
            <a:avLst/>
          </a:prstGeom>
          <a:solidFill>
            <a:schemeClr val="bg2"/>
          </a:solidFill>
          <a:ln w="9525">
            <a:solidFill>
              <a:schemeClr val="bg2"/>
            </a:solidFill>
            <a:miter lim="800000"/>
            <a:headEnd/>
            <a:tailEnd/>
          </a:ln>
        </p:spPr>
        <p:txBody>
          <a:bodyPr wrap="none" anchor="ctr"/>
          <a:lstStyle/>
          <a:p>
            <a:pPr algn="ctr" eaLnBrk="0" hangingPunct="0"/>
            <a:endParaRPr lang="cs-CZ"/>
          </a:p>
        </p:txBody>
      </p:sp>
      <p:sp>
        <p:nvSpPr>
          <p:cNvPr id="37904" name="Line 23"/>
          <p:cNvSpPr>
            <a:spLocks noChangeShapeType="1"/>
          </p:cNvSpPr>
          <p:nvPr/>
        </p:nvSpPr>
        <p:spPr bwMode="auto">
          <a:xfrm>
            <a:off x="1676400" y="5867400"/>
            <a:ext cx="1981200" cy="0"/>
          </a:xfrm>
          <a:prstGeom prst="line">
            <a:avLst/>
          </a:prstGeom>
          <a:noFill/>
          <a:ln w="9525">
            <a:solidFill>
              <a:srgbClr val="FF0000"/>
            </a:solidFill>
            <a:round/>
            <a:headEnd/>
            <a:tailEnd type="triangle" w="med" len="med"/>
          </a:ln>
        </p:spPr>
        <p:txBody>
          <a:bodyPr wrap="none" anchor="ctr"/>
          <a:lstStyle/>
          <a:p>
            <a:endParaRPr lang="cs-CZ"/>
          </a:p>
        </p:txBody>
      </p:sp>
      <p:sp>
        <p:nvSpPr>
          <p:cNvPr id="37905" name="Line 24"/>
          <p:cNvSpPr>
            <a:spLocks noChangeShapeType="1"/>
          </p:cNvSpPr>
          <p:nvPr/>
        </p:nvSpPr>
        <p:spPr bwMode="auto">
          <a:xfrm>
            <a:off x="1676400" y="6019800"/>
            <a:ext cx="1981200" cy="0"/>
          </a:xfrm>
          <a:prstGeom prst="line">
            <a:avLst/>
          </a:prstGeom>
          <a:noFill/>
          <a:ln w="9525">
            <a:solidFill>
              <a:srgbClr val="FF0000"/>
            </a:solidFill>
            <a:round/>
            <a:headEnd/>
            <a:tailEnd type="triangle" w="med" len="med"/>
          </a:ln>
        </p:spPr>
        <p:txBody>
          <a:bodyPr wrap="none" anchor="ctr"/>
          <a:lstStyle/>
          <a:p>
            <a:endParaRPr lang="cs-CZ"/>
          </a:p>
        </p:txBody>
      </p:sp>
      <p:sp>
        <p:nvSpPr>
          <p:cNvPr id="37906" name="Line 25"/>
          <p:cNvSpPr>
            <a:spLocks noChangeShapeType="1"/>
          </p:cNvSpPr>
          <p:nvPr/>
        </p:nvSpPr>
        <p:spPr bwMode="auto">
          <a:xfrm>
            <a:off x="1676400" y="6172200"/>
            <a:ext cx="1981200" cy="0"/>
          </a:xfrm>
          <a:prstGeom prst="line">
            <a:avLst/>
          </a:prstGeom>
          <a:noFill/>
          <a:ln w="9525">
            <a:solidFill>
              <a:srgbClr val="FF0000"/>
            </a:solidFill>
            <a:round/>
            <a:headEnd/>
            <a:tailEnd type="triangle" w="med" len="med"/>
          </a:ln>
        </p:spPr>
        <p:txBody>
          <a:bodyPr wrap="none" anchor="ctr"/>
          <a:lstStyle/>
          <a:p>
            <a:endParaRPr lang="cs-CZ"/>
          </a:p>
        </p:txBody>
      </p:sp>
      <p:sp>
        <p:nvSpPr>
          <p:cNvPr id="37907" name="Line 26"/>
          <p:cNvSpPr>
            <a:spLocks noChangeShapeType="1"/>
          </p:cNvSpPr>
          <p:nvPr/>
        </p:nvSpPr>
        <p:spPr bwMode="auto">
          <a:xfrm>
            <a:off x="1676400" y="6324600"/>
            <a:ext cx="1981200" cy="0"/>
          </a:xfrm>
          <a:prstGeom prst="line">
            <a:avLst/>
          </a:prstGeom>
          <a:noFill/>
          <a:ln w="9525">
            <a:solidFill>
              <a:srgbClr val="FF0000"/>
            </a:solidFill>
            <a:round/>
            <a:headEnd/>
            <a:tailEnd type="triangle" w="med" len="med"/>
          </a:ln>
        </p:spPr>
        <p:txBody>
          <a:bodyPr wrap="none" anchor="ctr"/>
          <a:lstStyle/>
          <a:p>
            <a:endParaRPr lang="cs-CZ"/>
          </a:p>
        </p:txBody>
      </p:sp>
      <p:sp>
        <p:nvSpPr>
          <p:cNvPr id="37908" name="Line 27"/>
          <p:cNvSpPr>
            <a:spLocks noChangeShapeType="1"/>
          </p:cNvSpPr>
          <p:nvPr/>
        </p:nvSpPr>
        <p:spPr bwMode="auto">
          <a:xfrm>
            <a:off x="1676400" y="6477000"/>
            <a:ext cx="1981200" cy="0"/>
          </a:xfrm>
          <a:prstGeom prst="line">
            <a:avLst/>
          </a:prstGeom>
          <a:noFill/>
          <a:ln w="9525">
            <a:solidFill>
              <a:srgbClr val="FF0000"/>
            </a:solidFill>
            <a:round/>
            <a:headEnd/>
            <a:tailEnd type="triangle" w="med" len="med"/>
          </a:ln>
        </p:spPr>
        <p:txBody>
          <a:bodyPr wrap="none" anchor="ctr"/>
          <a:lstStyle/>
          <a:p>
            <a:endParaRPr lang="cs-CZ"/>
          </a:p>
        </p:txBody>
      </p:sp>
      <p:sp>
        <p:nvSpPr>
          <p:cNvPr id="37909" name="Text Box 28"/>
          <p:cNvSpPr txBox="1">
            <a:spLocks noChangeArrowheads="1"/>
          </p:cNvSpPr>
          <p:nvPr/>
        </p:nvSpPr>
        <p:spPr bwMode="auto">
          <a:xfrm>
            <a:off x="1135063" y="5805488"/>
            <a:ext cx="541337" cy="519112"/>
          </a:xfrm>
          <a:prstGeom prst="rect">
            <a:avLst/>
          </a:prstGeom>
          <a:noFill/>
          <a:ln w="9525">
            <a:noFill/>
            <a:miter lim="800000"/>
            <a:headEnd/>
            <a:tailEnd/>
          </a:ln>
        </p:spPr>
        <p:txBody>
          <a:bodyPr wrap="none">
            <a:spAutoFit/>
          </a:bodyPr>
          <a:lstStyle/>
          <a:p>
            <a:pPr eaLnBrk="0" hangingPunct="0"/>
            <a:r>
              <a:rPr lang="en-US" sz="2800" b="1">
                <a:solidFill>
                  <a:srgbClr val="FF0000"/>
                </a:solidFill>
              </a:rPr>
              <a:t>E</a:t>
            </a:r>
            <a:r>
              <a:rPr lang="en-US" sz="2800" baseline="-25000">
                <a:solidFill>
                  <a:srgbClr val="FF0000"/>
                </a:solidFill>
              </a:rPr>
              <a:t>0</a:t>
            </a:r>
            <a:endParaRPr lang="en-US" sz="2800">
              <a:solidFill>
                <a:srgbClr val="FF0000"/>
              </a:solidFill>
            </a:endParaRPr>
          </a:p>
        </p:txBody>
      </p:sp>
      <p:sp>
        <p:nvSpPr>
          <p:cNvPr id="37910" name="Text Box 29"/>
          <p:cNvSpPr txBox="1">
            <a:spLocks noChangeArrowheads="1"/>
          </p:cNvSpPr>
          <p:nvPr/>
        </p:nvSpPr>
        <p:spPr bwMode="auto">
          <a:xfrm>
            <a:off x="4879975" y="5624513"/>
            <a:ext cx="3808413" cy="1049337"/>
          </a:xfrm>
          <a:prstGeom prst="rect">
            <a:avLst/>
          </a:prstGeom>
          <a:noFill/>
          <a:ln w="9525">
            <a:noFill/>
            <a:miter lim="800000"/>
            <a:headEnd/>
            <a:tailEnd/>
          </a:ln>
        </p:spPr>
        <p:txBody>
          <a:bodyPr wrap="none">
            <a:spAutoFit/>
          </a:bodyPr>
          <a:lstStyle/>
          <a:p>
            <a:pPr algn="ctr" eaLnBrk="0" hangingPunct="0"/>
            <a:r>
              <a:rPr lang="en-US" sz="3200">
                <a:latin typeface="Symbol" pitchFamily="18" charset="2"/>
              </a:rPr>
              <a:t>De</a:t>
            </a:r>
            <a:r>
              <a:rPr lang="en-US" sz="3200"/>
              <a:t> </a:t>
            </a:r>
            <a:r>
              <a:rPr lang="ja-JP" altLang="en-US" sz="3200">
                <a:solidFill>
                  <a:srgbClr val="FF0000"/>
                </a:solidFill>
              </a:rPr>
              <a:t>“</a:t>
            </a:r>
            <a:r>
              <a:rPr lang="en-US" altLang="ja-JP" sz="3200">
                <a:solidFill>
                  <a:srgbClr val="FF0000"/>
                </a:solidFill>
              </a:rPr>
              <a:t>bump</a:t>
            </a:r>
            <a:r>
              <a:rPr lang="ja-JP" altLang="en-US" sz="3200">
                <a:solidFill>
                  <a:srgbClr val="FF0000"/>
                </a:solidFill>
              </a:rPr>
              <a:t>”</a:t>
            </a:r>
            <a:r>
              <a:rPr lang="en-US" altLang="ja-JP" sz="3200">
                <a:solidFill>
                  <a:srgbClr val="FF0000"/>
                </a:solidFill>
              </a:rPr>
              <a:t> </a:t>
            </a:r>
            <a:r>
              <a:rPr lang="en-US" altLang="ja-JP" sz="3200" i="1">
                <a:solidFill>
                  <a:srgbClr val="FF0000"/>
                </a:solidFill>
              </a:rPr>
              <a:t>changes </a:t>
            </a:r>
            <a:r>
              <a:rPr lang="en-US" altLang="ja-JP" sz="3200" b="1">
                <a:solidFill>
                  <a:srgbClr val="FF0000"/>
                </a:solidFill>
              </a:rPr>
              <a:t>E</a:t>
            </a:r>
            <a:endParaRPr lang="en-US" altLang="ja-JP" sz="2800">
              <a:solidFill>
                <a:srgbClr val="FF0000"/>
              </a:solidFill>
            </a:endParaRPr>
          </a:p>
          <a:p>
            <a:pPr algn="ctr" eaLnBrk="0" hangingPunct="0"/>
            <a:r>
              <a:rPr lang="en-US" sz="2800"/>
              <a:t>(</a:t>
            </a:r>
            <a:r>
              <a:rPr lang="en-US" sz="2800" i="1"/>
              <a:t>E</a:t>
            </a:r>
            <a:r>
              <a:rPr lang="en-US" sz="2800" baseline="-25000">
                <a:sym typeface="Symbol" pitchFamily="18" charset="2"/>
              </a:rPr>
              <a:t></a:t>
            </a:r>
            <a:r>
              <a:rPr lang="en-US" sz="2800">
                <a:sym typeface="Symbol" pitchFamily="18" charset="2"/>
              </a:rPr>
              <a:t> is </a:t>
            </a:r>
            <a:r>
              <a:rPr lang="en-US" sz="2800" i="1">
                <a:sym typeface="Symbol" pitchFamily="18" charset="2"/>
              </a:rPr>
              <a:t>discontinuous</a:t>
            </a:r>
            <a:r>
              <a:rPr lang="en-US" sz="2800">
                <a:sym typeface="Symbol" pitchFamily="18" charset="2"/>
              </a:rPr>
              <a:t>)</a:t>
            </a:r>
            <a:endParaRPr lang="en-US" sz="2800"/>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228600" y="0"/>
            <a:ext cx="8686800" cy="1143000"/>
          </a:xfrm>
        </p:spPr>
        <p:txBody>
          <a:bodyPr/>
          <a:lstStyle/>
          <a:p>
            <a:r>
              <a:rPr lang="en-US" sz="4000" smtClean="0">
                <a:solidFill>
                  <a:schemeClr val="accent2"/>
                </a:solidFill>
                <a:ea typeface="ＭＳ Ｐゴシック" charset="-128"/>
              </a:rPr>
              <a:t>Scattering Theory</a:t>
            </a:r>
            <a:r>
              <a:rPr lang="en-US" sz="4000" smtClean="0">
                <a:ea typeface="ＭＳ Ｐゴシック" charset="-128"/>
              </a:rPr>
              <a:t> (for small scatterers)</a:t>
            </a:r>
          </a:p>
        </p:txBody>
      </p:sp>
      <p:sp>
        <p:nvSpPr>
          <p:cNvPr id="280579" name="Line 3"/>
          <p:cNvSpPr>
            <a:spLocks noChangeShapeType="1"/>
          </p:cNvSpPr>
          <p:nvPr/>
        </p:nvSpPr>
        <p:spPr bwMode="auto">
          <a:xfrm>
            <a:off x="5334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80" name="Line 4"/>
          <p:cNvSpPr>
            <a:spLocks noChangeShapeType="1"/>
          </p:cNvSpPr>
          <p:nvPr/>
        </p:nvSpPr>
        <p:spPr bwMode="auto">
          <a:xfrm>
            <a:off x="838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81" name="Line 5"/>
          <p:cNvSpPr>
            <a:spLocks noChangeShapeType="1"/>
          </p:cNvSpPr>
          <p:nvPr/>
        </p:nvSpPr>
        <p:spPr bwMode="auto">
          <a:xfrm>
            <a:off x="11430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82" name="Line 6"/>
          <p:cNvSpPr>
            <a:spLocks noChangeShapeType="1"/>
          </p:cNvSpPr>
          <p:nvPr/>
        </p:nvSpPr>
        <p:spPr bwMode="auto">
          <a:xfrm>
            <a:off x="14478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83" name="Line 7"/>
          <p:cNvSpPr>
            <a:spLocks noChangeShapeType="1"/>
          </p:cNvSpPr>
          <p:nvPr/>
        </p:nvSpPr>
        <p:spPr bwMode="auto">
          <a:xfrm>
            <a:off x="17526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84" name="Line 8"/>
          <p:cNvSpPr>
            <a:spLocks noChangeShapeType="1"/>
          </p:cNvSpPr>
          <p:nvPr/>
        </p:nvSpPr>
        <p:spPr bwMode="auto">
          <a:xfrm>
            <a:off x="20574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85" name="Line 9"/>
          <p:cNvSpPr>
            <a:spLocks noChangeShapeType="1"/>
          </p:cNvSpPr>
          <p:nvPr/>
        </p:nvSpPr>
        <p:spPr bwMode="auto">
          <a:xfrm>
            <a:off x="2362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86" name="Line 10"/>
          <p:cNvSpPr>
            <a:spLocks noChangeShapeType="1"/>
          </p:cNvSpPr>
          <p:nvPr/>
        </p:nvSpPr>
        <p:spPr bwMode="auto">
          <a:xfrm>
            <a:off x="990600" y="4419600"/>
            <a:ext cx="914400" cy="0"/>
          </a:xfrm>
          <a:prstGeom prst="line">
            <a:avLst/>
          </a:prstGeom>
          <a:noFill/>
          <a:ln w="76200">
            <a:solidFill>
              <a:schemeClr val="tx1"/>
            </a:solidFill>
            <a:round/>
            <a:headEnd/>
            <a:tailEnd type="triangle" w="med" len="med"/>
          </a:ln>
        </p:spPr>
        <p:txBody>
          <a:bodyPr wrap="none" anchor="ctr"/>
          <a:lstStyle/>
          <a:p>
            <a:endParaRPr lang="cs-CZ"/>
          </a:p>
        </p:txBody>
      </p:sp>
      <p:sp>
        <p:nvSpPr>
          <p:cNvPr id="280587" name="Text Box 11"/>
          <p:cNvSpPr txBox="1">
            <a:spLocks noChangeArrowheads="1"/>
          </p:cNvSpPr>
          <p:nvPr/>
        </p:nvSpPr>
        <p:spPr bwMode="auto">
          <a:xfrm>
            <a:off x="212725" y="4568825"/>
            <a:ext cx="3357563" cy="488950"/>
          </a:xfrm>
          <a:prstGeom prst="rect">
            <a:avLst/>
          </a:prstGeom>
          <a:noFill/>
          <a:ln w="9525">
            <a:noFill/>
            <a:miter lim="800000"/>
            <a:headEnd/>
            <a:tailEnd/>
          </a:ln>
        </p:spPr>
        <p:txBody>
          <a:bodyPr wrap="none">
            <a:spAutoFit/>
          </a:bodyPr>
          <a:lstStyle/>
          <a:p>
            <a:pPr eaLnBrk="0" hangingPunct="0"/>
            <a:r>
              <a:rPr lang="en-US"/>
              <a:t>incident wave </a:t>
            </a:r>
            <a:r>
              <a:rPr lang="en-US" b="1"/>
              <a:t>E</a:t>
            </a:r>
            <a:r>
              <a:rPr lang="en-US" baseline="-25000"/>
              <a:t>0</a:t>
            </a:r>
            <a:r>
              <a:rPr lang="en-US"/>
              <a:t> (</a:t>
            </a:r>
            <a:r>
              <a:rPr lang="en-US">
                <a:latin typeface="Symbol" pitchFamily="18" charset="2"/>
              </a:rPr>
              <a:t>l</a:t>
            </a:r>
            <a:r>
              <a:rPr lang="en-US"/>
              <a:t> &gt;&gt; </a:t>
            </a:r>
            <a:r>
              <a:rPr lang="en-US" i="1"/>
              <a:t>d</a:t>
            </a:r>
            <a:r>
              <a:rPr lang="en-US"/>
              <a:t>)</a:t>
            </a:r>
          </a:p>
        </p:txBody>
      </p:sp>
      <p:sp>
        <p:nvSpPr>
          <p:cNvPr id="280588" name="Oval 12"/>
          <p:cNvSpPr>
            <a:spLocks noChangeArrowheads="1"/>
          </p:cNvSpPr>
          <p:nvPr/>
        </p:nvSpPr>
        <p:spPr bwMode="auto">
          <a:xfrm>
            <a:off x="2514600" y="2286000"/>
            <a:ext cx="685800" cy="6858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80589" name="Line 13"/>
          <p:cNvSpPr>
            <a:spLocks noChangeShapeType="1"/>
          </p:cNvSpPr>
          <p:nvPr/>
        </p:nvSpPr>
        <p:spPr bwMode="auto">
          <a:xfrm>
            <a:off x="2743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90" name="Line 14"/>
          <p:cNvSpPr>
            <a:spLocks noChangeShapeType="1"/>
          </p:cNvSpPr>
          <p:nvPr/>
        </p:nvSpPr>
        <p:spPr bwMode="auto">
          <a:xfrm>
            <a:off x="3124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91" name="Line 15"/>
          <p:cNvSpPr>
            <a:spLocks noChangeShapeType="1"/>
          </p:cNvSpPr>
          <p:nvPr/>
        </p:nvSpPr>
        <p:spPr bwMode="auto">
          <a:xfrm>
            <a:off x="3505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92" name="Line 16"/>
          <p:cNvSpPr>
            <a:spLocks noChangeShapeType="1"/>
          </p:cNvSpPr>
          <p:nvPr/>
        </p:nvSpPr>
        <p:spPr bwMode="auto">
          <a:xfrm>
            <a:off x="3886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93" name="Line 17"/>
          <p:cNvSpPr>
            <a:spLocks noChangeShapeType="1"/>
          </p:cNvSpPr>
          <p:nvPr/>
        </p:nvSpPr>
        <p:spPr bwMode="auto">
          <a:xfrm>
            <a:off x="4267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94" name="Line 18"/>
          <p:cNvSpPr>
            <a:spLocks noChangeShapeType="1"/>
          </p:cNvSpPr>
          <p:nvPr/>
        </p:nvSpPr>
        <p:spPr bwMode="auto">
          <a:xfrm>
            <a:off x="4648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0595" name="Line 19"/>
          <p:cNvSpPr>
            <a:spLocks noChangeShapeType="1"/>
          </p:cNvSpPr>
          <p:nvPr/>
        </p:nvSpPr>
        <p:spPr bwMode="auto">
          <a:xfrm>
            <a:off x="5029200" y="1295400"/>
            <a:ext cx="0" cy="2667000"/>
          </a:xfrm>
          <a:prstGeom prst="line">
            <a:avLst/>
          </a:prstGeom>
          <a:noFill/>
          <a:ln w="9525">
            <a:solidFill>
              <a:srgbClr val="FF0000"/>
            </a:solidFill>
            <a:round/>
            <a:headEnd type="triangle" w="med" len="med"/>
            <a:tailEnd/>
          </a:ln>
        </p:spPr>
        <p:txBody>
          <a:bodyPr wrap="none" anchor="ctr"/>
          <a:lstStyle/>
          <a:p>
            <a:endParaRPr lang="cs-CZ"/>
          </a:p>
        </p:txBody>
      </p:sp>
      <p:grpSp>
        <p:nvGrpSpPr>
          <p:cNvPr id="280596" name="Group 20"/>
          <p:cNvGrpSpPr>
            <a:grpSpLocks/>
          </p:cNvGrpSpPr>
          <p:nvPr/>
        </p:nvGrpSpPr>
        <p:grpSpPr bwMode="auto">
          <a:xfrm>
            <a:off x="3048000" y="1524000"/>
            <a:ext cx="914400" cy="990600"/>
            <a:chOff x="1776" y="1056"/>
            <a:chExt cx="576" cy="624"/>
          </a:xfrm>
        </p:grpSpPr>
        <p:sp>
          <p:nvSpPr>
            <p:cNvPr id="280627" name="Arc 21"/>
            <p:cNvSpPr>
              <a:spLocks/>
            </p:cNvSpPr>
            <p:nvPr/>
          </p:nvSpPr>
          <p:spPr bwMode="auto">
            <a:xfrm>
              <a:off x="1776" y="1248"/>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sp>
          <p:nvSpPr>
            <p:cNvPr id="280628" name="Arc 22"/>
            <p:cNvSpPr>
              <a:spLocks/>
            </p:cNvSpPr>
            <p:nvPr/>
          </p:nvSpPr>
          <p:spPr bwMode="auto">
            <a:xfrm>
              <a:off x="1920" y="1056"/>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grpSp>
      <p:grpSp>
        <p:nvGrpSpPr>
          <p:cNvPr id="280597" name="Group 23"/>
          <p:cNvGrpSpPr>
            <a:grpSpLocks/>
          </p:cNvGrpSpPr>
          <p:nvPr/>
        </p:nvGrpSpPr>
        <p:grpSpPr bwMode="auto">
          <a:xfrm flipH="1">
            <a:off x="1752600" y="1524000"/>
            <a:ext cx="914400" cy="990600"/>
            <a:chOff x="1776" y="1056"/>
            <a:chExt cx="576" cy="624"/>
          </a:xfrm>
        </p:grpSpPr>
        <p:sp>
          <p:nvSpPr>
            <p:cNvPr id="280625" name="Arc 24"/>
            <p:cNvSpPr>
              <a:spLocks/>
            </p:cNvSpPr>
            <p:nvPr/>
          </p:nvSpPr>
          <p:spPr bwMode="auto">
            <a:xfrm>
              <a:off x="1776" y="1248"/>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sp>
          <p:nvSpPr>
            <p:cNvPr id="280626" name="Arc 25"/>
            <p:cNvSpPr>
              <a:spLocks/>
            </p:cNvSpPr>
            <p:nvPr/>
          </p:nvSpPr>
          <p:spPr bwMode="auto">
            <a:xfrm>
              <a:off x="1920" y="1056"/>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grpSp>
      <p:grpSp>
        <p:nvGrpSpPr>
          <p:cNvPr id="280598" name="Group 26"/>
          <p:cNvGrpSpPr>
            <a:grpSpLocks/>
          </p:cNvGrpSpPr>
          <p:nvPr/>
        </p:nvGrpSpPr>
        <p:grpSpPr bwMode="auto">
          <a:xfrm flipV="1">
            <a:off x="3048000" y="2895600"/>
            <a:ext cx="914400" cy="990600"/>
            <a:chOff x="1776" y="1056"/>
            <a:chExt cx="576" cy="624"/>
          </a:xfrm>
        </p:grpSpPr>
        <p:sp>
          <p:nvSpPr>
            <p:cNvPr id="280623" name="Arc 27"/>
            <p:cNvSpPr>
              <a:spLocks/>
            </p:cNvSpPr>
            <p:nvPr/>
          </p:nvSpPr>
          <p:spPr bwMode="auto">
            <a:xfrm>
              <a:off x="1776" y="1248"/>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sp>
          <p:nvSpPr>
            <p:cNvPr id="280624" name="Arc 28"/>
            <p:cNvSpPr>
              <a:spLocks/>
            </p:cNvSpPr>
            <p:nvPr/>
          </p:nvSpPr>
          <p:spPr bwMode="auto">
            <a:xfrm>
              <a:off x="1920" y="1056"/>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grpSp>
      <p:grpSp>
        <p:nvGrpSpPr>
          <p:cNvPr id="280599" name="Group 29"/>
          <p:cNvGrpSpPr>
            <a:grpSpLocks/>
          </p:cNvGrpSpPr>
          <p:nvPr/>
        </p:nvGrpSpPr>
        <p:grpSpPr bwMode="auto">
          <a:xfrm flipH="1" flipV="1">
            <a:off x="1752600" y="2895600"/>
            <a:ext cx="914400" cy="990600"/>
            <a:chOff x="1776" y="1056"/>
            <a:chExt cx="576" cy="624"/>
          </a:xfrm>
        </p:grpSpPr>
        <p:sp>
          <p:nvSpPr>
            <p:cNvPr id="280621" name="Arc 30"/>
            <p:cNvSpPr>
              <a:spLocks/>
            </p:cNvSpPr>
            <p:nvPr/>
          </p:nvSpPr>
          <p:spPr bwMode="auto">
            <a:xfrm>
              <a:off x="1776" y="1248"/>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sp>
          <p:nvSpPr>
            <p:cNvPr id="280622" name="Arc 31"/>
            <p:cNvSpPr>
              <a:spLocks/>
            </p:cNvSpPr>
            <p:nvPr/>
          </p:nvSpPr>
          <p:spPr bwMode="auto">
            <a:xfrm>
              <a:off x="1920" y="1056"/>
              <a:ext cx="432" cy="4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9525">
              <a:solidFill>
                <a:schemeClr val="accent2"/>
              </a:solidFill>
              <a:round/>
              <a:headEnd/>
              <a:tailEnd/>
            </a:ln>
          </p:spPr>
          <p:txBody>
            <a:bodyPr wrap="none" anchor="ctr"/>
            <a:lstStyle/>
            <a:p>
              <a:endParaRPr lang="cs-CZ"/>
            </a:p>
          </p:txBody>
        </p:sp>
      </p:grpSp>
      <p:sp>
        <p:nvSpPr>
          <p:cNvPr id="280600" name="Line 32"/>
          <p:cNvSpPr>
            <a:spLocks noChangeShapeType="1"/>
          </p:cNvSpPr>
          <p:nvPr/>
        </p:nvSpPr>
        <p:spPr bwMode="auto">
          <a:xfrm>
            <a:off x="3581400" y="3505200"/>
            <a:ext cx="609600" cy="685800"/>
          </a:xfrm>
          <a:prstGeom prst="line">
            <a:avLst/>
          </a:prstGeom>
          <a:noFill/>
          <a:ln w="9525">
            <a:solidFill>
              <a:schemeClr val="tx1"/>
            </a:solidFill>
            <a:round/>
            <a:headEnd/>
            <a:tailEnd type="triangle" w="med" len="med"/>
          </a:ln>
        </p:spPr>
        <p:txBody>
          <a:bodyPr wrap="none" anchor="ctr"/>
          <a:lstStyle/>
          <a:p>
            <a:endParaRPr lang="cs-CZ"/>
          </a:p>
        </p:txBody>
      </p:sp>
      <p:sp>
        <p:nvSpPr>
          <p:cNvPr id="280601" name="Text Box 33"/>
          <p:cNvSpPr txBox="1">
            <a:spLocks noChangeArrowheads="1"/>
          </p:cNvSpPr>
          <p:nvPr/>
        </p:nvSpPr>
        <p:spPr bwMode="auto">
          <a:xfrm>
            <a:off x="3505200" y="4267200"/>
            <a:ext cx="2187575" cy="457200"/>
          </a:xfrm>
          <a:prstGeom prst="rect">
            <a:avLst/>
          </a:prstGeom>
          <a:noFill/>
          <a:ln w="9525">
            <a:noFill/>
            <a:miter lim="800000"/>
            <a:headEnd/>
            <a:tailEnd/>
          </a:ln>
        </p:spPr>
        <p:txBody>
          <a:bodyPr wrap="none">
            <a:spAutoFit/>
          </a:bodyPr>
          <a:lstStyle/>
          <a:p>
            <a:pPr eaLnBrk="0" hangingPunct="0"/>
            <a:r>
              <a:rPr lang="en-US">
                <a:solidFill>
                  <a:schemeClr val="accent2"/>
                </a:solidFill>
              </a:rPr>
              <a:t>(scattered wave)</a:t>
            </a:r>
          </a:p>
        </p:txBody>
      </p:sp>
      <p:sp>
        <p:nvSpPr>
          <p:cNvPr id="280602" name="Oval 34"/>
          <p:cNvSpPr>
            <a:spLocks noChangeArrowheads="1"/>
          </p:cNvSpPr>
          <p:nvPr/>
        </p:nvSpPr>
        <p:spPr bwMode="auto">
          <a:xfrm>
            <a:off x="7010400" y="2286000"/>
            <a:ext cx="685800" cy="6858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80603" name="Text Box 35"/>
          <p:cNvSpPr txBox="1">
            <a:spLocks noChangeArrowheads="1"/>
          </p:cNvSpPr>
          <p:nvPr/>
        </p:nvSpPr>
        <p:spPr bwMode="auto">
          <a:xfrm>
            <a:off x="7175500" y="1876425"/>
            <a:ext cx="355600" cy="457200"/>
          </a:xfrm>
          <a:prstGeom prst="rect">
            <a:avLst/>
          </a:prstGeom>
          <a:noFill/>
          <a:ln w="9525">
            <a:noFill/>
            <a:miter lim="800000"/>
            <a:headEnd/>
            <a:tailEnd/>
          </a:ln>
        </p:spPr>
        <p:txBody>
          <a:bodyPr wrap="none">
            <a:spAutoFit/>
          </a:bodyPr>
          <a:lstStyle/>
          <a:p>
            <a:pPr algn="ctr" eaLnBrk="0" hangingPunct="0"/>
            <a:r>
              <a:rPr lang="en-US"/>
              <a:t>+</a:t>
            </a:r>
          </a:p>
        </p:txBody>
      </p:sp>
      <p:grpSp>
        <p:nvGrpSpPr>
          <p:cNvPr id="280604" name="Group 36"/>
          <p:cNvGrpSpPr>
            <a:grpSpLocks/>
          </p:cNvGrpSpPr>
          <p:nvPr/>
        </p:nvGrpSpPr>
        <p:grpSpPr bwMode="auto">
          <a:xfrm>
            <a:off x="6800850" y="1936750"/>
            <a:ext cx="520700" cy="631825"/>
            <a:chOff x="4284" y="1220"/>
            <a:chExt cx="328" cy="398"/>
          </a:xfrm>
        </p:grpSpPr>
        <p:sp>
          <p:nvSpPr>
            <p:cNvPr id="280619" name="Text Box 37"/>
            <p:cNvSpPr txBox="1">
              <a:spLocks noChangeArrowheads="1"/>
            </p:cNvSpPr>
            <p:nvPr/>
          </p:nvSpPr>
          <p:spPr bwMode="auto">
            <a:xfrm>
              <a:off x="4388" y="1220"/>
              <a:ext cx="224" cy="288"/>
            </a:xfrm>
            <a:prstGeom prst="rect">
              <a:avLst/>
            </a:prstGeom>
            <a:noFill/>
            <a:ln w="9525">
              <a:noFill/>
              <a:miter lim="800000"/>
              <a:headEnd/>
              <a:tailEnd/>
            </a:ln>
          </p:spPr>
          <p:txBody>
            <a:bodyPr wrap="none">
              <a:spAutoFit/>
            </a:bodyPr>
            <a:lstStyle/>
            <a:p>
              <a:pPr algn="ctr" eaLnBrk="0" hangingPunct="0"/>
              <a:r>
                <a:rPr lang="en-US"/>
                <a:t>+</a:t>
              </a:r>
            </a:p>
          </p:txBody>
        </p:sp>
        <p:sp>
          <p:nvSpPr>
            <p:cNvPr id="280620" name="Text Box 38"/>
            <p:cNvSpPr txBox="1">
              <a:spLocks noChangeArrowheads="1"/>
            </p:cNvSpPr>
            <p:nvPr/>
          </p:nvSpPr>
          <p:spPr bwMode="auto">
            <a:xfrm>
              <a:off x="4284" y="1330"/>
              <a:ext cx="224" cy="288"/>
            </a:xfrm>
            <a:prstGeom prst="rect">
              <a:avLst/>
            </a:prstGeom>
            <a:noFill/>
            <a:ln w="9525">
              <a:noFill/>
              <a:miter lim="800000"/>
              <a:headEnd/>
              <a:tailEnd/>
            </a:ln>
          </p:spPr>
          <p:txBody>
            <a:bodyPr wrap="none">
              <a:spAutoFit/>
            </a:bodyPr>
            <a:lstStyle/>
            <a:p>
              <a:pPr algn="ctr" eaLnBrk="0" hangingPunct="0"/>
              <a:r>
                <a:rPr lang="en-US"/>
                <a:t>+</a:t>
              </a:r>
            </a:p>
          </p:txBody>
        </p:sp>
      </p:grpSp>
      <p:grpSp>
        <p:nvGrpSpPr>
          <p:cNvPr id="280605" name="Group 39"/>
          <p:cNvGrpSpPr>
            <a:grpSpLocks/>
          </p:cNvGrpSpPr>
          <p:nvPr/>
        </p:nvGrpSpPr>
        <p:grpSpPr bwMode="auto">
          <a:xfrm flipH="1">
            <a:off x="7375525" y="1943100"/>
            <a:ext cx="520700" cy="631825"/>
            <a:chOff x="4284" y="1220"/>
            <a:chExt cx="328" cy="398"/>
          </a:xfrm>
        </p:grpSpPr>
        <p:sp>
          <p:nvSpPr>
            <p:cNvPr id="280617" name="Text Box 40"/>
            <p:cNvSpPr txBox="1">
              <a:spLocks noChangeArrowheads="1"/>
            </p:cNvSpPr>
            <p:nvPr/>
          </p:nvSpPr>
          <p:spPr bwMode="auto">
            <a:xfrm>
              <a:off x="4388" y="1220"/>
              <a:ext cx="224" cy="288"/>
            </a:xfrm>
            <a:prstGeom prst="rect">
              <a:avLst/>
            </a:prstGeom>
            <a:noFill/>
            <a:ln w="9525">
              <a:noFill/>
              <a:miter lim="800000"/>
              <a:headEnd/>
              <a:tailEnd/>
            </a:ln>
          </p:spPr>
          <p:txBody>
            <a:bodyPr wrap="none">
              <a:spAutoFit/>
            </a:bodyPr>
            <a:lstStyle/>
            <a:p>
              <a:pPr algn="ctr" eaLnBrk="0" hangingPunct="0"/>
              <a:r>
                <a:rPr lang="en-US"/>
                <a:t>+</a:t>
              </a:r>
            </a:p>
          </p:txBody>
        </p:sp>
        <p:sp>
          <p:nvSpPr>
            <p:cNvPr id="280618" name="Text Box 41"/>
            <p:cNvSpPr txBox="1">
              <a:spLocks noChangeArrowheads="1"/>
            </p:cNvSpPr>
            <p:nvPr/>
          </p:nvSpPr>
          <p:spPr bwMode="auto">
            <a:xfrm>
              <a:off x="4284" y="1330"/>
              <a:ext cx="224" cy="288"/>
            </a:xfrm>
            <a:prstGeom prst="rect">
              <a:avLst/>
            </a:prstGeom>
            <a:noFill/>
            <a:ln w="9525">
              <a:noFill/>
              <a:miter lim="800000"/>
              <a:headEnd/>
              <a:tailEnd/>
            </a:ln>
          </p:spPr>
          <p:txBody>
            <a:bodyPr wrap="none">
              <a:spAutoFit/>
            </a:bodyPr>
            <a:lstStyle/>
            <a:p>
              <a:pPr algn="ctr" eaLnBrk="0" hangingPunct="0"/>
              <a:r>
                <a:rPr lang="en-US"/>
                <a:t>+</a:t>
              </a:r>
            </a:p>
          </p:txBody>
        </p:sp>
      </p:grpSp>
      <p:sp>
        <p:nvSpPr>
          <p:cNvPr id="280606" name="Text Box 42"/>
          <p:cNvSpPr txBox="1">
            <a:spLocks noChangeArrowheads="1"/>
          </p:cNvSpPr>
          <p:nvPr/>
        </p:nvSpPr>
        <p:spPr bwMode="auto">
          <a:xfrm flipV="1">
            <a:off x="7197725" y="2895600"/>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0607" name="Text Box 43"/>
          <p:cNvSpPr txBox="1">
            <a:spLocks noChangeArrowheads="1"/>
          </p:cNvSpPr>
          <p:nvPr/>
        </p:nvSpPr>
        <p:spPr bwMode="auto">
          <a:xfrm flipV="1">
            <a:off x="6988175" y="2835275"/>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0608" name="Text Box 44"/>
          <p:cNvSpPr txBox="1">
            <a:spLocks noChangeArrowheads="1"/>
          </p:cNvSpPr>
          <p:nvPr/>
        </p:nvSpPr>
        <p:spPr bwMode="auto">
          <a:xfrm flipV="1">
            <a:off x="6823075" y="2660650"/>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0609" name="Text Box 45"/>
          <p:cNvSpPr txBox="1">
            <a:spLocks noChangeArrowheads="1"/>
          </p:cNvSpPr>
          <p:nvPr/>
        </p:nvSpPr>
        <p:spPr bwMode="auto">
          <a:xfrm flipH="1" flipV="1">
            <a:off x="7397750" y="2828925"/>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0610" name="Text Box 46"/>
          <p:cNvSpPr txBox="1">
            <a:spLocks noChangeArrowheads="1"/>
          </p:cNvSpPr>
          <p:nvPr/>
        </p:nvSpPr>
        <p:spPr bwMode="auto">
          <a:xfrm flipH="1" flipV="1">
            <a:off x="7562850" y="2654300"/>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0611" name="Text Box 47"/>
          <p:cNvSpPr txBox="1">
            <a:spLocks noChangeArrowheads="1"/>
          </p:cNvSpPr>
          <p:nvPr/>
        </p:nvSpPr>
        <p:spPr bwMode="auto">
          <a:xfrm>
            <a:off x="5434013" y="1828800"/>
            <a:ext cx="814387" cy="1433513"/>
          </a:xfrm>
          <a:prstGeom prst="rect">
            <a:avLst/>
          </a:prstGeom>
          <a:noFill/>
          <a:ln w="9525">
            <a:noFill/>
            <a:miter lim="800000"/>
            <a:headEnd/>
            <a:tailEnd/>
          </a:ln>
        </p:spPr>
        <p:txBody>
          <a:bodyPr wrap="none">
            <a:spAutoFit/>
          </a:bodyPr>
          <a:lstStyle/>
          <a:p>
            <a:pPr eaLnBrk="0" hangingPunct="0"/>
            <a:r>
              <a:rPr lang="en-US" sz="8800"/>
              <a:t>=</a:t>
            </a:r>
          </a:p>
        </p:txBody>
      </p:sp>
      <p:sp>
        <p:nvSpPr>
          <p:cNvPr id="280612" name="Text Box 48"/>
          <p:cNvSpPr txBox="1">
            <a:spLocks noChangeArrowheads="1"/>
          </p:cNvSpPr>
          <p:nvPr/>
        </p:nvSpPr>
        <p:spPr bwMode="auto">
          <a:xfrm>
            <a:off x="6294438" y="3352800"/>
            <a:ext cx="2087562" cy="488950"/>
          </a:xfrm>
          <a:prstGeom prst="rect">
            <a:avLst/>
          </a:prstGeom>
          <a:noFill/>
          <a:ln w="9525">
            <a:noFill/>
            <a:miter lim="800000"/>
            <a:headEnd/>
            <a:tailEnd/>
          </a:ln>
        </p:spPr>
        <p:txBody>
          <a:bodyPr wrap="none">
            <a:spAutoFit/>
          </a:bodyPr>
          <a:lstStyle/>
          <a:p>
            <a:pPr eaLnBrk="0" hangingPunct="0"/>
            <a:r>
              <a:rPr lang="en-US"/>
              <a:t>dipole </a:t>
            </a:r>
            <a:r>
              <a:rPr lang="en-US" b="1"/>
              <a:t>p</a:t>
            </a:r>
            <a:r>
              <a:rPr lang="en-US"/>
              <a:t> = </a:t>
            </a:r>
            <a:r>
              <a:rPr lang="en-US">
                <a:latin typeface="Symbol" pitchFamily="18" charset="2"/>
              </a:rPr>
              <a:t>a</a:t>
            </a:r>
            <a:r>
              <a:rPr lang="en-US"/>
              <a:t> </a:t>
            </a:r>
            <a:r>
              <a:rPr lang="en-US" b="1"/>
              <a:t>E</a:t>
            </a:r>
            <a:r>
              <a:rPr lang="en-US" baseline="-25000"/>
              <a:t>0</a:t>
            </a:r>
            <a:endParaRPr lang="en-US"/>
          </a:p>
        </p:txBody>
      </p:sp>
      <p:sp>
        <p:nvSpPr>
          <p:cNvPr id="280613" name="Text Box 49"/>
          <p:cNvSpPr txBox="1">
            <a:spLocks noChangeArrowheads="1"/>
          </p:cNvSpPr>
          <p:nvPr/>
        </p:nvSpPr>
        <p:spPr bwMode="auto">
          <a:xfrm>
            <a:off x="274638" y="5226050"/>
            <a:ext cx="8513762" cy="1019175"/>
          </a:xfrm>
          <a:prstGeom prst="rect">
            <a:avLst/>
          </a:prstGeom>
          <a:noFill/>
          <a:ln w="9525">
            <a:noFill/>
            <a:miter lim="800000"/>
            <a:headEnd/>
            <a:tailEnd/>
          </a:ln>
        </p:spPr>
        <p:txBody>
          <a:bodyPr wrap="none">
            <a:spAutoFit/>
          </a:bodyPr>
          <a:lstStyle/>
          <a:p>
            <a:pPr eaLnBrk="0" hangingPunct="0"/>
            <a:r>
              <a:rPr lang="en-US" sz="2800" b="1"/>
              <a:t>sphere: </a:t>
            </a:r>
            <a:r>
              <a:rPr lang="en-US" sz="2800" i="1"/>
              <a:t>effective</a:t>
            </a:r>
            <a:r>
              <a:rPr lang="en-US" sz="2800"/>
              <a:t> point current </a:t>
            </a:r>
            <a:r>
              <a:rPr lang="en-US" sz="2800" b="1"/>
              <a:t>J</a:t>
            </a:r>
            <a:r>
              <a:rPr lang="en-US" sz="2800"/>
              <a:t>  ~  </a:t>
            </a:r>
            <a:r>
              <a:rPr lang="en-US" sz="2800" b="1"/>
              <a:t>p </a:t>
            </a:r>
            <a:r>
              <a:rPr lang="en-US" sz="2800"/>
              <a:t>/ </a:t>
            </a:r>
            <a:r>
              <a:rPr lang="en-US" sz="2800">
                <a:latin typeface="Symbol" pitchFamily="18" charset="2"/>
              </a:rPr>
              <a:t>D</a:t>
            </a:r>
            <a:r>
              <a:rPr lang="en-US" sz="2800"/>
              <a:t>V </a:t>
            </a:r>
          </a:p>
          <a:p>
            <a:pPr eaLnBrk="0" hangingPunct="0"/>
            <a:r>
              <a:rPr lang="en-US" sz="2800"/>
              <a:t>                                                              = </a:t>
            </a:r>
            <a:r>
              <a:rPr lang="en-US" sz="2800">
                <a:solidFill>
                  <a:schemeClr val="accent2"/>
                </a:solidFill>
              </a:rPr>
              <a:t>3 </a:t>
            </a:r>
            <a:r>
              <a:rPr lang="en-US" sz="2800">
                <a:solidFill>
                  <a:schemeClr val="accent2"/>
                </a:solidFill>
                <a:latin typeface="Symbol" pitchFamily="18" charset="2"/>
              </a:rPr>
              <a:t>De</a:t>
            </a:r>
            <a:r>
              <a:rPr lang="en-US" sz="2800">
                <a:solidFill>
                  <a:schemeClr val="accent2"/>
                </a:solidFill>
              </a:rPr>
              <a:t> </a:t>
            </a:r>
            <a:r>
              <a:rPr lang="en-US" sz="2800" b="1">
                <a:solidFill>
                  <a:schemeClr val="accent2"/>
                </a:solidFill>
              </a:rPr>
              <a:t>E</a:t>
            </a:r>
            <a:r>
              <a:rPr lang="en-US" sz="2800" baseline="-25000">
                <a:solidFill>
                  <a:schemeClr val="accent2"/>
                </a:solidFill>
              </a:rPr>
              <a:t>0</a:t>
            </a:r>
            <a:r>
              <a:rPr lang="en-US" sz="2800">
                <a:solidFill>
                  <a:schemeClr val="accent2"/>
                </a:solidFill>
              </a:rPr>
              <a:t> / (</a:t>
            </a:r>
            <a:r>
              <a:rPr lang="en-US" sz="2800">
                <a:solidFill>
                  <a:schemeClr val="accent2"/>
                </a:solidFill>
                <a:latin typeface="Symbol" pitchFamily="18" charset="2"/>
              </a:rPr>
              <a:t>De</a:t>
            </a:r>
            <a:r>
              <a:rPr lang="en-US" sz="2800">
                <a:solidFill>
                  <a:schemeClr val="accent2"/>
                </a:solidFill>
              </a:rPr>
              <a:t> + 3)</a:t>
            </a:r>
          </a:p>
        </p:txBody>
      </p:sp>
      <p:sp>
        <p:nvSpPr>
          <p:cNvPr id="280614" name="Text Box 50"/>
          <p:cNvSpPr txBox="1">
            <a:spLocks noChangeArrowheads="1"/>
          </p:cNvSpPr>
          <p:nvPr/>
        </p:nvSpPr>
        <p:spPr bwMode="auto">
          <a:xfrm>
            <a:off x="914400" y="6262688"/>
            <a:ext cx="7496175" cy="555625"/>
          </a:xfrm>
          <a:prstGeom prst="rect">
            <a:avLst/>
          </a:prstGeom>
          <a:noFill/>
          <a:ln w="9525">
            <a:noFill/>
            <a:miter lim="800000"/>
            <a:headEnd/>
            <a:tailEnd/>
          </a:ln>
        </p:spPr>
        <p:txBody>
          <a:bodyPr wrap="none">
            <a:spAutoFit/>
          </a:bodyPr>
          <a:lstStyle/>
          <a:p>
            <a:pPr eaLnBrk="0" hangingPunct="0"/>
            <a:r>
              <a:rPr lang="en-US" sz="2800">
                <a:latin typeface="Symbol" pitchFamily="18" charset="2"/>
              </a:rPr>
              <a:t>= De</a:t>
            </a:r>
            <a:r>
              <a:rPr lang="en-US" sz="2800"/>
              <a:t> </a:t>
            </a:r>
            <a:r>
              <a:rPr lang="en-US" sz="2800" b="1"/>
              <a:t>E</a:t>
            </a:r>
            <a:r>
              <a:rPr lang="en-US" sz="2800" baseline="-25000"/>
              <a:t>0</a:t>
            </a:r>
            <a:r>
              <a:rPr lang="en-US" sz="2800"/>
              <a:t> for small </a:t>
            </a:r>
            <a:r>
              <a:rPr lang="en-US" sz="2800">
                <a:latin typeface="Symbol" pitchFamily="18" charset="2"/>
              </a:rPr>
              <a:t>De</a:t>
            </a:r>
            <a:r>
              <a:rPr lang="en-US" sz="2800"/>
              <a:t>, but </a:t>
            </a:r>
            <a:r>
              <a:rPr lang="en-US" sz="2800">
                <a:solidFill>
                  <a:srgbClr val="FF0000"/>
                </a:solidFill>
              </a:rPr>
              <a:t>very different for large </a:t>
            </a:r>
            <a:r>
              <a:rPr lang="en-US" sz="2800">
                <a:solidFill>
                  <a:srgbClr val="FF0000"/>
                </a:solidFill>
                <a:latin typeface="Symbol" pitchFamily="18" charset="2"/>
              </a:rPr>
              <a:t>De</a:t>
            </a:r>
            <a:endParaRPr lang="en-US" sz="2800">
              <a:latin typeface="Symbol" pitchFamily="18" charset="2"/>
            </a:endParaRPr>
          </a:p>
        </p:txBody>
      </p:sp>
      <p:sp>
        <p:nvSpPr>
          <p:cNvPr id="280615" name="Text Box 51"/>
          <p:cNvSpPr txBox="1">
            <a:spLocks noChangeArrowheads="1"/>
          </p:cNvSpPr>
          <p:nvPr/>
        </p:nvSpPr>
        <p:spPr bwMode="auto">
          <a:xfrm>
            <a:off x="6629400" y="1371600"/>
            <a:ext cx="1377950" cy="366713"/>
          </a:xfrm>
          <a:prstGeom prst="rect">
            <a:avLst/>
          </a:prstGeom>
          <a:noFill/>
          <a:ln w="9525">
            <a:noFill/>
            <a:miter lim="800000"/>
            <a:headEnd/>
            <a:tailEnd/>
          </a:ln>
        </p:spPr>
        <p:txBody>
          <a:bodyPr wrap="none">
            <a:spAutoFit/>
          </a:bodyPr>
          <a:lstStyle/>
          <a:p>
            <a:pPr eaLnBrk="0" hangingPunct="0"/>
            <a:r>
              <a:rPr lang="en-US" sz="1800"/>
              <a:t>(quasi-static)</a:t>
            </a:r>
          </a:p>
        </p:txBody>
      </p:sp>
      <p:sp>
        <p:nvSpPr>
          <p:cNvPr id="280616" name="Text Box 52"/>
          <p:cNvSpPr txBox="1">
            <a:spLocks noChangeArrowheads="1"/>
          </p:cNvSpPr>
          <p:nvPr/>
        </p:nvSpPr>
        <p:spPr bwMode="auto">
          <a:xfrm>
            <a:off x="2078038" y="838200"/>
            <a:ext cx="4551362" cy="396875"/>
          </a:xfrm>
          <a:prstGeom prst="rect">
            <a:avLst/>
          </a:prstGeom>
          <a:noFill/>
          <a:ln w="9525">
            <a:noFill/>
            <a:miter lim="800000"/>
            <a:headEnd/>
            <a:tailEnd/>
          </a:ln>
        </p:spPr>
        <p:txBody>
          <a:bodyPr wrap="none">
            <a:spAutoFit/>
          </a:bodyPr>
          <a:lstStyle/>
          <a:p>
            <a:pPr algn="ctr" eaLnBrk="0" hangingPunct="0"/>
            <a:r>
              <a:rPr lang="en-US" sz="2000"/>
              <a:t>[ e.g. Jackson, </a:t>
            </a:r>
            <a:r>
              <a:rPr lang="en-US" sz="2000" i="1"/>
              <a:t>Classical Electrodynamics</a:t>
            </a:r>
            <a:r>
              <a:rPr lang="en-US" sz="2000"/>
              <a:t> ]</a:t>
            </a:r>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interface-bump.png                                             0002899D&#10;tweedledum                     B8721B1C:"/>
          <p:cNvPicPr>
            <a:picLocks noChangeAspect="1" noChangeArrowheads="1"/>
          </p:cNvPicPr>
          <p:nvPr/>
        </p:nvPicPr>
        <p:blipFill>
          <a:blip r:embed="rId2"/>
          <a:srcRect/>
          <a:stretch>
            <a:fillRect/>
          </a:stretch>
        </p:blipFill>
        <p:spPr bwMode="auto">
          <a:xfrm>
            <a:off x="7026275" y="1066800"/>
            <a:ext cx="1965325" cy="3048000"/>
          </a:xfrm>
          <a:prstGeom prst="rect">
            <a:avLst/>
          </a:prstGeom>
          <a:noFill/>
          <a:ln w="9525">
            <a:noFill/>
            <a:miter lim="800000"/>
            <a:headEnd/>
            <a:tailEnd/>
          </a:ln>
        </p:spPr>
      </p:pic>
      <p:sp>
        <p:nvSpPr>
          <p:cNvPr id="281603" name="Oval 3"/>
          <p:cNvSpPr>
            <a:spLocks noChangeArrowheads="1"/>
          </p:cNvSpPr>
          <p:nvPr/>
        </p:nvSpPr>
        <p:spPr bwMode="auto">
          <a:xfrm>
            <a:off x="2514600" y="2286000"/>
            <a:ext cx="685800" cy="685800"/>
          </a:xfrm>
          <a:prstGeom prst="ellipse">
            <a:avLst/>
          </a:prstGeom>
          <a:solidFill>
            <a:schemeClr val="accent1"/>
          </a:solidFill>
          <a:ln w="9525">
            <a:noFill/>
            <a:round/>
            <a:headEnd/>
            <a:tailEnd/>
          </a:ln>
        </p:spPr>
        <p:txBody>
          <a:bodyPr wrap="none" anchor="ctr"/>
          <a:lstStyle/>
          <a:p>
            <a:pPr algn="ctr" eaLnBrk="0" hangingPunct="0"/>
            <a:endParaRPr lang="cs-CZ"/>
          </a:p>
        </p:txBody>
      </p:sp>
      <p:sp>
        <p:nvSpPr>
          <p:cNvPr id="281604" name="Rectangle 4"/>
          <p:cNvSpPr>
            <a:spLocks noChangeArrowheads="1"/>
          </p:cNvSpPr>
          <p:nvPr/>
        </p:nvSpPr>
        <p:spPr bwMode="auto">
          <a:xfrm>
            <a:off x="2819400" y="1066800"/>
            <a:ext cx="2286000" cy="3124200"/>
          </a:xfrm>
          <a:prstGeom prst="rect">
            <a:avLst/>
          </a:prstGeom>
          <a:solidFill>
            <a:schemeClr val="accent1"/>
          </a:solidFill>
          <a:ln w="9525">
            <a:noFill/>
            <a:miter lim="800000"/>
            <a:headEnd/>
            <a:tailEnd/>
          </a:ln>
        </p:spPr>
        <p:txBody>
          <a:bodyPr wrap="none" anchor="ctr"/>
          <a:lstStyle/>
          <a:p>
            <a:pPr algn="ctr" eaLnBrk="0" hangingPunct="0"/>
            <a:endParaRPr lang="cs-CZ"/>
          </a:p>
        </p:txBody>
      </p:sp>
      <p:sp>
        <p:nvSpPr>
          <p:cNvPr id="281605" name="Rectangle 5"/>
          <p:cNvSpPr>
            <a:spLocks noGrp="1" noChangeArrowheads="1"/>
          </p:cNvSpPr>
          <p:nvPr>
            <p:ph type="title"/>
          </p:nvPr>
        </p:nvSpPr>
        <p:spPr>
          <a:xfrm>
            <a:off x="228600" y="0"/>
            <a:ext cx="8686800" cy="1143000"/>
          </a:xfrm>
        </p:spPr>
        <p:txBody>
          <a:bodyPr/>
          <a:lstStyle/>
          <a:p>
            <a:r>
              <a:rPr lang="en-US" sz="4000" smtClean="0">
                <a:ea typeface="ＭＳ Ｐゴシック" charset="-128"/>
              </a:rPr>
              <a:t>Corrected Volume Current for Large </a:t>
            </a:r>
            <a:r>
              <a:rPr lang="en-US" sz="4000" smtClean="0">
                <a:latin typeface="Symbol" pitchFamily="18" charset="2"/>
                <a:ea typeface="ＭＳ Ｐゴシック" charset="-128"/>
              </a:rPr>
              <a:t>De</a:t>
            </a:r>
            <a:endParaRPr lang="en-US" sz="4000" smtClean="0">
              <a:ea typeface="ＭＳ Ｐゴシック" charset="-128"/>
            </a:endParaRPr>
          </a:p>
        </p:txBody>
      </p:sp>
      <p:sp>
        <p:nvSpPr>
          <p:cNvPr id="281606" name="Line 6"/>
          <p:cNvSpPr>
            <a:spLocks noChangeShapeType="1"/>
          </p:cNvSpPr>
          <p:nvPr/>
        </p:nvSpPr>
        <p:spPr bwMode="auto">
          <a:xfrm>
            <a:off x="2362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07" name="Line 7"/>
          <p:cNvSpPr>
            <a:spLocks noChangeShapeType="1"/>
          </p:cNvSpPr>
          <p:nvPr/>
        </p:nvSpPr>
        <p:spPr bwMode="auto">
          <a:xfrm>
            <a:off x="2743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08" name="Line 8"/>
          <p:cNvSpPr>
            <a:spLocks noChangeShapeType="1"/>
          </p:cNvSpPr>
          <p:nvPr/>
        </p:nvSpPr>
        <p:spPr bwMode="auto">
          <a:xfrm>
            <a:off x="3124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09" name="Line 9"/>
          <p:cNvSpPr>
            <a:spLocks noChangeShapeType="1"/>
          </p:cNvSpPr>
          <p:nvPr/>
        </p:nvSpPr>
        <p:spPr bwMode="auto">
          <a:xfrm>
            <a:off x="3505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0" name="Line 10"/>
          <p:cNvSpPr>
            <a:spLocks noChangeShapeType="1"/>
          </p:cNvSpPr>
          <p:nvPr/>
        </p:nvSpPr>
        <p:spPr bwMode="auto">
          <a:xfrm>
            <a:off x="3886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1" name="Line 11"/>
          <p:cNvSpPr>
            <a:spLocks noChangeShapeType="1"/>
          </p:cNvSpPr>
          <p:nvPr/>
        </p:nvSpPr>
        <p:spPr bwMode="auto">
          <a:xfrm>
            <a:off x="4267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2" name="Line 12"/>
          <p:cNvSpPr>
            <a:spLocks noChangeShapeType="1"/>
          </p:cNvSpPr>
          <p:nvPr/>
        </p:nvSpPr>
        <p:spPr bwMode="auto">
          <a:xfrm>
            <a:off x="4648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3" name="Line 13"/>
          <p:cNvSpPr>
            <a:spLocks noChangeShapeType="1"/>
          </p:cNvSpPr>
          <p:nvPr/>
        </p:nvSpPr>
        <p:spPr bwMode="auto">
          <a:xfrm>
            <a:off x="5029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4" name="Text Box 14"/>
          <p:cNvSpPr txBox="1">
            <a:spLocks noChangeArrowheads="1"/>
          </p:cNvSpPr>
          <p:nvPr/>
        </p:nvSpPr>
        <p:spPr bwMode="auto">
          <a:xfrm>
            <a:off x="5434013" y="1828800"/>
            <a:ext cx="814387" cy="1433513"/>
          </a:xfrm>
          <a:prstGeom prst="rect">
            <a:avLst/>
          </a:prstGeom>
          <a:noFill/>
          <a:ln w="9525">
            <a:noFill/>
            <a:miter lim="800000"/>
            <a:headEnd/>
            <a:tailEnd/>
          </a:ln>
        </p:spPr>
        <p:txBody>
          <a:bodyPr wrap="none">
            <a:spAutoFit/>
          </a:bodyPr>
          <a:lstStyle/>
          <a:p>
            <a:pPr eaLnBrk="0" hangingPunct="0"/>
            <a:r>
              <a:rPr lang="en-US" sz="8800"/>
              <a:t>=</a:t>
            </a:r>
          </a:p>
        </p:txBody>
      </p:sp>
      <p:sp>
        <p:nvSpPr>
          <p:cNvPr id="281615" name="Text Box 15"/>
          <p:cNvSpPr txBox="1">
            <a:spLocks noChangeArrowheads="1"/>
          </p:cNvSpPr>
          <p:nvPr/>
        </p:nvSpPr>
        <p:spPr bwMode="auto">
          <a:xfrm>
            <a:off x="6096000" y="3352800"/>
            <a:ext cx="2947988" cy="488950"/>
          </a:xfrm>
          <a:prstGeom prst="rect">
            <a:avLst/>
          </a:prstGeom>
          <a:noFill/>
          <a:ln w="9525">
            <a:noFill/>
            <a:miter lim="800000"/>
            <a:headEnd/>
            <a:tailEnd/>
          </a:ln>
        </p:spPr>
        <p:txBody>
          <a:bodyPr wrap="none">
            <a:spAutoFit/>
          </a:bodyPr>
          <a:lstStyle/>
          <a:p>
            <a:pPr eaLnBrk="0" hangingPunct="0"/>
            <a:r>
              <a:rPr lang="en-US"/>
              <a:t>dipole </a:t>
            </a:r>
            <a:r>
              <a:rPr lang="en-US" b="1"/>
              <a:t>p</a:t>
            </a:r>
            <a:r>
              <a:rPr lang="en-US"/>
              <a:t> = </a:t>
            </a:r>
            <a:r>
              <a:rPr lang="en-US">
                <a:latin typeface="Symbol" pitchFamily="18" charset="2"/>
              </a:rPr>
              <a:t>a</a:t>
            </a:r>
            <a:r>
              <a:rPr lang="en-US"/>
              <a:t> </a:t>
            </a:r>
            <a:r>
              <a:rPr lang="en-US" b="1"/>
              <a:t>E</a:t>
            </a:r>
            <a:r>
              <a:rPr lang="en-US" baseline="-25000"/>
              <a:t>||</a:t>
            </a:r>
            <a:r>
              <a:rPr lang="en-US"/>
              <a:t> + </a:t>
            </a:r>
            <a:r>
              <a:rPr lang="en-US">
                <a:latin typeface="Symbol" pitchFamily="18" charset="2"/>
              </a:rPr>
              <a:t>g</a:t>
            </a:r>
            <a:r>
              <a:rPr lang="en-US"/>
              <a:t> </a:t>
            </a:r>
            <a:r>
              <a:rPr lang="en-US" b="1"/>
              <a:t>D</a:t>
            </a:r>
            <a:r>
              <a:rPr lang="en-US" baseline="-25000">
                <a:sym typeface="Symbol" pitchFamily="18" charset="2"/>
              </a:rPr>
              <a:t></a:t>
            </a:r>
            <a:endParaRPr lang="en-US"/>
          </a:p>
        </p:txBody>
      </p:sp>
      <p:sp>
        <p:nvSpPr>
          <p:cNvPr id="281616" name="Line 16"/>
          <p:cNvSpPr>
            <a:spLocks noChangeShapeType="1"/>
          </p:cNvSpPr>
          <p:nvPr/>
        </p:nvSpPr>
        <p:spPr bwMode="auto">
          <a:xfrm>
            <a:off x="1981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7" name="Line 17"/>
          <p:cNvSpPr>
            <a:spLocks noChangeShapeType="1"/>
          </p:cNvSpPr>
          <p:nvPr/>
        </p:nvSpPr>
        <p:spPr bwMode="auto">
          <a:xfrm>
            <a:off x="1600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8" name="Line 18"/>
          <p:cNvSpPr>
            <a:spLocks noChangeShapeType="1"/>
          </p:cNvSpPr>
          <p:nvPr/>
        </p:nvSpPr>
        <p:spPr bwMode="auto">
          <a:xfrm>
            <a:off x="1219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19" name="Line 19"/>
          <p:cNvSpPr>
            <a:spLocks noChangeShapeType="1"/>
          </p:cNvSpPr>
          <p:nvPr/>
        </p:nvSpPr>
        <p:spPr bwMode="auto">
          <a:xfrm>
            <a:off x="838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20" name="Line 20"/>
          <p:cNvSpPr>
            <a:spLocks noChangeShapeType="1"/>
          </p:cNvSpPr>
          <p:nvPr/>
        </p:nvSpPr>
        <p:spPr bwMode="auto">
          <a:xfrm>
            <a:off x="457200" y="1295400"/>
            <a:ext cx="0" cy="2667000"/>
          </a:xfrm>
          <a:prstGeom prst="line">
            <a:avLst/>
          </a:prstGeom>
          <a:noFill/>
          <a:ln w="9525">
            <a:solidFill>
              <a:srgbClr val="FF0000"/>
            </a:solidFill>
            <a:round/>
            <a:headEnd type="triangle" w="med" len="med"/>
            <a:tailEnd/>
          </a:ln>
        </p:spPr>
        <p:txBody>
          <a:bodyPr wrap="none" anchor="ctr"/>
          <a:lstStyle/>
          <a:p>
            <a:endParaRPr lang="cs-CZ"/>
          </a:p>
        </p:txBody>
      </p:sp>
      <p:sp>
        <p:nvSpPr>
          <p:cNvPr id="281621" name="Text Box 21"/>
          <p:cNvSpPr txBox="1">
            <a:spLocks noChangeArrowheads="1"/>
          </p:cNvSpPr>
          <p:nvPr/>
        </p:nvSpPr>
        <p:spPr bwMode="auto">
          <a:xfrm>
            <a:off x="1317625" y="4267200"/>
            <a:ext cx="2568575" cy="457200"/>
          </a:xfrm>
          <a:prstGeom prst="rect">
            <a:avLst/>
          </a:prstGeom>
          <a:noFill/>
          <a:ln w="9525">
            <a:noFill/>
            <a:miter lim="800000"/>
            <a:headEnd/>
            <a:tailEnd/>
          </a:ln>
        </p:spPr>
        <p:txBody>
          <a:bodyPr wrap="none">
            <a:spAutoFit/>
          </a:bodyPr>
          <a:lstStyle/>
          <a:p>
            <a:pPr eaLnBrk="0" hangingPunct="0"/>
            <a:r>
              <a:rPr lang="en-US"/>
              <a:t>unperturbed field </a:t>
            </a:r>
            <a:r>
              <a:rPr lang="en-US" b="1">
                <a:solidFill>
                  <a:srgbClr val="FF0000"/>
                </a:solidFill>
              </a:rPr>
              <a:t>E</a:t>
            </a:r>
            <a:endParaRPr lang="en-US"/>
          </a:p>
        </p:txBody>
      </p:sp>
      <p:sp>
        <p:nvSpPr>
          <p:cNvPr id="281622" name="Text Box 22"/>
          <p:cNvSpPr txBox="1">
            <a:spLocks noChangeArrowheads="1"/>
          </p:cNvSpPr>
          <p:nvPr/>
        </p:nvSpPr>
        <p:spPr bwMode="auto">
          <a:xfrm>
            <a:off x="7718425" y="1876425"/>
            <a:ext cx="355600" cy="457200"/>
          </a:xfrm>
          <a:prstGeom prst="rect">
            <a:avLst/>
          </a:prstGeom>
          <a:noFill/>
          <a:ln w="9525">
            <a:noFill/>
            <a:miter lim="800000"/>
            <a:headEnd/>
            <a:tailEnd/>
          </a:ln>
        </p:spPr>
        <p:txBody>
          <a:bodyPr wrap="none">
            <a:spAutoFit/>
          </a:bodyPr>
          <a:lstStyle/>
          <a:p>
            <a:pPr algn="ctr" eaLnBrk="0" hangingPunct="0"/>
            <a:r>
              <a:rPr lang="en-US"/>
              <a:t>+</a:t>
            </a:r>
          </a:p>
        </p:txBody>
      </p:sp>
      <p:grpSp>
        <p:nvGrpSpPr>
          <p:cNvPr id="281623" name="Group 23"/>
          <p:cNvGrpSpPr>
            <a:grpSpLocks/>
          </p:cNvGrpSpPr>
          <p:nvPr/>
        </p:nvGrpSpPr>
        <p:grpSpPr bwMode="auto">
          <a:xfrm>
            <a:off x="7343775" y="1936750"/>
            <a:ext cx="520700" cy="631825"/>
            <a:chOff x="4284" y="1220"/>
            <a:chExt cx="328" cy="398"/>
          </a:xfrm>
        </p:grpSpPr>
        <p:sp>
          <p:nvSpPr>
            <p:cNvPr id="281635" name="Text Box 24"/>
            <p:cNvSpPr txBox="1">
              <a:spLocks noChangeArrowheads="1"/>
            </p:cNvSpPr>
            <p:nvPr/>
          </p:nvSpPr>
          <p:spPr bwMode="auto">
            <a:xfrm>
              <a:off x="4388" y="1220"/>
              <a:ext cx="224" cy="288"/>
            </a:xfrm>
            <a:prstGeom prst="rect">
              <a:avLst/>
            </a:prstGeom>
            <a:noFill/>
            <a:ln w="9525">
              <a:noFill/>
              <a:miter lim="800000"/>
              <a:headEnd/>
              <a:tailEnd/>
            </a:ln>
          </p:spPr>
          <p:txBody>
            <a:bodyPr wrap="none">
              <a:spAutoFit/>
            </a:bodyPr>
            <a:lstStyle/>
            <a:p>
              <a:pPr algn="ctr" eaLnBrk="0" hangingPunct="0"/>
              <a:r>
                <a:rPr lang="en-US"/>
                <a:t>+</a:t>
              </a:r>
            </a:p>
          </p:txBody>
        </p:sp>
        <p:sp>
          <p:nvSpPr>
            <p:cNvPr id="281636" name="Text Box 25"/>
            <p:cNvSpPr txBox="1">
              <a:spLocks noChangeArrowheads="1"/>
            </p:cNvSpPr>
            <p:nvPr/>
          </p:nvSpPr>
          <p:spPr bwMode="auto">
            <a:xfrm>
              <a:off x="4284" y="1330"/>
              <a:ext cx="224" cy="288"/>
            </a:xfrm>
            <a:prstGeom prst="rect">
              <a:avLst/>
            </a:prstGeom>
            <a:noFill/>
            <a:ln w="9525">
              <a:noFill/>
              <a:miter lim="800000"/>
              <a:headEnd/>
              <a:tailEnd/>
            </a:ln>
          </p:spPr>
          <p:txBody>
            <a:bodyPr wrap="none">
              <a:spAutoFit/>
            </a:bodyPr>
            <a:lstStyle/>
            <a:p>
              <a:pPr algn="ctr" eaLnBrk="0" hangingPunct="0"/>
              <a:r>
                <a:rPr lang="en-US"/>
                <a:t>+</a:t>
              </a:r>
            </a:p>
          </p:txBody>
        </p:sp>
      </p:grpSp>
      <p:sp>
        <p:nvSpPr>
          <p:cNvPr id="281624" name="Text Box 26"/>
          <p:cNvSpPr txBox="1">
            <a:spLocks noChangeArrowheads="1"/>
          </p:cNvSpPr>
          <p:nvPr/>
        </p:nvSpPr>
        <p:spPr bwMode="auto">
          <a:xfrm flipV="1">
            <a:off x="7740650" y="2971800"/>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1625" name="Text Box 27"/>
          <p:cNvSpPr txBox="1">
            <a:spLocks noChangeArrowheads="1"/>
          </p:cNvSpPr>
          <p:nvPr/>
        </p:nvSpPr>
        <p:spPr bwMode="auto">
          <a:xfrm flipV="1">
            <a:off x="7531100" y="2911475"/>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1626" name="Text Box 28"/>
          <p:cNvSpPr txBox="1">
            <a:spLocks noChangeArrowheads="1"/>
          </p:cNvSpPr>
          <p:nvPr/>
        </p:nvSpPr>
        <p:spPr bwMode="auto">
          <a:xfrm flipV="1">
            <a:off x="7366000" y="2736850"/>
            <a:ext cx="336550" cy="457200"/>
          </a:xfrm>
          <a:prstGeom prst="rect">
            <a:avLst/>
          </a:prstGeom>
          <a:noFill/>
          <a:ln w="9525">
            <a:noFill/>
            <a:miter lim="800000"/>
            <a:headEnd/>
            <a:tailEnd/>
          </a:ln>
        </p:spPr>
        <p:txBody>
          <a:bodyPr wrap="none">
            <a:spAutoFit/>
          </a:bodyPr>
          <a:lstStyle/>
          <a:p>
            <a:pPr algn="ctr" eaLnBrk="0" hangingPunct="0"/>
            <a:r>
              <a:rPr lang="en-US"/>
              <a:t>–</a:t>
            </a:r>
          </a:p>
        </p:txBody>
      </p:sp>
      <p:sp>
        <p:nvSpPr>
          <p:cNvPr id="281627" name="Text Box 29"/>
          <p:cNvSpPr txBox="1">
            <a:spLocks noChangeArrowheads="1"/>
          </p:cNvSpPr>
          <p:nvPr/>
        </p:nvSpPr>
        <p:spPr bwMode="auto">
          <a:xfrm>
            <a:off x="7543800" y="1219200"/>
            <a:ext cx="419100" cy="488950"/>
          </a:xfrm>
          <a:prstGeom prst="rect">
            <a:avLst/>
          </a:prstGeom>
          <a:noFill/>
          <a:ln w="9525">
            <a:noFill/>
            <a:miter lim="800000"/>
            <a:headEnd/>
            <a:tailEnd/>
          </a:ln>
        </p:spPr>
        <p:txBody>
          <a:bodyPr wrap="none">
            <a:spAutoFit/>
          </a:bodyPr>
          <a:lstStyle/>
          <a:p>
            <a:pPr eaLnBrk="0" hangingPunct="0"/>
            <a:r>
              <a:rPr lang="en-US">
                <a:latin typeface="Symbol" pitchFamily="18" charset="2"/>
              </a:rPr>
              <a:t>e</a:t>
            </a:r>
            <a:r>
              <a:rPr lang="en-US" baseline="-25000"/>
              <a:t>2</a:t>
            </a:r>
            <a:endParaRPr lang="en-US"/>
          </a:p>
        </p:txBody>
      </p:sp>
      <p:sp>
        <p:nvSpPr>
          <p:cNvPr id="281628" name="Text Box 30"/>
          <p:cNvSpPr txBox="1">
            <a:spLocks noChangeArrowheads="1"/>
          </p:cNvSpPr>
          <p:nvPr/>
        </p:nvSpPr>
        <p:spPr bwMode="auto">
          <a:xfrm>
            <a:off x="8153400" y="1219200"/>
            <a:ext cx="419100" cy="488950"/>
          </a:xfrm>
          <a:prstGeom prst="rect">
            <a:avLst/>
          </a:prstGeom>
          <a:noFill/>
          <a:ln w="9525">
            <a:noFill/>
            <a:miter lim="800000"/>
            <a:headEnd/>
            <a:tailEnd/>
          </a:ln>
        </p:spPr>
        <p:txBody>
          <a:bodyPr wrap="none">
            <a:spAutoFit/>
          </a:bodyPr>
          <a:lstStyle/>
          <a:p>
            <a:pPr eaLnBrk="0" hangingPunct="0"/>
            <a:r>
              <a:rPr lang="en-US">
                <a:latin typeface="Symbol" pitchFamily="18" charset="2"/>
              </a:rPr>
              <a:t>e</a:t>
            </a:r>
            <a:r>
              <a:rPr lang="en-US" baseline="-25000"/>
              <a:t>1</a:t>
            </a:r>
            <a:endParaRPr lang="en-US"/>
          </a:p>
        </p:txBody>
      </p:sp>
      <p:sp>
        <p:nvSpPr>
          <p:cNvPr id="281629" name="Rectangle 31"/>
          <p:cNvSpPr>
            <a:spLocks noChangeArrowheads="1"/>
          </p:cNvSpPr>
          <p:nvPr/>
        </p:nvSpPr>
        <p:spPr bwMode="auto">
          <a:xfrm>
            <a:off x="914400" y="5578475"/>
            <a:ext cx="7040563" cy="555625"/>
          </a:xfrm>
          <a:prstGeom prst="rect">
            <a:avLst/>
          </a:prstGeom>
          <a:noFill/>
          <a:ln w="9525">
            <a:noFill/>
            <a:miter lim="800000"/>
            <a:headEnd/>
            <a:tailEnd/>
          </a:ln>
        </p:spPr>
        <p:txBody>
          <a:bodyPr wrap="none">
            <a:spAutoFit/>
          </a:bodyPr>
          <a:lstStyle/>
          <a:p>
            <a:pPr eaLnBrk="0" hangingPunct="0"/>
            <a:r>
              <a:rPr lang="en-US" sz="2800" i="1"/>
              <a:t>effective</a:t>
            </a:r>
            <a:r>
              <a:rPr lang="en-US" sz="2800"/>
              <a:t> point current </a:t>
            </a:r>
            <a:r>
              <a:rPr lang="en-US" sz="2800" b="1"/>
              <a:t>J</a:t>
            </a:r>
            <a:r>
              <a:rPr lang="en-US" sz="2800"/>
              <a:t>  ~  </a:t>
            </a:r>
            <a:r>
              <a:rPr lang="en-US" sz="2800">
                <a:solidFill>
                  <a:srgbClr val="FF0000"/>
                </a:solidFill>
              </a:rPr>
              <a:t>(         </a:t>
            </a:r>
            <a:r>
              <a:rPr lang="en-US" sz="2800" b="1">
                <a:solidFill>
                  <a:srgbClr val="FF0000"/>
                </a:solidFill>
              </a:rPr>
              <a:t>p</a:t>
            </a:r>
            <a:r>
              <a:rPr lang="en-US" sz="2800" baseline="-25000">
                <a:solidFill>
                  <a:srgbClr val="FF0000"/>
                </a:solidFill>
              </a:rPr>
              <a:t>||</a:t>
            </a:r>
            <a:r>
              <a:rPr lang="en-US" sz="2800">
                <a:solidFill>
                  <a:srgbClr val="FF0000"/>
                </a:solidFill>
              </a:rPr>
              <a:t> + </a:t>
            </a:r>
            <a:r>
              <a:rPr lang="en-US" sz="2800">
                <a:solidFill>
                  <a:srgbClr val="FF0000"/>
                </a:solidFill>
                <a:latin typeface="Symbol" pitchFamily="18" charset="2"/>
              </a:rPr>
              <a:t>e</a:t>
            </a:r>
            <a:r>
              <a:rPr lang="en-US" sz="2800" b="1">
                <a:solidFill>
                  <a:srgbClr val="FF0000"/>
                </a:solidFill>
              </a:rPr>
              <a:t>p</a:t>
            </a:r>
            <a:r>
              <a:rPr lang="en-US" baseline="-25000">
                <a:solidFill>
                  <a:srgbClr val="FF0000"/>
                </a:solidFill>
                <a:sym typeface="Symbol" pitchFamily="18" charset="2"/>
              </a:rPr>
              <a:t></a:t>
            </a:r>
            <a:r>
              <a:rPr lang="en-US" sz="2800">
                <a:solidFill>
                  <a:srgbClr val="FF0000"/>
                </a:solidFill>
              </a:rPr>
              <a:t>)</a:t>
            </a:r>
            <a:r>
              <a:rPr lang="en-US" sz="2800" b="1"/>
              <a:t> </a:t>
            </a:r>
            <a:r>
              <a:rPr lang="en-US" sz="2800"/>
              <a:t>/ </a:t>
            </a:r>
            <a:r>
              <a:rPr lang="en-US" sz="2800">
                <a:latin typeface="Symbol" pitchFamily="18" charset="2"/>
              </a:rPr>
              <a:t>D</a:t>
            </a:r>
            <a:r>
              <a:rPr lang="en-US" sz="2800"/>
              <a:t>V</a:t>
            </a:r>
          </a:p>
        </p:txBody>
      </p:sp>
      <p:sp>
        <p:nvSpPr>
          <p:cNvPr id="281630" name="Rectangle 32"/>
          <p:cNvSpPr>
            <a:spLocks noChangeArrowheads="1"/>
          </p:cNvSpPr>
          <p:nvPr/>
        </p:nvSpPr>
        <p:spPr bwMode="auto">
          <a:xfrm>
            <a:off x="5029200" y="5486400"/>
            <a:ext cx="774700" cy="423863"/>
          </a:xfrm>
          <a:prstGeom prst="rect">
            <a:avLst/>
          </a:prstGeom>
          <a:noFill/>
          <a:ln w="9525">
            <a:noFill/>
            <a:miter lim="800000"/>
            <a:headEnd/>
            <a:tailEnd/>
          </a:ln>
        </p:spPr>
        <p:txBody>
          <a:bodyPr wrap="none">
            <a:spAutoFit/>
          </a:bodyPr>
          <a:lstStyle/>
          <a:p>
            <a:pPr eaLnBrk="0" hangingPunct="0"/>
            <a:r>
              <a:rPr lang="en-US" sz="2000">
                <a:solidFill>
                  <a:srgbClr val="FF0000"/>
                </a:solidFill>
                <a:latin typeface="Symbol" pitchFamily="18" charset="2"/>
              </a:rPr>
              <a:t>e</a:t>
            </a:r>
            <a:r>
              <a:rPr lang="en-US" sz="2000" baseline="-25000">
                <a:solidFill>
                  <a:srgbClr val="FF0000"/>
                </a:solidFill>
                <a:latin typeface="Symbol" pitchFamily="18" charset="2"/>
              </a:rPr>
              <a:t>1</a:t>
            </a:r>
            <a:r>
              <a:rPr lang="en-US" sz="2000">
                <a:solidFill>
                  <a:srgbClr val="FF0000"/>
                </a:solidFill>
                <a:latin typeface="Symbol" pitchFamily="18" charset="2"/>
              </a:rPr>
              <a:t> + e</a:t>
            </a:r>
            <a:r>
              <a:rPr lang="en-US" sz="2000" baseline="-25000">
                <a:solidFill>
                  <a:srgbClr val="FF0000"/>
                </a:solidFill>
                <a:latin typeface="Symbol" pitchFamily="18" charset="2"/>
              </a:rPr>
              <a:t>2</a:t>
            </a:r>
            <a:endParaRPr lang="en-US" sz="2000">
              <a:solidFill>
                <a:srgbClr val="FF0000"/>
              </a:solidFill>
              <a:latin typeface="Symbol" pitchFamily="18" charset="2"/>
            </a:endParaRPr>
          </a:p>
        </p:txBody>
      </p:sp>
      <p:sp>
        <p:nvSpPr>
          <p:cNvPr id="281631" name="Line 33"/>
          <p:cNvSpPr>
            <a:spLocks noChangeShapeType="1"/>
          </p:cNvSpPr>
          <p:nvPr/>
        </p:nvSpPr>
        <p:spPr bwMode="auto">
          <a:xfrm>
            <a:off x="5089525" y="5838825"/>
            <a:ext cx="685800" cy="0"/>
          </a:xfrm>
          <a:prstGeom prst="line">
            <a:avLst/>
          </a:prstGeom>
          <a:noFill/>
          <a:ln w="9525">
            <a:solidFill>
              <a:srgbClr val="FF0000"/>
            </a:solidFill>
            <a:round/>
            <a:headEnd/>
            <a:tailEnd/>
          </a:ln>
        </p:spPr>
        <p:txBody>
          <a:bodyPr wrap="none" anchor="ctr"/>
          <a:lstStyle/>
          <a:p>
            <a:endParaRPr lang="cs-CZ"/>
          </a:p>
        </p:txBody>
      </p:sp>
      <p:sp>
        <p:nvSpPr>
          <p:cNvPr id="281632" name="Text Box 34"/>
          <p:cNvSpPr txBox="1">
            <a:spLocks noChangeArrowheads="1"/>
          </p:cNvSpPr>
          <p:nvPr/>
        </p:nvSpPr>
        <p:spPr bwMode="auto">
          <a:xfrm>
            <a:off x="5289550" y="5822950"/>
            <a:ext cx="298450" cy="366713"/>
          </a:xfrm>
          <a:prstGeom prst="rect">
            <a:avLst/>
          </a:prstGeom>
          <a:noFill/>
          <a:ln w="9525">
            <a:noFill/>
            <a:miter lim="800000"/>
            <a:headEnd/>
            <a:tailEnd/>
          </a:ln>
        </p:spPr>
        <p:txBody>
          <a:bodyPr wrap="none">
            <a:spAutoFit/>
          </a:bodyPr>
          <a:lstStyle/>
          <a:p>
            <a:pPr eaLnBrk="0" hangingPunct="0"/>
            <a:r>
              <a:rPr lang="en-US" sz="1800">
                <a:solidFill>
                  <a:srgbClr val="FF0000"/>
                </a:solidFill>
              </a:rPr>
              <a:t>2</a:t>
            </a:r>
          </a:p>
        </p:txBody>
      </p:sp>
      <p:sp>
        <p:nvSpPr>
          <p:cNvPr id="281633" name="Text Box 35"/>
          <p:cNvSpPr txBox="1">
            <a:spLocks noChangeArrowheads="1"/>
          </p:cNvSpPr>
          <p:nvPr/>
        </p:nvSpPr>
        <p:spPr bwMode="auto">
          <a:xfrm>
            <a:off x="5919788" y="4251325"/>
            <a:ext cx="3030537" cy="822325"/>
          </a:xfrm>
          <a:prstGeom prst="rect">
            <a:avLst/>
          </a:prstGeom>
          <a:noFill/>
          <a:ln w="9525">
            <a:noFill/>
            <a:miter lim="800000"/>
            <a:headEnd/>
            <a:tailEnd/>
          </a:ln>
        </p:spPr>
        <p:txBody>
          <a:bodyPr wrap="none">
            <a:spAutoFit/>
          </a:bodyPr>
          <a:lstStyle/>
          <a:p>
            <a:pPr algn="ctr" eaLnBrk="0" hangingPunct="0"/>
            <a:r>
              <a:rPr lang="en-US">
                <a:solidFill>
                  <a:schemeClr val="accent2"/>
                </a:solidFill>
              </a:rPr>
              <a:t>(compute polarizability</a:t>
            </a:r>
          </a:p>
          <a:p>
            <a:pPr algn="ctr" eaLnBrk="0" hangingPunct="0"/>
            <a:r>
              <a:rPr lang="en-US" i="1">
                <a:solidFill>
                  <a:schemeClr val="accent2"/>
                </a:solidFill>
              </a:rPr>
              <a:t>numerically</a:t>
            </a:r>
            <a:r>
              <a:rPr lang="en-US">
                <a:solidFill>
                  <a:schemeClr val="accent2"/>
                </a:solidFill>
              </a:rPr>
              <a:t>)</a:t>
            </a:r>
          </a:p>
        </p:txBody>
      </p:sp>
      <p:sp>
        <p:nvSpPr>
          <p:cNvPr id="281634" name="Text Box 36"/>
          <p:cNvSpPr txBox="1">
            <a:spLocks noChangeArrowheads="1"/>
          </p:cNvSpPr>
          <p:nvPr/>
        </p:nvSpPr>
        <p:spPr bwMode="auto">
          <a:xfrm>
            <a:off x="1658938" y="6446838"/>
            <a:ext cx="5845175" cy="396875"/>
          </a:xfrm>
          <a:prstGeom prst="rect">
            <a:avLst/>
          </a:prstGeom>
          <a:noFill/>
          <a:ln w="9525">
            <a:noFill/>
            <a:miter lim="800000"/>
            <a:headEnd/>
            <a:tailEnd/>
          </a:ln>
        </p:spPr>
        <p:txBody>
          <a:bodyPr wrap="none">
            <a:spAutoFit/>
          </a:bodyPr>
          <a:lstStyle/>
          <a:p>
            <a:pPr algn="ctr" eaLnBrk="0" hangingPunct="0"/>
            <a:r>
              <a:rPr lang="en-US" sz="2000"/>
              <a:t>[ S. G. Johnson </a:t>
            </a:r>
            <a:r>
              <a:rPr lang="en-US" sz="2000" i="1"/>
              <a:t>et al</a:t>
            </a:r>
            <a:r>
              <a:rPr lang="en-US" sz="2000"/>
              <a:t>., </a:t>
            </a:r>
            <a:r>
              <a:rPr lang="en-US" sz="2000" i="1"/>
              <a:t>Applied Phys. B</a:t>
            </a:r>
            <a:r>
              <a:rPr lang="en-US" sz="2000"/>
              <a:t> </a:t>
            </a:r>
            <a:r>
              <a:rPr lang="en-US" sz="2000" b="1"/>
              <a:t>81</a:t>
            </a:r>
            <a:r>
              <a:rPr lang="en-US" sz="2000"/>
              <a:t>, 283 (2005). ]</a:t>
            </a:r>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idx="4294967295"/>
          </p:nvPr>
        </p:nvSpPr>
        <p:spPr>
          <a:xfrm>
            <a:off x="0" y="228600"/>
            <a:ext cx="9144000" cy="1143000"/>
          </a:xfrm>
        </p:spPr>
        <p:txBody>
          <a:bodyPr/>
          <a:lstStyle/>
          <a:p>
            <a:r>
              <a:rPr lang="en-US" smtClean="0">
                <a:solidFill>
                  <a:schemeClr val="tx1"/>
                </a:solidFill>
                <a:ea typeface="ＭＳ Ｐゴシック" charset="-128"/>
              </a:rPr>
              <a:t>Strip Waveguides</a:t>
            </a:r>
            <a:br>
              <a:rPr lang="en-US" smtClean="0">
                <a:solidFill>
                  <a:schemeClr val="tx1"/>
                </a:solidFill>
                <a:ea typeface="ＭＳ Ｐゴシック" charset="-128"/>
              </a:rPr>
            </a:br>
            <a:r>
              <a:rPr lang="en-US" smtClean="0">
                <a:solidFill>
                  <a:schemeClr val="tx1"/>
                </a:solidFill>
                <a:ea typeface="ＭＳ Ｐゴシック" charset="-128"/>
              </a:rPr>
              <a:t>in Photonic-Crystal Slabs (3d)</a:t>
            </a:r>
          </a:p>
        </p:txBody>
      </p:sp>
      <p:pic>
        <p:nvPicPr>
          <p:cNvPr id="282627" name="Picture 3"/>
          <p:cNvPicPr>
            <a:picLocks noChangeAspect="1" noChangeArrowheads="1"/>
          </p:cNvPicPr>
          <p:nvPr/>
        </p:nvPicPr>
        <p:blipFill>
          <a:blip r:embed="rId2"/>
          <a:srcRect/>
          <a:stretch>
            <a:fillRect/>
          </a:stretch>
        </p:blipFill>
        <p:spPr bwMode="auto">
          <a:xfrm>
            <a:off x="152400" y="1752600"/>
            <a:ext cx="4343400" cy="3636963"/>
          </a:xfrm>
          <a:prstGeom prst="rect">
            <a:avLst/>
          </a:prstGeom>
          <a:noFill/>
          <a:ln w="9525">
            <a:noFill/>
            <a:miter lim="800000"/>
            <a:headEnd/>
            <a:tailEnd/>
          </a:ln>
        </p:spPr>
      </p:pic>
      <p:pic>
        <p:nvPicPr>
          <p:cNvPr id="282628" name="Picture 4"/>
          <p:cNvPicPr>
            <a:picLocks noChangeAspect="1" noChangeArrowheads="1"/>
          </p:cNvPicPr>
          <p:nvPr/>
        </p:nvPicPr>
        <p:blipFill>
          <a:blip r:embed="rId3"/>
          <a:srcRect/>
          <a:stretch>
            <a:fillRect/>
          </a:stretch>
        </p:blipFill>
        <p:spPr bwMode="auto">
          <a:xfrm>
            <a:off x="4800600" y="1828800"/>
            <a:ext cx="4343400" cy="3609975"/>
          </a:xfrm>
          <a:prstGeom prst="rect">
            <a:avLst/>
          </a:prstGeom>
          <a:noFill/>
          <a:ln w="9525">
            <a:noFill/>
            <a:miter lim="800000"/>
            <a:headEnd/>
            <a:tailEnd/>
          </a:ln>
        </p:spPr>
      </p:pic>
      <p:grpSp>
        <p:nvGrpSpPr>
          <p:cNvPr id="2" name="Group 5"/>
          <p:cNvGrpSpPr>
            <a:grpSpLocks/>
          </p:cNvGrpSpPr>
          <p:nvPr/>
        </p:nvGrpSpPr>
        <p:grpSpPr bwMode="auto">
          <a:xfrm>
            <a:off x="381000" y="3778250"/>
            <a:ext cx="8615363" cy="2744788"/>
            <a:chOff x="240" y="2380"/>
            <a:chExt cx="5427" cy="1729"/>
          </a:xfrm>
        </p:grpSpPr>
        <p:sp>
          <p:nvSpPr>
            <p:cNvPr id="282633" name="Freeform 6"/>
            <p:cNvSpPr>
              <a:spLocks/>
            </p:cNvSpPr>
            <p:nvPr/>
          </p:nvSpPr>
          <p:spPr bwMode="auto">
            <a:xfrm>
              <a:off x="1958" y="2512"/>
              <a:ext cx="471" cy="502"/>
            </a:xfrm>
            <a:custGeom>
              <a:avLst/>
              <a:gdLst>
                <a:gd name="T0" fmla="*/ 5 w 950"/>
                <a:gd name="T1" fmla="*/ 11 h 1011"/>
                <a:gd name="T2" fmla="*/ 1 w 950"/>
                <a:gd name="T3" fmla="*/ 6 h 1011"/>
                <a:gd name="T4" fmla="*/ 0 w 950"/>
                <a:gd name="T5" fmla="*/ 5 h 1011"/>
                <a:gd name="T6" fmla="*/ 0 w 950"/>
                <a:gd name="T7" fmla="*/ 1 h 1011"/>
                <a:gd name="T8" fmla="*/ 0 w 950"/>
                <a:gd name="T9" fmla="*/ 0 h 1011"/>
                <a:gd name="T10" fmla="*/ 1 w 950"/>
                <a:gd name="T11" fmla="*/ 0 h 1011"/>
                <a:gd name="T12" fmla="*/ 1 w 950"/>
                <a:gd name="T13" fmla="*/ 0 h 1011"/>
                <a:gd name="T14" fmla="*/ 4 w 950"/>
                <a:gd name="T15" fmla="*/ 0 h 1011"/>
                <a:gd name="T16" fmla="*/ 7 w 950"/>
                <a:gd name="T17" fmla="*/ 0 h 1011"/>
                <a:gd name="T18" fmla="*/ 8 w 950"/>
                <a:gd name="T19" fmla="*/ 3 h 1011"/>
                <a:gd name="T20" fmla="*/ 8 w 950"/>
                <a:gd name="T21" fmla="*/ 3 h 1011"/>
                <a:gd name="T22" fmla="*/ 9 w 950"/>
                <a:gd name="T23" fmla="*/ 4 h 1011"/>
                <a:gd name="T24" fmla="*/ 12 w 950"/>
                <a:gd name="T25" fmla="*/ 9 h 1011"/>
                <a:gd name="T26" fmla="*/ 13 w 950"/>
                <a:gd name="T27" fmla="*/ 11 h 1011"/>
                <a:gd name="T28" fmla="*/ 14 w 950"/>
                <a:gd name="T29" fmla="*/ 12 h 1011"/>
                <a:gd name="T30" fmla="*/ 14 w 950"/>
                <a:gd name="T31" fmla="*/ 13 h 1011"/>
                <a:gd name="T32" fmla="*/ 11 w 950"/>
                <a:gd name="T33" fmla="*/ 15 h 1011"/>
                <a:gd name="T34" fmla="*/ 9 w 950"/>
                <a:gd name="T35" fmla="*/ 15 h 1011"/>
                <a:gd name="T36" fmla="*/ 8 w 950"/>
                <a:gd name="T37" fmla="*/ 14 h 1011"/>
                <a:gd name="T38" fmla="*/ 7 w 950"/>
                <a:gd name="T39" fmla="*/ 13 h 1011"/>
                <a:gd name="T40" fmla="*/ 5 w 950"/>
                <a:gd name="T41" fmla="*/ 13 h 1011"/>
                <a:gd name="T42" fmla="*/ 5 w 950"/>
                <a:gd name="T43" fmla="*/ 11 h 10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0"/>
                <a:gd name="T67" fmla="*/ 0 h 1011"/>
                <a:gd name="T68" fmla="*/ 950 w 950"/>
                <a:gd name="T69" fmla="*/ 1011 h 10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0" h="1011">
                  <a:moveTo>
                    <a:pt x="341" y="749"/>
                  </a:moveTo>
                  <a:cubicBezTo>
                    <a:pt x="269" y="636"/>
                    <a:pt x="205" y="518"/>
                    <a:pt x="126" y="411"/>
                  </a:cubicBezTo>
                  <a:cubicBezTo>
                    <a:pt x="106" y="384"/>
                    <a:pt x="66" y="381"/>
                    <a:pt x="44" y="359"/>
                  </a:cubicBezTo>
                  <a:cubicBezTo>
                    <a:pt x="4" y="240"/>
                    <a:pt x="0" y="339"/>
                    <a:pt x="23" y="113"/>
                  </a:cubicBezTo>
                  <a:cubicBezTo>
                    <a:pt x="25" y="91"/>
                    <a:pt x="28" y="67"/>
                    <a:pt x="44" y="52"/>
                  </a:cubicBezTo>
                  <a:cubicBezTo>
                    <a:pt x="51" y="44"/>
                    <a:pt x="64" y="45"/>
                    <a:pt x="75" y="41"/>
                  </a:cubicBezTo>
                  <a:cubicBezTo>
                    <a:pt x="88" y="34"/>
                    <a:pt x="101" y="23"/>
                    <a:pt x="116" y="21"/>
                  </a:cubicBezTo>
                  <a:cubicBezTo>
                    <a:pt x="183" y="9"/>
                    <a:pt x="321" y="0"/>
                    <a:pt x="321" y="0"/>
                  </a:cubicBezTo>
                  <a:cubicBezTo>
                    <a:pt x="453" y="12"/>
                    <a:pt x="406" y="11"/>
                    <a:pt x="495" y="41"/>
                  </a:cubicBezTo>
                  <a:cubicBezTo>
                    <a:pt x="507" y="98"/>
                    <a:pt x="533" y="141"/>
                    <a:pt x="557" y="195"/>
                  </a:cubicBezTo>
                  <a:cubicBezTo>
                    <a:pt x="561" y="204"/>
                    <a:pt x="561" y="216"/>
                    <a:pt x="567" y="226"/>
                  </a:cubicBezTo>
                  <a:cubicBezTo>
                    <a:pt x="584" y="252"/>
                    <a:pt x="609" y="272"/>
                    <a:pt x="629" y="298"/>
                  </a:cubicBezTo>
                  <a:cubicBezTo>
                    <a:pt x="663" y="403"/>
                    <a:pt x="757" y="525"/>
                    <a:pt x="844" y="595"/>
                  </a:cubicBezTo>
                  <a:cubicBezTo>
                    <a:pt x="858" y="638"/>
                    <a:pt x="860" y="685"/>
                    <a:pt x="875" y="729"/>
                  </a:cubicBezTo>
                  <a:cubicBezTo>
                    <a:pt x="888" y="769"/>
                    <a:pt x="917" y="802"/>
                    <a:pt x="936" y="841"/>
                  </a:cubicBezTo>
                  <a:cubicBezTo>
                    <a:pt x="939" y="861"/>
                    <a:pt x="950" y="882"/>
                    <a:pt x="947" y="903"/>
                  </a:cubicBezTo>
                  <a:cubicBezTo>
                    <a:pt x="932" y="989"/>
                    <a:pt x="850" y="995"/>
                    <a:pt x="782" y="1005"/>
                  </a:cubicBezTo>
                  <a:cubicBezTo>
                    <a:pt x="734" y="1000"/>
                    <a:pt x="679" y="1011"/>
                    <a:pt x="639" y="985"/>
                  </a:cubicBezTo>
                  <a:cubicBezTo>
                    <a:pt x="561" y="933"/>
                    <a:pt x="650" y="967"/>
                    <a:pt x="577" y="944"/>
                  </a:cubicBezTo>
                  <a:cubicBezTo>
                    <a:pt x="556" y="930"/>
                    <a:pt x="539" y="910"/>
                    <a:pt x="516" y="903"/>
                  </a:cubicBezTo>
                  <a:cubicBezTo>
                    <a:pt x="465" y="886"/>
                    <a:pt x="412" y="878"/>
                    <a:pt x="362" y="862"/>
                  </a:cubicBezTo>
                  <a:cubicBezTo>
                    <a:pt x="330" y="815"/>
                    <a:pt x="329" y="805"/>
                    <a:pt x="341" y="749"/>
                  </a:cubicBezTo>
                  <a:close/>
                </a:path>
              </a:pathLst>
            </a:custGeom>
            <a:noFill/>
            <a:ln w="38100">
              <a:solidFill>
                <a:srgbClr val="FF0000"/>
              </a:solidFill>
              <a:round/>
              <a:headEnd/>
              <a:tailEnd/>
            </a:ln>
          </p:spPr>
          <p:txBody>
            <a:bodyPr wrap="none" anchor="ctr"/>
            <a:lstStyle/>
            <a:p>
              <a:endParaRPr lang="cs-CZ"/>
            </a:p>
          </p:txBody>
        </p:sp>
        <p:sp>
          <p:nvSpPr>
            <p:cNvPr id="282634" name="Freeform 7"/>
            <p:cNvSpPr>
              <a:spLocks/>
            </p:cNvSpPr>
            <p:nvPr/>
          </p:nvSpPr>
          <p:spPr bwMode="auto">
            <a:xfrm>
              <a:off x="2266" y="2380"/>
              <a:ext cx="423" cy="483"/>
            </a:xfrm>
            <a:custGeom>
              <a:avLst/>
              <a:gdLst>
                <a:gd name="T0" fmla="*/ 0 w 853"/>
                <a:gd name="T1" fmla="*/ 4 h 974"/>
                <a:gd name="T2" fmla="*/ 0 w 853"/>
                <a:gd name="T3" fmla="*/ 3 h 974"/>
                <a:gd name="T4" fmla="*/ 0 w 853"/>
                <a:gd name="T5" fmla="*/ 1 h 974"/>
                <a:gd name="T6" fmla="*/ 0 w 853"/>
                <a:gd name="T7" fmla="*/ 1 h 974"/>
                <a:gd name="T8" fmla="*/ 1 w 853"/>
                <a:gd name="T9" fmla="*/ 0 h 974"/>
                <a:gd name="T10" fmla="*/ 5 w 853"/>
                <a:gd name="T11" fmla="*/ 0 h 974"/>
                <a:gd name="T12" fmla="*/ 8 w 853"/>
                <a:gd name="T13" fmla="*/ 2 h 974"/>
                <a:gd name="T14" fmla="*/ 10 w 853"/>
                <a:gd name="T15" fmla="*/ 4 h 974"/>
                <a:gd name="T16" fmla="*/ 10 w 853"/>
                <a:gd name="T17" fmla="*/ 6 h 974"/>
                <a:gd name="T18" fmla="*/ 11 w 853"/>
                <a:gd name="T19" fmla="*/ 7 h 974"/>
                <a:gd name="T20" fmla="*/ 11 w 853"/>
                <a:gd name="T21" fmla="*/ 8 h 974"/>
                <a:gd name="T22" fmla="*/ 11 w 853"/>
                <a:gd name="T23" fmla="*/ 10 h 974"/>
                <a:gd name="T24" fmla="*/ 12 w 853"/>
                <a:gd name="T25" fmla="*/ 11 h 974"/>
                <a:gd name="T26" fmla="*/ 13 w 853"/>
                <a:gd name="T27" fmla="*/ 13 h 974"/>
                <a:gd name="T28" fmla="*/ 10 w 853"/>
                <a:gd name="T29" fmla="*/ 14 h 974"/>
                <a:gd name="T30" fmla="*/ 10 w 853"/>
                <a:gd name="T31" fmla="*/ 14 h 974"/>
                <a:gd name="T32" fmla="*/ 9 w 853"/>
                <a:gd name="T33" fmla="*/ 14 h 974"/>
                <a:gd name="T34" fmla="*/ 7 w 853"/>
                <a:gd name="T35" fmla="*/ 14 h 974"/>
                <a:gd name="T36" fmla="*/ 5 w 853"/>
                <a:gd name="T37" fmla="*/ 13 h 974"/>
                <a:gd name="T38" fmla="*/ 4 w 853"/>
                <a:gd name="T39" fmla="*/ 10 h 974"/>
                <a:gd name="T40" fmla="*/ 4 w 853"/>
                <a:gd name="T41" fmla="*/ 9 h 974"/>
                <a:gd name="T42" fmla="*/ 4 w 853"/>
                <a:gd name="T43" fmla="*/ 9 h 974"/>
                <a:gd name="T44" fmla="*/ 3 w 853"/>
                <a:gd name="T45" fmla="*/ 8 h 974"/>
                <a:gd name="T46" fmla="*/ 3 w 853"/>
                <a:gd name="T47" fmla="*/ 7 h 974"/>
                <a:gd name="T48" fmla="*/ 2 w 853"/>
                <a:gd name="T49" fmla="*/ 7 h 974"/>
                <a:gd name="T50" fmla="*/ 0 w 853"/>
                <a:gd name="T51" fmla="*/ 4 h 9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3"/>
                <a:gd name="T79" fmla="*/ 0 h 974"/>
                <a:gd name="T80" fmla="*/ 853 w 853"/>
                <a:gd name="T81" fmla="*/ 974 h 9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3" h="974">
                  <a:moveTo>
                    <a:pt x="32" y="277"/>
                  </a:moveTo>
                  <a:cubicBezTo>
                    <a:pt x="17" y="254"/>
                    <a:pt x="0" y="234"/>
                    <a:pt x="2" y="205"/>
                  </a:cubicBezTo>
                  <a:cubicBezTo>
                    <a:pt x="4" y="166"/>
                    <a:pt x="7" y="127"/>
                    <a:pt x="22" y="92"/>
                  </a:cubicBezTo>
                  <a:cubicBezTo>
                    <a:pt x="26" y="81"/>
                    <a:pt x="43" y="86"/>
                    <a:pt x="53" y="82"/>
                  </a:cubicBezTo>
                  <a:cubicBezTo>
                    <a:pt x="70" y="73"/>
                    <a:pt x="85" y="59"/>
                    <a:pt x="104" y="51"/>
                  </a:cubicBezTo>
                  <a:cubicBezTo>
                    <a:pt x="180" y="16"/>
                    <a:pt x="268" y="7"/>
                    <a:pt x="350" y="0"/>
                  </a:cubicBezTo>
                  <a:cubicBezTo>
                    <a:pt x="488" y="14"/>
                    <a:pt x="492" y="23"/>
                    <a:pt x="586" y="133"/>
                  </a:cubicBezTo>
                  <a:cubicBezTo>
                    <a:pt x="611" y="194"/>
                    <a:pt x="648" y="247"/>
                    <a:pt x="678" y="307"/>
                  </a:cubicBezTo>
                  <a:cubicBezTo>
                    <a:pt x="680" y="324"/>
                    <a:pt x="692" y="426"/>
                    <a:pt x="699" y="451"/>
                  </a:cubicBezTo>
                  <a:cubicBezTo>
                    <a:pt x="704" y="472"/>
                    <a:pt x="711" y="492"/>
                    <a:pt x="719" y="513"/>
                  </a:cubicBezTo>
                  <a:cubicBezTo>
                    <a:pt x="722" y="523"/>
                    <a:pt x="727" y="532"/>
                    <a:pt x="730" y="543"/>
                  </a:cubicBezTo>
                  <a:cubicBezTo>
                    <a:pt x="740" y="584"/>
                    <a:pt x="737" y="630"/>
                    <a:pt x="761" y="666"/>
                  </a:cubicBezTo>
                  <a:cubicBezTo>
                    <a:pt x="775" y="688"/>
                    <a:pt x="796" y="705"/>
                    <a:pt x="812" y="728"/>
                  </a:cubicBezTo>
                  <a:cubicBezTo>
                    <a:pt x="826" y="771"/>
                    <a:pt x="844" y="805"/>
                    <a:pt x="853" y="851"/>
                  </a:cubicBezTo>
                  <a:cubicBezTo>
                    <a:pt x="810" y="914"/>
                    <a:pt x="759" y="907"/>
                    <a:pt x="689" y="923"/>
                  </a:cubicBezTo>
                  <a:cubicBezTo>
                    <a:pt x="678" y="925"/>
                    <a:pt x="668" y="930"/>
                    <a:pt x="658" y="933"/>
                  </a:cubicBezTo>
                  <a:cubicBezTo>
                    <a:pt x="641" y="937"/>
                    <a:pt x="624" y="939"/>
                    <a:pt x="607" y="943"/>
                  </a:cubicBezTo>
                  <a:cubicBezTo>
                    <a:pt x="544" y="974"/>
                    <a:pt x="525" y="974"/>
                    <a:pt x="453" y="964"/>
                  </a:cubicBezTo>
                  <a:cubicBezTo>
                    <a:pt x="430" y="931"/>
                    <a:pt x="403" y="904"/>
                    <a:pt x="381" y="872"/>
                  </a:cubicBezTo>
                  <a:cubicBezTo>
                    <a:pt x="361" y="811"/>
                    <a:pt x="333" y="749"/>
                    <a:pt x="320" y="687"/>
                  </a:cubicBezTo>
                  <a:cubicBezTo>
                    <a:pt x="316" y="670"/>
                    <a:pt x="317" y="651"/>
                    <a:pt x="309" y="636"/>
                  </a:cubicBezTo>
                  <a:cubicBezTo>
                    <a:pt x="302" y="625"/>
                    <a:pt x="288" y="622"/>
                    <a:pt x="278" y="615"/>
                  </a:cubicBezTo>
                  <a:cubicBezTo>
                    <a:pt x="264" y="594"/>
                    <a:pt x="242" y="577"/>
                    <a:pt x="237" y="554"/>
                  </a:cubicBezTo>
                  <a:cubicBezTo>
                    <a:pt x="233" y="540"/>
                    <a:pt x="234" y="524"/>
                    <a:pt x="227" y="513"/>
                  </a:cubicBezTo>
                  <a:cubicBezTo>
                    <a:pt x="212" y="490"/>
                    <a:pt x="182" y="482"/>
                    <a:pt x="166" y="461"/>
                  </a:cubicBezTo>
                  <a:cubicBezTo>
                    <a:pt x="119" y="400"/>
                    <a:pt x="75" y="339"/>
                    <a:pt x="32" y="277"/>
                  </a:cubicBezTo>
                  <a:close/>
                </a:path>
              </a:pathLst>
            </a:custGeom>
            <a:noFill/>
            <a:ln w="38100">
              <a:solidFill>
                <a:srgbClr val="FF0000"/>
              </a:solidFill>
              <a:round/>
              <a:headEnd/>
              <a:tailEnd/>
            </a:ln>
          </p:spPr>
          <p:txBody>
            <a:bodyPr wrap="none" anchor="ctr"/>
            <a:lstStyle/>
            <a:p>
              <a:endParaRPr lang="cs-CZ"/>
            </a:p>
          </p:txBody>
        </p:sp>
        <p:sp>
          <p:nvSpPr>
            <p:cNvPr id="282635" name="Line 8"/>
            <p:cNvSpPr>
              <a:spLocks noChangeShapeType="1"/>
            </p:cNvSpPr>
            <p:nvPr/>
          </p:nvSpPr>
          <p:spPr bwMode="auto">
            <a:xfrm>
              <a:off x="2304" y="3016"/>
              <a:ext cx="115" cy="634"/>
            </a:xfrm>
            <a:prstGeom prst="line">
              <a:avLst/>
            </a:prstGeom>
            <a:noFill/>
            <a:ln w="28575">
              <a:solidFill>
                <a:srgbClr val="FF0000"/>
              </a:solidFill>
              <a:round/>
              <a:headEnd/>
              <a:tailEnd/>
            </a:ln>
          </p:spPr>
          <p:txBody>
            <a:bodyPr wrap="none" anchor="ctr"/>
            <a:lstStyle/>
            <a:p>
              <a:endParaRPr lang="cs-CZ"/>
            </a:p>
          </p:txBody>
        </p:sp>
        <p:sp>
          <p:nvSpPr>
            <p:cNvPr id="282636" name="Line 9"/>
            <p:cNvSpPr>
              <a:spLocks noChangeShapeType="1"/>
            </p:cNvSpPr>
            <p:nvPr/>
          </p:nvSpPr>
          <p:spPr bwMode="auto">
            <a:xfrm flipH="1">
              <a:off x="2550" y="2840"/>
              <a:ext cx="31" cy="791"/>
            </a:xfrm>
            <a:prstGeom prst="line">
              <a:avLst/>
            </a:prstGeom>
            <a:noFill/>
            <a:ln w="28575">
              <a:solidFill>
                <a:srgbClr val="FF0000"/>
              </a:solidFill>
              <a:round/>
              <a:headEnd/>
              <a:tailEnd/>
            </a:ln>
          </p:spPr>
          <p:txBody>
            <a:bodyPr wrap="none" anchor="ctr"/>
            <a:lstStyle/>
            <a:p>
              <a:endParaRPr lang="cs-CZ"/>
            </a:p>
          </p:txBody>
        </p:sp>
        <p:sp>
          <p:nvSpPr>
            <p:cNvPr id="282637" name="Freeform 10"/>
            <p:cNvSpPr>
              <a:spLocks/>
            </p:cNvSpPr>
            <p:nvPr/>
          </p:nvSpPr>
          <p:spPr bwMode="auto">
            <a:xfrm rot="420176">
              <a:off x="4819" y="2563"/>
              <a:ext cx="471" cy="502"/>
            </a:xfrm>
            <a:custGeom>
              <a:avLst/>
              <a:gdLst>
                <a:gd name="T0" fmla="*/ 5 w 950"/>
                <a:gd name="T1" fmla="*/ 11 h 1011"/>
                <a:gd name="T2" fmla="*/ 1 w 950"/>
                <a:gd name="T3" fmla="*/ 6 h 1011"/>
                <a:gd name="T4" fmla="*/ 0 w 950"/>
                <a:gd name="T5" fmla="*/ 5 h 1011"/>
                <a:gd name="T6" fmla="*/ 0 w 950"/>
                <a:gd name="T7" fmla="*/ 1 h 1011"/>
                <a:gd name="T8" fmla="*/ 0 w 950"/>
                <a:gd name="T9" fmla="*/ 0 h 1011"/>
                <a:gd name="T10" fmla="*/ 1 w 950"/>
                <a:gd name="T11" fmla="*/ 0 h 1011"/>
                <a:gd name="T12" fmla="*/ 1 w 950"/>
                <a:gd name="T13" fmla="*/ 0 h 1011"/>
                <a:gd name="T14" fmla="*/ 4 w 950"/>
                <a:gd name="T15" fmla="*/ 0 h 1011"/>
                <a:gd name="T16" fmla="*/ 7 w 950"/>
                <a:gd name="T17" fmla="*/ 0 h 1011"/>
                <a:gd name="T18" fmla="*/ 8 w 950"/>
                <a:gd name="T19" fmla="*/ 3 h 1011"/>
                <a:gd name="T20" fmla="*/ 8 w 950"/>
                <a:gd name="T21" fmla="*/ 3 h 1011"/>
                <a:gd name="T22" fmla="*/ 9 w 950"/>
                <a:gd name="T23" fmla="*/ 4 h 1011"/>
                <a:gd name="T24" fmla="*/ 12 w 950"/>
                <a:gd name="T25" fmla="*/ 9 h 1011"/>
                <a:gd name="T26" fmla="*/ 13 w 950"/>
                <a:gd name="T27" fmla="*/ 11 h 1011"/>
                <a:gd name="T28" fmla="*/ 14 w 950"/>
                <a:gd name="T29" fmla="*/ 12 h 1011"/>
                <a:gd name="T30" fmla="*/ 14 w 950"/>
                <a:gd name="T31" fmla="*/ 13 h 1011"/>
                <a:gd name="T32" fmla="*/ 11 w 950"/>
                <a:gd name="T33" fmla="*/ 15 h 1011"/>
                <a:gd name="T34" fmla="*/ 9 w 950"/>
                <a:gd name="T35" fmla="*/ 15 h 1011"/>
                <a:gd name="T36" fmla="*/ 8 w 950"/>
                <a:gd name="T37" fmla="*/ 14 h 1011"/>
                <a:gd name="T38" fmla="*/ 7 w 950"/>
                <a:gd name="T39" fmla="*/ 13 h 1011"/>
                <a:gd name="T40" fmla="*/ 5 w 950"/>
                <a:gd name="T41" fmla="*/ 13 h 1011"/>
                <a:gd name="T42" fmla="*/ 5 w 950"/>
                <a:gd name="T43" fmla="*/ 11 h 10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0"/>
                <a:gd name="T67" fmla="*/ 0 h 1011"/>
                <a:gd name="T68" fmla="*/ 950 w 950"/>
                <a:gd name="T69" fmla="*/ 1011 h 10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0" h="1011">
                  <a:moveTo>
                    <a:pt x="341" y="749"/>
                  </a:moveTo>
                  <a:cubicBezTo>
                    <a:pt x="269" y="636"/>
                    <a:pt x="205" y="518"/>
                    <a:pt x="126" y="411"/>
                  </a:cubicBezTo>
                  <a:cubicBezTo>
                    <a:pt x="106" y="384"/>
                    <a:pt x="66" y="381"/>
                    <a:pt x="44" y="359"/>
                  </a:cubicBezTo>
                  <a:cubicBezTo>
                    <a:pt x="4" y="240"/>
                    <a:pt x="0" y="339"/>
                    <a:pt x="23" y="113"/>
                  </a:cubicBezTo>
                  <a:cubicBezTo>
                    <a:pt x="25" y="91"/>
                    <a:pt x="28" y="67"/>
                    <a:pt x="44" y="52"/>
                  </a:cubicBezTo>
                  <a:cubicBezTo>
                    <a:pt x="51" y="44"/>
                    <a:pt x="64" y="45"/>
                    <a:pt x="75" y="41"/>
                  </a:cubicBezTo>
                  <a:cubicBezTo>
                    <a:pt x="88" y="34"/>
                    <a:pt x="101" y="23"/>
                    <a:pt x="116" y="21"/>
                  </a:cubicBezTo>
                  <a:cubicBezTo>
                    <a:pt x="183" y="9"/>
                    <a:pt x="321" y="0"/>
                    <a:pt x="321" y="0"/>
                  </a:cubicBezTo>
                  <a:cubicBezTo>
                    <a:pt x="453" y="12"/>
                    <a:pt x="406" y="11"/>
                    <a:pt x="495" y="41"/>
                  </a:cubicBezTo>
                  <a:cubicBezTo>
                    <a:pt x="507" y="98"/>
                    <a:pt x="533" y="141"/>
                    <a:pt x="557" y="195"/>
                  </a:cubicBezTo>
                  <a:cubicBezTo>
                    <a:pt x="561" y="204"/>
                    <a:pt x="561" y="216"/>
                    <a:pt x="567" y="226"/>
                  </a:cubicBezTo>
                  <a:cubicBezTo>
                    <a:pt x="584" y="252"/>
                    <a:pt x="609" y="272"/>
                    <a:pt x="629" y="298"/>
                  </a:cubicBezTo>
                  <a:cubicBezTo>
                    <a:pt x="663" y="403"/>
                    <a:pt x="757" y="525"/>
                    <a:pt x="844" y="595"/>
                  </a:cubicBezTo>
                  <a:cubicBezTo>
                    <a:pt x="858" y="638"/>
                    <a:pt x="860" y="685"/>
                    <a:pt x="875" y="729"/>
                  </a:cubicBezTo>
                  <a:cubicBezTo>
                    <a:pt x="888" y="769"/>
                    <a:pt x="917" y="802"/>
                    <a:pt x="936" y="841"/>
                  </a:cubicBezTo>
                  <a:cubicBezTo>
                    <a:pt x="939" y="861"/>
                    <a:pt x="950" y="882"/>
                    <a:pt x="947" y="903"/>
                  </a:cubicBezTo>
                  <a:cubicBezTo>
                    <a:pt x="932" y="989"/>
                    <a:pt x="850" y="995"/>
                    <a:pt x="782" y="1005"/>
                  </a:cubicBezTo>
                  <a:cubicBezTo>
                    <a:pt x="734" y="1000"/>
                    <a:pt x="679" y="1011"/>
                    <a:pt x="639" y="985"/>
                  </a:cubicBezTo>
                  <a:cubicBezTo>
                    <a:pt x="561" y="933"/>
                    <a:pt x="650" y="967"/>
                    <a:pt x="577" y="944"/>
                  </a:cubicBezTo>
                  <a:cubicBezTo>
                    <a:pt x="556" y="930"/>
                    <a:pt x="539" y="910"/>
                    <a:pt x="516" y="903"/>
                  </a:cubicBezTo>
                  <a:cubicBezTo>
                    <a:pt x="465" y="886"/>
                    <a:pt x="412" y="878"/>
                    <a:pt x="362" y="862"/>
                  </a:cubicBezTo>
                  <a:cubicBezTo>
                    <a:pt x="330" y="815"/>
                    <a:pt x="329" y="805"/>
                    <a:pt x="341" y="749"/>
                  </a:cubicBezTo>
                  <a:close/>
                </a:path>
              </a:pathLst>
            </a:custGeom>
            <a:noFill/>
            <a:ln w="38100">
              <a:solidFill>
                <a:srgbClr val="FF0000"/>
              </a:solidFill>
              <a:round/>
              <a:headEnd/>
              <a:tailEnd/>
            </a:ln>
          </p:spPr>
          <p:txBody>
            <a:bodyPr wrap="none" anchor="ctr"/>
            <a:lstStyle/>
            <a:p>
              <a:endParaRPr lang="cs-CZ"/>
            </a:p>
          </p:txBody>
        </p:sp>
        <p:sp>
          <p:nvSpPr>
            <p:cNvPr id="282638" name="Freeform 11"/>
            <p:cNvSpPr>
              <a:spLocks/>
            </p:cNvSpPr>
            <p:nvPr/>
          </p:nvSpPr>
          <p:spPr bwMode="auto">
            <a:xfrm rot="420176">
              <a:off x="5218" y="2467"/>
              <a:ext cx="423" cy="483"/>
            </a:xfrm>
            <a:custGeom>
              <a:avLst/>
              <a:gdLst>
                <a:gd name="T0" fmla="*/ 0 w 853"/>
                <a:gd name="T1" fmla="*/ 4 h 974"/>
                <a:gd name="T2" fmla="*/ 0 w 853"/>
                <a:gd name="T3" fmla="*/ 3 h 974"/>
                <a:gd name="T4" fmla="*/ 0 w 853"/>
                <a:gd name="T5" fmla="*/ 1 h 974"/>
                <a:gd name="T6" fmla="*/ 0 w 853"/>
                <a:gd name="T7" fmla="*/ 1 h 974"/>
                <a:gd name="T8" fmla="*/ 1 w 853"/>
                <a:gd name="T9" fmla="*/ 0 h 974"/>
                <a:gd name="T10" fmla="*/ 5 w 853"/>
                <a:gd name="T11" fmla="*/ 0 h 974"/>
                <a:gd name="T12" fmla="*/ 8 w 853"/>
                <a:gd name="T13" fmla="*/ 2 h 974"/>
                <a:gd name="T14" fmla="*/ 10 w 853"/>
                <a:gd name="T15" fmla="*/ 4 h 974"/>
                <a:gd name="T16" fmla="*/ 10 w 853"/>
                <a:gd name="T17" fmla="*/ 6 h 974"/>
                <a:gd name="T18" fmla="*/ 11 w 853"/>
                <a:gd name="T19" fmla="*/ 7 h 974"/>
                <a:gd name="T20" fmla="*/ 11 w 853"/>
                <a:gd name="T21" fmla="*/ 8 h 974"/>
                <a:gd name="T22" fmla="*/ 11 w 853"/>
                <a:gd name="T23" fmla="*/ 10 h 974"/>
                <a:gd name="T24" fmla="*/ 12 w 853"/>
                <a:gd name="T25" fmla="*/ 11 h 974"/>
                <a:gd name="T26" fmla="*/ 13 w 853"/>
                <a:gd name="T27" fmla="*/ 13 h 974"/>
                <a:gd name="T28" fmla="*/ 10 w 853"/>
                <a:gd name="T29" fmla="*/ 14 h 974"/>
                <a:gd name="T30" fmla="*/ 10 w 853"/>
                <a:gd name="T31" fmla="*/ 14 h 974"/>
                <a:gd name="T32" fmla="*/ 9 w 853"/>
                <a:gd name="T33" fmla="*/ 14 h 974"/>
                <a:gd name="T34" fmla="*/ 7 w 853"/>
                <a:gd name="T35" fmla="*/ 14 h 974"/>
                <a:gd name="T36" fmla="*/ 5 w 853"/>
                <a:gd name="T37" fmla="*/ 13 h 974"/>
                <a:gd name="T38" fmla="*/ 4 w 853"/>
                <a:gd name="T39" fmla="*/ 10 h 974"/>
                <a:gd name="T40" fmla="*/ 4 w 853"/>
                <a:gd name="T41" fmla="*/ 9 h 974"/>
                <a:gd name="T42" fmla="*/ 4 w 853"/>
                <a:gd name="T43" fmla="*/ 9 h 974"/>
                <a:gd name="T44" fmla="*/ 3 w 853"/>
                <a:gd name="T45" fmla="*/ 8 h 974"/>
                <a:gd name="T46" fmla="*/ 3 w 853"/>
                <a:gd name="T47" fmla="*/ 7 h 974"/>
                <a:gd name="T48" fmla="*/ 2 w 853"/>
                <a:gd name="T49" fmla="*/ 7 h 974"/>
                <a:gd name="T50" fmla="*/ 0 w 853"/>
                <a:gd name="T51" fmla="*/ 4 h 9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3"/>
                <a:gd name="T79" fmla="*/ 0 h 974"/>
                <a:gd name="T80" fmla="*/ 853 w 853"/>
                <a:gd name="T81" fmla="*/ 974 h 9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3" h="974">
                  <a:moveTo>
                    <a:pt x="32" y="277"/>
                  </a:moveTo>
                  <a:cubicBezTo>
                    <a:pt x="17" y="254"/>
                    <a:pt x="0" y="234"/>
                    <a:pt x="2" y="205"/>
                  </a:cubicBezTo>
                  <a:cubicBezTo>
                    <a:pt x="4" y="166"/>
                    <a:pt x="7" y="127"/>
                    <a:pt x="22" y="92"/>
                  </a:cubicBezTo>
                  <a:cubicBezTo>
                    <a:pt x="26" y="81"/>
                    <a:pt x="43" y="86"/>
                    <a:pt x="53" y="82"/>
                  </a:cubicBezTo>
                  <a:cubicBezTo>
                    <a:pt x="70" y="73"/>
                    <a:pt x="85" y="59"/>
                    <a:pt x="104" y="51"/>
                  </a:cubicBezTo>
                  <a:cubicBezTo>
                    <a:pt x="180" y="16"/>
                    <a:pt x="268" y="7"/>
                    <a:pt x="350" y="0"/>
                  </a:cubicBezTo>
                  <a:cubicBezTo>
                    <a:pt x="488" y="14"/>
                    <a:pt x="492" y="23"/>
                    <a:pt x="586" y="133"/>
                  </a:cubicBezTo>
                  <a:cubicBezTo>
                    <a:pt x="611" y="194"/>
                    <a:pt x="648" y="247"/>
                    <a:pt x="678" y="307"/>
                  </a:cubicBezTo>
                  <a:cubicBezTo>
                    <a:pt x="680" y="324"/>
                    <a:pt x="692" y="426"/>
                    <a:pt x="699" y="451"/>
                  </a:cubicBezTo>
                  <a:cubicBezTo>
                    <a:pt x="704" y="472"/>
                    <a:pt x="711" y="492"/>
                    <a:pt x="719" y="513"/>
                  </a:cubicBezTo>
                  <a:cubicBezTo>
                    <a:pt x="722" y="523"/>
                    <a:pt x="727" y="532"/>
                    <a:pt x="730" y="543"/>
                  </a:cubicBezTo>
                  <a:cubicBezTo>
                    <a:pt x="740" y="584"/>
                    <a:pt x="737" y="630"/>
                    <a:pt x="761" y="666"/>
                  </a:cubicBezTo>
                  <a:cubicBezTo>
                    <a:pt x="775" y="688"/>
                    <a:pt x="796" y="705"/>
                    <a:pt x="812" y="728"/>
                  </a:cubicBezTo>
                  <a:cubicBezTo>
                    <a:pt x="826" y="771"/>
                    <a:pt x="844" y="805"/>
                    <a:pt x="853" y="851"/>
                  </a:cubicBezTo>
                  <a:cubicBezTo>
                    <a:pt x="810" y="914"/>
                    <a:pt x="759" y="907"/>
                    <a:pt x="689" y="923"/>
                  </a:cubicBezTo>
                  <a:cubicBezTo>
                    <a:pt x="678" y="925"/>
                    <a:pt x="668" y="930"/>
                    <a:pt x="658" y="933"/>
                  </a:cubicBezTo>
                  <a:cubicBezTo>
                    <a:pt x="641" y="937"/>
                    <a:pt x="624" y="939"/>
                    <a:pt x="607" y="943"/>
                  </a:cubicBezTo>
                  <a:cubicBezTo>
                    <a:pt x="544" y="974"/>
                    <a:pt x="525" y="974"/>
                    <a:pt x="453" y="964"/>
                  </a:cubicBezTo>
                  <a:cubicBezTo>
                    <a:pt x="430" y="931"/>
                    <a:pt x="403" y="904"/>
                    <a:pt x="381" y="872"/>
                  </a:cubicBezTo>
                  <a:cubicBezTo>
                    <a:pt x="361" y="811"/>
                    <a:pt x="333" y="749"/>
                    <a:pt x="320" y="687"/>
                  </a:cubicBezTo>
                  <a:cubicBezTo>
                    <a:pt x="316" y="670"/>
                    <a:pt x="317" y="651"/>
                    <a:pt x="309" y="636"/>
                  </a:cubicBezTo>
                  <a:cubicBezTo>
                    <a:pt x="302" y="625"/>
                    <a:pt x="288" y="622"/>
                    <a:pt x="278" y="615"/>
                  </a:cubicBezTo>
                  <a:cubicBezTo>
                    <a:pt x="264" y="594"/>
                    <a:pt x="242" y="577"/>
                    <a:pt x="237" y="554"/>
                  </a:cubicBezTo>
                  <a:cubicBezTo>
                    <a:pt x="233" y="540"/>
                    <a:pt x="234" y="524"/>
                    <a:pt x="227" y="513"/>
                  </a:cubicBezTo>
                  <a:cubicBezTo>
                    <a:pt x="212" y="490"/>
                    <a:pt x="182" y="482"/>
                    <a:pt x="166" y="461"/>
                  </a:cubicBezTo>
                  <a:cubicBezTo>
                    <a:pt x="119" y="400"/>
                    <a:pt x="75" y="339"/>
                    <a:pt x="32" y="277"/>
                  </a:cubicBezTo>
                  <a:close/>
                </a:path>
              </a:pathLst>
            </a:custGeom>
            <a:noFill/>
            <a:ln w="38100">
              <a:solidFill>
                <a:srgbClr val="FF0000"/>
              </a:solidFill>
              <a:round/>
              <a:headEnd/>
              <a:tailEnd/>
            </a:ln>
          </p:spPr>
          <p:txBody>
            <a:bodyPr wrap="none" anchor="ctr"/>
            <a:lstStyle/>
            <a:p>
              <a:endParaRPr lang="cs-CZ"/>
            </a:p>
          </p:txBody>
        </p:sp>
        <p:sp>
          <p:nvSpPr>
            <p:cNvPr id="282639" name="Line 12"/>
            <p:cNvSpPr>
              <a:spLocks noChangeShapeType="1"/>
            </p:cNvSpPr>
            <p:nvPr/>
          </p:nvSpPr>
          <p:spPr bwMode="auto">
            <a:xfrm rot="420176" flipH="1">
              <a:off x="4705" y="3032"/>
              <a:ext cx="396" cy="666"/>
            </a:xfrm>
            <a:prstGeom prst="line">
              <a:avLst/>
            </a:prstGeom>
            <a:noFill/>
            <a:ln w="28575">
              <a:solidFill>
                <a:srgbClr val="FF0000"/>
              </a:solidFill>
              <a:round/>
              <a:headEnd/>
              <a:tailEnd/>
            </a:ln>
          </p:spPr>
          <p:txBody>
            <a:bodyPr wrap="none" anchor="ctr"/>
            <a:lstStyle/>
            <a:p>
              <a:endParaRPr lang="cs-CZ"/>
            </a:p>
          </p:txBody>
        </p:sp>
        <p:sp>
          <p:nvSpPr>
            <p:cNvPr id="282640" name="Line 13"/>
            <p:cNvSpPr>
              <a:spLocks noChangeShapeType="1"/>
            </p:cNvSpPr>
            <p:nvPr/>
          </p:nvSpPr>
          <p:spPr bwMode="auto">
            <a:xfrm rot="420176" flipH="1">
              <a:off x="4946" y="2904"/>
              <a:ext cx="524" cy="807"/>
            </a:xfrm>
            <a:prstGeom prst="line">
              <a:avLst/>
            </a:prstGeom>
            <a:noFill/>
            <a:ln w="28575">
              <a:solidFill>
                <a:srgbClr val="FF0000"/>
              </a:solidFill>
              <a:round/>
              <a:headEnd/>
              <a:tailEnd/>
            </a:ln>
          </p:spPr>
          <p:txBody>
            <a:bodyPr wrap="none" anchor="ctr"/>
            <a:lstStyle/>
            <a:p>
              <a:endParaRPr lang="cs-CZ"/>
            </a:p>
          </p:txBody>
        </p:sp>
        <p:sp>
          <p:nvSpPr>
            <p:cNvPr id="282641" name="Text Box 14"/>
            <p:cNvSpPr txBox="1">
              <a:spLocks noChangeArrowheads="1"/>
            </p:cNvSpPr>
            <p:nvPr/>
          </p:nvSpPr>
          <p:spPr bwMode="auto">
            <a:xfrm>
              <a:off x="240" y="3744"/>
              <a:ext cx="5427" cy="365"/>
            </a:xfrm>
            <a:prstGeom prst="rect">
              <a:avLst/>
            </a:prstGeom>
            <a:noFill/>
            <a:ln w="9525">
              <a:noFill/>
              <a:miter lim="800000"/>
              <a:headEnd/>
              <a:tailEnd/>
            </a:ln>
          </p:spPr>
          <p:txBody>
            <a:bodyPr wrap="none">
              <a:spAutoFit/>
            </a:bodyPr>
            <a:lstStyle/>
            <a:p>
              <a:pPr eaLnBrk="0" hangingPunct="0"/>
              <a:r>
                <a:rPr lang="en-US" sz="3200">
                  <a:solidFill>
                    <a:srgbClr val="FF0000"/>
                  </a:solidFill>
                </a:rPr>
                <a:t>How does </a:t>
              </a:r>
              <a:r>
                <a:rPr lang="en-US" sz="3200" i="1">
                  <a:solidFill>
                    <a:srgbClr val="FF0000"/>
                  </a:solidFill>
                </a:rPr>
                <a:t>incomplete 3d gap</a:t>
              </a:r>
              <a:r>
                <a:rPr lang="en-US" sz="3200">
                  <a:solidFill>
                    <a:srgbClr val="FF0000"/>
                  </a:solidFill>
                </a:rPr>
                <a:t> affect roughness loss?</a:t>
              </a:r>
            </a:p>
          </p:txBody>
        </p:sp>
      </p:grpSp>
      <p:sp>
        <p:nvSpPr>
          <p:cNvPr id="282630" name="Text Box 15"/>
          <p:cNvSpPr txBox="1">
            <a:spLocks noChangeArrowheads="1"/>
          </p:cNvSpPr>
          <p:nvPr/>
        </p:nvSpPr>
        <p:spPr bwMode="auto">
          <a:xfrm>
            <a:off x="685800" y="1538288"/>
            <a:ext cx="3771900" cy="366712"/>
          </a:xfrm>
          <a:prstGeom prst="rect">
            <a:avLst/>
          </a:prstGeom>
          <a:noFill/>
          <a:ln w="9525">
            <a:noFill/>
            <a:miter lim="800000"/>
            <a:headEnd/>
            <a:tailEnd/>
          </a:ln>
        </p:spPr>
        <p:txBody>
          <a:bodyPr wrap="none">
            <a:spAutoFit/>
          </a:bodyPr>
          <a:lstStyle/>
          <a:p>
            <a:pPr eaLnBrk="0" hangingPunct="0"/>
            <a:r>
              <a:rPr lang="en-US" sz="1800"/>
              <a:t>[ Johnson </a:t>
            </a:r>
            <a:r>
              <a:rPr lang="en-US" sz="1800" i="1"/>
              <a:t>et al.</a:t>
            </a:r>
            <a:r>
              <a:rPr lang="en-US" sz="1800"/>
              <a:t>, </a:t>
            </a:r>
            <a:r>
              <a:rPr lang="en-US" sz="1800" i="1"/>
              <a:t>PRB</a:t>
            </a:r>
            <a:r>
              <a:rPr lang="en-US" sz="1800"/>
              <a:t> </a:t>
            </a:r>
            <a:r>
              <a:rPr lang="en-US" sz="1800" b="1"/>
              <a:t>62</a:t>
            </a:r>
            <a:r>
              <a:rPr lang="en-US" sz="1800"/>
              <a:t>, 8212 (2000) ]</a:t>
            </a:r>
          </a:p>
        </p:txBody>
      </p:sp>
      <p:sp>
        <p:nvSpPr>
          <p:cNvPr id="282631" name="Text Box 16"/>
          <p:cNvSpPr txBox="1">
            <a:spLocks noChangeArrowheads="1"/>
          </p:cNvSpPr>
          <p:nvPr/>
        </p:nvSpPr>
        <p:spPr bwMode="auto">
          <a:xfrm>
            <a:off x="5549900" y="1538288"/>
            <a:ext cx="3365500" cy="366712"/>
          </a:xfrm>
          <a:prstGeom prst="rect">
            <a:avLst/>
          </a:prstGeom>
          <a:noFill/>
          <a:ln w="9525">
            <a:noFill/>
            <a:miter lim="800000"/>
            <a:headEnd/>
            <a:tailEnd/>
          </a:ln>
        </p:spPr>
        <p:txBody>
          <a:bodyPr wrap="none">
            <a:spAutoFit/>
          </a:bodyPr>
          <a:lstStyle/>
          <a:p>
            <a:pPr eaLnBrk="0" hangingPunct="0"/>
            <a:r>
              <a:rPr lang="en-US" sz="1800"/>
              <a:t>[ Lau </a:t>
            </a:r>
            <a:r>
              <a:rPr lang="en-US" sz="1800" i="1"/>
              <a:t>et al.</a:t>
            </a:r>
            <a:r>
              <a:rPr lang="en-US" sz="1800"/>
              <a:t>, </a:t>
            </a:r>
            <a:r>
              <a:rPr lang="en-US" sz="1800" i="1"/>
              <a:t>APL</a:t>
            </a:r>
            <a:r>
              <a:rPr lang="en-US" sz="1800"/>
              <a:t> </a:t>
            </a:r>
            <a:r>
              <a:rPr lang="en-US" sz="1800" b="1"/>
              <a:t>81</a:t>
            </a:r>
            <a:r>
              <a:rPr lang="en-US" sz="1800"/>
              <a:t>, 3915 (2002) ]</a:t>
            </a:r>
          </a:p>
        </p:txBody>
      </p:sp>
      <p:sp>
        <p:nvSpPr>
          <p:cNvPr id="282632" name="Text Box 17"/>
          <p:cNvSpPr txBox="1">
            <a:spLocks noChangeArrowheads="1"/>
          </p:cNvSpPr>
          <p:nvPr/>
        </p:nvSpPr>
        <p:spPr bwMode="auto">
          <a:xfrm>
            <a:off x="2590800" y="6521450"/>
            <a:ext cx="4716463" cy="336550"/>
          </a:xfrm>
          <a:prstGeom prst="rect">
            <a:avLst/>
          </a:prstGeom>
          <a:noFill/>
          <a:ln w="9525">
            <a:noFill/>
            <a:miter lim="800000"/>
            <a:headEnd/>
            <a:tailEnd/>
          </a:ln>
        </p:spPr>
        <p:txBody>
          <a:bodyPr wrap="none">
            <a:spAutoFit/>
          </a:bodyPr>
          <a:lstStyle/>
          <a:p>
            <a:pPr algn="ctr" eaLnBrk="0" hangingPunct="0"/>
            <a:r>
              <a:rPr lang="en-US" sz="1600"/>
              <a:t>[ S. G. Johnson </a:t>
            </a:r>
            <a:r>
              <a:rPr lang="en-US" sz="1600" i="1"/>
              <a:t>et al</a:t>
            </a:r>
            <a:r>
              <a:rPr lang="en-US" sz="1600"/>
              <a:t>., </a:t>
            </a:r>
            <a:r>
              <a:rPr lang="en-US" sz="1600" i="1"/>
              <a:t>Applied Phys. B</a:t>
            </a:r>
            <a:r>
              <a:rPr lang="en-US" sz="1600"/>
              <a:t> </a:t>
            </a:r>
            <a:r>
              <a:rPr lang="en-US" sz="1600" b="1"/>
              <a:t>81</a:t>
            </a:r>
            <a:r>
              <a:rPr lang="en-US" sz="1600"/>
              <a:t>, 283 (2005).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a:srcRect/>
          <a:stretch>
            <a:fillRect/>
          </a:stretch>
        </p:blipFill>
        <p:spPr bwMode="auto">
          <a:xfrm>
            <a:off x="609600" y="1143000"/>
            <a:ext cx="6705600" cy="5318125"/>
          </a:xfrm>
          <a:prstGeom prst="rect">
            <a:avLst/>
          </a:prstGeom>
          <a:noFill/>
          <a:ln w="9525">
            <a:noFill/>
            <a:miter lim="800000"/>
            <a:headEnd/>
            <a:tailEnd/>
          </a:ln>
        </p:spPr>
      </p:pic>
      <p:sp>
        <p:nvSpPr>
          <p:cNvPr id="283651" name="Rectangle 3"/>
          <p:cNvSpPr>
            <a:spLocks noChangeArrowheads="1"/>
          </p:cNvSpPr>
          <p:nvPr/>
        </p:nvSpPr>
        <p:spPr bwMode="auto">
          <a:xfrm>
            <a:off x="5991225" y="1219200"/>
            <a:ext cx="1323975" cy="55245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83652" name="Rectangle 4"/>
          <p:cNvSpPr>
            <a:spLocks noGrp="1" noChangeArrowheads="1"/>
          </p:cNvSpPr>
          <p:nvPr>
            <p:ph type="title"/>
          </p:nvPr>
        </p:nvSpPr>
        <p:spPr>
          <a:xfrm>
            <a:off x="-457200" y="0"/>
            <a:ext cx="7772400" cy="1143000"/>
          </a:xfrm>
        </p:spPr>
        <p:txBody>
          <a:bodyPr/>
          <a:lstStyle/>
          <a:p>
            <a:r>
              <a:rPr lang="en-US" smtClean="0">
                <a:ea typeface="ＭＳ Ｐゴシック" charset="-128"/>
              </a:rPr>
              <a:t>Rods: Surface-corrugation</a:t>
            </a:r>
          </a:p>
        </p:txBody>
      </p:sp>
      <p:pic>
        <p:nvPicPr>
          <p:cNvPr id="283653" name="Picture 5"/>
          <p:cNvPicPr>
            <a:picLocks noChangeAspect="1" noChangeArrowheads="1"/>
          </p:cNvPicPr>
          <p:nvPr/>
        </p:nvPicPr>
        <p:blipFill>
          <a:blip r:embed="rId3"/>
          <a:srcRect/>
          <a:stretch>
            <a:fillRect/>
          </a:stretch>
        </p:blipFill>
        <p:spPr bwMode="auto">
          <a:xfrm>
            <a:off x="6627813" y="-593725"/>
            <a:ext cx="2438400" cy="2281238"/>
          </a:xfrm>
          <a:prstGeom prst="rect">
            <a:avLst/>
          </a:prstGeom>
          <a:noFill/>
          <a:ln w="9525">
            <a:noFill/>
            <a:miter lim="800000"/>
            <a:headEnd/>
            <a:tailEnd/>
          </a:ln>
        </p:spPr>
      </p:pic>
      <p:sp>
        <p:nvSpPr>
          <p:cNvPr id="283654" name="Line 6"/>
          <p:cNvSpPr>
            <a:spLocks noChangeShapeType="1"/>
          </p:cNvSpPr>
          <p:nvPr/>
        </p:nvSpPr>
        <p:spPr bwMode="auto">
          <a:xfrm flipH="1">
            <a:off x="7767638" y="274638"/>
            <a:ext cx="80962" cy="715962"/>
          </a:xfrm>
          <a:prstGeom prst="line">
            <a:avLst/>
          </a:prstGeom>
          <a:noFill/>
          <a:ln w="28575">
            <a:solidFill>
              <a:srgbClr val="FF0000"/>
            </a:solidFill>
            <a:round/>
            <a:headEnd/>
            <a:tailEnd/>
          </a:ln>
        </p:spPr>
        <p:txBody>
          <a:bodyPr wrap="none" anchor="ctr"/>
          <a:lstStyle/>
          <a:p>
            <a:endParaRPr lang="cs-CZ"/>
          </a:p>
        </p:txBody>
      </p:sp>
      <p:sp>
        <p:nvSpPr>
          <p:cNvPr id="283655" name="Text Box 7"/>
          <p:cNvSpPr txBox="1">
            <a:spLocks noChangeArrowheads="1"/>
          </p:cNvSpPr>
          <p:nvPr/>
        </p:nvSpPr>
        <p:spPr bwMode="auto">
          <a:xfrm>
            <a:off x="5942013" y="1006475"/>
            <a:ext cx="2071687"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vertical </a:t>
            </a:r>
            <a:r>
              <a:rPr lang="ja-JP" altLang="en-US">
                <a:solidFill>
                  <a:srgbClr val="FF0000"/>
                </a:solidFill>
              </a:rPr>
              <a:t>“</a:t>
            </a:r>
            <a:r>
              <a:rPr lang="en-US" altLang="ja-JP">
                <a:solidFill>
                  <a:srgbClr val="FF0000"/>
                </a:solidFill>
              </a:rPr>
              <a:t>ridge</a:t>
            </a:r>
            <a:r>
              <a:rPr lang="ja-JP" altLang="en-US">
                <a:solidFill>
                  <a:srgbClr val="FF0000"/>
                </a:solidFill>
              </a:rPr>
              <a:t>”</a:t>
            </a:r>
            <a:endParaRPr lang="en-US" altLang="ja-JP">
              <a:solidFill>
                <a:srgbClr val="FF0000"/>
              </a:solidFill>
            </a:endParaRPr>
          </a:p>
          <a:p>
            <a:pPr algn="ctr" eaLnBrk="0" hangingPunct="0"/>
            <a:r>
              <a:rPr lang="en-US">
                <a:solidFill>
                  <a:srgbClr val="FF0000"/>
                </a:solidFill>
              </a:rPr>
              <a:t>= line source</a:t>
            </a:r>
          </a:p>
        </p:txBody>
      </p:sp>
      <p:sp>
        <p:nvSpPr>
          <p:cNvPr id="283656" name="Text Box 8"/>
          <p:cNvSpPr txBox="1">
            <a:spLocks noChangeArrowheads="1"/>
          </p:cNvSpPr>
          <p:nvPr/>
        </p:nvSpPr>
        <p:spPr bwMode="auto">
          <a:xfrm>
            <a:off x="3048000" y="6248400"/>
            <a:ext cx="2035175" cy="457200"/>
          </a:xfrm>
          <a:prstGeom prst="rect">
            <a:avLst/>
          </a:prstGeom>
          <a:noFill/>
          <a:ln w="9525">
            <a:noFill/>
            <a:miter lim="800000"/>
            <a:headEnd/>
            <a:tailEnd/>
          </a:ln>
        </p:spPr>
        <p:txBody>
          <a:bodyPr wrap="none">
            <a:spAutoFit/>
          </a:bodyPr>
          <a:lstStyle/>
          <a:p>
            <a:pPr eaLnBrk="0" hangingPunct="0"/>
            <a:r>
              <a:rPr lang="en-US"/>
              <a:t>frequency </a:t>
            </a:r>
            <a:r>
              <a:rPr lang="en-US" i="1"/>
              <a:t>a</a:t>
            </a:r>
            <a:r>
              <a:rPr lang="en-US"/>
              <a:t> / </a:t>
            </a:r>
            <a:r>
              <a:rPr lang="en-US">
                <a:latin typeface="Symbol" pitchFamily="18" charset="2"/>
              </a:rPr>
              <a:t>l</a:t>
            </a:r>
            <a:endParaRPr lang="en-US"/>
          </a:p>
        </p:txBody>
      </p:sp>
      <p:sp>
        <p:nvSpPr>
          <p:cNvPr id="283657" name="Text Box 9"/>
          <p:cNvSpPr txBox="1">
            <a:spLocks noChangeArrowheads="1"/>
          </p:cNvSpPr>
          <p:nvPr/>
        </p:nvSpPr>
        <p:spPr bwMode="auto">
          <a:xfrm rot="-5400000">
            <a:off x="-1916113" y="3414713"/>
            <a:ext cx="4594225" cy="457200"/>
          </a:xfrm>
          <a:prstGeom prst="rect">
            <a:avLst/>
          </a:prstGeom>
          <a:noFill/>
          <a:ln w="9525">
            <a:noFill/>
            <a:miter lim="800000"/>
            <a:headEnd/>
            <a:tailEnd/>
          </a:ln>
        </p:spPr>
        <p:txBody>
          <a:bodyPr wrap="none">
            <a:spAutoFit/>
          </a:bodyPr>
          <a:lstStyle/>
          <a:p>
            <a:pPr eaLnBrk="0" hangingPunct="0"/>
            <a:r>
              <a:rPr lang="en-US">
                <a:solidFill>
                  <a:srgbClr val="FF0000"/>
                </a:solidFill>
              </a:rPr>
              <a:t>Loss With Crystal / Without Crystal</a:t>
            </a:r>
          </a:p>
        </p:txBody>
      </p:sp>
      <p:sp>
        <p:nvSpPr>
          <p:cNvPr id="283658" name="Text Box 10"/>
          <p:cNvSpPr txBox="1">
            <a:spLocks noChangeArrowheads="1"/>
          </p:cNvSpPr>
          <p:nvPr/>
        </p:nvSpPr>
        <p:spPr bwMode="auto">
          <a:xfrm>
            <a:off x="3679825" y="4800600"/>
            <a:ext cx="1885950" cy="457200"/>
          </a:xfrm>
          <a:prstGeom prst="rect">
            <a:avLst/>
          </a:prstGeom>
          <a:noFill/>
          <a:ln w="9525">
            <a:noFill/>
            <a:miter lim="800000"/>
            <a:headEnd/>
            <a:tailEnd/>
          </a:ln>
        </p:spPr>
        <p:txBody>
          <a:bodyPr wrap="none">
            <a:spAutoFit/>
          </a:bodyPr>
          <a:lstStyle/>
          <a:p>
            <a:pPr eaLnBrk="0" hangingPunct="0"/>
            <a:r>
              <a:rPr lang="en-US">
                <a:solidFill>
                  <a:srgbClr val="FF0000"/>
                </a:solidFill>
              </a:rPr>
              <a:t>radiation only</a:t>
            </a:r>
          </a:p>
        </p:txBody>
      </p:sp>
      <p:sp>
        <p:nvSpPr>
          <p:cNvPr id="283659" name="Text Box 11"/>
          <p:cNvSpPr txBox="1">
            <a:spLocks noChangeArrowheads="1"/>
          </p:cNvSpPr>
          <p:nvPr/>
        </p:nvSpPr>
        <p:spPr bwMode="auto">
          <a:xfrm>
            <a:off x="3048000" y="1524000"/>
            <a:ext cx="1970088" cy="457200"/>
          </a:xfrm>
          <a:prstGeom prst="rect">
            <a:avLst/>
          </a:prstGeom>
          <a:noFill/>
          <a:ln w="9525">
            <a:noFill/>
            <a:miter lim="800000"/>
            <a:headEnd/>
            <a:tailEnd/>
          </a:ln>
        </p:spPr>
        <p:txBody>
          <a:bodyPr wrap="none">
            <a:spAutoFit/>
          </a:bodyPr>
          <a:lstStyle/>
          <a:p>
            <a:pPr eaLnBrk="0" hangingPunct="0"/>
            <a:r>
              <a:rPr lang="en-US">
                <a:solidFill>
                  <a:schemeClr val="accent2"/>
                </a:solidFill>
              </a:rPr>
              <a:t>reflection only</a:t>
            </a:r>
          </a:p>
        </p:txBody>
      </p:sp>
      <p:sp>
        <p:nvSpPr>
          <p:cNvPr id="283660" name="Text Box 12"/>
          <p:cNvSpPr txBox="1">
            <a:spLocks noChangeArrowheads="1"/>
          </p:cNvSpPr>
          <p:nvPr/>
        </p:nvSpPr>
        <p:spPr bwMode="auto">
          <a:xfrm>
            <a:off x="3048000" y="2971800"/>
            <a:ext cx="1276350" cy="457200"/>
          </a:xfrm>
          <a:prstGeom prst="rect">
            <a:avLst/>
          </a:prstGeom>
          <a:noFill/>
          <a:ln w="9525">
            <a:noFill/>
            <a:miter lim="800000"/>
            <a:headEnd/>
            <a:tailEnd/>
          </a:ln>
        </p:spPr>
        <p:txBody>
          <a:bodyPr wrap="none">
            <a:spAutoFit/>
          </a:bodyPr>
          <a:lstStyle/>
          <a:p>
            <a:pPr eaLnBrk="0" hangingPunct="0"/>
            <a:r>
              <a:rPr lang="en-US"/>
              <a:t>total loss</a:t>
            </a:r>
          </a:p>
        </p:txBody>
      </p:sp>
      <p:pic>
        <p:nvPicPr>
          <p:cNvPr id="283661" name="Picture 13"/>
          <p:cNvPicPr>
            <a:picLocks noChangeAspect="1" noChangeArrowheads="1"/>
          </p:cNvPicPr>
          <p:nvPr/>
        </p:nvPicPr>
        <p:blipFill>
          <a:blip r:embed="rId4"/>
          <a:srcRect/>
          <a:stretch>
            <a:fillRect/>
          </a:stretch>
        </p:blipFill>
        <p:spPr bwMode="auto">
          <a:xfrm>
            <a:off x="7239000" y="2346325"/>
            <a:ext cx="1979613" cy="1997075"/>
          </a:xfrm>
          <a:prstGeom prst="rect">
            <a:avLst/>
          </a:prstGeom>
          <a:noFill/>
          <a:ln w="9525">
            <a:noFill/>
            <a:miter lim="800000"/>
            <a:headEnd/>
            <a:tailEnd/>
          </a:ln>
        </p:spPr>
      </p:pic>
      <p:sp>
        <p:nvSpPr>
          <p:cNvPr id="283662" name="Text Box 15"/>
          <p:cNvSpPr txBox="1">
            <a:spLocks noChangeArrowheads="1"/>
          </p:cNvSpPr>
          <p:nvPr/>
        </p:nvSpPr>
        <p:spPr bwMode="auto">
          <a:xfrm>
            <a:off x="1295400" y="762000"/>
            <a:ext cx="4716463" cy="336550"/>
          </a:xfrm>
          <a:prstGeom prst="rect">
            <a:avLst/>
          </a:prstGeom>
          <a:noFill/>
          <a:ln w="9525">
            <a:noFill/>
            <a:miter lim="800000"/>
            <a:headEnd/>
            <a:tailEnd/>
          </a:ln>
        </p:spPr>
        <p:txBody>
          <a:bodyPr wrap="none">
            <a:spAutoFit/>
          </a:bodyPr>
          <a:lstStyle/>
          <a:p>
            <a:pPr algn="ctr" eaLnBrk="0" hangingPunct="0"/>
            <a:r>
              <a:rPr lang="en-US" sz="1600"/>
              <a:t>[ S. G. Johnson </a:t>
            </a:r>
            <a:r>
              <a:rPr lang="en-US" sz="1600" i="1"/>
              <a:t>et al</a:t>
            </a:r>
            <a:r>
              <a:rPr lang="en-US" sz="1600"/>
              <a:t>., </a:t>
            </a:r>
            <a:r>
              <a:rPr lang="en-US" sz="1600" i="1"/>
              <a:t>Applied Phys. B</a:t>
            </a:r>
            <a:r>
              <a:rPr lang="en-US" sz="1600"/>
              <a:t> </a:t>
            </a:r>
            <a:r>
              <a:rPr lang="en-US" sz="1600" b="1"/>
              <a:t>81</a:t>
            </a:r>
            <a:r>
              <a:rPr lang="en-US" sz="1600"/>
              <a:t>, 283 (2005). ]</a:t>
            </a:r>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2"/>
          <a:srcRect/>
          <a:stretch>
            <a:fillRect/>
          </a:stretch>
        </p:blipFill>
        <p:spPr bwMode="auto">
          <a:xfrm>
            <a:off x="304800" y="1095375"/>
            <a:ext cx="6911975" cy="5467350"/>
          </a:xfrm>
          <a:prstGeom prst="rect">
            <a:avLst/>
          </a:prstGeom>
          <a:noFill/>
          <a:ln w="9525">
            <a:noFill/>
            <a:miter lim="800000"/>
            <a:headEnd/>
            <a:tailEnd/>
          </a:ln>
        </p:spPr>
      </p:pic>
      <p:sp>
        <p:nvSpPr>
          <p:cNvPr id="284675" name="Rectangle 3"/>
          <p:cNvSpPr>
            <a:spLocks noChangeArrowheads="1"/>
          </p:cNvSpPr>
          <p:nvPr/>
        </p:nvSpPr>
        <p:spPr bwMode="auto">
          <a:xfrm>
            <a:off x="6038850" y="1203325"/>
            <a:ext cx="1323975" cy="55245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84676" name="Rectangle 4"/>
          <p:cNvSpPr>
            <a:spLocks noGrp="1" noChangeArrowheads="1"/>
          </p:cNvSpPr>
          <p:nvPr>
            <p:ph type="title"/>
          </p:nvPr>
        </p:nvSpPr>
        <p:spPr>
          <a:xfrm>
            <a:off x="-457200" y="0"/>
            <a:ext cx="7772400" cy="1143000"/>
          </a:xfrm>
        </p:spPr>
        <p:txBody>
          <a:bodyPr/>
          <a:lstStyle/>
          <a:p>
            <a:r>
              <a:rPr lang="en-US" smtClean="0">
                <a:ea typeface="ＭＳ Ｐゴシック" charset="-128"/>
              </a:rPr>
              <a:t>Holes: Surface-corrugation</a:t>
            </a:r>
          </a:p>
        </p:txBody>
      </p:sp>
      <p:sp>
        <p:nvSpPr>
          <p:cNvPr id="284677" name="Text Box 5"/>
          <p:cNvSpPr txBox="1">
            <a:spLocks noChangeArrowheads="1"/>
          </p:cNvSpPr>
          <p:nvPr/>
        </p:nvSpPr>
        <p:spPr bwMode="auto">
          <a:xfrm>
            <a:off x="5991225" y="990600"/>
            <a:ext cx="2066925" cy="822325"/>
          </a:xfrm>
          <a:prstGeom prst="rect">
            <a:avLst/>
          </a:prstGeom>
          <a:noFill/>
          <a:ln w="9525">
            <a:noFill/>
            <a:miter lim="800000"/>
            <a:headEnd/>
            <a:tailEnd/>
          </a:ln>
        </p:spPr>
        <p:txBody>
          <a:bodyPr wrap="none">
            <a:spAutoFit/>
          </a:bodyPr>
          <a:lstStyle/>
          <a:p>
            <a:pPr algn="ctr" eaLnBrk="0" hangingPunct="0"/>
            <a:r>
              <a:rPr lang="en-US">
                <a:solidFill>
                  <a:srgbClr val="FF0000"/>
                </a:solidFill>
              </a:rPr>
              <a:t>vertical </a:t>
            </a:r>
            <a:r>
              <a:rPr lang="ja-JP" altLang="en-US">
                <a:solidFill>
                  <a:srgbClr val="FF0000"/>
                </a:solidFill>
              </a:rPr>
              <a:t>“</a:t>
            </a:r>
            <a:r>
              <a:rPr lang="en-US" altLang="ja-JP">
                <a:solidFill>
                  <a:srgbClr val="FF0000"/>
                </a:solidFill>
              </a:rPr>
              <a:t>ridge</a:t>
            </a:r>
            <a:r>
              <a:rPr lang="ja-JP" altLang="en-US">
                <a:solidFill>
                  <a:srgbClr val="FF0000"/>
                </a:solidFill>
              </a:rPr>
              <a:t>”</a:t>
            </a:r>
            <a:endParaRPr lang="en-US" altLang="ja-JP">
              <a:solidFill>
                <a:srgbClr val="FF0000"/>
              </a:solidFill>
            </a:endParaRPr>
          </a:p>
          <a:p>
            <a:pPr algn="ctr" eaLnBrk="0" hangingPunct="0"/>
            <a:r>
              <a:rPr lang="en-US">
                <a:solidFill>
                  <a:srgbClr val="FF0000"/>
                </a:solidFill>
              </a:rPr>
              <a:t>= line source</a:t>
            </a:r>
          </a:p>
        </p:txBody>
      </p:sp>
      <p:sp>
        <p:nvSpPr>
          <p:cNvPr id="284678" name="Text Box 6"/>
          <p:cNvSpPr txBox="1">
            <a:spLocks noChangeArrowheads="1"/>
          </p:cNvSpPr>
          <p:nvPr/>
        </p:nvSpPr>
        <p:spPr bwMode="auto">
          <a:xfrm>
            <a:off x="3048000" y="6248400"/>
            <a:ext cx="2033588" cy="457200"/>
          </a:xfrm>
          <a:prstGeom prst="rect">
            <a:avLst/>
          </a:prstGeom>
          <a:noFill/>
          <a:ln w="9525">
            <a:noFill/>
            <a:miter lim="800000"/>
            <a:headEnd/>
            <a:tailEnd/>
          </a:ln>
        </p:spPr>
        <p:txBody>
          <a:bodyPr wrap="none">
            <a:spAutoFit/>
          </a:bodyPr>
          <a:lstStyle/>
          <a:p>
            <a:pPr eaLnBrk="0" hangingPunct="0"/>
            <a:r>
              <a:rPr lang="en-US"/>
              <a:t>frequency </a:t>
            </a:r>
            <a:r>
              <a:rPr lang="en-US" i="1"/>
              <a:t>a</a:t>
            </a:r>
            <a:r>
              <a:rPr lang="en-US"/>
              <a:t> / </a:t>
            </a:r>
            <a:r>
              <a:rPr lang="en-US">
                <a:latin typeface="Symbol" pitchFamily="18" charset="2"/>
              </a:rPr>
              <a:t>l</a:t>
            </a:r>
            <a:endParaRPr lang="en-US"/>
          </a:p>
        </p:txBody>
      </p:sp>
      <p:sp>
        <p:nvSpPr>
          <p:cNvPr id="284679" name="Text Box 7"/>
          <p:cNvSpPr txBox="1">
            <a:spLocks noChangeArrowheads="1"/>
          </p:cNvSpPr>
          <p:nvPr/>
        </p:nvSpPr>
        <p:spPr bwMode="auto">
          <a:xfrm rot="-5400000">
            <a:off x="-1913732" y="3415507"/>
            <a:ext cx="4589463" cy="457200"/>
          </a:xfrm>
          <a:prstGeom prst="rect">
            <a:avLst/>
          </a:prstGeom>
          <a:noFill/>
          <a:ln w="9525">
            <a:noFill/>
            <a:miter lim="800000"/>
            <a:headEnd/>
            <a:tailEnd/>
          </a:ln>
        </p:spPr>
        <p:txBody>
          <a:bodyPr wrap="none">
            <a:spAutoFit/>
          </a:bodyPr>
          <a:lstStyle/>
          <a:p>
            <a:pPr eaLnBrk="0" hangingPunct="0"/>
            <a:r>
              <a:rPr lang="en-US">
                <a:solidFill>
                  <a:srgbClr val="FF0000"/>
                </a:solidFill>
              </a:rPr>
              <a:t>Loss With Crystal / Without Crystal</a:t>
            </a:r>
          </a:p>
        </p:txBody>
      </p:sp>
      <p:sp>
        <p:nvSpPr>
          <p:cNvPr id="284680" name="Text Box 8"/>
          <p:cNvSpPr txBox="1">
            <a:spLocks noChangeArrowheads="1"/>
          </p:cNvSpPr>
          <p:nvPr/>
        </p:nvSpPr>
        <p:spPr bwMode="auto">
          <a:xfrm>
            <a:off x="4975225" y="4343400"/>
            <a:ext cx="1882775" cy="457200"/>
          </a:xfrm>
          <a:prstGeom prst="rect">
            <a:avLst/>
          </a:prstGeom>
          <a:noFill/>
          <a:ln w="9525">
            <a:noFill/>
            <a:miter lim="800000"/>
            <a:headEnd/>
            <a:tailEnd/>
          </a:ln>
        </p:spPr>
        <p:txBody>
          <a:bodyPr wrap="none">
            <a:spAutoFit/>
          </a:bodyPr>
          <a:lstStyle/>
          <a:p>
            <a:pPr eaLnBrk="0" hangingPunct="0"/>
            <a:r>
              <a:rPr lang="en-US">
                <a:solidFill>
                  <a:srgbClr val="FF0000"/>
                </a:solidFill>
              </a:rPr>
              <a:t>radiation only</a:t>
            </a:r>
          </a:p>
        </p:txBody>
      </p:sp>
      <p:sp>
        <p:nvSpPr>
          <p:cNvPr id="284681" name="Text Box 9"/>
          <p:cNvSpPr txBox="1">
            <a:spLocks noChangeArrowheads="1"/>
          </p:cNvSpPr>
          <p:nvPr/>
        </p:nvSpPr>
        <p:spPr bwMode="auto">
          <a:xfrm>
            <a:off x="4891088" y="1905000"/>
            <a:ext cx="1966912" cy="457200"/>
          </a:xfrm>
          <a:prstGeom prst="rect">
            <a:avLst/>
          </a:prstGeom>
          <a:noFill/>
          <a:ln w="9525">
            <a:noFill/>
            <a:miter lim="800000"/>
            <a:headEnd/>
            <a:tailEnd/>
          </a:ln>
        </p:spPr>
        <p:txBody>
          <a:bodyPr wrap="none">
            <a:spAutoFit/>
          </a:bodyPr>
          <a:lstStyle/>
          <a:p>
            <a:pPr eaLnBrk="0" hangingPunct="0"/>
            <a:r>
              <a:rPr lang="en-US">
                <a:solidFill>
                  <a:schemeClr val="accent2"/>
                </a:solidFill>
              </a:rPr>
              <a:t>reflection only</a:t>
            </a:r>
          </a:p>
        </p:txBody>
      </p:sp>
      <p:sp>
        <p:nvSpPr>
          <p:cNvPr id="284682" name="Text Box 10"/>
          <p:cNvSpPr txBox="1">
            <a:spLocks noChangeArrowheads="1"/>
          </p:cNvSpPr>
          <p:nvPr/>
        </p:nvSpPr>
        <p:spPr bwMode="auto">
          <a:xfrm>
            <a:off x="5202238" y="2895600"/>
            <a:ext cx="1274762" cy="457200"/>
          </a:xfrm>
          <a:prstGeom prst="rect">
            <a:avLst/>
          </a:prstGeom>
          <a:noFill/>
          <a:ln w="9525">
            <a:noFill/>
            <a:miter lim="800000"/>
            <a:headEnd/>
            <a:tailEnd/>
          </a:ln>
        </p:spPr>
        <p:txBody>
          <a:bodyPr wrap="none">
            <a:spAutoFit/>
          </a:bodyPr>
          <a:lstStyle/>
          <a:p>
            <a:pPr eaLnBrk="0" hangingPunct="0"/>
            <a:r>
              <a:rPr lang="en-US"/>
              <a:t>total loss</a:t>
            </a:r>
          </a:p>
        </p:txBody>
      </p:sp>
      <p:pic>
        <p:nvPicPr>
          <p:cNvPr id="284683" name="Picture 11"/>
          <p:cNvPicPr>
            <a:picLocks noChangeAspect="1" noChangeArrowheads="1"/>
          </p:cNvPicPr>
          <p:nvPr/>
        </p:nvPicPr>
        <p:blipFill>
          <a:blip r:embed="rId3"/>
          <a:srcRect/>
          <a:stretch>
            <a:fillRect/>
          </a:stretch>
        </p:blipFill>
        <p:spPr bwMode="auto">
          <a:xfrm>
            <a:off x="6981825" y="-82550"/>
            <a:ext cx="2133600" cy="1590675"/>
          </a:xfrm>
          <a:prstGeom prst="rect">
            <a:avLst/>
          </a:prstGeom>
          <a:noFill/>
          <a:ln w="9525">
            <a:noFill/>
            <a:miter lim="800000"/>
            <a:headEnd/>
            <a:tailEnd/>
          </a:ln>
        </p:spPr>
      </p:pic>
      <p:sp>
        <p:nvSpPr>
          <p:cNvPr id="284684" name="Line 12"/>
          <p:cNvSpPr>
            <a:spLocks noChangeShapeType="1"/>
          </p:cNvSpPr>
          <p:nvPr/>
        </p:nvSpPr>
        <p:spPr bwMode="auto">
          <a:xfrm flipH="1" flipV="1">
            <a:off x="7813675" y="669925"/>
            <a:ext cx="6350" cy="228600"/>
          </a:xfrm>
          <a:prstGeom prst="line">
            <a:avLst/>
          </a:prstGeom>
          <a:noFill/>
          <a:ln w="28575">
            <a:solidFill>
              <a:srgbClr val="FF0000"/>
            </a:solidFill>
            <a:round/>
            <a:headEnd/>
            <a:tailEnd/>
          </a:ln>
        </p:spPr>
        <p:txBody>
          <a:bodyPr wrap="none" anchor="ctr"/>
          <a:lstStyle/>
          <a:p>
            <a:endParaRPr lang="cs-CZ"/>
          </a:p>
        </p:txBody>
      </p:sp>
      <p:pic>
        <p:nvPicPr>
          <p:cNvPr id="284685" name="Picture 13"/>
          <p:cNvPicPr>
            <a:picLocks noChangeAspect="1" noChangeArrowheads="1"/>
          </p:cNvPicPr>
          <p:nvPr/>
        </p:nvPicPr>
        <p:blipFill>
          <a:blip r:embed="rId4"/>
          <a:srcRect/>
          <a:stretch>
            <a:fillRect/>
          </a:stretch>
        </p:blipFill>
        <p:spPr bwMode="auto">
          <a:xfrm>
            <a:off x="6934200" y="2438400"/>
            <a:ext cx="2362200" cy="1989138"/>
          </a:xfrm>
          <a:prstGeom prst="rect">
            <a:avLst/>
          </a:prstGeom>
          <a:noFill/>
          <a:ln w="9525">
            <a:noFill/>
            <a:miter lim="800000"/>
            <a:headEnd/>
            <a:tailEnd/>
          </a:ln>
        </p:spPr>
      </p:pic>
      <p:sp>
        <p:nvSpPr>
          <p:cNvPr id="284686" name="Text Box 14"/>
          <p:cNvSpPr txBox="1">
            <a:spLocks noChangeArrowheads="1"/>
          </p:cNvSpPr>
          <p:nvPr/>
        </p:nvSpPr>
        <p:spPr bwMode="auto">
          <a:xfrm>
            <a:off x="1141413" y="762000"/>
            <a:ext cx="4721225" cy="336550"/>
          </a:xfrm>
          <a:prstGeom prst="rect">
            <a:avLst/>
          </a:prstGeom>
          <a:noFill/>
          <a:ln w="9525">
            <a:noFill/>
            <a:miter lim="800000"/>
            <a:headEnd/>
            <a:tailEnd/>
          </a:ln>
        </p:spPr>
        <p:txBody>
          <a:bodyPr wrap="none">
            <a:spAutoFit/>
          </a:bodyPr>
          <a:lstStyle/>
          <a:p>
            <a:pPr algn="ctr" eaLnBrk="0" hangingPunct="0"/>
            <a:r>
              <a:rPr lang="en-US" sz="1600"/>
              <a:t>[ S. G. Johnson </a:t>
            </a:r>
            <a:r>
              <a:rPr lang="en-US" sz="1600" i="1"/>
              <a:t>et al</a:t>
            </a:r>
            <a:r>
              <a:rPr lang="en-US" sz="1600"/>
              <a:t>., </a:t>
            </a:r>
            <a:r>
              <a:rPr lang="en-US" sz="1600" i="1"/>
              <a:t>Applied Phys. B</a:t>
            </a:r>
            <a:r>
              <a:rPr lang="en-US" sz="1600"/>
              <a:t> </a:t>
            </a:r>
            <a:r>
              <a:rPr lang="en-US" sz="1600" b="1"/>
              <a:t>81</a:t>
            </a:r>
            <a:r>
              <a:rPr lang="en-US" sz="1600"/>
              <a:t>, 283 (2005). ]</a:t>
            </a:r>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685800" y="76200"/>
            <a:ext cx="7772400" cy="1143000"/>
          </a:xfrm>
        </p:spPr>
        <p:txBody>
          <a:bodyPr/>
          <a:lstStyle/>
          <a:p>
            <a:r>
              <a:rPr lang="en-US" smtClean="0">
                <a:solidFill>
                  <a:schemeClr val="accent2"/>
                </a:solidFill>
                <a:ea typeface="ＭＳ Ｐゴシック" charset="-128"/>
              </a:rPr>
              <a:t>Rods vs. Holes?</a:t>
            </a:r>
            <a:r>
              <a:rPr lang="en-US" smtClean="0">
                <a:ea typeface="ＭＳ Ｐゴシック" charset="-128"/>
              </a:rPr>
              <a:t> </a:t>
            </a:r>
            <a:r>
              <a:rPr lang="en-US" i="1" smtClean="0">
                <a:ea typeface="ＭＳ Ｐゴシック" charset="-128"/>
              </a:rPr>
              <a:t>Answer is in 2d.</a:t>
            </a:r>
            <a:endParaRPr lang="en-US" smtClean="0">
              <a:ea typeface="ＭＳ Ｐゴシック" charset="-128"/>
            </a:endParaRPr>
          </a:p>
        </p:txBody>
      </p:sp>
      <p:pic>
        <p:nvPicPr>
          <p:cNvPr id="285699" name="Picture 3"/>
          <p:cNvPicPr>
            <a:picLocks noChangeAspect="1" noChangeArrowheads="1"/>
          </p:cNvPicPr>
          <p:nvPr/>
        </p:nvPicPr>
        <p:blipFill>
          <a:blip r:embed="rId2"/>
          <a:srcRect/>
          <a:stretch>
            <a:fillRect/>
          </a:stretch>
        </p:blipFill>
        <p:spPr bwMode="auto">
          <a:xfrm>
            <a:off x="0" y="1295400"/>
            <a:ext cx="4584700" cy="3746500"/>
          </a:xfrm>
          <a:prstGeom prst="rect">
            <a:avLst/>
          </a:prstGeom>
          <a:noFill/>
          <a:ln w="9525">
            <a:noFill/>
            <a:miter lim="800000"/>
            <a:headEnd/>
            <a:tailEnd/>
          </a:ln>
        </p:spPr>
      </p:pic>
      <p:pic>
        <p:nvPicPr>
          <p:cNvPr id="285700" name="Picture 4"/>
          <p:cNvPicPr>
            <a:picLocks noChangeAspect="1" noChangeArrowheads="1"/>
          </p:cNvPicPr>
          <p:nvPr/>
        </p:nvPicPr>
        <p:blipFill>
          <a:blip r:embed="rId3"/>
          <a:srcRect/>
          <a:stretch>
            <a:fillRect/>
          </a:stretch>
        </p:blipFill>
        <p:spPr bwMode="auto">
          <a:xfrm>
            <a:off x="4572000" y="1295400"/>
            <a:ext cx="4584700" cy="3746500"/>
          </a:xfrm>
          <a:prstGeom prst="rect">
            <a:avLst/>
          </a:prstGeom>
          <a:noFill/>
          <a:ln w="9525">
            <a:noFill/>
            <a:miter lim="800000"/>
            <a:headEnd/>
            <a:tailEnd/>
          </a:ln>
        </p:spPr>
      </p:pic>
      <p:sp>
        <p:nvSpPr>
          <p:cNvPr id="285701" name="Text Box 5"/>
          <p:cNvSpPr txBox="1">
            <a:spLocks noChangeArrowheads="1"/>
          </p:cNvSpPr>
          <p:nvPr/>
        </p:nvSpPr>
        <p:spPr bwMode="auto">
          <a:xfrm>
            <a:off x="1295400" y="5257800"/>
            <a:ext cx="6807200" cy="1373188"/>
          </a:xfrm>
          <a:prstGeom prst="rect">
            <a:avLst/>
          </a:prstGeom>
          <a:noFill/>
          <a:ln w="9525">
            <a:noFill/>
            <a:miter lim="800000"/>
            <a:headEnd/>
            <a:tailEnd/>
          </a:ln>
        </p:spPr>
        <p:txBody>
          <a:bodyPr wrap="none">
            <a:spAutoFit/>
          </a:bodyPr>
          <a:lstStyle/>
          <a:p>
            <a:pPr eaLnBrk="0" hangingPunct="0"/>
            <a:r>
              <a:rPr lang="en-US" sz="2800"/>
              <a:t>The </a:t>
            </a:r>
            <a:r>
              <a:rPr lang="en-US" sz="2800">
                <a:solidFill>
                  <a:srgbClr val="FF0000"/>
                </a:solidFill>
              </a:rPr>
              <a:t>hole waveguide is not single mode</a:t>
            </a:r>
            <a:endParaRPr lang="en-US" sz="2800"/>
          </a:p>
          <a:p>
            <a:pPr eaLnBrk="0" hangingPunct="0"/>
            <a:r>
              <a:rPr lang="en-US" sz="2800"/>
              <a:t>	— crystal introduces new modes (in 2d)</a:t>
            </a:r>
          </a:p>
          <a:p>
            <a:pPr eaLnBrk="0" hangingPunct="0"/>
            <a:r>
              <a:rPr lang="en-US" sz="2800"/>
              <a:t>	        and </a:t>
            </a:r>
            <a:r>
              <a:rPr lang="en-US" sz="2800">
                <a:solidFill>
                  <a:srgbClr val="FF0000"/>
                </a:solidFill>
              </a:rPr>
              <a:t>new leaky modes (in 3d)</a:t>
            </a:r>
          </a:p>
        </p:txBody>
      </p:sp>
      <p:sp>
        <p:nvSpPr>
          <p:cNvPr id="285702" name="Text Box 6"/>
          <p:cNvSpPr txBox="1">
            <a:spLocks noChangeArrowheads="1"/>
          </p:cNvSpPr>
          <p:nvPr/>
        </p:nvSpPr>
        <p:spPr bwMode="auto">
          <a:xfrm>
            <a:off x="2286000" y="914400"/>
            <a:ext cx="4716463" cy="336550"/>
          </a:xfrm>
          <a:prstGeom prst="rect">
            <a:avLst/>
          </a:prstGeom>
          <a:noFill/>
          <a:ln w="9525">
            <a:noFill/>
            <a:miter lim="800000"/>
            <a:headEnd/>
            <a:tailEnd/>
          </a:ln>
        </p:spPr>
        <p:txBody>
          <a:bodyPr wrap="none">
            <a:spAutoFit/>
          </a:bodyPr>
          <a:lstStyle/>
          <a:p>
            <a:pPr algn="ctr" eaLnBrk="0" hangingPunct="0"/>
            <a:r>
              <a:rPr lang="en-US" sz="1600"/>
              <a:t>[ S. G. Johnson </a:t>
            </a:r>
            <a:r>
              <a:rPr lang="en-US" sz="1600" i="1"/>
              <a:t>et al</a:t>
            </a:r>
            <a:r>
              <a:rPr lang="en-US" sz="1600"/>
              <a:t>., </a:t>
            </a:r>
            <a:r>
              <a:rPr lang="en-US" sz="1600" i="1"/>
              <a:t>Applied Phys. B</a:t>
            </a:r>
            <a:r>
              <a:rPr lang="en-US" sz="1600"/>
              <a:t> </a:t>
            </a:r>
            <a:r>
              <a:rPr lang="en-US" sz="1600" b="1"/>
              <a:t>81</a:t>
            </a:r>
            <a:r>
              <a:rPr lang="en-US" sz="1600"/>
              <a:t>, 283 (2005). ]</a:t>
            </a:r>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Controlled Deviations: Tapers</a:t>
            </a:r>
          </a:p>
        </p:txBody>
      </p:sp>
      <p:sp>
        <p:nvSpPr>
          <p:cNvPr id="286723" name="Text Box 3"/>
          <p:cNvSpPr txBox="1">
            <a:spLocks noChangeArrowheads="1"/>
          </p:cNvSpPr>
          <p:nvPr/>
        </p:nvSpPr>
        <p:spPr bwMode="auto">
          <a:xfrm>
            <a:off x="1892300" y="1066800"/>
            <a:ext cx="5270500" cy="457200"/>
          </a:xfrm>
          <a:prstGeom prst="rect">
            <a:avLst/>
          </a:prstGeom>
          <a:noFill/>
          <a:ln w="9525">
            <a:noFill/>
            <a:miter lim="800000"/>
            <a:headEnd/>
            <a:tailEnd/>
          </a:ln>
        </p:spPr>
        <p:txBody>
          <a:bodyPr wrap="none">
            <a:spAutoFit/>
          </a:bodyPr>
          <a:lstStyle/>
          <a:p>
            <a:pPr algn="ctr" eaLnBrk="0" hangingPunct="0"/>
            <a:r>
              <a:rPr lang="en-US"/>
              <a:t>[ Johnson </a:t>
            </a:r>
            <a:r>
              <a:rPr lang="en-US" i="1"/>
              <a:t>et al</a:t>
            </a:r>
            <a:r>
              <a:rPr lang="en-US"/>
              <a:t>., </a:t>
            </a:r>
            <a:r>
              <a:rPr lang="en-US" i="1"/>
              <a:t>PRE</a:t>
            </a:r>
            <a:r>
              <a:rPr lang="en-US"/>
              <a:t> </a:t>
            </a:r>
            <a:r>
              <a:rPr lang="en-US" b="1"/>
              <a:t>66</a:t>
            </a:r>
            <a:r>
              <a:rPr lang="en-US"/>
              <a:t>, 066608 (2002) ]</a:t>
            </a:r>
          </a:p>
        </p:txBody>
      </p:sp>
      <p:sp>
        <p:nvSpPr>
          <p:cNvPr id="286724" name="Text Box 4"/>
          <p:cNvSpPr txBox="1">
            <a:spLocks noChangeArrowheads="1"/>
          </p:cNvSpPr>
          <p:nvPr/>
        </p:nvSpPr>
        <p:spPr bwMode="auto">
          <a:xfrm>
            <a:off x="457200" y="1897063"/>
            <a:ext cx="8078788" cy="2012950"/>
          </a:xfrm>
          <a:prstGeom prst="rect">
            <a:avLst/>
          </a:prstGeom>
          <a:noFill/>
          <a:ln w="9525">
            <a:noFill/>
            <a:miter lim="800000"/>
            <a:headEnd/>
            <a:tailEnd/>
          </a:ln>
        </p:spPr>
        <p:txBody>
          <a:bodyPr wrap="none">
            <a:spAutoFit/>
          </a:bodyPr>
          <a:lstStyle/>
          <a:p>
            <a:pPr eaLnBrk="0" hangingPunct="0">
              <a:lnSpc>
                <a:spcPct val="150000"/>
              </a:lnSpc>
            </a:pPr>
            <a:r>
              <a:rPr lang="en-US" sz="2800"/>
              <a:t>• We proved an </a:t>
            </a:r>
            <a:r>
              <a:rPr lang="en-US" sz="2800">
                <a:solidFill>
                  <a:srgbClr val="FF0000"/>
                </a:solidFill>
              </a:rPr>
              <a:t>adiabatic theorem</a:t>
            </a:r>
            <a:r>
              <a:rPr lang="en-US" sz="2800"/>
              <a:t> for periodic systems:</a:t>
            </a:r>
          </a:p>
          <a:p>
            <a:pPr eaLnBrk="0" hangingPunct="0">
              <a:lnSpc>
                <a:spcPct val="150000"/>
              </a:lnSpc>
            </a:pPr>
            <a:r>
              <a:rPr lang="en-US"/>
              <a:t>	</a:t>
            </a:r>
            <a:r>
              <a:rPr lang="en-US" sz="3200"/>
              <a:t>slow transitions = 100% transmission</a:t>
            </a:r>
            <a:endParaRPr lang="en-US"/>
          </a:p>
          <a:p>
            <a:pPr eaLnBrk="0" hangingPunct="0">
              <a:lnSpc>
                <a:spcPct val="150000"/>
              </a:lnSpc>
            </a:pPr>
            <a:r>
              <a:rPr lang="en-US"/>
              <a:t>    — with </a:t>
            </a:r>
            <a:r>
              <a:rPr lang="en-US">
                <a:solidFill>
                  <a:schemeClr val="accent2"/>
                </a:solidFill>
              </a:rPr>
              <a:t>simple conditions = design criteria</a:t>
            </a:r>
            <a:endParaRPr lang="en-US"/>
          </a:p>
        </p:txBody>
      </p:sp>
      <p:sp>
        <p:nvSpPr>
          <p:cNvPr id="286725" name="Text Box 5"/>
          <p:cNvSpPr txBox="1">
            <a:spLocks noChangeArrowheads="1"/>
          </p:cNvSpPr>
          <p:nvPr/>
        </p:nvSpPr>
        <p:spPr bwMode="auto">
          <a:xfrm>
            <a:off x="381000" y="4495800"/>
            <a:ext cx="8024813" cy="1614488"/>
          </a:xfrm>
          <a:prstGeom prst="rect">
            <a:avLst/>
          </a:prstGeom>
          <a:noFill/>
          <a:ln w="9525">
            <a:noFill/>
            <a:miter lim="800000"/>
            <a:headEnd/>
            <a:tailEnd/>
          </a:ln>
        </p:spPr>
        <p:txBody>
          <a:bodyPr wrap="none">
            <a:spAutoFit/>
          </a:bodyPr>
          <a:lstStyle/>
          <a:p>
            <a:pPr eaLnBrk="0" hangingPunct="0"/>
            <a:r>
              <a:rPr lang="en-US"/>
              <a:t>In doing so, we got something more:</a:t>
            </a:r>
          </a:p>
          <a:p>
            <a:pPr eaLnBrk="0" hangingPunct="0"/>
            <a:r>
              <a:rPr lang="en-US"/>
              <a:t>	</a:t>
            </a:r>
            <a:r>
              <a:rPr lang="en-US" sz="2800">
                <a:solidFill>
                  <a:srgbClr val="FF0000"/>
                </a:solidFill>
              </a:rPr>
              <a:t>a new coupled-mode theory for periodic systems</a:t>
            </a:r>
          </a:p>
          <a:p>
            <a:pPr eaLnBrk="0" hangingPunct="0"/>
            <a:r>
              <a:rPr lang="en-US"/>
              <a:t>		= efficient modeling +</a:t>
            </a:r>
          </a:p>
          <a:p>
            <a:pPr eaLnBrk="0" hangingPunct="0"/>
            <a:r>
              <a:rPr lang="en-US"/>
              <a:t>			results for other problems</a:t>
            </a:r>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simple problem?</a:t>
            </a:r>
          </a:p>
        </p:txBody>
      </p:sp>
      <p:sp>
        <p:nvSpPr>
          <p:cNvPr id="287747" name="Rectangle 3"/>
          <p:cNvSpPr>
            <a:spLocks noChangeArrowheads="1"/>
          </p:cNvSpPr>
          <p:nvPr/>
        </p:nvSpPr>
        <p:spPr bwMode="auto">
          <a:xfrm>
            <a:off x="152400" y="1246188"/>
            <a:ext cx="2281238" cy="190500"/>
          </a:xfrm>
          <a:prstGeom prst="rect">
            <a:avLst/>
          </a:prstGeom>
          <a:solidFill>
            <a:schemeClr val="accent2"/>
          </a:solidFill>
          <a:ln w="9525">
            <a:solidFill>
              <a:schemeClr val="tx1"/>
            </a:solidFill>
            <a:miter lim="800000"/>
            <a:headEnd/>
            <a:tailEnd/>
          </a:ln>
        </p:spPr>
        <p:txBody>
          <a:bodyPr wrap="none" anchor="ctr"/>
          <a:lstStyle/>
          <a:p>
            <a:pPr algn="ctr" eaLnBrk="0" hangingPunct="0"/>
            <a:endParaRPr lang="cs-CZ"/>
          </a:p>
        </p:txBody>
      </p:sp>
      <p:sp>
        <p:nvSpPr>
          <p:cNvPr id="287748" name="Text Box 4"/>
          <p:cNvSpPr txBox="1">
            <a:spLocks noChangeArrowheads="1"/>
          </p:cNvSpPr>
          <p:nvPr/>
        </p:nvSpPr>
        <p:spPr bwMode="auto">
          <a:xfrm>
            <a:off x="2590800" y="1143000"/>
            <a:ext cx="381000" cy="396875"/>
          </a:xfrm>
          <a:prstGeom prst="rect">
            <a:avLst/>
          </a:prstGeom>
          <a:noFill/>
          <a:ln w="9525">
            <a:noFill/>
            <a:miter lim="800000"/>
            <a:headEnd/>
            <a:tailEnd/>
          </a:ln>
        </p:spPr>
        <p:txBody>
          <a:bodyPr wrap="none">
            <a:spAutoFit/>
          </a:bodyPr>
          <a:lstStyle/>
          <a:p>
            <a:pPr eaLnBrk="0" hangingPunct="0"/>
            <a:r>
              <a:rPr lang="en-US" sz="2000"/>
              <a:t>to</a:t>
            </a:r>
            <a:endParaRPr lang="en-US"/>
          </a:p>
        </p:txBody>
      </p:sp>
      <p:sp>
        <p:nvSpPr>
          <p:cNvPr id="287749" name="Rectangle 5"/>
          <p:cNvSpPr>
            <a:spLocks noChangeArrowheads="1"/>
          </p:cNvSpPr>
          <p:nvPr/>
        </p:nvSpPr>
        <p:spPr bwMode="auto">
          <a:xfrm>
            <a:off x="6557963" y="1246188"/>
            <a:ext cx="2281237" cy="190500"/>
          </a:xfrm>
          <a:prstGeom prst="rect">
            <a:avLst/>
          </a:prstGeom>
          <a:solidFill>
            <a:schemeClr val="accent2"/>
          </a:solidFill>
          <a:ln w="9525">
            <a:solidFill>
              <a:schemeClr val="tx1"/>
            </a:solidFill>
            <a:miter lim="800000"/>
            <a:headEnd/>
            <a:tailEnd/>
          </a:ln>
        </p:spPr>
        <p:txBody>
          <a:bodyPr wrap="none" anchor="ctr"/>
          <a:lstStyle/>
          <a:p>
            <a:pPr algn="ctr" eaLnBrk="0" hangingPunct="0"/>
            <a:endParaRPr lang="cs-CZ"/>
          </a:p>
        </p:txBody>
      </p:sp>
      <p:sp>
        <p:nvSpPr>
          <p:cNvPr id="287750" name="Text Box 6"/>
          <p:cNvSpPr txBox="1">
            <a:spLocks noChangeArrowheads="1"/>
          </p:cNvSpPr>
          <p:nvPr/>
        </p:nvSpPr>
        <p:spPr bwMode="auto">
          <a:xfrm>
            <a:off x="6003925" y="1143000"/>
            <a:ext cx="381000" cy="396875"/>
          </a:xfrm>
          <a:prstGeom prst="rect">
            <a:avLst/>
          </a:prstGeom>
          <a:noFill/>
          <a:ln w="9525">
            <a:noFill/>
            <a:miter lim="800000"/>
            <a:headEnd/>
            <a:tailEnd/>
          </a:ln>
        </p:spPr>
        <p:txBody>
          <a:bodyPr wrap="none">
            <a:spAutoFit/>
          </a:bodyPr>
          <a:lstStyle/>
          <a:p>
            <a:pPr eaLnBrk="0" hangingPunct="0"/>
            <a:r>
              <a:rPr lang="en-US" sz="2000"/>
              <a:t>to</a:t>
            </a:r>
            <a:endParaRPr lang="en-US"/>
          </a:p>
        </p:txBody>
      </p:sp>
      <p:grpSp>
        <p:nvGrpSpPr>
          <p:cNvPr id="287751" name="Group 7"/>
          <p:cNvGrpSpPr>
            <a:grpSpLocks/>
          </p:cNvGrpSpPr>
          <p:nvPr/>
        </p:nvGrpSpPr>
        <p:grpSpPr bwMode="auto">
          <a:xfrm>
            <a:off x="3124200" y="1235075"/>
            <a:ext cx="2667000" cy="201613"/>
            <a:chOff x="1392" y="2448"/>
            <a:chExt cx="2496" cy="192"/>
          </a:xfrm>
        </p:grpSpPr>
        <p:sp>
          <p:nvSpPr>
            <p:cNvPr id="287752" name="Rectangle 8"/>
            <p:cNvSpPr>
              <a:spLocks noChangeArrowheads="1"/>
            </p:cNvSpPr>
            <p:nvPr/>
          </p:nvSpPr>
          <p:spPr bwMode="auto">
            <a:xfrm>
              <a:off x="1392" y="2448"/>
              <a:ext cx="192" cy="192"/>
            </a:xfrm>
            <a:prstGeom prst="rect">
              <a:avLst/>
            </a:prstGeom>
            <a:solidFill>
              <a:srgbClr val="FF3300"/>
            </a:solidFill>
            <a:ln w="9525">
              <a:solidFill>
                <a:schemeClr val="tx1"/>
              </a:solidFill>
              <a:miter lim="800000"/>
              <a:headEnd/>
              <a:tailEnd/>
            </a:ln>
          </p:spPr>
          <p:txBody>
            <a:bodyPr wrap="none" anchor="ctr"/>
            <a:lstStyle/>
            <a:p>
              <a:pPr algn="ctr" eaLnBrk="0" hangingPunct="0"/>
              <a:endParaRPr lang="cs-CZ"/>
            </a:p>
          </p:txBody>
        </p:sp>
        <p:sp>
          <p:nvSpPr>
            <p:cNvPr id="287753" name="Rectangle 9"/>
            <p:cNvSpPr>
              <a:spLocks noChangeArrowheads="1"/>
            </p:cNvSpPr>
            <p:nvPr/>
          </p:nvSpPr>
          <p:spPr bwMode="auto">
            <a:xfrm>
              <a:off x="1776" y="2448"/>
              <a:ext cx="192" cy="192"/>
            </a:xfrm>
            <a:prstGeom prst="rect">
              <a:avLst/>
            </a:prstGeom>
            <a:solidFill>
              <a:srgbClr val="FF3300"/>
            </a:solidFill>
            <a:ln w="9525">
              <a:solidFill>
                <a:schemeClr val="tx1"/>
              </a:solidFill>
              <a:miter lim="800000"/>
              <a:headEnd/>
              <a:tailEnd/>
            </a:ln>
          </p:spPr>
          <p:txBody>
            <a:bodyPr wrap="none" anchor="ctr"/>
            <a:lstStyle/>
            <a:p>
              <a:pPr algn="ctr" eaLnBrk="0" hangingPunct="0"/>
              <a:endParaRPr lang="cs-CZ"/>
            </a:p>
          </p:txBody>
        </p:sp>
        <p:sp>
          <p:nvSpPr>
            <p:cNvPr id="287754" name="Rectangle 10"/>
            <p:cNvSpPr>
              <a:spLocks noChangeArrowheads="1"/>
            </p:cNvSpPr>
            <p:nvPr/>
          </p:nvSpPr>
          <p:spPr bwMode="auto">
            <a:xfrm>
              <a:off x="2160" y="2448"/>
              <a:ext cx="192" cy="192"/>
            </a:xfrm>
            <a:prstGeom prst="rect">
              <a:avLst/>
            </a:prstGeom>
            <a:solidFill>
              <a:srgbClr val="FF3300"/>
            </a:solidFill>
            <a:ln w="9525">
              <a:solidFill>
                <a:schemeClr val="tx1"/>
              </a:solidFill>
              <a:miter lim="800000"/>
              <a:headEnd/>
              <a:tailEnd/>
            </a:ln>
          </p:spPr>
          <p:txBody>
            <a:bodyPr wrap="none" anchor="ctr"/>
            <a:lstStyle/>
            <a:p>
              <a:pPr algn="ctr" eaLnBrk="0" hangingPunct="0"/>
              <a:endParaRPr lang="cs-CZ"/>
            </a:p>
          </p:txBody>
        </p:sp>
        <p:sp>
          <p:nvSpPr>
            <p:cNvPr id="287755" name="Rectangle 11"/>
            <p:cNvSpPr>
              <a:spLocks noChangeArrowheads="1"/>
            </p:cNvSpPr>
            <p:nvPr/>
          </p:nvSpPr>
          <p:spPr bwMode="auto">
            <a:xfrm>
              <a:off x="2544" y="2448"/>
              <a:ext cx="192" cy="192"/>
            </a:xfrm>
            <a:prstGeom prst="rect">
              <a:avLst/>
            </a:prstGeom>
            <a:solidFill>
              <a:srgbClr val="FF3300"/>
            </a:solidFill>
            <a:ln w="9525">
              <a:solidFill>
                <a:schemeClr val="tx1"/>
              </a:solidFill>
              <a:miter lim="800000"/>
              <a:headEnd/>
              <a:tailEnd/>
            </a:ln>
          </p:spPr>
          <p:txBody>
            <a:bodyPr wrap="none" anchor="ctr"/>
            <a:lstStyle/>
            <a:p>
              <a:pPr algn="ctr" eaLnBrk="0" hangingPunct="0"/>
              <a:endParaRPr lang="cs-CZ"/>
            </a:p>
          </p:txBody>
        </p:sp>
        <p:sp>
          <p:nvSpPr>
            <p:cNvPr id="287756" name="Rectangle 12"/>
            <p:cNvSpPr>
              <a:spLocks noChangeArrowheads="1"/>
            </p:cNvSpPr>
            <p:nvPr/>
          </p:nvSpPr>
          <p:spPr bwMode="auto">
            <a:xfrm>
              <a:off x="2928" y="2448"/>
              <a:ext cx="192" cy="192"/>
            </a:xfrm>
            <a:prstGeom prst="rect">
              <a:avLst/>
            </a:prstGeom>
            <a:solidFill>
              <a:srgbClr val="FF3300"/>
            </a:solidFill>
            <a:ln w="9525">
              <a:solidFill>
                <a:schemeClr val="tx1"/>
              </a:solidFill>
              <a:miter lim="800000"/>
              <a:headEnd/>
              <a:tailEnd/>
            </a:ln>
          </p:spPr>
          <p:txBody>
            <a:bodyPr wrap="none" anchor="ctr"/>
            <a:lstStyle/>
            <a:p>
              <a:pPr algn="ctr" eaLnBrk="0" hangingPunct="0"/>
              <a:endParaRPr lang="cs-CZ"/>
            </a:p>
          </p:txBody>
        </p:sp>
        <p:sp>
          <p:nvSpPr>
            <p:cNvPr id="287757" name="Rectangle 13"/>
            <p:cNvSpPr>
              <a:spLocks noChangeArrowheads="1"/>
            </p:cNvSpPr>
            <p:nvPr/>
          </p:nvSpPr>
          <p:spPr bwMode="auto">
            <a:xfrm>
              <a:off x="3312" y="2448"/>
              <a:ext cx="192" cy="192"/>
            </a:xfrm>
            <a:prstGeom prst="rect">
              <a:avLst/>
            </a:prstGeom>
            <a:solidFill>
              <a:srgbClr val="FF3300"/>
            </a:solidFill>
            <a:ln w="9525">
              <a:solidFill>
                <a:schemeClr val="tx1"/>
              </a:solidFill>
              <a:miter lim="800000"/>
              <a:headEnd/>
              <a:tailEnd/>
            </a:ln>
          </p:spPr>
          <p:txBody>
            <a:bodyPr wrap="none" anchor="ctr"/>
            <a:lstStyle/>
            <a:p>
              <a:pPr algn="ctr" eaLnBrk="0" hangingPunct="0"/>
              <a:endParaRPr lang="cs-CZ"/>
            </a:p>
          </p:txBody>
        </p:sp>
        <p:sp>
          <p:nvSpPr>
            <p:cNvPr id="287758" name="Rectangle 14"/>
            <p:cNvSpPr>
              <a:spLocks noChangeArrowheads="1"/>
            </p:cNvSpPr>
            <p:nvPr/>
          </p:nvSpPr>
          <p:spPr bwMode="auto">
            <a:xfrm>
              <a:off x="3696" y="2448"/>
              <a:ext cx="192" cy="192"/>
            </a:xfrm>
            <a:prstGeom prst="rect">
              <a:avLst/>
            </a:prstGeom>
            <a:solidFill>
              <a:srgbClr val="FF3300"/>
            </a:solidFill>
            <a:ln w="9525">
              <a:solidFill>
                <a:schemeClr val="tx1"/>
              </a:solidFill>
              <a:miter lim="800000"/>
              <a:headEnd/>
              <a:tailEnd/>
            </a:ln>
          </p:spPr>
          <p:txBody>
            <a:bodyPr wrap="none" anchor="ctr"/>
            <a:lstStyle/>
            <a:p>
              <a:pPr algn="ctr" eaLnBrk="0" hangingPunct="0"/>
              <a:endParaRPr lang="cs-CZ"/>
            </a:p>
          </p:txBody>
        </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029"/>
          <p:cNvSpPr>
            <a:spLocks noGrp="1" noChangeArrowheads="1"/>
          </p:cNvSpPr>
          <p:nvPr>
            <p:ph type="title"/>
          </p:nvPr>
        </p:nvSpPr>
        <p:spPr>
          <a:xfrm>
            <a:off x="228600" y="-76200"/>
            <a:ext cx="8686800" cy="1143000"/>
          </a:xfrm>
        </p:spPr>
        <p:txBody>
          <a:bodyPr/>
          <a:lstStyle/>
          <a:p>
            <a:r>
              <a:rPr lang="en-US" sz="4000" i="1" smtClean="0">
                <a:ea typeface="ＭＳ Ｐゴシック" charset="-128"/>
              </a:rPr>
              <a:t>Any</a:t>
            </a:r>
            <a:r>
              <a:rPr lang="en-US" smtClean="0">
                <a:ea typeface="ＭＳ Ｐゴシック" charset="-128"/>
              </a:rPr>
              <a:t> </a:t>
            </a:r>
            <a:r>
              <a:rPr lang="en-US" smtClean="0">
                <a:solidFill>
                  <a:srgbClr val="FF0000"/>
                </a:solidFill>
                <a:ea typeface="ＭＳ Ｐゴシック" charset="-128"/>
              </a:rPr>
              <a:t>1d </a:t>
            </a:r>
            <a:r>
              <a:rPr lang="en-US" smtClean="0">
                <a:solidFill>
                  <a:schemeClr val="tx1"/>
                </a:solidFill>
                <a:ea typeface="ＭＳ Ｐゴシック" charset="-128"/>
              </a:rPr>
              <a:t>Periodic System has a Gap</a:t>
            </a:r>
            <a:endParaRPr lang="en-US" smtClean="0">
              <a:ea typeface="ＭＳ Ｐゴシック" charset="-128"/>
            </a:endParaRPr>
          </a:p>
        </p:txBody>
      </p:sp>
      <p:sp>
        <p:nvSpPr>
          <p:cNvPr id="11268" name="Rectangle 1031"/>
          <p:cNvSpPr>
            <a:spLocks noChangeArrowheads="1"/>
          </p:cNvSpPr>
          <p:nvPr/>
        </p:nvSpPr>
        <p:spPr bwMode="auto">
          <a:xfrm>
            <a:off x="4457700" y="1584325"/>
            <a:ext cx="4533900" cy="14478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1269" name="Text Box 1043"/>
          <p:cNvSpPr txBox="1">
            <a:spLocks noChangeArrowheads="1"/>
          </p:cNvSpPr>
          <p:nvPr/>
        </p:nvSpPr>
        <p:spPr bwMode="auto">
          <a:xfrm>
            <a:off x="6551613" y="2057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11270" name="Line 1059"/>
          <p:cNvSpPr>
            <a:spLocks noChangeShapeType="1"/>
          </p:cNvSpPr>
          <p:nvPr/>
        </p:nvSpPr>
        <p:spPr bwMode="auto">
          <a:xfrm flipV="1">
            <a:off x="4267200" y="4343400"/>
            <a:ext cx="0" cy="1752600"/>
          </a:xfrm>
          <a:prstGeom prst="line">
            <a:avLst/>
          </a:prstGeom>
          <a:noFill/>
          <a:ln w="9525">
            <a:solidFill>
              <a:schemeClr val="tx1"/>
            </a:solidFill>
            <a:round/>
            <a:headEnd/>
            <a:tailEnd type="triangle" w="med" len="med"/>
          </a:ln>
        </p:spPr>
        <p:txBody>
          <a:bodyPr wrap="none" anchor="ctr"/>
          <a:lstStyle/>
          <a:p>
            <a:endParaRPr lang="cs-CZ"/>
          </a:p>
        </p:txBody>
      </p:sp>
      <p:sp>
        <p:nvSpPr>
          <p:cNvPr id="11271" name="Line 1060"/>
          <p:cNvSpPr>
            <a:spLocks noChangeShapeType="1"/>
          </p:cNvSpPr>
          <p:nvPr/>
        </p:nvSpPr>
        <p:spPr bwMode="auto">
          <a:xfrm>
            <a:off x="4267200" y="6096000"/>
            <a:ext cx="3733800" cy="0"/>
          </a:xfrm>
          <a:prstGeom prst="line">
            <a:avLst/>
          </a:prstGeom>
          <a:noFill/>
          <a:ln w="9525">
            <a:solidFill>
              <a:schemeClr val="tx1"/>
            </a:solidFill>
            <a:round/>
            <a:headEnd/>
            <a:tailEnd type="triangle" w="med" len="med"/>
          </a:ln>
        </p:spPr>
        <p:txBody>
          <a:bodyPr wrap="none" anchor="ctr"/>
          <a:lstStyle/>
          <a:p>
            <a:endParaRPr lang="cs-CZ"/>
          </a:p>
        </p:txBody>
      </p:sp>
      <p:sp>
        <p:nvSpPr>
          <p:cNvPr id="11272" name="Line 1069"/>
          <p:cNvSpPr>
            <a:spLocks noChangeShapeType="1"/>
          </p:cNvSpPr>
          <p:nvPr/>
        </p:nvSpPr>
        <p:spPr bwMode="auto">
          <a:xfrm flipH="1">
            <a:off x="533400" y="6096000"/>
            <a:ext cx="3733800" cy="0"/>
          </a:xfrm>
          <a:prstGeom prst="line">
            <a:avLst/>
          </a:prstGeom>
          <a:noFill/>
          <a:ln w="9525">
            <a:solidFill>
              <a:schemeClr val="tx1"/>
            </a:solidFill>
            <a:round/>
            <a:headEnd/>
            <a:tailEnd type="triangle" w="med" len="med"/>
          </a:ln>
        </p:spPr>
        <p:txBody>
          <a:bodyPr wrap="none" anchor="ctr"/>
          <a:lstStyle/>
          <a:p>
            <a:endParaRPr lang="cs-CZ"/>
          </a:p>
        </p:txBody>
      </p:sp>
      <p:sp>
        <p:nvSpPr>
          <p:cNvPr id="11273" name="Rectangle 1078"/>
          <p:cNvSpPr>
            <a:spLocks noChangeArrowheads="1"/>
          </p:cNvSpPr>
          <p:nvPr/>
        </p:nvSpPr>
        <p:spPr bwMode="auto">
          <a:xfrm>
            <a:off x="7951788" y="5881688"/>
            <a:ext cx="341312"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k</a:t>
            </a:r>
          </a:p>
        </p:txBody>
      </p:sp>
      <p:sp>
        <p:nvSpPr>
          <p:cNvPr id="11274" name="Rectangle 1079"/>
          <p:cNvSpPr>
            <a:spLocks noChangeArrowheads="1"/>
          </p:cNvSpPr>
          <p:nvPr/>
        </p:nvSpPr>
        <p:spPr bwMode="auto">
          <a:xfrm>
            <a:off x="4030663" y="3962400"/>
            <a:ext cx="44450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ω</a:t>
            </a:r>
          </a:p>
        </p:txBody>
      </p:sp>
      <p:sp>
        <p:nvSpPr>
          <p:cNvPr id="11275" name="Rectangle 1080"/>
          <p:cNvSpPr>
            <a:spLocks noChangeArrowheads="1"/>
          </p:cNvSpPr>
          <p:nvPr/>
        </p:nvSpPr>
        <p:spPr bwMode="auto">
          <a:xfrm>
            <a:off x="4067175" y="6110288"/>
            <a:ext cx="361950"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0</a:t>
            </a:r>
            <a:endParaRPr lang="en-US" sz="2800" i="1">
              <a:solidFill>
                <a:schemeClr val="accent2"/>
              </a:solidFill>
            </a:endParaRPr>
          </a:p>
        </p:txBody>
      </p:sp>
      <p:sp>
        <p:nvSpPr>
          <p:cNvPr id="11276" name="Rectangle 1085"/>
          <p:cNvSpPr>
            <a:spLocks noChangeArrowheads="1"/>
          </p:cNvSpPr>
          <p:nvPr/>
        </p:nvSpPr>
        <p:spPr bwMode="auto">
          <a:xfrm>
            <a:off x="0" y="762000"/>
            <a:ext cx="9109075" cy="581025"/>
          </a:xfrm>
          <a:prstGeom prst="rect">
            <a:avLst/>
          </a:prstGeom>
          <a:noFill/>
          <a:ln w="9525">
            <a:noFill/>
            <a:miter lim="800000"/>
            <a:headEnd/>
            <a:tailEnd/>
          </a:ln>
        </p:spPr>
        <p:txBody>
          <a:bodyPr>
            <a:spAutoFit/>
          </a:bodyPr>
          <a:lstStyle/>
          <a:p>
            <a:pPr algn="ctr" eaLnBrk="0" hangingPunct="0"/>
            <a:r>
              <a:rPr lang="en-US" sz="1600"/>
              <a:t>[ Lord Rayleigh, </a:t>
            </a:r>
            <a:r>
              <a:rPr lang="ja-JP" altLang="en-US" sz="1600"/>
              <a:t>“</a:t>
            </a:r>
            <a:r>
              <a:rPr lang="en-US" altLang="ja-JP" sz="1600"/>
              <a:t>On the maintenance of vibrations by forces of double frequency, and on the propagation of waves through a medium endowed with a periodic structure,</a:t>
            </a:r>
            <a:r>
              <a:rPr lang="ja-JP" altLang="en-US" sz="1600"/>
              <a:t>”</a:t>
            </a:r>
            <a:r>
              <a:rPr lang="en-US" altLang="ja-JP" sz="1600"/>
              <a:t> </a:t>
            </a:r>
            <a:r>
              <a:rPr lang="en-US" altLang="ja-JP" sz="1600" i="1"/>
              <a:t>Philosophical Magazine </a:t>
            </a:r>
            <a:r>
              <a:rPr lang="en-US" altLang="ja-JP" sz="1600" b="1"/>
              <a:t>24</a:t>
            </a:r>
            <a:r>
              <a:rPr lang="en-US" altLang="ja-JP" sz="1600"/>
              <a:t>, 145–159 (1887). ]</a:t>
            </a:r>
            <a:endParaRPr lang="en-US" sz="1600"/>
          </a:p>
        </p:txBody>
      </p:sp>
      <p:sp>
        <p:nvSpPr>
          <p:cNvPr id="11277" name="Text Box 1086"/>
          <p:cNvSpPr txBox="1">
            <a:spLocks noChangeArrowheads="1"/>
          </p:cNvSpPr>
          <p:nvPr/>
        </p:nvSpPr>
        <p:spPr bwMode="auto">
          <a:xfrm>
            <a:off x="314325" y="1828800"/>
            <a:ext cx="3609975" cy="946150"/>
          </a:xfrm>
          <a:prstGeom prst="rect">
            <a:avLst/>
          </a:prstGeom>
          <a:noFill/>
          <a:ln w="9525">
            <a:noFill/>
            <a:miter lim="800000"/>
            <a:headEnd/>
            <a:tailEnd/>
          </a:ln>
        </p:spPr>
        <p:txBody>
          <a:bodyPr wrap="none">
            <a:spAutoFit/>
          </a:bodyPr>
          <a:lstStyle/>
          <a:p>
            <a:pPr algn="ctr" eaLnBrk="0" hangingPunct="0"/>
            <a:r>
              <a:rPr lang="en-US" sz="2800"/>
              <a:t>Start with</a:t>
            </a:r>
          </a:p>
          <a:p>
            <a:pPr algn="ctr" eaLnBrk="0" hangingPunct="0"/>
            <a:r>
              <a:rPr lang="en-US" sz="2800"/>
              <a:t>a uniform (1d) medium:</a:t>
            </a:r>
          </a:p>
        </p:txBody>
      </p:sp>
      <p:sp>
        <p:nvSpPr>
          <p:cNvPr id="11278" name="Line 1087"/>
          <p:cNvSpPr>
            <a:spLocks noChangeShapeType="1"/>
          </p:cNvSpPr>
          <p:nvPr/>
        </p:nvSpPr>
        <p:spPr bwMode="auto">
          <a:xfrm flipV="1">
            <a:off x="4267200" y="4343400"/>
            <a:ext cx="4876800" cy="1752600"/>
          </a:xfrm>
          <a:prstGeom prst="line">
            <a:avLst/>
          </a:prstGeom>
          <a:noFill/>
          <a:ln w="19050">
            <a:solidFill>
              <a:srgbClr val="FF0000"/>
            </a:solidFill>
            <a:round/>
            <a:headEnd/>
            <a:tailEnd/>
          </a:ln>
        </p:spPr>
        <p:txBody>
          <a:bodyPr wrap="none" anchor="ctr"/>
          <a:lstStyle/>
          <a:p>
            <a:endParaRPr lang="cs-CZ"/>
          </a:p>
        </p:txBody>
      </p:sp>
      <p:sp>
        <p:nvSpPr>
          <p:cNvPr id="11279" name="Line 1089"/>
          <p:cNvSpPr>
            <a:spLocks noChangeShapeType="1"/>
          </p:cNvSpPr>
          <p:nvPr/>
        </p:nvSpPr>
        <p:spPr bwMode="auto">
          <a:xfrm flipH="1" flipV="1">
            <a:off x="-609600" y="4343400"/>
            <a:ext cx="4876800" cy="1752600"/>
          </a:xfrm>
          <a:prstGeom prst="line">
            <a:avLst/>
          </a:prstGeom>
          <a:noFill/>
          <a:ln w="12700">
            <a:solidFill>
              <a:srgbClr val="FF7C80"/>
            </a:solidFill>
            <a:round/>
            <a:headEnd/>
            <a:tailEnd/>
          </a:ln>
        </p:spPr>
        <p:txBody>
          <a:bodyPr wrap="none" anchor="ctr"/>
          <a:lstStyle/>
          <a:p>
            <a:endParaRPr lang="cs-CZ"/>
          </a:p>
        </p:txBody>
      </p:sp>
      <p:graphicFrame>
        <p:nvGraphicFramePr>
          <p:cNvPr id="11266" name="Object 2"/>
          <p:cNvGraphicFramePr>
            <a:graphicFrameLocks noChangeAspect="1"/>
          </p:cNvGraphicFramePr>
          <p:nvPr/>
        </p:nvGraphicFramePr>
        <p:xfrm>
          <a:off x="5468938" y="4022725"/>
          <a:ext cx="1557337" cy="1211263"/>
        </p:xfrm>
        <a:graphic>
          <a:graphicData uri="http://schemas.openxmlformats.org/presentationml/2006/ole">
            <p:oleObj spid="_x0000_s11266" name="Equation" r:id="rId3" imgW="571500" imgH="444500" progId="">
              <p:embed/>
            </p:oleObj>
          </a:graphicData>
        </a:graphic>
      </p:graphicFrame>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simple problem?</a:t>
            </a:r>
          </a:p>
        </p:txBody>
      </p:sp>
      <p:grpSp>
        <p:nvGrpSpPr>
          <p:cNvPr id="288771" name="Group 3"/>
          <p:cNvGrpSpPr>
            <a:grpSpLocks/>
          </p:cNvGrpSpPr>
          <p:nvPr/>
        </p:nvGrpSpPr>
        <p:grpSpPr bwMode="auto">
          <a:xfrm>
            <a:off x="152400" y="877888"/>
            <a:ext cx="8839200" cy="722312"/>
            <a:chOff x="96" y="3638"/>
            <a:chExt cx="5568" cy="455"/>
          </a:xfrm>
        </p:grpSpPr>
        <p:pic>
          <p:nvPicPr>
            <p:cNvPr id="288778" name="Picture 4"/>
            <p:cNvPicPr>
              <a:picLocks noChangeAspect="1" noChangeArrowheads="1"/>
            </p:cNvPicPr>
            <p:nvPr/>
          </p:nvPicPr>
          <p:blipFill>
            <a:blip r:embed="rId2"/>
            <a:srcRect/>
            <a:stretch>
              <a:fillRect/>
            </a:stretch>
          </p:blipFill>
          <p:spPr bwMode="auto">
            <a:xfrm>
              <a:off x="96" y="3840"/>
              <a:ext cx="5568" cy="253"/>
            </a:xfrm>
            <a:prstGeom prst="rect">
              <a:avLst/>
            </a:prstGeom>
            <a:noFill/>
            <a:ln w="9525">
              <a:noFill/>
              <a:miter lim="800000"/>
              <a:headEnd/>
              <a:tailEnd/>
            </a:ln>
          </p:spPr>
        </p:pic>
        <p:sp>
          <p:nvSpPr>
            <p:cNvPr id="288779" name="Text Box 5"/>
            <p:cNvSpPr txBox="1">
              <a:spLocks noChangeArrowheads="1"/>
            </p:cNvSpPr>
            <p:nvPr/>
          </p:nvSpPr>
          <p:spPr bwMode="auto">
            <a:xfrm>
              <a:off x="1622" y="3638"/>
              <a:ext cx="223" cy="288"/>
            </a:xfrm>
            <a:prstGeom prst="rect">
              <a:avLst/>
            </a:prstGeom>
            <a:noFill/>
            <a:ln w="9525">
              <a:noFill/>
              <a:miter lim="800000"/>
              <a:headEnd/>
              <a:tailEnd/>
            </a:ln>
          </p:spPr>
          <p:txBody>
            <a:bodyPr wrap="none">
              <a:spAutoFit/>
            </a:bodyPr>
            <a:lstStyle/>
            <a:p>
              <a:pPr eaLnBrk="0" hangingPunct="0"/>
              <a:r>
                <a:rPr lang="en-US" i="1">
                  <a:solidFill>
                    <a:srgbClr val="FF3300"/>
                  </a:solidFill>
                </a:rPr>
                <a:t>L</a:t>
              </a:r>
              <a:endParaRPr lang="en-US"/>
            </a:p>
          </p:txBody>
        </p:sp>
        <p:sp>
          <p:nvSpPr>
            <p:cNvPr id="288780" name="Text Box 6"/>
            <p:cNvSpPr txBox="1">
              <a:spLocks noChangeArrowheads="1"/>
            </p:cNvSpPr>
            <p:nvPr/>
          </p:nvSpPr>
          <p:spPr bwMode="auto">
            <a:xfrm>
              <a:off x="4560" y="3648"/>
              <a:ext cx="223" cy="288"/>
            </a:xfrm>
            <a:prstGeom prst="rect">
              <a:avLst/>
            </a:prstGeom>
            <a:noFill/>
            <a:ln w="9525">
              <a:noFill/>
              <a:miter lim="800000"/>
              <a:headEnd/>
              <a:tailEnd/>
            </a:ln>
          </p:spPr>
          <p:txBody>
            <a:bodyPr wrap="none">
              <a:spAutoFit/>
            </a:bodyPr>
            <a:lstStyle/>
            <a:p>
              <a:pPr eaLnBrk="0" hangingPunct="0"/>
              <a:r>
                <a:rPr lang="en-US" i="1">
                  <a:solidFill>
                    <a:srgbClr val="FF3300"/>
                  </a:solidFill>
                </a:rPr>
                <a:t>L</a:t>
              </a:r>
              <a:endParaRPr lang="en-US"/>
            </a:p>
          </p:txBody>
        </p:sp>
      </p:grpSp>
      <p:grpSp>
        <p:nvGrpSpPr>
          <p:cNvPr id="3" name="Group 7"/>
          <p:cNvGrpSpPr>
            <a:grpSpLocks/>
          </p:cNvGrpSpPr>
          <p:nvPr/>
        </p:nvGrpSpPr>
        <p:grpSpPr bwMode="auto">
          <a:xfrm>
            <a:off x="1203325" y="1905000"/>
            <a:ext cx="6035675" cy="4738688"/>
            <a:chOff x="328" y="1056"/>
            <a:chExt cx="4176" cy="3131"/>
          </a:xfrm>
        </p:grpSpPr>
        <p:grpSp>
          <p:nvGrpSpPr>
            <p:cNvPr id="288773" name="Group 8"/>
            <p:cNvGrpSpPr>
              <a:grpSpLocks/>
            </p:cNvGrpSpPr>
            <p:nvPr/>
          </p:nvGrpSpPr>
          <p:grpSpPr bwMode="auto">
            <a:xfrm>
              <a:off x="328" y="1056"/>
              <a:ext cx="4176" cy="3131"/>
              <a:chOff x="712" y="624"/>
              <a:chExt cx="4176" cy="3131"/>
            </a:xfrm>
          </p:grpSpPr>
          <p:pic>
            <p:nvPicPr>
              <p:cNvPr id="288775" name="Picture 9"/>
              <p:cNvPicPr>
                <a:picLocks noChangeAspect="1" noChangeArrowheads="1"/>
              </p:cNvPicPr>
              <p:nvPr/>
            </p:nvPicPr>
            <p:blipFill>
              <a:blip r:embed="rId3"/>
              <a:srcRect/>
              <a:stretch>
                <a:fillRect/>
              </a:stretch>
            </p:blipFill>
            <p:spPr bwMode="auto">
              <a:xfrm>
                <a:off x="816" y="624"/>
                <a:ext cx="4072" cy="3120"/>
              </a:xfrm>
              <a:prstGeom prst="rect">
                <a:avLst/>
              </a:prstGeom>
              <a:noFill/>
              <a:ln w="9525">
                <a:noFill/>
                <a:miter lim="800000"/>
                <a:headEnd/>
                <a:tailEnd/>
              </a:ln>
            </p:spPr>
          </p:pic>
          <p:sp>
            <p:nvSpPr>
              <p:cNvPr id="288776" name="Text Box 10"/>
              <p:cNvSpPr txBox="1">
                <a:spLocks noChangeArrowheads="1"/>
              </p:cNvSpPr>
              <p:nvPr/>
            </p:nvSpPr>
            <p:spPr bwMode="auto">
              <a:xfrm>
                <a:off x="2929" y="3493"/>
                <a:ext cx="473" cy="262"/>
              </a:xfrm>
              <a:prstGeom prst="rect">
                <a:avLst/>
              </a:prstGeom>
              <a:noFill/>
              <a:ln w="9525">
                <a:noFill/>
                <a:miter lim="800000"/>
                <a:headEnd/>
                <a:tailEnd/>
              </a:ln>
            </p:spPr>
            <p:txBody>
              <a:bodyPr wrap="none">
                <a:spAutoFit/>
              </a:bodyPr>
              <a:lstStyle/>
              <a:p>
                <a:pPr eaLnBrk="0" hangingPunct="0"/>
                <a:r>
                  <a:rPr lang="en-US" sz="2000" i="1">
                    <a:solidFill>
                      <a:srgbClr val="FF3300"/>
                    </a:solidFill>
                  </a:rPr>
                  <a:t>L</a:t>
                </a:r>
                <a:r>
                  <a:rPr lang="en-US" sz="2000">
                    <a:solidFill>
                      <a:srgbClr val="FF3300"/>
                    </a:solidFill>
                  </a:rPr>
                  <a:t> </a:t>
                </a:r>
                <a:r>
                  <a:rPr lang="en-US" sz="2000"/>
                  <a:t>(</a:t>
                </a:r>
                <a:r>
                  <a:rPr lang="en-US" sz="2000" i="1"/>
                  <a:t>a</a:t>
                </a:r>
                <a:r>
                  <a:rPr lang="en-US" sz="2000"/>
                  <a:t>)</a:t>
                </a:r>
              </a:p>
            </p:txBody>
          </p:sp>
          <p:sp>
            <p:nvSpPr>
              <p:cNvPr id="288777" name="Text Box 11"/>
              <p:cNvSpPr txBox="1">
                <a:spLocks noChangeArrowheads="1"/>
              </p:cNvSpPr>
              <p:nvPr/>
            </p:nvSpPr>
            <p:spPr bwMode="auto">
              <a:xfrm rot="-5400000">
                <a:off x="300" y="1760"/>
                <a:ext cx="1139" cy="316"/>
              </a:xfrm>
              <a:prstGeom prst="rect">
                <a:avLst/>
              </a:prstGeom>
              <a:noFill/>
              <a:ln w="9525">
                <a:noFill/>
                <a:miter lim="800000"/>
                <a:headEnd/>
                <a:tailEnd/>
              </a:ln>
            </p:spPr>
            <p:txBody>
              <a:bodyPr wrap="none">
                <a:spAutoFit/>
              </a:bodyPr>
              <a:lstStyle/>
              <a:p>
                <a:pPr eaLnBrk="0" hangingPunct="0"/>
                <a:r>
                  <a:rPr lang="en-US"/>
                  <a:t>transmission</a:t>
                </a:r>
              </a:p>
            </p:txBody>
          </p:sp>
        </p:grpSp>
        <p:sp>
          <p:nvSpPr>
            <p:cNvPr id="288774" name="Text Box 12"/>
            <p:cNvSpPr txBox="1">
              <a:spLocks noChangeArrowheads="1"/>
            </p:cNvSpPr>
            <p:nvPr/>
          </p:nvSpPr>
          <p:spPr bwMode="auto">
            <a:xfrm>
              <a:off x="2936" y="2580"/>
              <a:ext cx="879" cy="625"/>
            </a:xfrm>
            <a:prstGeom prst="rect">
              <a:avLst/>
            </a:prstGeom>
            <a:noFill/>
            <a:ln w="9525">
              <a:noFill/>
              <a:miter lim="800000"/>
              <a:headEnd/>
              <a:tailEnd/>
            </a:ln>
          </p:spPr>
          <p:txBody>
            <a:bodyPr wrap="none">
              <a:spAutoFit/>
            </a:bodyPr>
            <a:lstStyle/>
            <a:p>
              <a:pPr algn="ctr" eaLnBrk="0" hangingPunct="0"/>
              <a:r>
                <a:rPr lang="en-US" sz="2800"/>
                <a:t>taper is</a:t>
              </a:r>
            </a:p>
            <a:p>
              <a:pPr algn="ctr" eaLnBrk="0" hangingPunct="0"/>
              <a:r>
                <a:rPr lang="en-US" sz="2800">
                  <a:solidFill>
                    <a:srgbClr val="FF3300"/>
                  </a:solidFill>
                </a:rPr>
                <a:t>worse!!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685800" y="2057400"/>
            <a:ext cx="7772400" cy="1143000"/>
          </a:xfrm>
        </p:spPr>
        <p:txBody>
          <a:bodyPr/>
          <a:lstStyle/>
          <a:p>
            <a:r>
              <a:rPr lang="en-US" smtClean="0">
                <a:ea typeface="ＭＳ Ｐゴシック" charset="-128"/>
              </a:rPr>
              <a:t>What happened</a:t>
            </a:r>
            <a:br>
              <a:rPr lang="en-US" smtClean="0">
                <a:ea typeface="ＭＳ Ｐゴシック" charset="-128"/>
              </a:rPr>
            </a:br>
            <a:r>
              <a:rPr lang="en-US" smtClean="0">
                <a:ea typeface="ＭＳ Ｐゴシック" charset="-128"/>
              </a:rPr>
              <a:t>to the </a:t>
            </a:r>
            <a:r>
              <a:rPr lang="en-US" smtClean="0">
                <a:solidFill>
                  <a:srgbClr val="FF0000"/>
                </a:solidFill>
                <a:ea typeface="ＭＳ Ｐゴシック" charset="-128"/>
              </a:rPr>
              <a:t>adiabatic theorem</a:t>
            </a:r>
            <a:r>
              <a:rPr lang="en-US" smtClean="0">
                <a:ea typeface="ＭＳ Ｐゴシック" charset="-128"/>
              </a:rPr>
              <a:t>?</a:t>
            </a:r>
          </a:p>
        </p:txBody>
      </p:sp>
      <p:sp>
        <p:nvSpPr>
          <p:cNvPr id="289795" name="Text Box 3"/>
          <p:cNvSpPr txBox="1">
            <a:spLocks noChangeArrowheads="1"/>
          </p:cNvSpPr>
          <p:nvPr/>
        </p:nvSpPr>
        <p:spPr bwMode="auto">
          <a:xfrm>
            <a:off x="1816100" y="4191000"/>
            <a:ext cx="5270500" cy="457200"/>
          </a:xfrm>
          <a:prstGeom prst="rect">
            <a:avLst/>
          </a:prstGeom>
          <a:noFill/>
          <a:ln w="9525">
            <a:noFill/>
            <a:miter lim="800000"/>
            <a:headEnd/>
            <a:tailEnd/>
          </a:ln>
        </p:spPr>
        <p:txBody>
          <a:bodyPr wrap="none">
            <a:spAutoFit/>
          </a:bodyPr>
          <a:lstStyle/>
          <a:p>
            <a:pPr algn="ctr" eaLnBrk="0" hangingPunct="0"/>
            <a:r>
              <a:rPr lang="en-US"/>
              <a:t>[ Johnson </a:t>
            </a:r>
            <a:r>
              <a:rPr lang="en-US" i="1"/>
              <a:t>et al</a:t>
            </a:r>
            <a:r>
              <a:rPr lang="en-US"/>
              <a:t>., </a:t>
            </a:r>
            <a:r>
              <a:rPr lang="en-US" i="1"/>
              <a:t>PRE</a:t>
            </a:r>
            <a:r>
              <a:rPr lang="en-US"/>
              <a:t> </a:t>
            </a:r>
            <a:r>
              <a:rPr lang="en-US" b="1"/>
              <a:t>66</a:t>
            </a:r>
            <a:r>
              <a:rPr lang="en-US"/>
              <a:t>, 066608 (2002) ]</a:t>
            </a:r>
          </a:p>
        </p:txBody>
      </p:sp>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ChangeArrowheads="1"/>
          </p:cNvSpPr>
          <p:nvPr/>
        </p:nvSpPr>
        <p:spPr bwMode="auto">
          <a:xfrm>
            <a:off x="1228725" y="2811463"/>
            <a:ext cx="6350000" cy="647700"/>
          </a:xfrm>
          <a:prstGeom prst="rect">
            <a:avLst/>
          </a:prstGeom>
          <a:solidFill>
            <a:srgbClr val="FFFF66"/>
          </a:solidFill>
          <a:ln w="9525">
            <a:solidFill>
              <a:schemeClr val="bg2"/>
            </a:solidFill>
            <a:miter lim="800000"/>
            <a:headEnd/>
            <a:tailEnd/>
          </a:ln>
        </p:spPr>
        <p:txBody>
          <a:bodyPr wrap="none" anchor="ctr"/>
          <a:lstStyle/>
          <a:p>
            <a:pPr algn="ctr" eaLnBrk="0" hangingPunct="0"/>
            <a:endParaRPr lang="cs-CZ"/>
          </a:p>
        </p:txBody>
      </p:sp>
      <p:sp>
        <p:nvSpPr>
          <p:cNvPr id="290819" name="Text Box 3"/>
          <p:cNvSpPr txBox="1">
            <a:spLocks noChangeArrowheads="1"/>
          </p:cNvSpPr>
          <p:nvPr/>
        </p:nvSpPr>
        <p:spPr bwMode="auto">
          <a:xfrm>
            <a:off x="304800" y="2087563"/>
            <a:ext cx="6554788" cy="457200"/>
          </a:xfrm>
          <a:prstGeom prst="rect">
            <a:avLst/>
          </a:prstGeom>
          <a:noFill/>
          <a:ln w="9525">
            <a:noFill/>
            <a:miter lim="800000"/>
            <a:headEnd/>
            <a:tailEnd/>
          </a:ln>
        </p:spPr>
        <p:txBody>
          <a:bodyPr wrap="none">
            <a:spAutoFit/>
          </a:bodyPr>
          <a:lstStyle/>
          <a:p>
            <a:pPr eaLnBrk="0" hangingPunct="0"/>
            <a:r>
              <a:rPr lang="en-US"/>
              <a:t>At all intermediate taper points, the operating mode:</a:t>
            </a:r>
          </a:p>
        </p:txBody>
      </p:sp>
      <p:sp>
        <p:nvSpPr>
          <p:cNvPr id="290820" name="Text Box 4"/>
          <p:cNvSpPr txBox="1">
            <a:spLocks noChangeArrowheads="1"/>
          </p:cNvSpPr>
          <p:nvPr/>
        </p:nvSpPr>
        <p:spPr bwMode="auto">
          <a:xfrm>
            <a:off x="1295400" y="2860675"/>
            <a:ext cx="6262688" cy="519113"/>
          </a:xfrm>
          <a:prstGeom prst="rect">
            <a:avLst/>
          </a:prstGeom>
          <a:noFill/>
          <a:ln w="9525">
            <a:noFill/>
            <a:miter lim="800000"/>
            <a:headEnd/>
            <a:tailEnd/>
          </a:ln>
        </p:spPr>
        <p:txBody>
          <a:bodyPr wrap="none">
            <a:spAutoFit/>
          </a:bodyPr>
          <a:lstStyle/>
          <a:p>
            <a:pPr eaLnBrk="0" hangingPunct="0"/>
            <a:r>
              <a:rPr lang="en-US" sz="2800"/>
              <a:t>Must be </a:t>
            </a:r>
            <a:r>
              <a:rPr lang="en-US" sz="2800">
                <a:solidFill>
                  <a:srgbClr val="FF3300"/>
                </a:solidFill>
              </a:rPr>
              <a:t>propagating</a:t>
            </a:r>
            <a:r>
              <a:rPr lang="en-US" sz="2800"/>
              <a:t> (</a:t>
            </a:r>
            <a:r>
              <a:rPr lang="en-US" sz="2800">
                <a:solidFill>
                  <a:srgbClr val="FF3300"/>
                </a:solidFill>
              </a:rPr>
              <a:t>not in the band gap</a:t>
            </a:r>
            <a:r>
              <a:rPr lang="en-US" sz="2800"/>
              <a:t>).</a:t>
            </a:r>
          </a:p>
        </p:txBody>
      </p:sp>
      <p:sp>
        <p:nvSpPr>
          <p:cNvPr id="290821" name="Text Box 5"/>
          <p:cNvSpPr txBox="1">
            <a:spLocks noChangeArrowheads="1"/>
          </p:cNvSpPr>
          <p:nvPr/>
        </p:nvSpPr>
        <p:spPr bwMode="auto">
          <a:xfrm>
            <a:off x="1295400" y="3733800"/>
            <a:ext cx="6145213" cy="519113"/>
          </a:xfrm>
          <a:prstGeom prst="rect">
            <a:avLst/>
          </a:prstGeom>
          <a:noFill/>
          <a:ln w="9525">
            <a:noFill/>
            <a:miter lim="800000"/>
            <a:headEnd/>
            <a:tailEnd/>
          </a:ln>
        </p:spPr>
        <p:txBody>
          <a:bodyPr wrap="none">
            <a:spAutoFit/>
          </a:bodyPr>
          <a:lstStyle/>
          <a:p>
            <a:pPr eaLnBrk="0" hangingPunct="0"/>
            <a:r>
              <a:rPr lang="en-US" sz="2800"/>
              <a:t>Must be </a:t>
            </a:r>
            <a:r>
              <a:rPr lang="en-US" sz="2800">
                <a:solidFill>
                  <a:srgbClr val="FF3300"/>
                </a:solidFill>
              </a:rPr>
              <a:t>guided</a:t>
            </a:r>
            <a:r>
              <a:rPr lang="en-US" sz="2800"/>
              <a:t> (</a:t>
            </a:r>
            <a:r>
              <a:rPr lang="en-US" sz="2800">
                <a:solidFill>
                  <a:srgbClr val="FF3300"/>
                </a:solidFill>
              </a:rPr>
              <a:t>not part of a continuum</a:t>
            </a:r>
            <a:r>
              <a:rPr lang="en-US" sz="2800"/>
              <a:t>).</a:t>
            </a:r>
          </a:p>
        </p:txBody>
      </p:sp>
      <p:grpSp>
        <p:nvGrpSpPr>
          <p:cNvPr id="2" name="Group 6"/>
          <p:cNvGrpSpPr>
            <a:grpSpLocks/>
          </p:cNvGrpSpPr>
          <p:nvPr/>
        </p:nvGrpSpPr>
        <p:grpSpPr bwMode="auto">
          <a:xfrm>
            <a:off x="0" y="3992563"/>
            <a:ext cx="9001125" cy="2179637"/>
            <a:chOff x="0" y="2304"/>
            <a:chExt cx="5670" cy="1373"/>
          </a:xfrm>
        </p:grpSpPr>
        <p:sp>
          <p:nvSpPr>
            <p:cNvPr id="290824" name="Text Box 7"/>
            <p:cNvSpPr txBox="1">
              <a:spLocks noChangeArrowheads="1"/>
            </p:cNvSpPr>
            <p:nvPr/>
          </p:nvSpPr>
          <p:spPr bwMode="auto">
            <a:xfrm>
              <a:off x="176" y="2304"/>
              <a:ext cx="5248" cy="887"/>
            </a:xfrm>
            <a:prstGeom prst="rect">
              <a:avLst/>
            </a:prstGeom>
            <a:noFill/>
            <a:ln w="9525">
              <a:noFill/>
              <a:miter lim="800000"/>
              <a:headEnd/>
              <a:tailEnd/>
            </a:ln>
          </p:spPr>
          <p:txBody>
            <a:bodyPr>
              <a:spAutoFit/>
            </a:bodyPr>
            <a:lstStyle/>
            <a:p>
              <a:pPr algn="ctr" eaLnBrk="0" hangingPunct="0">
                <a:lnSpc>
                  <a:spcPct val="270000"/>
                </a:lnSpc>
              </a:pPr>
              <a:r>
                <a:rPr lang="en-US" sz="3200" i="1">
                  <a:solidFill>
                    <a:schemeClr val="accent2"/>
                  </a:solidFill>
                </a:rPr>
                <a:t>Intuitive</a:t>
              </a:r>
              <a:r>
                <a:rPr lang="en-US" sz="3200" i="1"/>
                <a:t>!</a:t>
              </a:r>
              <a:endParaRPr lang="en-US"/>
            </a:p>
          </p:txBody>
        </p:sp>
        <p:sp>
          <p:nvSpPr>
            <p:cNvPr id="290825" name="Text Box 8"/>
            <p:cNvSpPr txBox="1">
              <a:spLocks noChangeArrowheads="1"/>
            </p:cNvSpPr>
            <p:nvPr/>
          </p:nvSpPr>
          <p:spPr bwMode="auto">
            <a:xfrm>
              <a:off x="0" y="3312"/>
              <a:ext cx="5670" cy="365"/>
            </a:xfrm>
            <a:prstGeom prst="rect">
              <a:avLst/>
            </a:prstGeom>
            <a:noFill/>
            <a:ln w="9525">
              <a:noFill/>
              <a:miter lim="800000"/>
              <a:headEnd/>
              <a:tailEnd/>
            </a:ln>
          </p:spPr>
          <p:txBody>
            <a:bodyPr>
              <a:spAutoFit/>
            </a:bodyPr>
            <a:lstStyle/>
            <a:p>
              <a:pPr algn="ctr" eaLnBrk="0" hangingPunct="0"/>
              <a:r>
                <a:rPr lang="en-US" sz="3200">
                  <a:solidFill>
                    <a:schemeClr val="accent2"/>
                  </a:solidFill>
                </a:rPr>
                <a:t>Easy to violate accidentally in photonic crystals.</a:t>
              </a:r>
            </a:p>
          </p:txBody>
        </p:sp>
      </p:grpSp>
      <p:sp>
        <p:nvSpPr>
          <p:cNvPr id="290823" name="Rectangle 9"/>
          <p:cNvSpPr>
            <a:spLocks noGrp="1" noChangeArrowheads="1"/>
          </p:cNvSpPr>
          <p:nvPr>
            <p:ph type="title" idx="4294967295"/>
          </p:nvPr>
        </p:nvSpPr>
        <p:spPr>
          <a:xfrm>
            <a:off x="685800" y="487363"/>
            <a:ext cx="7772400" cy="1143000"/>
          </a:xfrm>
        </p:spPr>
        <p:txBody>
          <a:bodyPr/>
          <a:lstStyle/>
          <a:p>
            <a:r>
              <a:rPr lang="en-US" smtClean="0">
                <a:ea typeface="ＭＳ Ｐゴシック" charset="-128"/>
              </a:rPr>
              <a:t>There </a:t>
            </a:r>
            <a:r>
              <a:rPr lang="en-US" i="1" smtClean="0">
                <a:ea typeface="ＭＳ Ｐゴシック" charset="-128"/>
              </a:rPr>
              <a:t>is</a:t>
            </a:r>
            <a:r>
              <a:rPr lang="en-US" smtClean="0">
                <a:ea typeface="ＭＳ Ｐゴシック" charset="-128"/>
              </a:rPr>
              <a:t> an </a:t>
            </a:r>
            <a:r>
              <a:rPr lang="en-US" smtClean="0">
                <a:solidFill>
                  <a:schemeClr val="accent2"/>
                </a:solidFill>
                <a:ea typeface="ＭＳ Ｐゴシック" charset="-128"/>
              </a:rPr>
              <a:t>adiabatic theorem</a:t>
            </a:r>
            <a:r>
              <a:rPr lang="en-US" smtClean="0">
                <a:ea typeface="ＭＳ Ｐゴシック" charset="-128"/>
              </a:rPr>
              <a:t>!</a:t>
            </a:r>
            <a:br>
              <a:rPr lang="en-US" smtClean="0">
                <a:ea typeface="ＭＳ Ｐゴシック" charset="-128"/>
              </a:rPr>
            </a:br>
            <a:r>
              <a:rPr lang="en-US" smtClean="0">
                <a:ea typeface="ＭＳ Ｐゴシック" charset="-128"/>
              </a:rPr>
              <a:t>…but with </a:t>
            </a:r>
            <a:r>
              <a:rPr lang="en-US" smtClean="0">
                <a:solidFill>
                  <a:srgbClr val="FF0000"/>
                </a:solidFill>
                <a:ea typeface="ＭＳ Ｐゴシック" charset="-128"/>
              </a:rPr>
              <a:t>two conditions</a:t>
            </a:r>
            <a:endParaRPr lang="en-US" smtClean="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3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8"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srcRect/>
          <a:stretch>
            <a:fillRect/>
          </a:stretch>
        </p:blipFill>
        <p:spPr bwMode="auto">
          <a:xfrm>
            <a:off x="995363" y="671513"/>
            <a:ext cx="7150100" cy="5511800"/>
          </a:xfrm>
          <a:prstGeom prst="rect">
            <a:avLst/>
          </a:prstGeom>
          <a:noFill/>
          <a:ln w="9525">
            <a:noFill/>
            <a:miter lim="800000"/>
            <a:headEnd/>
            <a:tailEnd/>
          </a:ln>
        </p:spPr>
      </p:pic>
      <p:sp>
        <p:nvSpPr>
          <p:cNvPr id="291843" name="Text Box 3"/>
          <p:cNvSpPr txBox="1">
            <a:spLocks noChangeArrowheads="1"/>
          </p:cNvSpPr>
          <p:nvPr/>
        </p:nvSpPr>
        <p:spPr bwMode="auto">
          <a:xfrm rot="-5400000">
            <a:off x="-179388" y="3138488"/>
            <a:ext cx="2035175" cy="457200"/>
          </a:xfrm>
          <a:prstGeom prst="rect">
            <a:avLst/>
          </a:prstGeom>
          <a:noFill/>
          <a:ln w="9525">
            <a:noFill/>
            <a:miter lim="800000"/>
            <a:headEnd/>
            <a:tailEnd/>
          </a:ln>
        </p:spPr>
        <p:txBody>
          <a:bodyPr wrap="none">
            <a:spAutoFit/>
          </a:bodyPr>
          <a:lstStyle/>
          <a:p>
            <a:pPr eaLnBrk="0" hangingPunct="0"/>
            <a:r>
              <a:rPr lang="en-US"/>
              <a:t>frequency (c/a)</a:t>
            </a:r>
          </a:p>
        </p:txBody>
      </p:sp>
      <p:sp>
        <p:nvSpPr>
          <p:cNvPr id="291844" name="Text Box 4"/>
          <p:cNvSpPr txBox="1">
            <a:spLocks noChangeArrowheads="1"/>
          </p:cNvSpPr>
          <p:nvPr/>
        </p:nvSpPr>
        <p:spPr bwMode="auto">
          <a:xfrm>
            <a:off x="3276600" y="5867400"/>
            <a:ext cx="1849438" cy="457200"/>
          </a:xfrm>
          <a:prstGeom prst="rect">
            <a:avLst/>
          </a:prstGeom>
          <a:noFill/>
          <a:ln w="9525">
            <a:noFill/>
            <a:miter lim="800000"/>
            <a:headEnd/>
            <a:tailEnd/>
          </a:ln>
        </p:spPr>
        <p:txBody>
          <a:bodyPr wrap="none">
            <a:spAutoFit/>
          </a:bodyPr>
          <a:lstStyle/>
          <a:p>
            <a:pPr eaLnBrk="0" hangingPunct="0"/>
            <a:r>
              <a:rPr lang="en-US"/>
              <a:t>taper position</a:t>
            </a:r>
          </a:p>
        </p:txBody>
      </p:sp>
      <p:sp>
        <p:nvSpPr>
          <p:cNvPr id="291845" name="Rectangle 5"/>
          <p:cNvSpPr>
            <a:spLocks noChangeArrowheads="1"/>
          </p:cNvSpPr>
          <p:nvPr/>
        </p:nvSpPr>
        <p:spPr bwMode="auto">
          <a:xfrm>
            <a:off x="6934200" y="6019800"/>
            <a:ext cx="2209800" cy="184150"/>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grpSp>
        <p:nvGrpSpPr>
          <p:cNvPr id="291846" name="Group 6"/>
          <p:cNvGrpSpPr>
            <a:grpSpLocks/>
          </p:cNvGrpSpPr>
          <p:nvPr/>
        </p:nvGrpSpPr>
        <p:grpSpPr bwMode="auto">
          <a:xfrm>
            <a:off x="609600" y="6019800"/>
            <a:ext cx="2133600" cy="163513"/>
            <a:chOff x="3120" y="912"/>
            <a:chExt cx="2496" cy="192"/>
          </a:xfrm>
        </p:grpSpPr>
        <p:sp>
          <p:nvSpPr>
            <p:cNvPr id="291857" name="Rectangle 7"/>
            <p:cNvSpPr>
              <a:spLocks noChangeArrowheads="1"/>
            </p:cNvSpPr>
            <p:nvPr/>
          </p:nvSpPr>
          <p:spPr bwMode="auto">
            <a:xfrm>
              <a:off x="3120"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1858" name="Rectangle 8"/>
            <p:cNvSpPr>
              <a:spLocks noChangeArrowheads="1"/>
            </p:cNvSpPr>
            <p:nvPr/>
          </p:nvSpPr>
          <p:spPr bwMode="auto">
            <a:xfrm>
              <a:off x="3504"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1859" name="Rectangle 9"/>
            <p:cNvSpPr>
              <a:spLocks noChangeArrowheads="1"/>
            </p:cNvSpPr>
            <p:nvPr/>
          </p:nvSpPr>
          <p:spPr bwMode="auto">
            <a:xfrm>
              <a:off x="3888"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1860" name="Rectangle 10"/>
            <p:cNvSpPr>
              <a:spLocks noChangeArrowheads="1"/>
            </p:cNvSpPr>
            <p:nvPr/>
          </p:nvSpPr>
          <p:spPr bwMode="auto">
            <a:xfrm>
              <a:off x="4272"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1861" name="Rectangle 11"/>
            <p:cNvSpPr>
              <a:spLocks noChangeArrowheads="1"/>
            </p:cNvSpPr>
            <p:nvPr/>
          </p:nvSpPr>
          <p:spPr bwMode="auto">
            <a:xfrm>
              <a:off x="4656"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1862" name="Rectangle 12"/>
            <p:cNvSpPr>
              <a:spLocks noChangeArrowheads="1"/>
            </p:cNvSpPr>
            <p:nvPr/>
          </p:nvSpPr>
          <p:spPr bwMode="auto">
            <a:xfrm>
              <a:off x="5040"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1863" name="Rectangle 13"/>
            <p:cNvSpPr>
              <a:spLocks noChangeArrowheads="1"/>
            </p:cNvSpPr>
            <p:nvPr/>
          </p:nvSpPr>
          <p:spPr bwMode="auto">
            <a:xfrm>
              <a:off x="5424"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grpSp>
      <p:sp>
        <p:nvSpPr>
          <p:cNvPr id="291847" name="Line 14"/>
          <p:cNvSpPr>
            <a:spLocks noChangeShapeType="1"/>
          </p:cNvSpPr>
          <p:nvPr/>
        </p:nvSpPr>
        <p:spPr bwMode="auto">
          <a:xfrm>
            <a:off x="5105400" y="6096000"/>
            <a:ext cx="1066800" cy="0"/>
          </a:xfrm>
          <a:prstGeom prst="line">
            <a:avLst/>
          </a:prstGeom>
          <a:noFill/>
          <a:ln w="9525">
            <a:solidFill>
              <a:schemeClr val="tx1"/>
            </a:solidFill>
            <a:round/>
            <a:headEnd/>
            <a:tailEnd type="triangle" w="med" len="med"/>
          </a:ln>
        </p:spPr>
        <p:txBody>
          <a:bodyPr wrap="none" anchor="ctr"/>
          <a:lstStyle/>
          <a:p>
            <a:endParaRPr lang="cs-CZ"/>
          </a:p>
        </p:txBody>
      </p:sp>
      <p:sp>
        <p:nvSpPr>
          <p:cNvPr id="414735" name="Line 15"/>
          <p:cNvSpPr>
            <a:spLocks noChangeShapeType="1"/>
          </p:cNvSpPr>
          <p:nvPr/>
        </p:nvSpPr>
        <p:spPr bwMode="auto">
          <a:xfrm>
            <a:off x="1676400" y="5105400"/>
            <a:ext cx="6400800" cy="0"/>
          </a:xfrm>
          <a:prstGeom prst="line">
            <a:avLst/>
          </a:prstGeom>
          <a:noFill/>
          <a:ln w="38100">
            <a:solidFill>
              <a:schemeClr val="tx1"/>
            </a:solidFill>
            <a:prstDash val="dash"/>
            <a:round/>
            <a:headEnd/>
            <a:tailEnd/>
          </a:ln>
        </p:spPr>
        <p:txBody>
          <a:bodyPr wrap="none" anchor="ctr"/>
          <a:lstStyle/>
          <a:p>
            <a:endParaRPr lang="cs-CZ"/>
          </a:p>
        </p:txBody>
      </p:sp>
      <p:grpSp>
        <p:nvGrpSpPr>
          <p:cNvPr id="3" name="Group 16"/>
          <p:cNvGrpSpPr>
            <a:grpSpLocks/>
          </p:cNvGrpSpPr>
          <p:nvPr/>
        </p:nvGrpSpPr>
        <p:grpSpPr bwMode="auto">
          <a:xfrm>
            <a:off x="3200400" y="3886200"/>
            <a:ext cx="4346575" cy="1371600"/>
            <a:chOff x="2016" y="2448"/>
            <a:chExt cx="2738" cy="864"/>
          </a:xfrm>
        </p:grpSpPr>
        <p:sp>
          <p:nvSpPr>
            <p:cNvPr id="291854" name="Oval 17"/>
            <p:cNvSpPr>
              <a:spLocks noChangeArrowheads="1"/>
            </p:cNvSpPr>
            <p:nvPr/>
          </p:nvSpPr>
          <p:spPr bwMode="auto">
            <a:xfrm>
              <a:off x="2016" y="3120"/>
              <a:ext cx="2544" cy="192"/>
            </a:xfrm>
            <a:prstGeom prst="ellipse">
              <a:avLst/>
            </a:prstGeom>
            <a:noFill/>
            <a:ln w="28575">
              <a:solidFill>
                <a:srgbClr val="FF3300"/>
              </a:solidFill>
              <a:round/>
              <a:headEnd/>
              <a:tailEnd/>
            </a:ln>
          </p:spPr>
          <p:txBody>
            <a:bodyPr wrap="none" anchor="ctr"/>
            <a:lstStyle/>
            <a:p>
              <a:pPr algn="ctr" eaLnBrk="0" hangingPunct="0"/>
              <a:endParaRPr lang="cs-CZ"/>
            </a:p>
          </p:txBody>
        </p:sp>
        <p:sp>
          <p:nvSpPr>
            <p:cNvPr id="291855" name="Line 18"/>
            <p:cNvSpPr>
              <a:spLocks noChangeShapeType="1"/>
            </p:cNvSpPr>
            <p:nvPr/>
          </p:nvSpPr>
          <p:spPr bwMode="auto">
            <a:xfrm flipV="1">
              <a:off x="4032" y="2736"/>
              <a:ext cx="288" cy="384"/>
            </a:xfrm>
            <a:prstGeom prst="line">
              <a:avLst/>
            </a:prstGeom>
            <a:noFill/>
            <a:ln w="28575">
              <a:solidFill>
                <a:srgbClr val="FF3300"/>
              </a:solidFill>
              <a:round/>
              <a:headEnd/>
              <a:tailEnd/>
            </a:ln>
          </p:spPr>
          <p:txBody>
            <a:bodyPr wrap="none" anchor="ctr"/>
            <a:lstStyle/>
            <a:p>
              <a:endParaRPr lang="cs-CZ"/>
            </a:p>
          </p:txBody>
        </p:sp>
        <p:sp>
          <p:nvSpPr>
            <p:cNvPr id="291856" name="Text Box 19"/>
            <p:cNvSpPr txBox="1">
              <a:spLocks noChangeArrowheads="1"/>
            </p:cNvSpPr>
            <p:nvPr/>
          </p:nvSpPr>
          <p:spPr bwMode="auto">
            <a:xfrm>
              <a:off x="4084" y="2448"/>
              <a:ext cx="670" cy="288"/>
            </a:xfrm>
            <a:prstGeom prst="rect">
              <a:avLst/>
            </a:prstGeom>
            <a:noFill/>
            <a:ln w="9525">
              <a:noFill/>
              <a:miter lim="800000"/>
              <a:headEnd/>
              <a:tailEnd/>
            </a:ln>
          </p:spPr>
          <p:txBody>
            <a:bodyPr wrap="none">
              <a:spAutoFit/>
            </a:bodyPr>
            <a:lstStyle/>
            <a:p>
              <a:pPr eaLnBrk="0" hangingPunct="0"/>
              <a:r>
                <a:rPr lang="en-US">
                  <a:solidFill>
                    <a:srgbClr val="FF3300"/>
                  </a:solidFill>
                </a:rPr>
                <a:t>in-gap!</a:t>
              </a:r>
            </a:p>
          </p:txBody>
        </p:sp>
      </p:grpSp>
      <p:sp>
        <p:nvSpPr>
          <p:cNvPr id="291850" name="Text Box 20"/>
          <p:cNvSpPr txBox="1">
            <a:spLocks noChangeArrowheads="1"/>
          </p:cNvSpPr>
          <p:nvPr/>
        </p:nvSpPr>
        <p:spPr bwMode="auto">
          <a:xfrm>
            <a:off x="3581400" y="1066800"/>
            <a:ext cx="2830513" cy="519113"/>
          </a:xfrm>
          <a:prstGeom prst="rect">
            <a:avLst/>
          </a:prstGeom>
          <a:noFill/>
          <a:ln w="9525">
            <a:noFill/>
            <a:miter lim="800000"/>
            <a:headEnd/>
            <a:tailEnd/>
          </a:ln>
        </p:spPr>
        <p:txBody>
          <a:bodyPr wrap="none">
            <a:spAutoFit/>
          </a:bodyPr>
          <a:lstStyle/>
          <a:p>
            <a:pPr eaLnBrk="0" hangingPunct="0"/>
            <a:r>
              <a:rPr lang="en-US" sz="2800"/>
              <a:t>tapering the </a:t>
            </a:r>
            <a:r>
              <a:rPr lang="en-US" sz="2800" b="1"/>
              <a:t>width</a:t>
            </a:r>
            <a:endParaRPr lang="en-US" sz="2800"/>
          </a:p>
        </p:txBody>
      </p:sp>
      <p:pic>
        <p:nvPicPr>
          <p:cNvPr id="291851" name="Picture 21"/>
          <p:cNvPicPr>
            <a:picLocks noChangeAspect="1" noChangeArrowheads="1"/>
          </p:cNvPicPr>
          <p:nvPr/>
        </p:nvPicPr>
        <p:blipFill>
          <a:blip r:embed="rId3"/>
          <a:srcRect/>
          <a:stretch>
            <a:fillRect/>
          </a:stretch>
        </p:blipFill>
        <p:spPr bwMode="auto">
          <a:xfrm>
            <a:off x="2057400" y="914400"/>
            <a:ext cx="5799138" cy="177800"/>
          </a:xfrm>
          <a:prstGeom prst="rect">
            <a:avLst/>
          </a:prstGeom>
          <a:noFill/>
          <a:ln w="9525">
            <a:noFill/>
            <a:miter lim="800000"/>
            <a:headEnd/>
            <a:tailEnd/>
          </a:ln>
        </p:spPr>
      </p:pic>
      <p:sp>
        <p:nvSpPr>
          <p:cNvPr id="291852" name="Text Box 22"/>
          <p:cNvSpPr txBox="1">
            <a:spLocks noChangeArrowheads="1"/>
          </p:cNvSpPr>
          <p:nvPr/>
        </p:nvSpPr>
        <p:spPr bwMode="auto">
          <a:xfrm>
            <a:off x="2041525" y="3595688"/>
            <a:ext cx="1600200" cy="519112"/>
          </a:xfrm>
          <a:prstGeom prst="rect">
            <a:avLst/>
          </a:prstGeom>
          <a:noFill/>
          <a:ln w="9525">
            <a:noFill/>
            <a:miter lim="800000"/>
            <a:headEnd/>
            <a:tailEnd/>
          </a:ln>
        </p:spPr>
        <p:txBody>
          <a:bodyPr wrap="none">
            <a:spAutoFit/>
          </a:bodyPr>
          <a:lstStyle/>
          <a:p>
            <a:pPr eaLnBrk="0" hangingPunct="0"/>
            <a:r>
              <a:rPr lang="en-US" sz="2800" b="1">
                <a:solidFill>
                  <a:schemeClr val="accent2"/>
                </a:solidFill>
              </a:rPr>
              <a:t>band gap</a:t>
            </a:r>
            <a:endParaRPr lang="en-US" sz="2800">
              <a:solidFill>
                <a:schemeClr val="accent2"/>
              </a:solidFill>
            </a:endParaRPr>
          </a:p>
        </p:txBody>
      </p:sp>
      <p:sp>
        <p:nvSpPr>
          <p:cNvPr id="291853" name="Rectangle 23"/>
          <p:cNvSpPr>
            <a:spLocks noGrp="1" noChangeArrowheads="1"/>
          </p:cNvSpPr>
          <p:nvPr>
            <p:ph type="title" idx="4294967295"/>
          </p:nvPr>
        </p:nvSpPr>
        <p:spPr>
          <a:xfrm>
            <a:off x="685800" y="-228600"/>
            <a:ext cx="7772400" cy="1143000"/>
          </a:xfrm>
        </p:spPr>
        <p:txBody>
          <a:bodyPr/>
          <a:lstStyle/>
          <a:p>
            <a:r>
              <a:rPr lang="en-US" sz="4000" smtClean="0">
                <a:solidFill>
                  <a:srgbClr val="FF0000"/>
                </a:solidFill>
                <a:ea typeface="ＭＳ Ｐゴシック" charset="-128"/>
              </a:rPr>
              <a:t>A Problematic Taper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47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35"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2"/>
          <a:srcRect/>
          <a:stretch>
            <a:fillRect/>
          </a:stretch>
        </p:blipFill>
        <p:spPr bwMode="auto">
          <a:xfrm>
            <a:off x="995363" y="671513"/>
            <a:ext cx="7150100" cy="5511800"/>
          </a:xfrm>
          <a:prstGeom prst="rect">
            <a:avLst/>
          </a:prstGeom>
          <a:noFill/>
          <a:ln w="9525">
            <a:noFill/>
            <a:miter lim="800000"/>
            <a:headEnd/>
            <a:tailEnd/>
          </a:ln>
        </p:spPr>
      </p:pic>
      <p:sp>
        <p:nvSpPr>
          <p:cNvPr id="292867" name="Text Box 3"/>
          <p:cNvSpPr txBox="1">
            <a:spLocks noChangeArrowheads="1"/>
          </p:cNvSpPr>
          <p:nvPr/>
        </p:nvSpPr>
        <p:spPr bwMode="auto">
          <a:xfrm rot="-5400000">
            <a:off x="-437356" y="2880519"/>
            <a:ext cx="2551112" cy="457200"/>
          </a:xfrm>
          <a:prstGeom prst="rect">
            <a:avLst/>
          </a:prstGeom>
          <a:noFill/>
          <a:ln w="9525">
            <a:noFill/>
            <a:miter lim="800000"/>
            <a:headEnd/>
            <a:tailEnd/>
          </a:ln>
        </p:spPr>
        <p:txBody>
          <a:bodyPr wrap="none">
            <a:spAutoFit/>
          </a:bodyPr>
          <a:lstStyle/>
          <a:p>
            <a:pPr eaLnBrk="0" hangingPunct="0"/>
            <a:r>
              <a:rPr lang="en-US">
                <a:solidFill>
                  <a:srgbClr val="FF3300"/>
                </a:solidFill>
              </a:rPr>
              <a:t>gap</a:t>
            </a:r>
            <a:r>
              <a:rPr lang="en-US"/>
              <a:t> frequency (c/a)</a:t>
            </a:r>
          </a:p>
        </p:txBody>
      </p:sp>
      <p:sp>
        <p:nvSpPr>
          <p:cNvPr id="292868" name="Text Box 4"/>
          <p:cNvSpPr txBox="1">
            <a:spLocks noChangeArrowheads="1"/>
          </p:cNvSpPr>
          <p:nvPr/>
        </p:nvSpPr>
        <p:spPr bwMode="auto">
          <a:xfrm>
            <a:off x="3276600" y="5867400"/>
            <a:ext cx="1849438" cy="457200"/>
          </a:xfrm>
          <a:prstGeom prst="rect">
            <a:avLst/>
          </a:prstGeom>
          <a:noFill/>
          <a:ln w="9525">
            <a:noFill/>
            <a:miter lim="800000"/>
            <a:headEnd/>
            <a:tailEnd/>
          </a:ln>
        </p:spPr>
        <p:txBody>
          <a:bodyPr wrap="none">
            <a:spAutoFit/>
          </a:bodyPr>
          <a:lstStyle/>
          <a:p>
            <a:pPr eaLnBrk="0" hangingPunct="0"/>
            <a:r>
              <a:rPr lang="en-US"/>
              <a:t>taper position</a:t>
            </a:r>
          </a:p>
        </p:txBody>
      </p:sp>
      <p:sp>
        <p:nvSpPr>
          <p:cNvPr id="292869" name="Rectangle 5"/>
          <p:cNvSpPr>
            <a:spLocks noChangeArrowheads="1"/>
          </p:cNvSpPr>
          <p:nvPr/>
        </p:nvSpPr>
        <p:spPr bwMode="auto">
          <a:xfrm>
            <a:off x="6934200" y="6019800"/>
            <a:ext cx="2209800" cy="184150"/>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grpSp>
        <p:nvGrpSpPr>
          <p:cNvPr id="292870" name="Group 6"/>
          <p:cNvGrpSpPr>
            <a:grpSpLocks/>
          </p:cNvGrpSpPr>
          <p:nvPr/>
        </p:nvGrpSpPr>
        <p:grpSpPr bwMode="auto">
          <a:xfrm>
            <a:off x="609600" y="6019800"/>
            <a:ext cx="2133600" cy="163513"/>
            <a:chOff x="3120" y="912"/>
            <a:chExt cx="2496" cy="192"/>
          </a:xfrm>
        </p:grpSpPr>
        <p:sp>
          <p:nvSpPr>
            <p:cNvPr id="292881" name="Rectangle 7"/>
            <p:cNvSpPr>
              <a:spLocks noChangeArrowheads="1"/>
            </p:cNvSpPr>
            <p:nvPr/>
          </p:nvSpPr>
          <p:spPr bwMode="auto">
            <a:xfrm>
              <a:off x="3120"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2882" name="Rectangle 8"/>
            <p:cNvSpPr>
              <a:spLocks noChangeArrowheads="1"/>
            </p:cNvSpPr>
            <p:nvPr/>
          </p:nvSpPr>
          <p:spPr bwMode="auto">
            <a:xfrm>
              <a:off x="3504"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2883" name="Rectangle 9"/>
            <p:cNvSpPr>
              <a:spLocks noChangeArrowheads="1"/>
            </p:cNvSpPr>
            <p:nvPr/>
          </p:nvSpPr>
          <p:spPr bwMode="auto">
            <a:xfrm>
              <a:off x="3888"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2884" name="Rectangle 10"/>
            <p:cNvSpPr>
              <a:spLocks noChangeArrowheads="1"/>
            </p:cNvSpPr>
            <p:nvPr/>
          </p:nvSpPr>
          <p:spPr bwMode="auto">
            <a:xfrm>
              <a:off x="4272"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2885" name="Rectangle 11"/>
            <p:cNvSpPr>
              <a:spLocks noChangeArrowheads="1"/>
            </p:cNvSpPr>
            <p:nvPr/>
          </p:nvSpPr>
          <p:spPr bwMode="auto">
            <a:xfrm>
              <a:off x="4656"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2886" name="Rectangle 12"/>
            <p:cNvSpPr>
              <a:spLocks noChangeArrowheads="1"/>
            </p:cNvSpPr>
            <p:nvPr/>
          </p:nvSpPr>
          <p:spPr bwMode="auto">
            <a:xfrm>
              <a:off x="5040"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sp>
          <p:nvSpPr>
            <p:cNvPr id="292887" name="Rectangle 13"/>
            <p:cNvSpPr>
              <a:spLocks noChangeArrowheads="1"/>
            </p:cNvSpPr>
            <p:nvPr/>
          </p:nvSpPr>
          <p:spPr bwMode="auto">
            <a:xfrm>
              <a:off x="5424" y="912"/>
              <a:ext cx="192" cy="192"/>
            </a:xfrm>
            <a:prstGeom prst="rect">
              <a:avLst/>
            </a:prstGeom>
            <a:solidFill>
              <a:schemeClr val="tx2"/>
            </a:solidFill>
            <a:ln w="9525">
              <a:solidFill>
                <a:schemeClr val="bg2"/>
              </a:solidFill>
              <a:miter lim="800000"/>
              <a:headEnd/>
              <a:tailEnd/>
            </a:ln>
          </p:spPr>
          <p:txBody>
            <a:bodyPr wrap="none" anchor="ctr"/>
            <a:lstStyle/>
            <a:p>
              <a:pPr algn="ctr" eaLnBrk="0" hangingPunct="0"/>
              <a:endParaRPr lang="cs-CZ"/>
            </a:p>
          </p:txBody>
        </p:sp>
      </p:grpSp>
      <p:sp>
        <p:nvSpPr>
          <p:cNvPr id="292871" name="Line 14"/>
          <p:cNvSpPr>
            <a:spLocks noChangeShapeType="1"/>
          </p:cNvSpPr>
          <p:nvPr/>
        </p:nvSpPr>
        <p:spPr bwMode="auto">
          <a:xfrm>
            <a:off x="5105400" y="6096000"/>
            <a:ext cx="1066800" cy="0"/>
          </a:xfrm>
          <a:prstGeom prst="line">
            <a:avLst/>
          </a:prstGeom>
          <a:noFill/>
          <a:ln w="9525">
            <a:solidFill>
              <a:schemeClr val="tx1"/>
            </a:solidFill>
            <a:round/>
            <a:headEnd/>
            <a:tailEnd type="triangle" w="med" len="med"/>
          </a:ln>
        </p:spPr>
        <p:txBody>
          <a:bodyPr wrap="none" anchor="ctr"/>
          <a:lstStyle/>
          <a:p>
            <a:endParaRPr lang="cs-CZ"/>
          </a:p>
        </p:txBody>
      </p:sp>
      <p:sp>
        <p:nvSpPr>
          <p:cNvPr id="292872" name="Line 15"/>
          <p:cNvSpPr>
            <a:spLocks noChangeShapeType="1"/>
          </p:cNvSpPr>
          <p:nvPr/>
        </p:nvSpPr>
        <p:spPr bwMode="auto">
          <a:xfrm>
            <a:off x="1676400" y="5105400"/>
            <a:ext cx="6400800" cy="0"/>
          </a:xfrm>
          <a:prstGeom prst="line">
            <a:avLst/>
          </a:prstGeom>
          <a:noFill/>
          <a:ln w="38100">
            <a:solidFill>
              <a:schemeClr val="tx1"/>
            </a:solidFill>
            <a:prstDash val="dash"/>
            <a:round/>
            <a:headEnd/>
            <a:tailEnd/>
          </a:ln>
        </p:spPr>
        <p:txBody>
          <a:bodyPr wrap="none" anchor="ctr"/>
          <a:lstStyle/>
          <a:p>
            <a:endParaRPr lang="cs-CZ"/>
          </a:p>
        </p:txBody>
      </p:sp>
      <p:grpSp>
        <p:nvGrpSpPr>
          <p:cNvPr id="292873" name="Group 16"/>
          <p:cNvGrpSpPr>
            <a:grpSpLocks/>
          </p:cNvGrpSpPr>
          <p:nvPr/>
        </p:nvGrpSpPr>
        <p:grpSpPr bwMode="auto">
          <a:xfrm>
            <a:off x="3200400" y="3886200"/>
            <a:ext cx="4346575" cy="1371600"/>
            <a:chOff x="2016" y="2448"/>
            <a:chExt cx="2738" cy="864"/>
          </a:xfrm>
        </p:grpSpPr>
        <p:sp>
          <p:nvSpPr>
            <p:cNvPr id="292878" name="Oval 17"/>
            <p:cNvSpPr>
              <a:spLocks noChangeArrowheads="1"/>
            </p:cNvSpPr>
            <p:nvPr/>
          </p:nvSpPr>
          <p:spPr bwMode="auto">
            <a:xfrm>
              <a:off x="2016" y="3120"/>
              <a:ext cx="2544" cy="192"/>
            </a:xfrm>
            <a:prstGeom prst="ellipse">
              <a:avLst/>
            </a:prstGeom>
            <a:noFill/>
            <a:ln w="28575">
              <a:solidFill>
                <a:srgbClr val="FF3300"/>
              </a:solidFill>
              <a:round/>
              <a:headEnd/>
              <a:tailEnd/>
            </a:ln>
          </p:spPr>
          <p:txBody>
            <a:bodyPr wrap="none" anchor="ctr"/>
            <a:lstStyle/>
            <a:p>
              <a:pPr algn="ctr" eaLnBrk="0" hangingPunct="0"/>
              <a:endParaRPr lang="cs-CZ"/>
            </a:p>
          </p:txBody>
        </p:sp>
        <p:sp>
          <p:nvSpPr>
            <p:cNvPr id="292879" name="Line 18"/>
            <p:cNvSpPr>
              <a:spLocks noChangeShapeType="1"/>
            </p:cNvSpPr>
            <p:nvPr/>
          </p:nvSpPr>
          <p:spPr bwMode="auto">
            <a:xfrm flipV="1">
              <a:off x="4032" y="2736"/>
              <a:ext cx="288" cy="384"/>
            </a:xfrm>
            <a:prstGeom prst="line">
              <a:avLst/>
            </a:prstGeom>
            <a:noFill/>
            <a:ln w="28575">
              <a:solidFill>
                <a:srgbClr val="FF3300"/>
              </a:solidFill>
              <a:round/>
              <a:headEnd/>
              <a:tailEnd/>
            </a:ln>
          </p:spPr>
          <p:txBody>
            <a:bodyPr wrap="none" anchor="ctr"/>
            <a:lstStyle/>
            <a:p>
              <a:endParaRPr lang="cs-CZ"/>
            </a:p>
          </p:txBody>
        </p:sp>
        <p:sp>
          <p:nvSpPr>
            <p:cNvPr id="292880" name="Text Box 19"/>
            <p:cNvSpPr txBox="1">
              <a:spLocks noChangeArrowheads="1"/>
            </p:cNvSpPr>
            <p:nvPr/>
          </p:nvSpPr>
          <p:spPr bwMode="auto">
            <a:xfrm>
              <a:off x="4084" y="2448"/>
              <a:ext cx="670" cy="288"/>
            </a:xfrm>
            <a:prstGeom prst="rect">
              <a:avLst/>
            </a:prstGeom>
            <a:noFill/>
            <a:ln w="9525">
              <a:noFill/>
              <a:miter lim="800000"/>
              <a:headEnd/>
              <a:tailEnd/>
            </a:ln>
          </p:spPr>
          <p:txBody>
            <a:bodyPr wrap="none">
              <a:spAutoFit/>
            </a:bodyPr>
            <a:lstStyle/>
            <a:p>
              <a:pPr eaLnBrk="0" hangingPunct="0"/>
              <a:r>
                <a:rPr lang="en-US">
                  <a:solidFill>
                    <a:srgbClr val="FF3300"/>
                  </a:solidFill>
                </a:rPr>
                <a:t>in-gap!</a:t>
              </a:r>
            </a:p>
          </p:txBody>
        </p:sp>
      </p:grpSp>
      <p:sp>
        <p:nvSpPr>
          <p:cNvPr id="292874" name="Text Box 20"/>
          <p:cNvSpPr txBox="1">
            <a:spLocks noChangeArrowheads="1"/>
          </p:cNvSpPr>
          <p:nvPr/>
        </p:nvSpPr>
        <p:spPr bwMode="auto">
          <a:xfrm>
            <a:off x="3505200" y="990600"/>
            <a:ext cx="2946400" cy="519113"/>
          </a:xfrm>
          <a:prstGeom prst="rect">
            <a:avLst/>
          </a:prstGeom>
          <a:noFill/>
          <a:ln w="9525">
            <a:noFill/>
            <a:miter lim="800000"/>
            <a:headEnd/>
            <a:tailEnd/>
          </a:ln>
        </p:spPr>
        <p:txBody>
          <a:bodyPr wrap="none">
            <a:spAutoFit/>
          </a:bodyPr>
          <a:lstStyle/>
          <a:p>
            <a:pPr eaLnBrk="0" hangingPunct="0"/>
            <a:r>
              <a:rPr lang="en-US" sz="2800"/>
              <a:t>tapering the </a:t>
            </a:r>
            <a:r>
              <a:rPr lang="en-US" sz="2800" b="1"/>
              <a:t>period</a:t>
            </a:r>
            <a:endParaRPr lang="en-US" sz="2800"/>
          </a:p>
        </p:txBody>
      </p:sp>
      <p:pic>
        <p:nvPicPr>
          <p:cNvPr id="292875" name="Picture 21"/>
          <p:cNvPicPr>
            <a:picLocks noChangeAspect="1" noChangeArrowheads="1"/>
          </p:cNvPicPr>
          <p:nvPr/>
        </p:nvPicPr>
        <p:blipFill>
          <a:blip r:embed="rId3"/>
          <a:srcRect/>
          <a:stretch>
            <a:fillRect/>
          </a:stretch>
        </p:blipFill>
        <p:spPr bwMode="auto">
          <a:xfrm>
            <a:off x="2286000" y="838200"/>
            <a:ext cx="5181600" cy="180975"/>
          </a:xfrm>
          <a:prstGeom prst="rect">
            <a:avLst/>
          </a:prstGeom>
          <a:noFill/>
          <a:ln w="9525">
            <a:noFill/>
            <a:miter lim="800000"/>
            <a:headEnd/>
            <a:tailEnd/>
          </a:ln>
        </p:spPr>
      </p:pic>
      <p:sp>
        <p:nvSpPr>
          <p:cNvPr id="292876" name="Text Box 22"/>
          <p:cNvSpPr txBox="1">
            <a:spLocks noChangeArrowheads="1"/>
          </p:cNvSpPr>
          <p:nvPr/>
        </p:nvSpPr>
        <p:spPr bwMode="auto">
          <a:xfrm>
            <a:off x="2209800" y="2286000"/>
            <a:ext cx="1600200" cy="519113"/>
          </a:xfrm>
          <a:prstGeom prst="rect">
            <a:avLst/>
          </a:prstGeom>
          <a:noFill/>
          <a:ln w="9525">
            <a:noFill/>
            <a:miter lim="800000"/>
            <a:headEnd/>
            <a:tailEnd/>
          </a:ln>
        </p:spPr>
        <p:txBody>
          <a:bodyPr wrap="none">
            <a:spAutoFit/>
          </a:bodyPr>
          <a:lstStyle/>
          <a:p>
            <a:pPr eaLnBrk="0" hangingPunct="0"/>
            <a:r>
              <a:rPr lang="en-US" sz="2800" b="1">
                <a:solidFill>
                  <a:srgbClr val="FF3300"/>
                </a:solidFill>
              </a:rPr>
              <a:t>band gap</a:t>
            </a:r>
          </a:p>
        </p:txBody>
      </p:sp>
      <p:sp>
        <p:nvSpPr>
          <p:cNvPr id="292877" name="Rectangle 23"/>
          <p:cNvSpPr>
            <a:spLocks noGrp="1" noChangeArrowheads="1"/>
          </p:cNvSpPr>
          <p:nvPr>
            <p:ph type="title" idx="4294967295"/>
          </p:nvPr>
        </p:nvSpPr>
        <p:spPr>
          <a:xfrm>
            <a:off x="228600" y="-228600"/>
            <a:ext cx="8686800" cy="1143000"/>
          </a:xfrm>
        </p:spPr>
        <p:txBody>
          <a:bodyPr/>
          <a:lstStyle/>
          <a:p>
            <a:r>
              <a:rPr lang="en-US" sz="4000" smtClean="0">
                <a:solidFill>
                  <a:srgbClr val="FF0000"/>
                </a:solidFill>
                <a:ea typeface="ＭＳ Ｐゴシック" charset="-128"/>
              </a:rPr>
              <a:t>Corrected Taper: Shifting the Gap</a:t>
            </a: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2"/>
          <a:srcRect/>
          <a:stretch>
            <a:fillRect/>
          </a:stretch>
        </p:blipFill>
        <p:spPr bwMode="auto">
          <a:xfrm>
            <a:off x="1143000" y="609600"/>
            <a:ext cx="6985000" cy="5435600"/>
          </a:xfrm>
          <a:prstGeom prst="rect">
            <a:avLst/>
          </a:prstGeom>
          <a:noFill/>
          <a:ln w="9525">
            <a:noFill/>
            <a:miter lim="800000"/>
            <a:headEnd/>
            <a:tailEnd/>
          </a:ln>
        </p:spPr>
      </p:pic>
      <p:pic>
        <p:nvPicPr>
          <p:cNvPr id="293891" name="Picture 3"/>
          <p:cNvPicPr>
            <a:picLocks noChangeAspect="1" noChangeArrowheads="1"/>
          </p:cNvPicPr>
          <p:nvPr/>
        </p:nvPicPr>
        <p:blipFill>
          <a:blip r:embed="rId3"/>
          <a:srcRect/>
          <a:stretch>
            <a:fillRect/>
          </a:stretch>
        </p:blipFill>
        <p:spPr bwMode="auto">
          <a:xfrm>
            <a:off x="2286000" y="838200"/>
            <a:ext cx="5181600" cy="180975"/>
          </a:xfrm>
          <a:prstGeom prst="rect">
            <a:avLst/>
          </a:prstGeom>
          <a:noFill/>
          <a:ln w="9525">
            <a:noFill/>
            <a:miter lim="800000"/>
            <a:headEnd/>
            <a:tailEnd/>
          </a:ln>
        </p:spPr>
      </p:pic>
      <p:sp>
        <p:nvSpPr>
          <p:cNvPr id="293892" name="Text Box 4"/>
          <p:cNvSpPr txBox="1">
            <a:spLocks noChangeArrowheads="1"/>
          </p:cNvSpPr>
          <p:nvPr/>
        </p:nvSpPr>
        <p:spPr bwMode="auto">
          <a:xfrm>
            <a:off x="3962400" y="6019800"/>
            <a:ext cx="1874838" cy="457200"/>
          </a:xfrm>
          <a:prstGeom prst="rect">
            <a:avLst/>
          </a:prstGeom>
          <a:noFill/>
          <a:ln w="9525">
            <a:noFill/>
            <a:miter lim="800000"/>
            <a:headEnd/>
            <a:tailEnd/>
          </a:ln>
        </p:spPr>
        <p:txBody>
          <a:bodyPr wrap="none">
            <a:spAutoFit/>
          </a:bodyPr>
          <a:lstStyle/>
          <a:p>
            <a:pPr eaLnBrk="0" hangingPunct="0"/>
            <a:r>
              <a:rPr lang="en-US"/>
              <a:t>taper length </a:t>
            </a:r>
            <a:r>
              <a:rPr lang="en-US" i="1">
                <a:solidFill>
                  <a:srgbClr val="FF3300"/>
                </a:solidFill>
              </a:rPr>
              <a:t>L</a:t>
            </a:r>
            <a:endParaRPr lang="en-US"/>
          </a:p>
        </p:txBody>
      </p:sp>
      <p:sp>
        <p:nvSpPr>
          <p:cNvPr id="293893" name="Text Box 5"/>
          <p:cNvSpPr txBox="1">
            <a:spLocks noChangeArrowheads="1"/>
          </p:cNvSpPr>
          <p:nvPr/>
        </p:nvSpPr>
        <p:spPr bwMode="auto">
          <a:xfrm rot="-5400000">
            <a:off x="-488156" y="2904331"/>
            <a:ext cx="2632075" cy="519113"/>
          </a:xfrm>
          <a:prstGeom prst="rect">
            <a:avLst/>
          </a:prstGeom>
          <a:noFill/>
          <a:ln w="9525">
            <a:noFill/>
            <a:miter lim="800000"/>
            <a:headEnd/>
            <a:tailEnd/>
          </a:ln>
        </p:spPr>
        <p:txBody>
          <a:bodyPr wrap="none">
            <a:spAutoFit/>
          </a:bodyPr>
          <a:lstStyle/>
          <a:p>
            <a:pPr eaLnBrk="0" hangingPunct="0"/>
            <a:r>
              <a:rPr lang="en-US" sz="2800">
                <a:solidFill>
                  <a:srgbClr val="FF3300"/>
                </a:solidFill>
              </a:rPr>
              <a:t>1 – Transmission</a:t>
            </a:r>
          </a:p>
        </p:txBody>
      </p:sp>
      <p:grpSp>
        <p:nvGrpSpPr>
          <p:cNvPr id="2" name="Group 6"/>
          <p:cNvGrpSpPr>
            <a:grpSpLocks/>
          </p:cNvGrpSpPr>
          <p:nvPr/>
        </p:nvGrpSpPr>
        <p:grpSpPr bwMode="auto">
          <a:xfrm>
            <a:off x="4929188" y="2019300"/>
            <a:ext cx="3071812" cy="3314700"/>
            <a:chOff x="3105" y="1272"/>
            <a:chExt cx="1935" cy="2088"/>
          </a:xfrm>
        </p:grpSpPr>
        <p:sp>
          <p:nvSpPr>
            <p:cNvPr id="293897" name="Line 7"/>
            <p:cNvSpPr>
              <a:spLocks noChangeShapeType="1"/>
            </p:cNvSpPr>
            <p:nvPr/>
          </p:nvSpPr>
          <p:spPr bwMode="auto">
            <a:xfrm>
              <a:off x="3105" y="1272"/>
              <a:ext cx="1935" cy="2088"/>
            </a:xfrm>
            <a:prstGeom prst="line">
              <a:avLst/>
            </a:prstGeom>
            <a:noFill/>
            <a:ln w="28575">
              <a:solidFill>
                <a:srgbClr val="FF3300"/>
              </a:solidFill>
              <a:prstDash val="dash"/>
              <a:round/>
              <a:headEnd/>
              <a:tailEnd/>
            </a:ln>
          </p:spPr>
          <p:txBody>
            <a:bodyPr wrap="none" anchor="ctr"/>
            <a:lstStyle/>
            <a:p>
              <a:endParaRPr lang="cs-CZ"/>
            </a:p>
          </p:txBody>
        </p:sp>
        <p:sp>
          <p:nvSpPr>
            <p:cNvPr id="293898" name="Text Box 8"/>
            <p:cNvSpPr txBox="1">
              <a:spLocks noChangeArrowheads="1"/>
            </p:cNvSpPr>
            <p:nvPr/>
          </p:nvSpPr>
          <p:spPr bwMode="auto">
            <a:xfrm>
              <a:off x="3792" y="1652"/>
              <a:ext cx="683" cy="365"/>
            </a:xfrm>
            <a:prstGeom prst="rect">
              <a:avLst/>
            </a:prstGeom>
            <a:noFill/>
            <a:ln w="9525">
              <a:noFill/>
              <a:miter lim="800000"/>
              <a:headEnd/>
              <a:tailEnd/>
            </a:ln>
          </p:spPr>
          <p:txBody>
            <a:bodyPr wrap="none">
              <a:spAutoFit/>
            </a:bodyPr>
            <a:lstStyle/>
            <a:p>
              <a:pPr eaLnBrk="0" hangingPunct="0"/>
              <a:r>
                <a:rPr lang="en-US" sz="3200">
                  <a:solidFill>
                    <a:srgbClr val="FF3300"/>
                  </a:solidFill>
                </a:rPr>
                <a:t>1 / L</a:t>
              </a:r>
              <a:r>
                <a:rPr lang="en-US" sz="3200" baseline="30000">
                  <a:solidFill>
                    <a:srgbClr val="FF3300"/>
                  </a:solidFill>
                </a:rPr>
                <a:t>2</a:t>
              </a:r>
              <a:endParaRPr lang="en-US" sz="3200">
                <a:solidFill>
                  <a:srgbClr val="FF3300"/>
                </a:solidFill>
              </a:endParaRPr>
            </a:p>
          </p:txBody>
        </p:sp>
      </p:grpSp>
      <p:sp>
        <p:nvSpPr>
          <p:cNvPr id="293895" name="Rectangle 9"/>
          <p:cNvSpPr>
            <a:spLocks noGrp="1" noChangeArrowheads="1"/>
          </p:cNvSpPr>
          <p:nvPr>
            <p:ph type="title" idx="4294967295"/>
          </p:nvPr>
        </p:nvSpPr>
        <p:spPr>
          <a:xfrm>
            <a:off x="152400" y="-228600"/>
            <a:ext cx="8839200" cy="1143000"/>
          </a:xfrm>
        </p:spPr>
        <p:txBody>
          <a:bodyPr/>
          <a:lstStyle/>
          <a:p>
            <a:r>
              <a:rPr lang="en-US" sz="4000" smtClean="0">
                <a:solidFill>
                  <a:srgbClr val="FF0000"/>
                </a:solidFill>
                <a:ea typeface="ＭＳ Ｐゴシック" charset="-128"/>
              </a:rPr>
              <a:t>Corrected Taper: Shifting the Gap</a:t>
            </a:r>
          </a:p>
        </p:txBody>
      </p:sp>
      <p:sp>
        <p:nvSpPr>
          <p:cNvPr id="293896" name="Text Box 10"/>
          <p:cNvSpPr txBox="1">
            <a:spLocks noChangeArrowheads="1"/>
          </p:cNvSpPr>
          <p:nvPr/>
        </p:nvSpPr>
        <p:spPr bwMode="auto">
          <a:xfrm>
            <a:off x="3505200" y="990600"/>
            <a:ext cx="2946400" cy="519113"/>
          </a:xfrm>
          <a:prstGeom prst="rect">
            <a:avLst/>
          </a:prstGeom>
          <a:noFill/>
          <a:ln w="9525">
            <a:noFill/>
            <a:miter lim="800000"/>
            <a:headEnd/>
            <a:tailEnd/>
          </a:ln>
        </p:spPr>
        <p:txBody>
          <a:bodyPr wrap="none">
            <a:spAutoFit/>
          </a:bodyPr>
          <a:lstStyle/>
          <a:p>
            <a:pPr eaLnBrk="0" hangingPunct="0"/>
            <a:r>
              <a:rPr lang="en-US" sz="2800"/>
              <a:t>tapering the </a:t>
            </a:r>
            <a:r>
              <a:rPr lang="en-US" sz="2800" b="1"/>
              <a:t>period</a:t>
            </a:r>
            <a:endParaRPr 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1219200" y="3657600"/>
            <a:ext cx="6350000" cy="647700"/>
          </a:xfrm>
          <a:prstGeom prst="rect">
            <a:avLst/>
          </a:prstGeom>
          <a:solidFill>
            <a:srgbClr val="FFFF66"/>
          </a:solidFill>
          <a:ln w="9525">
            <a:solidFill>
              <a:schemeClr val="bg2"/>
            </a:solidFill>
            <a:miter lim="800000"/>
            <a:headEnd/>
            <a:tailEnd/>
          </a:ln>
        </p:spPr>
        <p:txBody>
          <a:bodyPr wrap="none" anchor="ctr"/>
          <a:lstStyle/>
          <a:p>
            <a:pPr algn="ctr" eaLnBrk="0" hangingPunct="0"/>
            <a:endParaRPr lang="cs-CZ"/>
          </a:p>
        </p:txBody>
      </p:sp>
      <p:sp>
        <p:nvSpPr>
          <p:cNvPr id="294915" name="Text Box 3"/>
          <p:cNvSpPr txBox="1">
            <a:spLocks noChangeArrowheads="1"/>
          </p:cNvSpPr>
          <p:nvPr/>
        </p:nvSpPr>
        <p:spPr bwMode="auto">
          <a:xfrm>
            <a:off x="304800" y="2087563"/>
            <a:ext cx="6554788" cy="457200"/>
          </a:xfrm>
          <a:prstGeom prst="rect">
            <a:avLst/>
          </a:prstGeom>
          <a:noFill/>
          <a:ln w="9525">
            <a:noFill/>
            <a:miter lim="800000"/>
            <a:headEnd/>
            <a:tailEnd/>
          </a:ln>
        </p:spPr>
        <p:txBody>
          <a:bodyPr wrap="none">
            <a:spAutoFit/>
          </a:bodyPr>
          <a:lstStyle/>
          <a:p>
            <a:pPr eaLnBrk="0" hangingPunct="0"/>
            <a:r>
              <a:rPr lang="en-US"/>
              <a:t>At all intermediate taper points, the operating mode:</a:t>
            </a:r>
          </a:p>
        </p:txBody>
      </p:sp>
      <p:sp>
        <p:nvSpPr>
          <p:cNvPr id="294916" name="Text Box 4"/>
          <p:cNvSpPr txBox="1">
            <a:spLocks noChangeArrowheads="1"/>
          </p:cNvSpPr>
          <p:nvPr/>
        </p:nvSpPr>
        <p:spPr bwMode="auto">
          <a:xfrm>
            <a:off x="1295400" y="2860675"/>
            <a:ext cx="6262688" cy="519113"/>
          </a:xfrm>
          <a:prstGeom prst="rect">
            <a:avLst/>
          </a:prstGeom>
          <a:noFill/>
          <a:ln w="9525">
            <a:noFill/>
            <a:miter lim="800000"/>
            <a:headEnd/>
            <a:tailEnd/>
          </a:ln>
        </p:spPr>
        <p:txBody>
          <a:bodyPr wrap="none">
            <a:spAutoFit/>
          </a:bodyPr>
          <a:lstStyle/>
          <a:p>
            <a:pPr eaLnBrk="0" hangingPunct="0"/>
            <a:r>
              <a:rPr lang="en-US" sz="2800"/>
              <a:t>Must be </a:t>
            </a:r>
            <a:r>
              <a:rPr lang="en-US" sz="2800">
                <a:solidFill>
                  <a:srgbClr val="FF3300"/>
                </a:solidFill>
              </a:rPr>
              <a:t>propagating</a:t>
            </a:r>
            <a:r>
              <a:rPr lang="en-US" sz="2800"/>
              <a:t> (</a:t>
            </a:r>
            <a:r>
              <a:rPr lang="en-US" sz="2800">
                <a:solidFill>
                  <a:srgbClr val="FF3300"/>
                </a:solidFill>
              </a:rPr>
              <a:t>not in the band gap</a:t>
            </a:r>
            <a:r>
              <a:rPr lang="en-US" sz="2800"/>
              <a:t>).</a:t>
            </a:r>
          </a:p>
        </p:txBody>
      </p:sp>
      <p:sp>
        <p:nvSpPr>
          <p:cNvPr id="294917" name="Text Box 5"/>
          <p:cNvSpPr txBox="1">
            <a:spLocks noChangeArrowheads="1"/>
          </p:cNvSpPr>
          <p:nvPr/>
        </p:nvSpPr>
        <p:spPr bwMode="auto">
          <a:xfrm>
            <a:off x="1295400" y="3733800"/>
            <a:ext cx="6145213" cy="519113"/>
          </a:xfrm>
          <a:prstGeom prst="rect">
            <a:avLst/>
          </a:prstGeom>
          <a:noFill/>
          <a:ln w="9525">
            <a:noFill/>
            <a:miter lim="800000"/>
            <a:headEnd/>
            <a:tailEnd/>
          </a:ln>
        </p:spPr>
        <p:txBody>
          <a:bodyPr wrap="none">
            <a:spAutoFit/>
          </a:bodyPr>
          <a:lstStyle/>
          <a:p>
            <a:pPr eaLnBrk="0" hangingPunct="0"/>
            <a:r>
              <a:rPr lang="en-US" sz="2800"/>
              <a:t>Must be </a:t>
            </a:r>
            <a:r>
              <a:rPr lang="en-US" sz="2800">
                <a:solidFill>
                  <a:srgbClr val="FF3300"/>
                </a:solidFill>
              </a:rPr>
              <a:t>guided</a:t>
            </a:r>
            <a:r>
              <a:rPr lang="en-US" sz="2800"/>
              <a:t> (</a:t>
            </a:r>
            <a:r>
              <a:rPr lang="en-US" sz="2800">
                <a:solidFill>
                  <a:srgbClr val="FF3300"/>
                </a:solidFill>
              </a:rPr>
              <a:t>not part of a continuum</a:t>
            </a:r>
            <a:r>
              <a:rPr lang="en-US" sz="2800"/>
              <a:t>).</a:t>
            </a:r>
          </a:p>
        </p:txBody>
      </p:sp>
      <p:grpSp>
        <p:nvGrpSpPr>
          <p:cNvPr id="294918" name="Group 6"/>
          <p:cNvGrpSpPr>
            <a:grpSpLocks/>
          </p:cNvGrpSpPr>
          <p:nvPr/>
        </p:nvGrpSpPr>
        <p:grpSpPr bwMode="auto">
          <a:xfrm>
            <a:off x="0" y="3992563"/>
            <a:ext cx="9001125" cy="2179637"/>
            <a:chOff x="0" y="2304"/>
            <a:chExt cx="5670" cy="1373"/>
          </a:xfrm>
        </p:grpSpPr>
        <p:sp>
          <p:nvSpPr>
            <p:cNvPr id="294920" name="Text Box 7"/>
            <p:cNvSpPr txBox="1">
              <a:spLocks noChangeArrowheads="1"/>
            </p:cNvSpPr>
            <p:nvPr/>
          </p:nvSpPr>
          <p:spPr bwMode="auto">
            <a:xfrm>
              <a:off x="176" y="2304"/>
              <a:ext cx="5248" cy="887"/>
            </a:xfrm>
            <a:prstGeom prst="rect">
              <a:avLst/>
            </a:prstGeom>
            <a:noFill/>
            <a:ln w="9525">
              <a:noFill/>
              <a:miter lim="800000"/>
              <a:headEnd/>
              <a:tailEnd/>
            </a:ln>
          </p:spPr>
          <p:txBody>
            <a:bodyPr>
              <a:spAutoFit/>
            </a:bodyPr>
            <a:lstStyle/>
            <a:p>
              <a:pPr algn="ctr" eaLnBrk="0" hangingPunct="0">
                <a:lnSpc>
                  <a:spcPct val="270000"/>
                </a:lnSpc>
              </a:pPr>
              <a:r>
                <a:rPr lang="en-US" sz="3200" i="1">
                  <a:solidFill>
                    <a:schemeClr val="accent2"/>
                  </a:solidFill>
                </a:rPr>
                <a:t>Intuitive</a:t>
              </a:r>
              <a:r>
                <a:rPr lang="en-US" sz="3200" i="1"/>
                <a:t>!</a:t>
              </a:r>
              <a:endParaRPr lang="en-US"/>
            </a:p>
          </p:txBody>
        </p:sp>
        <p:sp>
          <p:nvSpPr>
            <p:cNvPr id="294921" name="Text Box 8"/>
            <p:cNvSpPr txBox="1">
              <a:spLocks noChangeArrowheads="1"/>
            </p:cNvSpPr>
            <p:nvPr/>
          </p:nvSpPr>
          <p:spPr bwMode="auto">
            <a:xfrm>
              <a:off x="0" y="3312"/>
              <a:ext cx="5670" cy="365"/>
            </a:xfrm>
            <a:prstGeom prst="rect">
              <a:avLst/>
            </a:prstGeom>
            <a:noFill/>
            <a:ln w="9525">
              <a:noFill/>
              <a:miter lim="800000"/>
              <a:headEnd/>
              <a:tailEnd/>
            </a:ln>
          </p:spPr>
          <p:txBody>
            <a:bodyPr>
              <a:spAutoFit/>
            </a:bodyPr>
            <a:lstStyle/>
            <a:p>
              <a:pPr algn="ctr" eaLnBrk="0" hangingPunct="0"/>
              <a:r>
                <a:rPr lang="en-US" sz="3200">
                  <a:solidFill>
                    <a:schemeClr val="accent2"/>
                  </a:solidFill>
                </a:rPr>
                <a:t>Easy to violate accidentally in photonic crystals.</a:t>
              </a:r>
            </a:p>
          </p:txBody>
        </p:sp>
      </p:grpSp>
      <p:sp>
        <p:nvSpPr>
          <p:cNvPr id="294919" name="Rectangle 9"/>
          <p:cNvSpPr>
            <a:spLocks noGrp="1" noChangeArrowheads="1"/>
          </p:cNvSpPr>
          <p:nvPr>
            <p:ph type="title" idx="4294967295"/>
          </p:nvPr>
        </p:nvSpPr>
        <p:spPr>
          <a:xfrm>
            <a:off x="685800" y="487363"/>
            <a:ext cx="7772400" cy="1143000"/>
          </a:xfrm>
        </p:spPr>
        <p:txBody>
          <a:bodyPr/>
          <a:lstStyle/>
          <a:p>
            <a:r>
              <a:rPr lang="en-US" smtClean="0">
                <a:ea typeface="ＭＳ Ｐゴシック" charset="-128"/>
              </a:rPr>
              <a:t>There </a:t>
            </a:r>
            <a:r>
              <a:rPr lang="en-US" i="1" smtClean="0">
                <a:ea typeface="ＭＳ Ｐゴシック" charset="-128"/>
              </a:rPr>
              <a:t>is</a:t>
            </a:r>
            <a:r>
              <a:rPr lang="en-US" smtClean="0">
                <a:ea typeface="ＭＳ Ｐゴシック" charset="-128"/>
              </a:rPr>
              <a:t> an </a:t>
            </a:r>
            <a:r>
              <a:rPr lang="en-US" smtClean="0">
                <a:solidFill>
                  <a:schemeClr val="accent2"/>
                </a:solidFill>
                <a:ea typeface="ＭＳ Ｐゴシック" charset="-128"/>
              </a:rPr>
              <a:t>adiabatic theorem</a:t>
            </a:r>
            <a:r>
              <a:rPr lang="en-US" smtClean="0">
                <a:ea typeface="ＭＳ Ｐゴシック" charset="-128"/>
              </a:rPr>
              <a:t>!</a:t>
            </a:r>
            <a:br>
              <a:rPr lang="en-US" smtClean="0">
                <a:ea typeface="ＭＳ Ｐゴシック" charset="-128"/>
              </a:rPr>
            </a:br>
            <a:r>
              <a:rPr lang="en-US" smtClean="0">
                <a:ea typeface="ＭＳ Ｐゴシック" charset="-128"/>
              </a:rPr>
              <a:t>…but with </a:t>
            </a:r>
            <a:r>
              <a:rPr lang="en-US" smtClean="0">
                <a:solidFill>
                  <a:srgbClr val="FF0000"/>
                </a:solidFill>
                <a:ea typeface="ＭＳ Ｐゴシック" charset="-128"/>
              </a:rPr>
              <a:t>two conditions</a:t>
            </a:r>
            <a:endParaRPr lang="en-US" smtClean="0">
              <a:ea typeface="ＭＳ Ｐゴシック" charset="-128"/>
            </a:endParaRPr>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938" name="Group 2"/>
          <p:cNvGrpSpPr>
            <a:grpSpLocks/>
          </p:cNvGrpSpPr>
          <p:nvPr/>
        </p:nvGrpSpPr>
        <p:grpSpPr bwMode="auto">
          <a:xfrm>
            <a:off x="5029200" y="1219200"/>
            <a:ext cx="3505200" cy="2590800"/>
            <a:chOff x="3120" y="2064"/>
            <a:chExt cx="2208" cy="1632"/>
          </a:xfrm>
        </p:grpSpPr>
        <p:sp>
          <p:nvSpPr>
            <p:cNvPr id="295970" name="Oval 3"/>
            <p:cNvSpPr>
              <a:spLocks noChangeArrowheads="1"/>
            </p:cNvSpPr>
            <p:nvPr/>
          </p:nvSpPr>
          <p:spPr bwMode="auto">
            <a:xfrm>
              <a:off x="3120"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1" name="Oval 4"/>
            <p:cNvSpPr>
              <a:spLocks noChangeArrowheads="1"/>
            </p:cNvSpPr>
            <p:nvPr/>
          </p:nvSpPr>
          <p:spPr bwMode="auto">
            <a:xfrm>
              <a:off x="3312"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2" name="Oval 5"/>
            <p:cNvSpPr>
              <a:spLocks noChangeArrowheads="1"/>
            </p:cNvSpPr>
            <p:nvPr/>
          </p:nvSpPr>
          <p:spPr bwMode="auto">
            <a:xfrm>
              <a:off x="3504"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3" name="Oval 6"/>
            <p:cNvSpPr>
              <a:spLocks noChangeArrowheads="1"/>
            </p:cNvSpPr>
            <p:nvPr/>
          </p:nvSpPr>
          <p:spPr bwMode="auto">
            <a:xfrm>
              <a:off x="3696"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4" name="Oval 7"/>
            <p:cNvSpPr>
              <a:spLocks noChangeArrowheads="1"/>
            </p:cNvSpPr>
            <p:nvPr/>
          </p:nvSpPr>
          <p:spPr bwMode="auto">
            <a:xfrm>
              <a:off x="3888"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5" name="Oval 8"/>
            <p:cNvSpPr>
              <a:spLocks noChangeArrowheads="1"/>
            </p:cNvSpPr>
            <p:nvPr/>
          </p:nvSpPr>
          <p:spPr bwMode="auto">
            <a:xfrm>
              <a:off x="4080"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6" name="Oval 9"/>
            <p:cNvSpPr>
              <a:spLocks noChangeArrowheads="1"/>
            </p:cNvSpPr>
            <p:nvPr/>
          </p:nvSpPr>
          <p:spPr bwMode="auto">
            <a:xfrm>
              <a:off x="4272"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7" name="Oval 10"/>
            <p:cNvSpPr>
              <a:spLocks noChangeArrowheads="1"/>
            </p:cNvSpPr>
            <p:nvPr/>
          </p:nvSpPr>
          <p:spPr bwMode="auto">
            <a:xfrm>
              <a:off x="4464"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8" name="Oval 11"/>
            <p:cNvSpPr>
              <a:spLocks noChangeArrowheads="1"/>
            </p:cNvSpPr>
            <p:nvPr/>
          </p:nvSpPr>
          <p:spPr bwMode="auto">
            <a:xfrm>
              <a:off x="4656"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79" name="Oval 12"/>
            <p:cNvSpPr>
              <a:spLocks noChangeArrowheads="1"/>
            </p:cNvSpPr>
            <p:nvPr/>
          </p:nvSpPr>
          <p:spPr bwMode="auto">
            <a:xfrm>
              <a:off x="4848"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0" name="Oval 13"/>
            <p:cNvSpPr>
              <a:spLocks noChangeArrowheads="1"/>
            </p:cNvSpPr>
            <p:nvPr/>
          </p:nvSpPr>
          <p:spPr bwMode="auto">
            <a:xfrm>
              <a:off x="5040"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1" name="Oval 14"/>
            <p:cNvSpPr>
              <a:spLocks noChangeArrowheads="1"/>
            </p:cNvSpPr>
            <p:nvPr/>
          </p:nvSpPr>
          <p:spPr bwMode="auto">
            <a:xfrm>
              <a:off x="5232" y="206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2" name="Oval 15"/>
            <p:cNvSpPr>
              <a:spLocks noChangeArrowheads="1"/>
            </p:cNvSpPr>
            <p:nvPr/>
          </p:nvSpPr>
          <p:spPr bwMode="auto">
            <a:xfrm>
              <a:off x="3120"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3" name="Oval 16"/>
            <p:cNvSpPr>
              <a:spLocks noChangeArrowheads="1"/>
            </p:cNvSpPr>
            <p:nvPr/>
          </p:nvSpPr>
          <p:spPr bwMode="auto">
            <a:xfrm>
              <a:off x="3312"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4" name="Oval 17"/>
            <p:cNvSpPr>
              <a:spLocks noChangeArrowheads="1"/>
            </p:cNvSpPr>
            <p:nvPr/>
          </p:nvSpPr>
          <p:spPr bwMode="auto">
            <a:xfrm>
              <a:off x="3504"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5" name="Oval 18"/>
            <p:cNvSpPr>
              <a:spLocks noChangeArrowheads="1"/>
            </p:cNvSpPr>
            <p:nvPr/>
          </p:nvSpPr>
          <p:spPr bwMode="auto">
            <a:xfrm>
              <a:off x="3696"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6" name="Oval 19"/>
            <p:cNvSpPr>
              <a:spLocks noChangeArrowheads="1"/>
            </p:cNvSpPr>
            <p:nvPr/>
          </p:nvSpPr>
          <p:spPr bwMode="auto">
            <a:xfrm>
              <a:off x="3888"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7" name="Oval 20"/>
            <p:cNvSpPr>
              <a:spLocks noChangeArrowheads="1"/>
            </p:cNvSpPr>
            <p:nvPr/>
          </p:nvSpPr>
          <p:spPr bwMode="auto">
            <a:xfrm>
              <a:off x="4080"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8" name="Oval 21"/>
            <p:cNvSpPr>
              <a:spLocks noChangeArrowheads="1"/>
            </p:cNvSpPr>
            <p:nvPr/>
          </p:nvSpPr>
          <p:spPr bwMode="auto">
            <a:xfrm>
              <a:off x="4272"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89" name="Oval 22"/>
            <p:cNvSpPr>
              <a:spLocks noChangeArrowheads="1"/>
            </p:cNvSpPr>
            <p:nvPr/>
          </p:nvSpPr>
          <p:spPr bwMode="auto">
            <a:xfrm>
              <a:off x="4464"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0" name="Oval 23"/>
            <p:cNvSpPr>
              <a:spLocks noChangeArrowheads="1"/>
            </p:cNvSpPr>
            <p:nvPr/>
          </p:nvSpPr>
          <p:spPr bwMode="auto">
            <a:xfrm>
              <a:off x="4656"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1" name="Oval 24"/>
            <p:cNvSpPr>
              <a:spLocks noChangeArrowheads="1"/>
            </p:cNvSpPr>
            <p:nvPr/>
          </p:nvSpPr>
          <p:spPr bwMode="auto">
            <a:xfrm>
              <a:off x="4848"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2" name="Oval 25"/>
            <p:cNvSpPr>
              <a:spLocks noChangeArrowheads="1"/>
            </p:cNvSpPr>
            <p:nvPr/>
          </p:nvSpPr>
          <p:spPr bwMode="auto">
            <a:xfrm>
              <a:off x="5040"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3" name="Oval 26"/>
            <p:cNvSpPr>
              <a:spLocks noChangeArrowheads="1"/>
            </p:cNvSpPr>
            <p:nvPr/>
          </p:nvSpPr>
          <p:spPr bwMode="auto">
            <a:xfrm>
              <a:off x="5232" y="225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4" name="Oval 27"/>
            <p:cNvSpPr>
              <a:spLocks noChangeArrowheads="1"/>
            </p:cNvSpPr>
            <p:nvPr/>
          </p:nvSpPr>
          <p:spPr bwMode="auto">
            <a:xfrm>
              <a:off x="3120"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5" name="Oval 28"/>
            <p:cNvSpPr>
              <a:spLocks noChangeArrowheads="1"/>
            </p:cNvSpPr>
            <p:nvPr/>
          </p:nvSpPr>
          <p:spPr bwMode="auto">
            <a:xfrm>
              <a:off x="3312"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6" name="Oval 29"/>
            <p:cNvSpPr>
              <a:spLocks noChangeArrowheads="1"/>
            </p:cNvSpPr>
            <p:nvPr/>
          </p:nvSpPr>
          <p:spPr bwMode="auto">
            <a:xfrm>
              <a:off x="3504"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7" name="Oval 30"/>
            <p:cNvSpPr>
              <a:spLocks noChangeArrowheads="1"/>
            </p:cNvSpPr>
            <p:nvPr/>
          </p:nvSpPr>
          <p:spPr bwMode="auto">
            <a:xfrm>
              <a:off x="3696"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8" name="Oval 31"/>
            <p:cNvSpPr>
              <a:spLocks noChangeArrowheads="1"/>
            </p:cNvSpPr>
            <p:nvPr/>
          </p:nvSpPr>
          <p:spPr bwMode="auto">
            <a:xfrm>
              <a:off x="3888"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5999" name="Oval 32"/>
            <p:cNvSpPr>
              <a:spLocks noChangeArrowheads="1"/>
            </p:cNvSpPr>
            <p:nvPr/>
          </p:nvSpPr>
          <p:spPr bwMode="auto">
            <a:xfrm>
              <a:off x="4080"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0" name="Oval 33"/>
            <p:cNvSpPr>
              <a:spLocks noChangeArrowheads="1"/>
            </p:cNvSpPr>
            <p:nvPr/>
          </p:nvSpPr>
          <p:spPr bwMode="auto">
            <a:xfrm>
              <a:off x="4272"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1" name="Oval 34"/>
            <p:cNvSpPr>
              <a:spLocks noChangeArrowheads="1"/>
            </p:cNvSpPr>
            <p:nvPr/>
          </p:nvSpPr>
          <p:spPr bwMode="auto">
            <a:xfrm>
              <a:off x="4464"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2" name="Oval 35"/>
            <p:cNvSpPr>
              <a:spLocks noChangeArrowheads="1"/>
            </p:cNvSpPr>
            <p:nvPr/>
          </p:nvSpPr>
          <p:spPr bwMode="auto">
            <a:xfrm>
              <a:off x="4656"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3" name="Oval 36"/>
            <p:cNvSpPr>
              <a:spLocks noChangeArrowheads="1"/>
            </p:cNvSpPr>
            <p:nvPr/>
          </p:nvSpPr>
          <p:spPr bwMode="auto">
            <a:xfrm>
              <a:off x="4848"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4" name="Oval 37"/>
            <p:cNvSpPr>
              <a:spLocks noChangeArrowheads="1"/>
            </p:cNvSpPr>
            <p:nvPr/>
          </p:nvSpPr>
          <p:spPr bwMode="auto">
            <a:xfrm>
              <a:off x="5040"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5" name="Oval 38"/>
            <p:cNvSpPr>
              <a:spLocks noChangeArrowheads="1"/>
            </p:cNvSpPr>
            <p:nvPr/>
          </p:nvSpPr>
          <p:spPr bwMode="auto">
            <a:xfrm>
              <a:off x="5232" y="244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6" name="Oval 39"/>
            <p:cNvSpPr>
              <a:spLocks noChangeArrowheads="1"/>
            </p:cNvSpPr>
            <p:nvPr/>
          </p:nvSpPr>
          <p:spPr bwMode="auto">
            <a:xfrm>
              <a:off x="3120"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7" name="Oval 40"/>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8" name="Oval 41"/>
            <p:cNvSpPr>
              <a:spLocks noChangeArrowheads="1"/>
            </p:cNvSpPr>
            <p:nvPr/>
          </p:nvSpPr>
          <p:spPr bwMode="auto">
            <a:xfrm>
              <a:off x="3504"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09" name="Oval 42"/>
            <p:cNvSpPr>
              <a:spLocks noChangeArrowheads="1"/>
            </p:cNvSpPr>
            <p:nvPr/>
          </p:nvSpPr>
          <p:spPr bwMode="auto">
            <a:xfrm>
              <a:off x="3696"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0" name="Oval 43"/>
            <p:cNvSpPr>
              <a:spLocks noChangeArrowheads="1"/>
            </p:cNvSpPr>
            <p:nvPr/>
          </p:nvSpPr>
          <p:spPr bwMode="auto">
            <a:xfrm>
              <a:off x="3888"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1" name="Oval 44"/>
            <p:cNvSpPr>
              <a:spLocks noChangeArrowheads="1"/>
            </p:cNvSpPr>
            <p:nvPr/>
          </p:nvSpPr>
          <p:spPr bwMode="auto">
            <a:xfrm>
              <a:off x="4080"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2" name="Oval 45"/>
            <p:cNvSpPr>
              <a:spLocks noChangeArrowheads="1"/>
            </p:cNvSpPr>
            <p:nvPr/>
          </p:nvSpPr>
          <p:spPr bwMode="auto">
            <a:xfrm>
              <a:off x="4272"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3" name="Oval 46"/>
            <p:cNvSpPr>
              <a:spLocks noChangeArrowheads="1"/>
            </p:cNvSpPr>
            <p:nvPr/>
          </p:nvSpPr>
          <p:spPr bwMode="auto">
            <a:xfrm>
              <a:off x="4464"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4" name="Oval 47"/>
            <p:cNvSpPr>
              <a:spLocks noChangeArrowheads="1"/>
            </p:cNvSpPr>
            <p:nvPr/>
          </p:nvSpPr>
          <p:spPr bwMode="auto">
            <a:xfrm>
              <a:off x="4656"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5" name="Oval 48"/>
            <p:cNvSpPr>
              <a:spLocks noChangeArrowheads="1"/>
            </p:cNvSpPr>
            <p:nvPr/>
          </p:nvSpPr>
          <p:spPr bwMode="auto">
            <a:xfrm>
              <a:off x="4848"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6" name="Oval 49"/>
            <p:cNvSpPr>
              <a:spLocks noChangeArrowheads="1"/>
            </p:cNvSpPr>
            <p:nvPr/>
          </p:nvSpPr>
          <p:spPr bwMode="auto">
            <a:xfrm>
              <a:off x="5040"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7" name="Oval 50"/>
            <p:cNvSpPr>
              <a:spLocks noChangeArrowheads="1"/>
            </p:cNvSpPr>
            <p:nvPr/>
          </p:nvSpPr>
          <p:spPr bwMode="auto">
            <a:xfrm>
              <a:off x="5232" y="264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8" name="Oval 51"/>
            <p:cNvSpPr>
              <a:spLocks noChangeArrowheads="1"/>
            </p:cNvSpPr>
            <p:nvPr/>
          </p:nvSpPr>
          <p:spPr bwMode="auto">
            <a:xfrm>
              <a:off x="3120"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19" name="Oval 52"/>
            <p:cNvSpPr>
              <a:spLocks noChangeArrowheads="1"/>
            </p:cNvSpPr>
            <p:nvPr/>
          </p:nvSpPr>
          <p:spPr bwMode="auto">
            <a:xfrm>
              <a:off x="3312"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0" name="Oval 53"/>
            <p:cNvSpPr>
              <a:spLocks noChangeArrowheads="1"/>
            </p:cNvSpPr>
            <p:nvPr/>
          </p:nvSpPr>
          <p:spPr bwMode="auto">
            <a:xfrm>
              <a:off x="3504"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1" name="Oval 54"/>
            <p:cNvSpPr>
              <a:spLocks noChangeArrowheads="1"/>
            </p:cNvSpPr>
            <p:nvPr/>
          </p:nvSpPr>
          <p:spPr bwMode="auto">
            <a:xfrm>
              <a:off x="3696"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2" name="Oval 55"/>
            <p:cNvSpPr>
              <a:spLocks noChangeArrowheads="1"/>
            </p:cNvSpPr>
            <p:nvPr/>
          </p:nvSpPr>
          <p:spPr bwMode="auto">
            <a:xfrm>
              <a:off x="3888"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3" name="Oval 56"/>
            <p:cNvSpPr>
              <a:spLocks noChangeArrowheads="1"/>
            </p:cNvSpPr>
            <p:nvPr/>
          </p:nvSpPr>
          <p:spPr bwMode="auto">
            <a:xfrm>
              <a:off x="4080"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4" name="Oval 57"/>
            <p:cNvSpPr>
              <a:spLocks noChangeArrowheads="1"/>
            </p:cNvSpPr>
            <p:nvPr/>
          </p:nvSpPr>
          <p:spPr bwMode="auto">
            <a:xfrm>
              <a:off x="4272"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5" name="Oval 58"/>
            <p:cNvSpPr>
              <a:spLocks noChangeArrowheads="1"/>
            </p:cNvSpPr>
            <p:nvPr/>
          </p:nvSpPr>
          <p:spPr bwMode="auto">
            <a:xfrm>
              <a:off x="4464"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6" name="Oval 59"/>
            <p:cNvSpPr>
              <a:spLocks noChangeArrowheads="1"/>
            </p:cNvSpPr>
            <p:nvPr/>
          </p:nvSpPr>
          <p:spPr bwMode="auto">
            <a:xfrm>
              <a:off x="4656"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7" name="Oval 60"/>
            <p:cNvSpPr>
              <a:spLocks noChangeArrowheads="1"/>
            </p:cNvSpPr>
            <p:nvPr/>
          </p:nvSpPr>
          <p:spPr bwMode="auto">
            <a:xfrm>
              <a:off x="4848"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8" name="Oval 61"/>
            <p:cNvSpPr>
              <a:spLocks noChangeArrowheads="1"/>
            </p:cNvSpPr>
            <p:nvPr/>
          </p:nvSpPr>
          <p:spPr bwMode="auto">
            <a:xfrm>
              <a:off x="5040"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29" name="Oval 62"/>
            <p:cNvSpPr>
              <a:spLocks noChangeArrowheads="1"/>
            </p:cNvSpPr>
            <p:nvPr/>
          </p:nvSpPr>
          <p:spPr bwMode="auto">
            <a:xfrm>
              <a:off x="5232" y="3024"/>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0" name="Oval 63"/>
            <p:cNvSpPr>
              <a:spLocks noChangeArrowheads="1"/>
            </p:cNvSpPr>
            <p:nvPr/>
          </p:nvSpPr>
          <p:spPr bwMode="auto">
            <a:xfrm>
              <a:off x="3120"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1" name="Oval 64"/>
            <p:cNvSpPr>
              <a:spLocks noChangeArrowheads="1"/>
            </p:cNvSpPr>
            <p:nvPr/>
          </p:nvSpPr>
          <p:spPr bwMode="auto">
            <a:xfrm>
              <a:off x="3312"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2" name="Oval 65"/>
            <p:cNvSpPr>
              <a:spLocks noChangeArrowheads="1"/>
            </p:cNvSpPr>
            <p:nvPr/>
          </p:nvSpPr>
          <p:spPr bwMode="auto">
            <a:xfrm>
              <a:off x="3504"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3" name="Oval 66"/>
            <p:cNvSpPr>
              <a:spLocks noChangeArrowheads="1"/>
            </p:cNvSpPr>
            <p:nvPr/>
          </p:nvSpPr>
          <p:spPr bwMode="auto">
            <a:xfrm>
              <a:off x="3696"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4" name="Oval 67"/>
            <p:cNvSpPr>
              <a:spLocks noChangeArrowheads="1"/>
            </p:cNvSpPr>
            <p:nvPr/>
          </p:nvSpPr>
          <p:spPr bwMode="auto">
            <a:xfrm>
              <a:off x="3888"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5" name="Oval 68"/>
            <p:cNvSpPr>
              <a:spLocks noChangeArrowheads="1"/>
            </p:cNvSpPr>
            <p:nvPr/>
          </p:nvSpPr>
          <p:spPr bwMode="auto">
            <a:xfrm>
              <a:off x="4080"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6" name="Oval 69"/>
            <p:cNvSpPr>
              <a:spLocks noChangeArrowheads="1"/>
            </p:cNvSpPr>
            <p:nvPr/>
          </p:nvSpPr>
          <p:spPr bwMode="auto">
            <a:xfrm>
              <a:off x="4272"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7" name="Oval 70"/>
            <p:cNvSpPr>
              <a:spLocks noChangeArrowheads="1"/>
            </p:cNvSpPr>
            <p:nvPr/>
          </p:nvSpPr>
          <p:spPr bwMode="auto">
            <a:xfrm>
              <a:off x="4464"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8" name="Oval 71"/>
            <p:cNvSpPr>
              <a:spLocks noChangeArrowheads="1"/>
            </p:cNvSpPr>
            <p:nvPr/>
          </p:nvSpPr>
          <p:spPr bwMode="auto">
            <a:xfrm>
              <a:off x="4656"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39" name="Oval 72"/>
            <p:cNvSpPr>
              <a:spLocks noChangeArrowheads="1"/>
            </p:cNvSpPr>
            <p:nvPr/>
          </p:nvSpPr>
          <p:spPr bwMode="auto">
            <a:xfrm>
              <a:off x="4848"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0" name="Oval 73"/>
            <p:cNvSpPr>
              <a:spLocks noChangeArrowheads="1"/>
            </p:cNvSpPr>
            <p:nvPr/>
          </p:nvSpPr>
          <p:spPr bwMode="auto">
            <a:xfrm>
              <a:off x="5040"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1" name="Oval 74"/>
            <p:cNvSpPr>
              <a:spLocks noChangeArrowheads="1"/>
            </p:cNvSpPr>
            <p:nvPr/>
          </p:nvSpPr>
          <p:spPr bwMode="auto">
            <a:xfrm>
              <a:off x="5232" y="3216"/>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2" name="Oval 75"/>
            <p:cNvSpPr>
              <a:spLocks noChangeArrowheads="1"/>
            </p:cNvSpPr>
            <p:nvPr/>
          </p:nvSpPr>
          <p:spPr bwMode="auto">
            <a:xfrm>
              <a:off x="3120"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3" name="Oval 76"/>
            <p:cNvSpPr>
              <a:spLocks noChangeArrowheads="1"/>
            </p:cNvSpPr>
            <p:nvPr/>
          </p:nvSpPr>
          <p:spPr bwMode="auto">
            <a:xfrm>
              <a:off x="3312"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4" name="Oval 77"/>
            <p:cNvSpPr>
              <a:spLocks noChangeArrowheads="1"/>
            </p:cNvSpPr>
            <p:nvPr/>
          </p:nvSpPr>
          <p:spPr bwMode="auto">
            <a:xfrm>
              <a:off x="3504"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5" name="Oval 78"/>
            <p:cNvSpPr>
              <a:spLocks noChangeArrowheads="1"/>
            </p:cNvSpPr>
            <p:nvPr/>
          </p:nvSpPr>
          <p:spPr bwMode="auto">
            <a:xfrm>
              <a:off x="3696"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6" name="Oval 79"/>
            <p:cNvSpPr>
              <a:spLocks noChangeArrowheads="1"/>
            </p:cNvSpPr>
            <p:nvPr/>
          </p:nvSpPr>
          <p:spPr bwMode="auto">
            <a:xfrm>
              <a:off x="3888"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7" name="Oval 80"/>
            <p:cNvSpPr>
              <a:spLocks noChangeArrowheads="1"/>
            </p:cNvSpPr>
            <p:nvPr/>
          </p:nvSpPr>
          <p:spPr bwMode="auto">
            <a:xfrm>
              <a:off x="4080"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8" name="Oval 81"/>
            <p:cNvSpPr>
              <a:spLocks noChangeArrowheads="1"/>
            </p:cNvSpPr>
            <p:nvPr/>
          </p:nvSpPr>
          <p:spPr bwMode="auto">
            <a:xfrm>
              <a:off x="4272"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49" name="Oval 82"/>
            <p:cNvSpPr>
              <a:spLocks noChangeArrowheads="1"/>
            </p:cNvSpPr>
            <p:nvPr/>
          </p:nvSpPr>
          <p:spPr bwMode="auto">
            <a:xfrm>
              <a:off x="4464"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0" name="Oval 83"/>
            <p:cNvSpPr>
              <a:spLocks noChangeArrowheads="1"/>
            </p:cNvSpPr>
            <p:nvPr/>
          </p:nvSpPr>
          <p:spPr bwMode="auto">
            <a:xfrm>
              <a:off x="4656"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1" name="Oval 84"/>
            <p:cNvSpPr>
              <a:spLocks noChangeArrowheads="1"/>
            </p:cNvSpPr>
            <p:nvPr/>
          </p:nvSpPr>
          <p:spPr bwMode="auto">
            <a:xfrm>
              <a:off x="4848"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2" name="Oval 85"/>
            <p:cNvSpPr>
              <a:spLocks noChangeArrowheads="1"/>
            </p:cNvSpPr>
            <p:nvPr/>
          </p:nvSpPr>
          <p:spPr bwMode="auto">
            <a:xfrm>
              <a:off x="5040"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3" name="Oval 86"/>
            <p:cNvSpPr>
              <a:spLocks noChangeArrowheads="1"/>
            </p:cNvSpPr>
            <p:nvPr/>
          </p:nvSpPr>
          <p:spPr bwMode="auto">
            <a:xfrm>
              <a:off x="5232" y="3408"/>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4" name="Oval 87"/>
            <p:cNvSpPr>
              <a:spLocks noChangeArrowheads="1"/>
            </p:cNvSpPr>
            <p:nvPr/>
          </p:nvSpPr>
          <p:spPr bwMode="auto">
            <a:xfrm>
              <a:off x="3120"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5" name="Oval 88"/>
            <p:cNvSpPr>
              <a:spLocks noChangeArrowheads="1"/>
            </p:cNvSpPr>
            <p:nvPr/>
          </p:nvSpPr>
          <p:spPr bwMode="auto">
            <a:xfrm>
              <a:off x="3312"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6" name="Oval 89"/>
            <p:cNvSpPr>
              <a:spLocks noChangeArrowheads="1"/>
            </p:cNvSpPr>
            <p:nvPr/>
          </p:nvSpPr>
          <p:spPr bwMode="auto">
            <a:xfrm>
              <a:off x="3504"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7" name="Oval 90"/>
            <p:cNvSpPr>
              <a:spLocks noChangeArrowheads="1"/>
            </p:cNvSpPr>
            <p:nvPr/>
          </p:nvSpPr>
          <p:spPr bwMode="auto">
            <a:xfrm>
              <a:off x="3696"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8" name="Oval 91"/>
            <p:cNvSpPr>
              <a:spLocks noChangeArrowheads="1"/>
            </p:cNvSpPr>
            <p:nvPr/>
          </p:nvSpPr>
          <p:spPr bwMode="auto">
            <a:xfrm>
              <a:off x="3888"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59" name="Oval 92"/>
            <p:cNvSpPr>
              <a:spLocks noChangeArrowheads="1"/>
            </p:cNvSpPr>
            <p:nvPr/>
          </p:nvSpPr>
          <p:spPr bwMode="auto">
            <a:xfrm>
              <a:off x="4080"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60" name="Oval 93"/>
            <p:cNvSpPr>
              <a:spLocks noChangeArrowheads="1"/>
            </p:cNvSpPr>
            <p:nvPr/>
          </p:nvSpPr>
          <p:spPr bwMode="auto">
            <a:xfrm>
              <a:off x="4272"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61" name="Oval 94"/>
            <p:cNvSpPr>
              <a:spLocks noChangeArrowheads="1"/>
            </p:cNvSpPr>
            <p:nvPr/>
          </p:nvSpPr>
          <p:spPr bwMode="auto">
            <a:xfrm>
              <a:off x="4464"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62" name="Oval 95"/>
            <p:cNvSpPr>
              <a:spLocks noChangeArrowheads="1"/>
            </p:cNvSpPr>
            <p:nvPr/>
          </p:nvSpPr>
          <p:spPr bwMode="auto">
            <a:xfrm>
              <a:off x="4656"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63" name="Oval 96"/>
            <p:cNvSpPr>
              <a:spLocks noChangeArrowheads="1"/>
            </p:cNvSpPr>
            <p:nvPr/>
          </p:nvSpPr>
          <p:spPr bwMode="auto">
            <a:xfrm>
              <a:off x="4848"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64" name="Oval 97"/>
            <p:cNvSpPr>
              <a:spLocks noChangeArrowheads="1"/>
            </p:cNvSpPr>
            <p:nvPr/>
          </p:nvSpPr>
          <p:spPr bwMode="auto">
            <a:xfrm>
              <a:off x="5040"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296065" name="Oval 98"/>
            <p:cNvSpPr>
              <a:spLocks noChangeArrowheads="1"/>
            </p:cNvSpPr>
            <p:nvPr/>
          </p:nvSpPr>
          <p:spPr bwMode="auto">
            <a:xfrm>
              <a:off x="5232" y="3600"/>
              <a:ext cx="96" cy="96"/>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grpSp>
      <p:grpSp>
        <p:nvGrpSpPr>
          <p:cNvPr id="295939" name="Group 99"/>
          <p:cNvGrpSpPr>
            <a:grpSpLocks/>
          </p:cNvGrpSpPr>
          <p:nvPr/>
        </p:nvGrpSpPr>
        <p:grpSpPr bwMode="auto">
          <a:xfrm>
            <a:off x="5054600" y="2462213"/>
            <a:ext cx="3454400" cy="104775"/>
            <a:chOff x="3040" y="1790"/>
            <a:chExt cx="2176" cy="66"/>
          </a:xfrm>
        </p:grpSpPr>
        <p:sp>
          <p:nvSpPr>
            <p:cNvPr id="295958" name="Oval 100"/>
            <p:cNvSpPr>
              <a:spLocks noChangeArrowheads="1"/>
            </p:cNvSpPr>
            <p:nvPr/>
          </p:nvSpPr>
          <p:spPr bwMode="auto">
            <a:xfrm>
              <a:off x="3040"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9" name="Oval 101"/>
            <p:cNvSpPr>
              <a:spLocks noChangeArrowheads="1"/>
            </p:cNvSpPr>
            <p:nvPr/>
          </p:nvSpPr>
          <p:spPr bwMode="auto">
            <a:xfrm>
              <a:off x="3232"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0" name="Oval 102"/>
            <p:cNvSpPr>
              <a:spLocks noChangeArrowheads="1"/>
            </p:cNvSpPr>
            <p:nvPr/>
          </p:nvSpPr>
          <p:spPr bwMode="auto">
            <a:xfrm>
              <a:off x="3424"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1" name="Oval 103"/>
            <p:cNvSpPr>
              <a:spLocks noChangeArrowheads="1"/>
            </p:cNvSpPr>
            <p:nvPr/>
          </p:nvSpPr>
          <p:spPr bwMode="auto">
            <a:xfrm>
              <a:off x="3616"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2" name="Oval 104"/>
            <p:cNvSpPr>
              <a:spLocks noChangeArrowheads="1"/>
            </p:cNvSpPr>
            <p:nvPr/>
          </p:nvSpPr>
          <p:spPr bwMode="auto">
            <a:xfrm>
              <a:off x="3808"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3" name="Oval 105"/>
            <p:cNvSpPr>
              <a:spLocks noChangeArrowheads="1"/>
            </p:cNvSpPr>
            <p:nvPr/>
          </p:nvSpPr>
          <p:spPr bwMode="auto">
            <a:xfrm>
              <a:off x="4000"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4" name="Oval 106"/>
            <p:cNvSpPr>
              <a:spLocks noChangeArrowheads="1"/>
            </p:cNvSpPr>
            <p:nvPr/>
          </p:nvSpPr>
          <p:spPr bwMode="auto">
            <a:xfrm>
              <a:off x="4192"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5" name="Oval 107"/>
            <p:cNvSpPr>
              <a:spLocks noChangeArrowheads="1"/>
            </p:cNvSpPr>
            <p:nvPr/>
          </p:nvSpPr>
          <p:spPr bwMode="auto">
            <a:xfrm>
              <a:off x="4384"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6" name="Oval 108"/>
            <p:cNvSpPr>
              <a:spLocks noChangeArrowheads="1"/>
            </p:cNvSpPr>
            <p:nvPr/>
          </p:nvSpPr>
          <p:spPr bwMode="auto">
            <a:xfrm>
              <a:off x="4576"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7" name="Oval 109"/>
            <p:cNvSpPr>
              <a:spLocks noChangeArrowheads="1"/>
            </p:cNvSpPr>
            <p:nvPr/>
          </p:nvSpPr>
          <p:spPr bwMode="auto">
            <a:xfrm>
              <a:off x="4768"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8" name="Oval 110"/>
            <p:cNvSpPr>
              <a:spLocks noChangeArrowheads="1"/>
            </p:cNvSpPr>
            <p:nvPr/>
          </p:nvSpPr>
          <p:spPr bwMode="auto">
            <a:xfrm>
              <a:off x="4960"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69" name="Oval 111"/>
            <p:cNvSpPr>
              <a:spLocks noChangeArrowheads="1"/>
            </p:cNvSpPr>
            <p:nvPr/>
          </p:nvSpPr>
          <p:spPr bwMode="auto">
            <a:xfrm>
              <a:off x="5152"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grpSp>
      <p:grpSp>
        <p:nvGrpSpPr>
          <p:cNvPr id="295940" name="Group 112"/>
          <p:cNvGrpSpPr>
            <a:grpSpLocks/>
          </p:cNvGrpSpPr>
          <p:nvPr/>
        </p:nvGrpSpPr>
        <p:grpSpPr bwMode="auto">
          <a:xfrm>
            <a:off x="457200" y="2462213"/>
            <a:ext cx="3454400" cy="104775"/>
            <a:chOff x="3040" y="1790"/>
            <a:chExt cx="2176" cy="66"/>
          </a:xfrm>
        </p:grpSpPr>
        <p:sp>
          <p:nvSpPr>
            <p:cNvPr id="295946" name="Oval 113"/>
            <p:cNvSpPr>
              <a:spLocks noChangeArrowheads="1"/>
            </p:cNvSpPr>
            <p:nvPr/>
          </p:nvSpPr>
          <p:spPr bwMode="auto">
            <a:xfrm>
              <a:off x="3040"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47" name="Oval 114"/>
            <p:cNvSpPr>
              <a:spLocks noChangeArrowheads="1"/>
            </p:cNvSpPr>
            <p:nvPr/>
          </p:nvSpPr>
          <p:spPr bwMode="auto">
            <a:xfrm>
              <a:off x="3232"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48" name="Oval 115"/>
            <p:cNvSpPr>
              <a:spLocks noChangeArrowheads="1"/>
            </p:cNvSpPr>
            <p:nvPr/>
          </p:nvSpPr>
          <p:spPr bwMode="auto">
            <a:xfrm>
              <a:off x="3424"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49" name="Oval 116"/>
            <p:cNvSpPr>
              <a:spLocks noChangeArrowheads="1"/>
            </p:cNvSpPr>
            <p:nvPr/>
          </p:nvSpPr>
          <p:spPr bwMode="auto">
            <a:xfrm>
              <a:off x="3616"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0" name="Oval 117"/>
            <p:cNvSpPr>
              <a:spLocks noChangeArrowheads="1"/>
            </p:cNvSpPr>
            <p:nvPr/>
          </p:nvSpPr>
          <p:spPr bwMode="auto">
            <a:xfrm>
              <a:off x="3808"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1" name="Oval 118"/>
            <p:cNvSpPr>
              <a:spLocks noChangeArrowheads="1"/>
            </p:cNvSpPr>
            <p:nvPr/>
          </p:nvSpPr>
          <p:spPr bwMode="auto">
            <a:xfrm>
              <a:off x="4000"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2" name="Oval 119"/>
            <p:cNvSpPr>
              <a:spLocks noChangeArrowheads="1"/>
            </p:cNvSpPr>
            <p:nvPr/>
          </p:nvSpPr>
          <p:spPr bwMode="auto">
            <a:xfrm>
              <a:off x="4192"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3" name="Oval 120"/>
            <p:cNvSpPr>
              <a:spLocks noChangeArrowheads="1"/>
            </p:cNvSpPr>
            <p:nvPr/>
          </p:nvSpPr>
          <p:spPr bwMode="auto">
            <a:xfrm>
              <a:off x="4384"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4" name="Oval 121"/>
            <p:cNvSpPr>
              <a:spLocks noChangeArrowheads="1"/>
            </p:cNvSpPr>
            <p:nvPr/>
          </p:nvSpPr>
          <p:spPr bwMode="auto">
            <a:xfrm>
              <a:off x="4576"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5" name="Oval 122"/>
            <p:cNvSpPr>
              <a:spLocks noChangeArrowheads="1"/>
            </p:cNvSpPr>
            <p:nvPr/>
          </p:nvSpPr>
          <p:spPr bwMode="auto">
            <a:xfrm>
              <a:off x="4768"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6" name="Oval 123"/>
            <p:cNvSpPr>
              <a:spLocks noChangeArrowheads="1"/>
            </p:cNvSpPr>
            <p:nvPr/>
          </p:nvSpPr>
          <p:spPr bwMode="auto">
            <a:xfrm>
              <a:off x="4960" y="1790"/>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sp>
          <p:nvSpPr>
            <p:cNvPr id="295957" name="Oval 124"/>
            <p:cNvSpPr>
              <a:spLocks noChangeArrowheads="1"/>
            </p:cNvSpPr>
            <p:nvPr/>
          </p:nvSpPr>
          <p:spPr bwMode="auto">
            <a:xfrm>
              <a:off x="5152" y="1792"/>
              <a:ext cx="64" cy="64"/>
            </a:xfrm>
            <a:prstGeom prst="ellipse">
              <a:avLst/>
            </a:prstGeom>
            <a:solidFill>
              <a:srgbClr val="FF3300"/>
            </a:solidFill>
            <a:ln w="9525">
              <a:solidFill>
                <a:schemeClr val="tx1"/>
              </a:solidFill>
              <a:round/>
              <a:headEnd/>
              <a:tailEnd/>
            </a:ln>
          </p:spPr>
          <p:txBody>
            <a:bodyPr wrap="none" anchor="ctr"/>
            <a:lstStyle/>
            <a:p>
              <a:pPr algn="ctr" eaLnBrk="0" hangingPunct="0"/>
              <a:endParaRPr lang="cs-CZ"/>
            </a:p>
          </p:txBody>
        </p:sp>
      </p:grpSp>
      <p:sp>
        <p:nvSpPr>
          <p:cNvPr id="295941" name="Text Box 125"/>
          <p:cNvSpPr txBox="1">
            <a:spLocks noChangeArrowheads="1"/>
          </p:cNvSpPr>
          <p:nvPr/>
        </p:nvSpPr>
        <p:spPr bwMode="auto">
          <a:xfrm>
            <a:off x="4248150" y="2230438"/>
            <a:ext cx="460375" cy="519112"/>
          </a:xfrm>
          <a:prstGeom prst="rect">
            <a:avLst/>
          </a:prstGeom>
          <a:noFill/>
          <a:ln w="9525">
            <a:noFill/>
            <a:miter lim="800000"/>
            <a:headEnd/>
            <a:tailEnd/>
          </a:ln>
        </p:spPr>
        <p:txBody>
          <a:bodyPr wrap="none">
            <a:spAutoFit/>
          </a:bodyPr>
          <a:lstStyle/>
          <a:p>
            <a:pPr algn="ctr" eaLnBrk="0" hangingPunct="0"/>
            <a:r>
              <a:rPr lang="en-US" sz="2800"/>
              <a:t>to</a:t>
            </a:r>
          </a:p>
        </p:txBody>
      </p:sp>
      <p:sp>
        <p:nvSpPr>
          <p:cNvPr id="295942" name="Text Box 126"/>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5" name="Group 127"/>
          <p:cNvGrpSpPr>
            <a:grpSpLocks/>
          </p:cNvGrpSpPr>
          <p:nvPr/>
        </p:nvGrpSpPr>
        <p:grpSpPr bwMode="auto">
          <a:xfrm>
            <a:off x="304800" y="4267200"/>
            <a:ext cx="8588375" cy="2251075"/>
            <a:chOff x="192" y="2688"/>
            <a:chExt cx="5410" cy="1418"/>
          </a:xfrm>
        </p:grpSpPr>
        <p:pic>
          <p:nvPicPr>
            <p:cNvPr id="295944" name="Picture 128"/>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295945" name="Text Box 129"/>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62" name="Group 2"/>
          <p:cNvGrpSpPr>
            <a:grpSpLocks/>
          </p:cNvGrpSpPr>
          <p:nvPr/>
        </p:nvGrpSpPr>
        <p:grpSpPr bwMode="auto">
          <a:xfrm>
            <a:off x="304800" y="4267200"/>
            <a:ext cx="8588375" cy="2251075"/>
            <a:chOff x="192" y="2688"/>
            <a:chExt cx="5410" cy="1418"/>
          </a:xfrm>
        </p:grpSpPr>
        <p:pic>
          <p:nvPicPr>
            <p:cNvPr id="296977"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296978"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296963" name="Group 5"/>
          <p:cNvGrpSpPr>
            <a:grpSpLocks/>
          </p:cNvGrpSpPr>
          <p:nvPr/>
        </p:nvGrpSpPr>
        <p:grpSpPr bwMode="auto">
          <a:xfrm>
            <a:off x="933450" y="165100"/>
            <a:ext cx="5257800" cy="6540500"/>
            <a:chOff x="576" y="96"/>
            <a:chExt cx="3312" cy="4120"/>
          </a:xfrm>
        </p:grpSpPr>
        <p:pic>
          <p:nvPicPr>
            <p:cNvPr id="296975" name="Picture 6"/>
            <p:cNvPicPr>
              <a:picLocks noChangeAspect="1" noChangeArrowheads="1"/>
            </p:cNvPicPr>
            <p:nvPr/>
          </p:nvPicPr>
          <p:blipFill>
            <a:blip r:embed="rId3"/>
            <a:srcRect/>
            <a:stretch>
              <a:fillRect/>
            </a:stretch>
          </p:blipFill>
          <p:spPr bwMode="auto">
            <a:xfrm>
              <a:off x="1752" y="96"/>
              <a:ext cx="2136" cy="2344"/>
            </a:xfrm>
            <a:prstGeom prst="rect">
              <a:avLst/>
            </a:prstGeom>
            <a:noFill/>
            <a:ln w="9525">
              <a:noFill/>
              <a:miter lim="800000"/>
              <a:headEnd/>
              <a:tailEnd/>
            </a:ln>
          </p:spPr>
        </p:pic>
        <p:sp>
          <p:nvSpPr>
            <p:cNvPr id="296976" name="Line 7"/>
            <p:cNvSpPr>
              <a:spLocks noChangeShapeType="1"/>
            </p:cNvSpPr>
            <p:nvPr/>
          </p:nvSpPr>
          <p:spPr bwMode="auto">
            <a:xfrm>
              <a:off x="576" y="2536"/>
              <a:ext cx="0" cy="1680"/>
            </a:xfrm>
            <a:prstGeom prst="line">
              <a:avLst/>
            </a:prstGeom>
            <a:noFill/>
            <a:ln w="38100">
              <a:solidFill>
                <a:schemeClr val="accent2"/>
              </a:solidFill>
              <a:prstDash val="dash"/>
              <a:round/>
              <a:headEnd/>
              <a:tailEnd/>
            </a:ln>
          </p:spPr>
          <p:txBody>
            <a:bodyPr wrap="none" anchor="ctr"/>
            <a:lstStyle/>
            <a:p>
              <a:endParaRPr lang="cs-CZ"/>
            </a:p>
          </p:txBody>
        </p:sp>
      </p:grpSp>
      <p:sp>
        <p:nvSpPr>
          <p:cNvPr id="296964" name="Rectangle 8"/>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96965" name="Text Box 9"/>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pic>
        <p:nvPicPr>
          <p:cNvPr id="296966" name="Picture 10"/>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grpSp>
        <p:nvGrpSpPr>
          <p:cNvPr id="296967" name="Group 11"/>
          <p:cNvGrpSpPr>
            <a:grpSpLocks/>
          </p:cNvGrpSpPr>
          <p:nvPr/>
        </p:nvGrpSpPr>
        <p:grpSpPr bwMode="auto">
          <a:xfrm>
            <a:off x="2798763" y="1358900"/>
            <a:ext cx="3297237" cy="2514600"/>
            <a:chOff x="2112" y="768"/>
            <a:chExt cx="2077" cy="1584"/>
          </a:xfrm>
        </p:grpSpPr>
        <p:sp>
          <p:nvSpPr>
            <p:cNvPr id="296973"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296974"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296968" name="Text Box 14"/>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1</a:t>
            </a:r>
          </a:p>
        </p:txBody>
      </p:sp>
      <p:sp>
        <p:nvSpPr>
          <p:cNvPr id="296969" name="Text Box 15"/>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296970"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296971"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296972"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986" name="Group 2"/>
          <p:cNvGrpSpPr>
            <a:grpSpLocks/>
          </p:cNvGrpSpPr>
          <p:nvPr/>
        </p:nvGrpSpPr>
        <p:grpSpPr bwMode="auto">
          <a:xfrm>
            <a:off x="304800" y="4267200"/>
            <a:ext cx="8588375" cy="2251075"/>
            <a:chOff x="192" y="2688"/>
            <a:chExt cx="5410" cy="1418"/>
          </a:xfrm>
        </p:grpSpPr>
        <p:pic>
          <p:nvPicPr>
            <p:cNvPr id="298001"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298002"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297987" name="Group 5"/>
          <p:cNvGrpSpPr>
            <a:grpSpLocks/>
          </p:cNvGrpSpPr>
          <p:nvPr/>
        </p:nvGrpSpPr>
        <p:grpSpPr bwMode="auto">
          <a:xfrm>
            <a:off x="1104900" y="165100"/>
            <a:ext cx="5086350" cy="6527800"/>
            <a:chOff x="684" y="104"/>
            <a:chExt cx="3204" cy="4112"/>
          </a:xfrm>
        </p:grpSpPr>
        <p:pic>
          <p:nvPicPr>
            <p:cNvPr id="297999"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298000" name="Line 7"/>
            <p:cNvSpPr>
              <a:spLocks noChangeShapeType="1"/>
            </p:cNvSpPr>
            <p:nvPr/>
          </p:nvSpPr>
          <p:spPr bwMode="auto">
            <a:xfrm>
              <a:off x="684" y="2536"/>
              <a:ext cx="0" cy="1680"/>
            </a:xfrm>
            <a:prstGeom prst="line">
              <a:avLst/>
            </a:prstGeom>
            <a:noFill/>
            <a:ln w="38100">
              <a:solidFill>
                <a:schemeClr val="accent2"/>
              </a:solidFill>
              <a:prstDash val="dash"/>
              <a:round/>
              <a:headEnd/>
              <a:tailEnd/>
            </a:ln>
          </p:spPr>
          <p:txBody>
            <a:bodyPr wrap="none" anchor="ctr"/>
            <a:lstStyle/>
            <a:p>
              <a:endParaRPr lang="cs-CZ"/>
            </a:p>
          </p:txBody>
        </p:sp>
      </p:grpSp>
      <p:sp>
        <p:nvSpPr>
          <p:cNvPr id="297988" name="Rectangle 8"/>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97989" name="Text Box 9"/>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pic>
        <p:nvPicPr>
          <p:cNvPr id="297990" name="Picture 10"/>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grpSp>
        <p:nvGrpSpPr>
          <p:cNvPr id="297991" name="Group 11"/>
          <p:cNvGrpSpPr>
            <a:grpSpLocks/>
          </p:cNvGrpSpPr>
          <p:nvPr/>
        </p:nvGrpSpPr>
        <p:grpSpPr bwMode="auto">
          <a:xfrm>
            <a:off x="2798763" y="1358900"/>
            <a:ext cx="3297237" cy="2514600"/>
            <a:chOff x="2112" y="768"/>
            <a:chExt cx="2077" cy="1584"/>
          </a:xfrm>
        </p:grpSpPr>
        <p:sp>
          <p:nvSpPr>
            <p:cNvPr id="297997"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297998"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297992" name="Text Box 14"/>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2</a:t>
            </a:r>
          </a:p>
        </p:txBody>
      </p:sp>
      <p:sp>
        <p:nvSpPr>
          <p:cNvPr id="297993" name="Text Box 15"/>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297994"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297995"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297996"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228600" y="-76200"/>
            <a:ext cx="8686800" cy="1143000"/>
          </a:xfrm>
        </p:spPr>
        <p:txBody>
          <a:bodyPr/>
          <a:lstStyle/>
          <a:p>
            <a:r>
              <a:rPr lang="en-US" sz="4000" i="1" smtClean="0">
                <a:ea typeface="ＭＳ Ｐゴシック" charset="-128"/>
              </a:rPr>
              <a:t>Any</a:t>
            </a:r>
            <a:r>
              <a:rPr lang="en-US" smtClean="0">
                <a:ea typeface="ＭＳ Ｐゴシック" charset="-128"/>
              </a:rPr>
              <a:t> </a:t>
            </a:r>
            <a:r>
              <a:rPr lang="en-US" smtClean="0">
                <a:solidFill>
                  <a:srgbClr val="FF0000"/>
                </a:solidFill>
                <a:ea typeface="ＭＳ Ｐゴシック" charset="-128"/>
              </a:rPr>
              <a:t>1d </a:t>
            </a:r>
            <a:r>
              <a:rPr lang="en-US" smtClean="0">
                <a:solidFill>
                  <a:schemeClr val="tx1"/>
                </a:solidFill>
                <a:ea typeface="ＭＳ Ｐゴシック" charset="-128"/>
              </a:rPr>
              <a:t>Periodic System has a Gap</a:t>
            </a:r>
            <a:endParaRPr lang="en-US" smtClean="0">
              <a:ea typeface="ＭＳ Ｐゴシック" charset="-128"/>
            </a:endParaRPr>
          </a:p>
        </p:txBody>
      </p:sp>
      <p:sp>
        <p:nvSpPr>
          <p:cNvPr id="58371" name="Rectangle 1027"/>
          <p:cNvSpPr>
            <a:spLocks noChangeArrowheads="1"/>
          </p:cNvSpPr>
          <p:nvPr/>
        </p:nvSpPr>
        <p:spPr bwMode="auto">
          <a:xfrm>
            <a:off x="4457700" y="1584325"/>
            <a:ext cx="4533900" cy="14478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8372" name="Text Box 1028"/>
          <p:cNvSpPr txBox="1">
            <a:spLocks noChangeArrowheads="1"/>
          </p:cNvSpPr>
          <p:nvPr/>
        </p:nvSpPr>
        <p:spPr bwMode="auto">
          <a:xfrm>
            <a:off x="6551613" y="2057400"/>
            <a:ext cx="423862" cy="461963"/>
          </a:xfrm>
          <a:prstGeom prst="rect">
            <a:avLst/>
          </a:prstGeom>
          <a:noFill/>
          <a:ln w="9525">
            <a:noFill/>
            <a:miter lim="800000"/>
            <a:headEnd/>
            <a:tailEnd/>
          </a:ln>
        </p:spPr>
        <p:txBody>
          <a:bodyPr wrap="none">
            <a:spAutoFit/>
          </a:bodyPr>
          <a:lstStyle/>
          <a:p>
            <a:pPr algn="ctr" eaLnBrk="0" hangingPunct="0"/>
            <a:r>
              <a:rPr lang="en-US"/>
              <a:t>ε</a:t>
            </a:r>
            <a:r>
              <a:rPr lang="en-US" baseline="-25000"/>
              <a:t>1</a:t>
            </a:r>
            <a:endParaRPr lang="en-US"/>
          </a:p>
        </p:txBody>
      </p:sp>
      <p:sp>
        <p:nvSpPr>
          <p:cNvPr id="58373" name="Text Box 1029"/>
          <p:cNvSpPr txBox="1">
            <a:spLocks noChangeArrowheads="1"/>
          </p:cNvSpPr>
          <p:nvPr/>
        </p:nvSpPr>
        <p:spPr bwMode="auto">
          <a:xfrm>
            <a:off x="5726113" y="3062288"/>
            <a:ext cx="206375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ε(</a:t>
            </a:r>
            <a:r>
              <a:rPr lang="en-US" sz="2800" i="1">
                <a:solidFill>
                  <a:srgbClr val="FF0000"/>
                </a:solidFill>
              </a:rPr>
              <a:t>x</a:t>
            </a:r>
            <a:r>
              <a:rPr lang="en-US" sz="2800">
                <a:solidFill>
                  <a:srgbClr val="FF0000"/>
                </a:solidFill>
              </a:rPr>
              <a:t>) = ε(</a:t>
            </a:r>
            <a:r>
              <a:rPr lang="en-US" sz="2800" i="1">
                <a:solidFill>
                  <a:srgbClr val="FF0000"/>
                </a:solidFill>
              </a:rPr>
              <a:t>x</a:t>
            </a:r>
            <a:r>
              <a:rPr lang="en-US" sz="2800">
                <a:solidFill>
                  <a:srgbClr val="FF0000"/>
                </a:solidFill>
              </a:rPr>
              <a:t>+</a:t>
            </a:r>
            <a:r>
              <a:rPr lang="en-US" sz="2800" i="1">
                <a:solidFill>
                  <a:srgbClr val="FF0000"/>
                </a:solidFill>
              </a:rPr>
              <a:t>a</a:t>
            </a:r>
            <a:r>
              <a:rPr lang="en-US" sz="2800">
                <a:solidFill>
                  <a:srgbClr val="FF0000"/>
                </a:solidFill>
              </a:rPr>
              <a:t>)</a:t>
            </a:r>
          </a:p>
        </p:txBody>
      </p:sp>
      <p:sp>
        <p:nvSpPr>
          <p:cNvPr id="58374" name="Line 1030"/>
          <p:cNvSpPr>
            <a:spLocks noChangeShapeType="1"/>
          </p:cNvSpPr>
          <p:nvPr/>
        </p:nvSpPr>
        <p:spPr bwMode="auto">
          <a:xfrm>
            <a:off x="4457700" y="3184525"/>
            <a:ext cx="762000" cy="0"/>
          </a:xfrm>
          <a:prstGeom prst="line">
            <a:avLst/>
          </a:prstGeom>
          <a:noFill/>
          <a:ln w="9525">
            <a:solidFill>
              <a:srgbClr val="FF0000"/>
            </a:solidFill>
            <a:round/>
            <a:headEnd type="triangle" w="med" len="med"/>
            <a:tailEnd type="triangle" w="med" len="med"/>
          </a:ln>
        </p:spPr>
        <p:txBody>
          <a:bodyPr wrap="none" anchor="ctr"/>
          <a:lstStyle/>
          <a:p>
            <a:endParaRPr lang="cs-CZ"/>
          </a:p>
        </p:txBody>
      </p:sp>
      <p:sp>
        <p:nvSpPr>
          <p:cNvPr id="58375" name="Text Box 1031"/>
          <p:cNvSpPr txBox="1">
            <a:spLocks noChangeArrowheads="1"/>
          </p:cNvSpPr>
          <p:nvPr/>
        </p:nvSpPr>
        <p:spPr bwMode="auto">
          <a:xfrm>
            <a:off x="4686300" y="310832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58376" name="Line 1032"/>
          <p:cNvSpPr>
            <a:spLocks noChangeShapeType="1"/>
          </p:cNvSpPr>
          <p:nvPr/>
        </p:nvSpPr>
        <p:spPr bwMode="auto">
          <a:xfrm flipV="1">
            <a:off x="4267200" y="4114800"/>
            <a:ext cx="0" cy="1981200"/>
          </a:xfrm>
          <a:prstGeom prst="line">
            <a:avLst/>
          </a:prstGeom>
          <a:noFill/>
          <a:ln w="9525">
            <a:solidFill>
              <a:schemeClr val="tx1"/>
            </a:solidFill>
            <a:round/>
            <a:headEnd/>
            <a:tailEnd type="triangle" w="med" len="med"/>
          </a:ln>
        </p:spPr>
        <p:txBody>
          <a:bodyPr wrap="none" anchor="ctr"/>
          <a:lstStyle/>
          <a:p>
            <a:endParaRPr lang="cs-CZ"/>
          </a:p>
        </p:txBody>
      </p:sp>
      <p:sp>
        <p:nvSpPr>
          <p:cNvPr id="58377" name="Line 1033"/>
          <p:cNvSpPr>
            <a:spLocks noChangeShapeType="1"/>
          </p:cNvSpPr>
          <p:nvPr/>
        </p:nvSpPr>
        <p:spPr bwMode="auto">
          <a:xfrm>
            <a:off x="4267200" y="6096000"/>
            <a:ext cx="3733800" cy="0"/>
          </a:xfrm>
          <a:prstGeom prst="line">
            <a:avLst/>
          </a:prstGeom>
          <a:noFill/>
          <a:ln w="9525">
            <a:solidFill>
              <a:schemeClr val="tx1"/>
            </a:solidFill>
            <a:round/>
            <a:headEnd/>
            <a:tailEnd type="triangle" w="med" len="med"/>
          </a:ln>
        </p:spPr>
        <p:txBody>
          <a:bodyPr wrap="none" anchor="ctr"/>
          <a:lstStyle/>
          <a:p>
            <a:endParaRPr lang="cs-CZ"/>
          </a:p>
        </p:txBody>
      </p:sp>
      <p:sp>
        <p:nvSpPr>
          <p:cNvPr id="58378" name="Line 1034"/>
          <p:cNvSpPr>
            <a:spLocks noChangeShapeType="1"/>
          </p:cNvSpPr>
          <p:nvPr/>
        </p:nvSpPr>
        <p:spPr bwMode="auto">
          <a:xfrm>
            <a:off x="6781800" y="4267200"/>
            <a:ext cx="0" cy="1981200"/>
          </a:xfrm>
          <a:prstGeom prst="line">
            <a:avLst/>
          </a:prstGeom>
          <a:noFill/>
          <a:ln w="9525">
            <a:solidFill>
              <a:schemeClr val="tx1"/>
            </a:solidFill>
            <a:prstDash val="dash"/>
            <a:round/>
            <a:headEnd/>
            <a:tailEnd/>
          </a:ln>
        </p:spPr>
        <p:txBody>
          <a:bodyPr wrap="none" anchor="ctr"/>
          <a:lstStyle/>
          <a:p>
            <a:endParaRPr lang="cs-CZ"/>
          </a:p>
        </p:txBody>
      </p:sp>
      <p:sp>
        <p:nvSpPr>
          <p:cNvPr id="58379" name="Line 1035"/>
          <p:cNvSpPr>
            <a:spLocks noChangeShapeType="1"/>
          </p:cNvSpPr>
          <p:nvPr/>
        </p:nvSpPr>
        <p:spPr bwMode="auto">
          <a:xfrm flipH="1">
            <a:off x="533400" y="6096000"/>
            <a:ext cx="3733800" cy="0"/>
          </a:xfrm>
          <a:prstGeom prst="line">
            <a:avLst/>
          </a:prstGeom>
          <a:noFill/>
          <a:ln w="9525">
            <a:solidFill>
              <a:schemeClr val="tx1"/>
            </a:solidFill>
            <a:round/>
            <a:headEnd/>
            <a:tailEnd type="triangle" w="med" len="med"/>
          </a:ln>
        </p:spPr>
        <p:txBody>
          <a:bodyPr wrap="none" anchor="ctr"/>
          <a:lstStyle/>
          <a:p>
            <a:endParaRPr lang="cs-CZ"/>
          </a:p>
        </p:txBody>
      </p:sp>
      <p:sp>
        <p:nvSpPr>
          <p:cNvPr id="58380" name="Line 1036"/>
          <p:cNvSpPr>
            <a:spLocks noChangeShapeType="1"/>
          </p:cNvSpPr>
          <p:nvPr/>
        </p:nvSpPr>
        <p:spPr bwMode="auto">
          <a:xfrm flipH="1">
            <a:off x="1752600" y="4267200"/>
            <a:ext cx="0" cy="1981200"/>
          </a:xfrm>
          <a:prstGeom prst="line">
            <a:avLst/>
          </a:prstGeom>
          <a:noFill/>
          <a:ln w="9525">
            <a:solidFill>
              <a:schemeClr val="tx1"/>
            </a:solidFill>
            <a:prstDash val="dash"/>
            <a:round/>
            <a:headEnd/>
            <a:tailEnd/>
          </a:ln>
        </p:spPr>
        <p:txBody>
          <a:bodyPr wrap="none" anchor="ctr"/>
          <a:lstStyle/>
          <a:p>
            <a:endParaRPr lang="cs-CZ"/>
          </a:p>
        </p:txBody>
      </p:sp>
      <p:sp>
        <p:nvSpPr>
          <p:cNvPr id="58381" name="Rectangle 1037"/>
          <p:cNvSpPr>
            <a:spLocks noChangeArrowheads="1"/>
          </p:cNvSpPr>
          <p:nvPr/>
        </p:nvSpPr>
        <p:spPr bwMode="auto">
          <a:xfrm>
            <a:off x="7951788" y="5881688"/>
            <a:ext cx="341312"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k</a:t>
            </a:r>
          </a:p>
        </p:txBody>
      </p:sp>
      <p:sp>
        <p:nvSpPr>
          <p:cNvPr id="58382" name="Rectangle 1038"/>
          <p:cNvSpPr>
            <a:spLocks noChangeArrowheads="1"/>
          </p:cNvSpPr>
          <p:nvPr/>
        </p:nvSpPr>
        <p:spPr bwMode="auto">
          <a:xfrm>
            <a:off x="4030663" y="3657600"/>
            <a:ext cx="444500" cy="954088"/>
          </a:xfrm>
          <a:prstGeom prst="rect">
            <a:avLst/>
          </a:prstGeom>
          <a:noFill/>
          <a:ln w="9525">
            <a:noFill/>
            <a:miter lim="800000"/>
            <a:headEnd/>
            <a:tailEnd/>
          </a:ln>
        </p:spPr>
        <p:txBody>
          <a:bodyPr wrap="none">
            <a:spAutoFit/>
          </a:bodyPr>
          <a:lstStyle/>
          <a:p>
            <a:pPr algn="ctr" eaLnBrk="0" hangingPunct="0"/>
            <a:r>
              <a:rPr lang="en-US" sz="2800">
                <a:solidFill>
                  <a:srgbClr val="FF0000"/>
                </a:solidFill>
              </a:rPr>
              <a:t>ω</a:t>
            </a:r>
          </a:p>
          <a:p>
            <a:pPr algn="ctr" eaLnBrk="0" hangingPunct="0"/>
            <a:endParaRPr lang="en-US" sz="2800" i="1">
              <a:solidFill>
                <a:srgbClr val="FF0000"/>
              </a:solidFill>
            </a:endParaRPr>
          </a:p>
        </p:txBody>
      </p:sp>
      <p:sp>
        <p:nvSpPr>
          <p:cNvPr id="58383" name="Rectangle 1039"/>
          <p:cNvSpPr>
            <a:spLocks noChangeArrowheads="1"/>
          </p:cNvSpPr>
          <p:nvPr/>
        </p:nvSpPr>
        <p:spPr bwMode="auto">
          <a:xfrm>
            <a:off x="4067175" y="6110288"/>
            <a:ext cx="361950"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0</a:t>
            </a:r>
            <a:endParaRPr lang="en-US" sz="2800" i="1">
              <a:solidFill>
                <a:schemeClr val="accent2"/>
              </a:solidFill>
            </a:endParaRPr>
          </a:p>
        </p:txBody>
      </p:sp>
      <p:sp>
        <p:nvSpPr>
          <p:cNvPr id="58384" name="Rectangle 1040"/>
          <p:cNvSpPr>
            <a:spLocks noChangeArrowheads="1"/>
          </p:cNvSpPr>
          <p:nvPr/>
        </p:nvSpPr>
        <p:spPr bwMode="auto">
          <a:xfrm>
            <a:off x="6459538" y="6184900"/>
            <a:ext cx="655637"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π/</a:t>
            </a:r>
            <a:r>
              <a:rPr lang="en-US" sz="2800" i="1">
                <a:solidFill>
                  <a:schemeClr val="accent2"/>
                </a:solidFill>
              </a:rPr>
              <a:t>a</a:t>
            </a:r>
          </a:p>
        </p:txBody>
      </p:sp>
      <p:sp>
        <p:nvSpPr>
          <p:cNvPr id="58385" name="Rectangle 1041"/>
          <p:cNvSpPr>
            <a:spLocks noChangeArrowheads="1"/>
          </p:cNvSpPr>
          <p:nvPr/>
        </p:nvSpPr>
        <p:spPr bwMode="auto">
          <a:xfrm>
            <a:off x="1312863" y="6172200"/>
            <a:ext cx="833437" cy="519113"/>
          </a:xfrm>
          <a:prstGeom prst="rect">
            <a:avLst/>
          </a:prstGeom>
          <a:noFill/>
          <a:ln w="9525">
            <a:noFill/>
            <a:miter lim="800000"/>
            <a:headEnd/>
            <a:tailEnd/>
          </a:ln>
        </p:spPr>
        <p:txBody>
          <a:bodyPr wrap="none">
            <a:spAutoFit/>
          </a:bodyPr>
          <a:lstStyle/>
          <a:p>
            <a:pPr algn="ctr" eaLnBrk="0" hangingPunct="0"/>
            <a:r>
              <a:rPr lang="en-US" sz="2800">
                <a:solidFill>
                  <a:schemeClr val="bg2"/>
                </a:solidFill>
              </a:rPr>
              <a:t>–π/</a:t>
            </a:r>
            <a:r>
              <a:rPr lang="en-US" sz="2800" i="1">
                <a:solidFill>
                  <a:schemeClr val="bg2"/>
                </a:solidFill>
              </a:rPr>
              <a:t>a</a:t>
            </a:r>
          </a:p>
        </p:txBody>
      </p:sp>
      <p:sp>
        <p:nvSpPr>
          <p:cNvPr id="58386" name="Rectangle 1042"/>
          <p:cNvSpPr>
            <a:spLocks noChangeArrowheads="1"/>
          </p:cNvSpPr>
          <p:nvPr/>
        </p:nvSpPr>
        <p:spPr bwMode="auto">
          <a:xfrm>
            <a:off x="0" y="762000"/>
            <a:ext cx="9109075" cy="581025"/>
          </a:xfrm>
          <a:prstGeom prst="rect">
            <a:avLst/>
          </a:prstGeom>
          <a:noFill/>
          <a:ln w="9525">
            <a:noFill/>
            <a:miter lim="800000"/>
            <a:headEnd/>
            <a:tailEnd/>
          </a:ln>
        </p:spPr>
        <p:txBody>
          <a:bodyPr>
            <a:spAutoFit/>
          </a:bodyPr>
          <a:lstStyle/>
          <a:p>
            <a:pPr algn="ctr" eaLnBrk="0" hangingPunct="0"/>
            <a:r>
              <a:rPr lang="en-US" sz="1600"/>
              <a:t>[ Lord Rayleigh, </a:t>
            </a:r>
            <a:r>
              <a:rPr lang="ja-JP" altLang="en-US" sz="1600"/>
              <a:t>“</a:t>
            </a:r>
            <a:r>
              <a:rPr lang="en-US" altLang="ja-JP" sz="1600"/>
              <a:t>On the maintenance of vibrations by forces of double frequency, and on the propagation of waves through a medium endowed with a periodic structure,</a:t>
            </a:r>
            <a:r>
              <a:rPr lang="ja-JP" altLang="en-US" sz="1600"/>
              <a:t>”</a:t>
            </a:r>
            <a:r>
              <a:rPr lang="en-US" altLang="ja-JP" sz="1600"/>
              <a:t> </a:t>
            </a:r>
            <a:r>
              <a:rPr lang="en-US" altLang="ja-JP" sz="1600" i="1"/>
              <a:t>Philosophical Magazine </a:t>
            </a:r>
            <a:r>
              <a:rPr lang="en-US" altLang="ja-JP" sz="1600" b="1"/>
              <a:t>24</a:t>
            </a:r>
            <a:r>
              <a:rPr lang="en-US" altLang="ja-JP" sz="1600"/>
              <a:t>, 145–159 (1887). ]</a:t>
            </a:r>
            <a:endParaRPr lang="en-US" sz="1600"/>
          </a:p>
        </p:txBody>
      </p:sp>
      <p:sp>
        <p:nvSpPr>
          <p:cNvPr id="58387" name="Text Box 1043"/>
          <p:cNvSpPr txBox="1">
            <a:spLocks noChangeArrowheads="1"/>
          </p:cNvSpPr>
          <p:nvPr/>
        </p:nvSpPr>
        <p:spPr bwMode="auto">
          <a:xfrm>
            <a:off x="511175" y="1828800"/>
            <a:ext cx="3228975" cy="946150"/>
          </a:xfrm>
          <a:prstGeom prst="rect">
            <a:avLst/>
          </a:prstGeom>
          <a:noFill/>
          <a:ln w="9525">
            <a:noFill/>
            <a:miter lim="800000"/>
            <a:headEnd/>
            <a:tailEnd/>
          </a:ln>
        </p:spPr>
        <p:txBody>
          <a:bodyPr wrap="none">
            <a:spAutoFit/>
          </a:bodyPr>
          <a:lstStyle/>
          <a:p>
            <a:pPr algn="ctr" eaLnBrk="0" hangingPunct="0"/>
            <a:r>
              <a:rPr lang="en-US" sz="2800"/>
              <a:t>Treat it as</a:t>
            </a:r>
          </a:p>
          <a:p>
            <a:pPr algn="ctr" eaLnBrk="0" hangingPunct="0"/>
            <a:r>
              <a:rPr lang="ja-JP" altLang="en-US" sz="2800">
                <a:solidFill>
                  <a:schemeClr val="accent2"/>
                </a:solidFill>
              </a:rPr>
              <a:t>“</a:t>
            </a:r>
            <a:r>
              <a:rPr lang="en-US" altLang="ja-JP" sz="2800">
                <a:solidFill>
                  <a:schemeClr val="accent2"/>
                </a:solidFill>
              </a:rPr>
              <a:t>artificially</a:t>
            </a:r>
            <a:r>
              <a:rPr lang="ja-JP" altLang="en-US" sz="2800">
                <a:solidFill>
                  <a:schemeClr val="accent2"/>
                </a:solidFill>
              </a:rPr>
              <a:t>”</a:t>
            </a:r>
            <a:r>
              <a:rPr lang="en-US" altLang="ja-JP" sz="2800"/>
              <a:t> periodic</a:t>
            </a:r>
            <a:endParaRPr lang="en-US" sz="2800"/>
          </a:p>
        </p:txBody>
      </p:sp>
      <p:sp>
        <p:nvSpPr>
          <p:cNvPr id="58388" name="Line 1044"/>
          <p:cNvSpPr>
            <a:spLocks noChangeShapeType="1"/>
          </p:cNvSpPr>
          <p:nvPr/>
        </p:nvSpPr>
        <p:spPr bwMode="auto">
          <a:xfrm flipV="1">
            <a:off x="4267200" y="5181600"/>
            <a:ext cx="2514600" cy="914400"/>
          </a:xfrm>
          <a:prstGeom prst="line">
            <a:avLst/>
          </a:prstGeom>
          <a:noFill/>
          <a:ln w="19050">
            <a:solidFill>
              <a:srgbClr val="FF0000"/>
            </a:solidFill>
            <a:round/>
            <a:headEnd/>
            <a:tailEnd/>
          </a:ln>
        </p:spPr>
        <p:txBody>
          <a:bodyPr wrap="none" anchor="ctr"/>
          <a:lstStyle/>
          <a:p>
            <a:endParaRPr lang="cs-CZ"/>
          </a:p>
        </p:txBody>
      </p:sp>
      <p:sp>
        <p:nvSpPr>
          <p:cNvPr id="58389" name="Line 1045"/>
          <p:cNvSpPr>
            <a:spLocks noChangeShapeType="1"/>
          </p:cNvSpPr>
          <p:nvPr/>
        </p:nvSpPr>
        <p:spPr bwMode="auto">
          <a:xfrm flipV="1">
            <a:off x="6781800" y="4267200"/>
            <a:ext cx="2514600" cy="914400"/>
          </a:xfrm>
          <a:prstGeom prst="line">
            <a:avLst/>
          </a:prstGeom>
          <a:noFill/>
          <a:ln w="9525">
            <a:solidFill>
              <a:schemeClr val="bg2"/>
            </a:solidFill>
            <a:round/>
            <a:headEnd/>
            <a:tailEnd/>
          </a:ln>
        </p:spPr>
        <p:txBody>
          <a:bodyPr wrap="none" anchor="ctr"/>
          <a:lstStyle/>
          <a:p>
            <a:endParaRPr lang="cs-CZ"/>
          </a:p>
        </p:txBody>
      </p:sp>
      <p:sp>
        <p:nvSpPr>
          <p:cNvPr id="58390" name="Line 1046"/>
          <p:cNvSpPr>
            <a:spLocks noChangeShapeType="1"/>
          </p:cNvSpPr>
          <p:nvPr/>
        </p:nvSpPr>
        <p:spPr bwMode="auto">
          <a:xfrm flipH="1" flipV="1">
            <a:off x="1752600" y="5181600"/>
            <a:ext cx="2514600" cy="914400"/>
          </a:xfrm>
          <a:prstGeom prst="line">
            <a:avLst/>
          </a:prstGeom>
          <a:noFill/>
          <a:ln w="12700">
            <a:solidFill>
              <a:srgbClr val="FF7C80"/>
            </a:solidFill>
            <a:round/>
            <a:headEnd/>
            <a:tailEnd/>
          </a:ln>
        </p:spPr>
        <p:txBody>
          <a:bodyPr wrap="none" anchor="ctr"/>
          <a:lstStyle/>
          <a:p>
            <a:endParaRPr lang="cs-CZ"/>
          </a:p>
        </p:txBody>
      </p:sp>
      <p:sp>
        <p:nvSpPr>
          <p:cNvPr id="58391" name="Line 1047"/>
          <p:cNvSpPr>
            <a:spLocks noChangeShapeType="1"/>
          </p:cNvSpPr>
          <p:nvPr/>
        </p:nvSpPr>
        <p:spPr bwMode="auto">
          <a:xfrm flipH="1" flipV="1">
            <a:off x="-762000" y="4267200"/>
            <a:ext cx="2514600" cy="914400"/>
          </a:xfrm>
          <a:prstGeom prst="line">
            <a:avLst/>
          </a:prstGeom>
          <a:noFill/>
          <a:ln w="9525">
            <a:solidFill>
              <a:schemeClr val="bg2"/>
            </a:solidFill>
            <a:round/>
            <a:headEnd/>
            <a:tailEnd/>
          </a:ln>
        </p:spPr>
        <p:txBody>
          <a:bodyPr wrap="none" anchor="ctr"/>
          <a:lstStyle/>
          <a:p>
            <a:endParaRPr lang="cs-CZ"/>
          </a:p>
        </p:txBody>
      </p:sp>
      <p:grpSp>
        <p:nvGrpSpPr>
          <p:cNvPr id="2" name="Group 1058"/>
          <p:cNvGrpSpPr>
            <a:grpSpLocks/>
          </p:cNvGrpSpPr>
          <p:nvPr/>
        </p:nvGrpSpPr>
        <p:grpSpPr bwMode="auto">
          <a:xfrm>
            <a:off x="215900" y="3352800"/>
            <a:ext cx="6565900" cy="1828800"/>
            <a:chOff x="136" y="2112"/>
            <a:chExt cx="4136" cy="1152"/>
          </a:xfrm>
        </p:grpSpPr>
        <p:sp>
          <p:nvSpPr>
            <p:cNvPr id="58398" name="Line 1048"/>
            <p:cNvSpPr>
              <a:spLocks noChangeShapeType="1"/>
            </p:cNvSpPr>
            <p:nvPr/>
          </p:nvSpPr>
          <p:spPr bwMode="auto">
            <a:xfrm flipH="1" flipV="1">
              <a:off x="2688" y="2688"/>
              <a:ext cx="1584" cy="576"/>
            </a:xfrm>
            <a:prstGeom prst="line">
              <a:avLst/>
            </a:prstGeom>
            <a:noFill/>
            <a:ln w="19050">
              <a:solidFill>
                <a:srgbClr val="FF0000"/>
              </a:solidFill>
              <a:round/>
              <a:headEnd/>
              <a:tailEnd/>
            </a:ln>
          </p:spPr>
          <p:txBody>
            <a:bodyPr wrap="none" anchor="ctr"/>
            <a:lstStyle/>
            <a:p>
              <a:endParaRPr lang="cs-CZ"/>
            </a:p>
          </p:txBody>
        </p:sp>
        <p:sp>
          <p:nvSpPr>
            <p:cNvPr id="58399" name="Line 1049"/>
            <p:cNvSpPr>
              <a:spLocks noChangeShapeType="1"/>
            </p:cNvSpPr>
            <p:nvPr/>
          </p:nvSpPr>
          <p:spPr bwMode="auto">
            <a:xfrm flipV="1">
              <a:off x="1104" y="2688"/>
              <a:ext cx="1584" cy="576"/>
            </a:xfrm>
            <a:prstGeom prst="line">
              <a:avLst/>
            </a:prstGeom>
            <a:noFill/>
            <a:ln w="9525">
              <a:solidFill>
                <a:srgbClr val="FF7C80"/>
              </a:solidFill>
              <a:round/>
              <a:headEnd/>
              <a:tailEnd/>
            </a:ln>
          </p:spPr>
          <p:txBody>
            <a:bodyPr wrap="none" anchor="ctr"/>
            <a:lstStyle/>
            <a:p>
              <a:endParaRPr lang="cs-CZ"/>
            </a:p>
          </p:txBody>
        </p:sp>
        <p:sp>
          <p:nvSpPr>
            <p:cNvPr id="58400" name="Freeform 1051"/>
            <p:cNvSpPr>
              <a:spLocks/>
            </p:cNvSpPr>
            <p:nvPr/>
          </p:nvSpPr>
          <p:spPr bwMode="auto">
            <a:xfrm>
              <a:off x="432" y="2784"/>
              <a:ext cx="2736" cy="368"/>
            </a:xfrm>
            <a:custGeom>
              <a:avLst/>
              <a:gdLst>
                <a:gd name="T0" fmla="*/ 0 w 2736"/>
                <a:gd name="T1" fmla="*/ 216 h 368"/>
                <a:gd name="T2" fmla="*/ 240 w 2736"/>
                <a:gd name="T3" fmla="*/ 24 h 368"/>
                <a:gd name="T4" fmla="*/ 720 w 2736"/>
                <a:gd name="T5" fmla="*/ 72 h 368"/>
                <a:gd name="T6" fmla="*/ 2016 w 2736"/>
                <a:gd name="T7" fmla="*/ 360 h 368"/>
                <a:gd name="T8" fmla="*/ 2736 w 2736"/>
                <a:gd name="T9" fmla="*/ 120 h 368"/>
                <a:gd name="T10" fmla="*/ 0 60000 65536"/>
                <a:gd name="T11" fmla="*/ 0 60000 65536"/>
                <a:gd name="T12" fmla="*/ 0 60000 65536"/>
                <a:gd name="T13" fmla="*/ 0 60000 65536"/>
                <a:gd name="T14" fmla="*/ 0 60000 65536"/>
                <a:gd name="T15" fmla="*/ 0 w 2736"/>
                <a:gd name="T16" fmla="*/ 0 h 368"/>
                <a:gd name="T17" fmla="*/ 2736 w 2736"/>
                <a:gd name="T18" fmla="*/ 368 h 368"/>
              </a:gdLst>
              <a:ahLst/>
              <a:cxnLst>
                <a:cxn ang="T10">
                  <a:pos x="T0" y="T1"/>
                </a:cxn>
                <a:cxn ang="T11">
                  <a:pos x="T2" y="T3"/>
                </a:cxn>
                <a:cxn ang="T12">
                  <a:pos x="T4" y="T5"/>
                </a:cxn>
                <a:cxn ang="T13">
                  <a:pos x="T6" y="T7"/>
                </a:cxn>
                <a:cxn ang="T14">
                  <a:pos x="T8" y="T9"/>
                </a:cxn>
              </a:cxnLst>
              <a:rect l="T15" t="T16" r="T17" b="T18"/>
              <a:pathLst>
                <a:path w="2736" h="368">
                  <a:moveTo>
                    <a:pt x="0" y="216"/>
                  </a:moveTo>
                  <a:cubicBezTo>
                    <a:pt x="60" y="132"/>
                    <a:pt x="120" y="48"/>
                    <a:pt x="240" y="24"/>
                  </a:cubicBezTo>
                  <a:cubicBezTo>
                    <a:pt x="360" y="0"/>
                    <a:pt x="424" y="16"/>
                    <a:pt x="720" y="72"/>
                  </a:cubicBezTo>
                  <a:cubicBezTo>
                    <a:pt x="1016" y="128"/>
                    <a:pt x="1680" y="352"/>
                    <a:pt x="2016" y="360"/>
                  </a:cubicBezTo>
                  <a:cubicBezTo>
                    <a:pt x="2352" y="368"/>
                    <a:pt x="2544" y="244"/>
                    <a:pt x="2736" y="120"/>
                  </a:cubicBezTo>
                </a:path>
              </a:pathLst>
            </a:custGeom>
            <a:noFill/>
            <a:ln w="28575">
              <a:solidFill>
                <a:schemeClr val="tx1"/>
              </a:solidFill>
              <a:round/>
              <a:headEnd/>
              <a:tailEnd type="triangle" w="med" len="med"/>
            </a:ln>
          </p:spPr>
          <p:txBody>
            <a:bodyPr wrap="none" anchor="ctr"/>
            <a:lstStyle/>
            <a:p>
              <a:endParaRPr lang="cs-CZ"/>
            </a:p>
          </p:txBody>
        </p:sp>
        <p:sp>
          <p:nvSpPr>
            <p:cNvPr id="58401" name="Text Box 1052"/>
            <p:cNvSpPr txBox="1">
              <a:spLocks noChangeArrowheads="1"/>
            </p:cNvSpPr>
            <p:nvPr/>
          </p:nvSpPr>
          <p:spPr bwMode="auto">
            <a:xfrm>
              <a:off x="136" y="2112"/>
              <a:ext cx="1928" cy="596"/>
            </a:xfrm>
            <a:prstGeom prst="rect">
              <a:avLst/>
            </a:prstGeom>
            <a:noFill/>
            <a:ln w="9525">
              <a:noFill/>
              <a:miter lim="800000"/>
              <a:headEnd/>
              <a:tailEnd/>
            </a:ln>
          </p:spPr>
          <p:txBody>
            <a:bodyPr wrap="none">
              <a:spAutoFit/>
            </a:bodyPr>
            <a:lstStyle/>
            <a:p>
              <a:pPr algn="ctr" eaLnBrk="0" hangingPunct="0"/>
              <a:r>
                <a:rPr lang="en-US" sz="2800"/>
                <a:t>bands are </a:t>
              </a:r>
              <a:r>
                <a:rPr lang="ja-JP" altLang="en-US" sz="2800"/>
                <a:t>“</a:t>
              </a:r>
              <a:r>
                <a:rPr lang="en-US" altLang="ja-JP" sz="2800"/>
                <a:t>folded</a:t>
              </a:r>
              <a:r>
                <a:rPr lang="ja-JP" altLang="en-US" sz="2800"/>
                <a:t>”</a:t>
              </a:r>
              <a:endParaRPr lang="en-US" altLang="ja-JP" sz="2800"/>
            </a:p>
            <a:p>
              <a:pPr algn="ctr" eaLnBrk="0" hangingPunct="0"/>
              <a:r>
                <a:rPr lang="en-US" sz="2800"/>
                <a:t>by 2π/</a:t>
              </a:r>
              <a:r>
                <a:rPr lang="en-US" sz="2800" i="1"/>
                <a:t>a</a:t>
              </a:r>
              <a:r>
                <a:rPr lang="en-US" sz="2800"/>
                <a:t> equivalence</a:t>
              </a:r>
            </a:p>
          </p:txBody>
        </p:sp>
      </p:grpSp>
      <p:sp>
        <p:nvSpPr>
          <p:cNvPr id="58393" name="Rectangle 2"/>
          <p:cNvSpPr>
            <a:spLocks noChangeArrowheads="1"/>
          </p:cNvSpPr>
          <p:nvPr/>
        </p:nvSpPr>
        <p:spPr bwMode="auto">
          <a:xfrm>
            <a:off x="1524000" y="1397000"/>
            <a:ext cx="6096000" cy="4064000"/>
          </a:xfrm>
          <a:prstGeom prst="rect">
            <a:avLst/>
          </a:prstGeom>
          <a:noFill/>
          <a:ln w="9525">
            <a:noFill/>
            <a:miter lim="800000"/>
            <a:headEnd/>
            <a:tailEnd/>
          </a:ln>
        </p:spPr>
        <p:txBody>
          <a:bodyPr/>
          <a:lstStyle/>
          <a:p>
            <a:pPr algn="ctr" eaLnBrk="0" hangingPunct="0"/>
            <a:endParaRPr lang="cs-CZ"/>
          </a:p>
        </p:txBody>
      </p:sp>
      <p:grpSp>
        <p:nvGrpSpPr>
          <p:cNvPr id="3" name="Group 1059"/>
          <p:cNvGrpSpPr>
            <a:grpSpLocks/>
          </p:cNvGrpSpPr>
          <p:nvPr/>
        </p:nvGrpSpPr>
        <p:grpSpPr bwMode="auto">
          <a:xfrm>
            <a:off x="6486525" y="4459288"/>
            <a:ext cx="2647950" cy="1487487"/>
            <a:chOff x="4086" y="2809"/>
            <a:chExt cx="1668" cy="937"/>
          </a:xfrm>
        </p:grpSpPr>
        <p:sp>
          <p:nvSpPr>
            <p:cNvPr id="58396" name="Oval 1055"/>
            <p:cNvSpPr>
              <a:spLocks noChangeArrowheads="1"/>
            </p:cNvSpPr>
            <p:nvPr/>
          </p:nvSpPr>
          <p:spPr bwMode="auto">
            <a:xfrm>
              <a:off x="4196" y="3196"/>
              <a:ext cx="144" cy="144"/>
            </a:xfrm>
            <a:prstGeom prst="ellipse">
              <a:avLst/>
            </a:prstGeom>
            <a:noFill/>
            <a:ln w="28575">
              <a:solidFill>
                <a:schemeClr val="accent2"/>
              </a:solidFill>
              <a:round/>
              <a:headEnd/>
              <a:tailEnd/>
            </a:ln>
          </p:spPr>
          <p:txBody>
            <a:bodyPr wrap="none" anchor="ctr"/>
            <a:lstStyle/>
            <a:p>
              <a:pPr algn="ctr" eaLnBrk="0" hangingPunct="0"/>
              <a:endParaRPr lang="cs-CZ"/>
            </a:p>
          </p:txBody>
        </p:sp>
        <p:sp>
          <p:nvSpPr>
            <p:cNvPr id="58397" name="Line 1056"/>
            <p:cNvSpPr>
              <a:spLocks noChangeShapeType="1"/>
            </p:cNvSpPr>
            <p:nvPr/>
          </p:nvSpPr>
          <p:spPr bwMode="auto">
            <a:xfrm flipV="1">
              <a:off x="4310" y="3066"/>
              <a:ext cx="202" cy="157"/>
            </a:xfrm>
            <a:prstGeom prst="line">
              <a:avLst/>
            </a:prstGeom>
            <a:noFill/>
            <a:ln w="28575">
              <a:solidFill>
                <a:schemeClr val="accent2"/>
              </a:solidFill>
              <a:round/>
              <a:headEnd/>
              <a:tailEnd/>
            </a:ln>
          </p:spPr>
          <p:txBody>
            <a:bodyPr wrap="none" anchor="ctr"/>
            <a:lstStyle/>
            <a:p>
              <a:endParaRPr lang="cs-CZ"/>
            </a:p>
          </p:txBody>
        </p:sp>
      </p:grpSp>
      <p:pic>
        <p:nvPicPr>
          <p:cNvPr id="58395" name="Picture 3"/>
          <p:cNvPicPr>
            <a:picLocks noChangeAspect="1" noChangeArrowheads="1"/>
          </p:cNvPicPr>
          <p:nvPr/>
        </p:nvPicPr>
        <p:blipFill>
          <a:blip r:embed="rId2"/>
          <a:srcRect/>
          <a:stretch>
            <a:fillRect/>
          </a:stretch>
        </p:blipFill>
        <p:spPr bwMode="auto">
          <a:xfrm>
            <a:off x="6486525" y="4459288"/>
            <a:ext cx="2647950" cy="1487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010" name="Group 2"/>
          <p:cNvGrpSpPr>
            <a:grpSpLocks/>
          </p:cNvGrpSpPr>
          <p:nvPr/>
        </p:nvGrpSpPr>
        <p:grpSpPr bwMode="auto">
          <a:xfrm>
            <a:off x="304800" y="4267200"/>
            <a:ext cx="8588375" cy="2251075"/>
            <a:chOff x="192" y="2688"/>
            <a:chExt cx="5410" cy="1418"/>
          </a:xfrm>
        </p:grpSpPr>
        <p:pic>
          <p:nvPicPr>
            <p:cNvPr id="299025"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299026"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299011" name="Group 5"/>
          <p:cNvGrpSpPr>
            <a:grpSpLocks/>
          </p:cNvGrpSpPr>
          <p:nvPr/>
        </p:nvGrpSpPr>
        <p:grpSpPr bwMode="auto">
          <a:xfrm>
            <a:off x="1276350" y="165100"/>
            <a:ext cx="4914900" cy="6527800"/>
            <a:chOff x="792" y="104"/>
            <a:chExt cx="3096" cy="4112"/>
          </a:xfrm>
        </p:grpSpPr>
        <p:pic>
          <p:nvPicPr>
            <p:cNvPr id="299023"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299024" name="Line 7"/>
            <p:cNvSpPr>
              <a:spLocks noChangeShapeType="1"/>
            </p:cNvSpPr>
            <p:nvPr/>
          </p:nvSpPr>
          <p:spPr bwMode="auto">
            <a:xfrm>
              <a:off x="792" y="2536"/>
              <a:ext cx="0" cy="1680"/>
            </a:xfrm>
            <a:prstGeom prst="line">
              <a:avLst/>
            </a:prstGeom>
            <a:noFill/>
            <a:ln w="38100">
              <a:solidFill>
                <a:schemeClr val="accent2"/>
              </a:solidFill>
              <a:prstDash val="dash"/>
              <a:round/>
              <a:headEnd/>
              <a:tailEnd/>
            </a:ln>
          </p:spPr>
          <p:txBody>
            <a:bodyPr wrap="none" anchor="ctr"/>
            <a:lstStyle/>
            <a:p>
              <a:endParaRPr lang="cs-CZ"/>
            </a:p>
          </p:txBody>
        </p:sp>
      </p:grpSp>
      <p:sp>
        <p:nvSpPr>
          <p:cNvPr id="299012" name="Rectangle 8"/>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299013" name="Text Box 9"/>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pic>
        <p:nvPicPr>
          <p:cNvPr id="299014" name="Picture 10"/>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grpSp>
        <p:nvGrpSpPr>
          <p:cNvPr id="299015" name="Group 11"/>
          <p:cNvGrpSpPr>
            <a:grpSpLocks/>
          </p:cNvGrpSpPr>
          <p:nvPr/>
        </p:nvGrpSpPr>
        <p:grpSpPr bwMode="auto">
          <a:xfrm>
            <a:off x="2798763" y="1358900"/>
            <a:ext cx="3297237" cy="2514600"/>
            <a:chOff x="2112" y="768"/>
            <a:chExt cx="2077" cy="1584"/>
          </a:xfrm>
        </p:grpSpPr>
        <p:sp>
          <p:nvSpPr>
            <p:cNvPr id="299021"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299022"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299016" name="Text Box 14"/>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3</a:t>
            </a:r>
          </a:p>
        </p:txBody>
      </p:sp>
      <p:sp>
        <p:nvSpPr>
          <p:cNvPr id="299017" name="Text Box 15"/>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299018"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299019"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299020"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034" name="Group 2"/>
          <p:cNvGrpSpPr>
            <a:grpSpLocks/>
          </p:cNvGrpSpPr>
          <p:nvPr/>
        </p:nvGrpSpPr>
        <p:grpSpPr bwMode="auto">
          <a:xfrm>
            <a:off x="304800" y="4267200"/>
            <a:ext cx="8588375" cy="2251075"/>
            <a:chOff x="192" y="2688"/>
            <a:chExt cx="5410" cy="1418"/>
          </a:xfrm>
        </p:grpSpPr>
        <p:pic>
          <p:nvPicPr>
            <p:cNvPr id="300049"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0050"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0035" name="Group 5"/>
          <p:cNvGrpSpPr>
            <a:grpSpLocks/>
          </p:cNvGrpSpPr>
          <p:nvPr/>
        </p:nvGrpSpPr>
        <p:grpSpPr bwMode="auto">
          <a:xfrm>
            <a:off x="1447800" y="165100"/>
            <a:ext cx="4743450" cy="6527800"/>
            <a:chOff x="900" y="104"/>
            <a:chExt cx="2988" cy="4112"/>
          </a:xfrm>
        </p:grpSpPr>
        <p:pic>
          <p:nvPicPr>
            <p:cNvPr id="300047"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0048" name="Line 7"/>
            <p:cNvSpPr>
              <a:spLocks noChangeShapeType="1"/>
            </p:cNvSpPr>
            <p:nvPr/>
          </p:nvSpPr>
          <p:spPr bwMode="auto">
            <a:xfrm>
              <a:off x="900" y="2536"/>
              <a:ext cx="0" cy="1680"/>
            </a:xfrm>
            <a:prstGeom prst="line">
              <a:avLst/>
            </a:prstGeom>
            <a:noFill/>
            <a:ln w="38100">
              <a:solidFill>
                <a:schemeClr val="accent2"/>
              </a:solidFill>
              <a:prstDash val="dash"/>
              <a:round/>
              <a:headEnd/>
              <a:tailEnd/>
            </a:ln>
          </p:spPr>
          <p:txBody>
            <a:bodyPr wrap="none" anchor="ctr"/>
            <a:lstStyle/>
            <a:p>
              <a:endParaRPr lang="cs-CZ"/>
            </a:p>
          </p:txBody>
        </p:sp>
      </p:grpSp>
      <p:sp>
        <p:nvSpPr>
          <p:cNvPr id="300036" name="Rectangle 8"/>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0037" name="Text Box 9"/>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pic>
        <p:nvPicPr>
          <p:cNvPr id="300038" name="Picture 10"/>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grpSp>
        <p:nvGrpSpPr>
          <p:cNvPr id="300039" name="Group 11"/>
          <p:cNvGrpSpPr>
            <a:grpSpLocks/>
          </p:cNvGrpSpPr>
          <p:nvPr/>
        </p:nvGrpSpPr>
        <p:grpSpPr bwMode="auto">
          <a:xfrm>
            <a:off x="2798763" y="1358900"/>
            <a:ext cx="3297237" cy="2514600"/>
            <a:chOff x="2112" y="768"/>
            <a:chExt cx="2077" cy="1584"/>
          </a:xfrm>
        </p:grpSpPr>
        <p:sp>
          <p:nvSpPr>
            <p:cNvPr id="300045"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0046"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0040" name="Text Box 14"/>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4</a:t>
            </a:r>
          </a:p>
        </p:txBody>
      </p:sp>
      <p:sp>
        <p:nvSpPr>
          <p:cNvPr id="300041" name="Text Box 15"/>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300042"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0043"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0044"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1058" name="Group 2"/>
          <p:cNvGrpSpPr>
            <a:grpSpLocks/>
          </p:cNvGrpSpPr>
          <p:nvPr/>
        </p:nvGrpSpPr>
        <p:grpSpPr bwMode="auto">
          <a:xfrm>
            <a:off x="304800" y="4267200"/>
            <a:ext cx="8588375" cy="2251075"/>
            <a:chOff x="192" y="2688"/>
            <a:chExt cx="5410" cy="1418"/>
          </a:xfrm>
        </p:grpSpPr>
        <p:pic>
          <p:nvPicPr>
            <p:cNvPr id="301073"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1074"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1059" name="Group 5"/>
          <p:cNvGrpSpPr>
            <a:grpSpLocks/>
          </p:cNvGrpSpPr>
          <p:nvPr/>
        </p:nvGrpSpPr>
        <p:grpSpPr bwMode="auto">
          <a:xfrm>
            <a:off x="1619250" y="165100"/>
            <a:ext cx="4572000" cy="6530975"/>
            <a:chOff x="1008" y="104"/>
            <a:chExt cx="2880" cy="4114"/>
          </a:xfrm>
        </p:grpSpPr>
        <p:pic>
          <p:nvPicPr>
            <p:cNvPr id="301071"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1072" name="Line 7"/>
            <p:cNvSpPr>
              <a:spLocks noChangeShapeType="1"/>
            </p:cNvSpPr>
            <p:nvPr/>
          </p:nvSpPr>
          <p:spPr bwMode="auto">
            <a:xfrm>
              <a:off x="1008" y="2538"/>
              <a:ext cx="0" cy="1680"/>
            </a:xfrm>
            <a:prstGeom prst="line">
              <a:avLst/>
            </a:prstGeom>
            <a:noFill/>
            <a:ln w="38100">
              <a:solidFill>
                <a:schemeClr val="accent2"/>
              </a:solidFill>
              <a:prstDash val="dash"/>
              <a:round/>
              <a:headEnd/>
              <a:tailEnd/>
            </a:ln>
          </p:spPr>
          <p:txBody>
            <a:bodyPr wrap="none" anchor="ctr"/>
            <a:lstStyle/>
            <a:p>
              <a:endParaRPr lang="cs-CZ"/>
            </a:p>
          </p:txBody>
        </p:sp>
      </p:grpSp>
      <p:pic>
        <p:nvPicPr>
          <p:cNvPr id="301060" name="Picture 8"/>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1061" name="Rectangle 9"/>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1062" name="Text Box 10"/>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1063" name="Group 11"/>
          <p:cNvGrpSpPr>
            <a:grpSpLocks/>
          </p:cNvGrpSpPr>
          <p:nvPr/>
        </p:nvGrpSpPr>
        <p:grpSpPr bwMode="auto">
          <a:xfrm>
            <a:off x="2798763" y="1358900"/>
            <a:ext cx="3297237" cy="2514600"/>
            <a:chOff x="2112" y="768"/>
            <a:chExt cx="2077" cy="1584"/>
          </a:xfrm>
        </p:grpSpPr>
        <p:sp>
          <p:nvSpPr>
            <p:cNvPr id="301069"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1070"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1064" name="Text Box 14"/>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5</a:t>
            </a:r>
          </a:p>
        </p:txBody>
      </p:sp>
      <p:sp>
        <p:nvSpPr>
          <p:cNvPr id="301065" name="Text Box 15"/>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301066"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1067"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1068"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082" name="Group 2"/>
          <p:cNvGrpSpPr>
            <a:grpSpLocks/>
          </p:cNvGrpSpPr>
          <p:nvPr/>
        </p:nvGrpSpPr>
        <p:grpSpPr bwMode="auto">
          <a:xfrm>
            <a:off x="304800" y="4267200"/>
            <a:ext cx="8588375" cy="2251075"/>
            <a:chOff x="192" y="2688"/>
            <a:chExt cx="5410" cy="1418"/>
          </a:xfrm>
        </p:grpSpPr>
        <p:pic>
          <p:nvPicPr>
            <p:cNvPr id="302097"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2098"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2083" name="Group 5"/>
          <p:cNvGrpSpPr>
            <a:grpSpLocks/>
          </p:cNvGrpSpPr>
          <p:nvPr/>
        </p:nvGrpSpPr>
        <p:grpSpPr bwMode="auto">
          <a:xfrm>
            <a:off x="1790700" y="165100"/>
            <a:ext cx="4400550" cy="6527800"/>
            <a:chOff x="1116" y="104"/>
            <a:chExt cx="2772" cy="4112"/>
          </a:xfrm>
        </p:grpSpPr>
        <p:pic>
          <p:nvPicPr>
            <p:cNvPr id="302095"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2096" name="Line 7"/>
            <p:cNvSpPr>
              <a:spLocks noChangeShapeType="1"/>
            </p:cNvSpPr>
            <p:nvPr/>
          </p:nvSpPr>
          <p:spPr bwMode="auto">
            <a:xfrm>
              <a:off x="1116" y="2536"/>
              <a:ext cx="0" cy="1680"/>
            </a:xfrm>
            <a:prstGeom prst="line">
              <a:avLst/>
            </a:prstGeom>
            <a:noFill/>
            <a:ln w="38100">
              <a:solidFill>
                <a:schemeClr val="accent2"/>
              </a:solidFill>
              <a:prstDash val="dash"/>
              <a:round/>
              <a:headEnd/>
              <a:tailEnd/>
            </a:ln>
          </p:spPr>
          <p:txBody>
            <a:bodyPr wrap="none" anchor="ctr"/>
            <a:lstStyle/>
            <a:p>
              <a:endParaRPr lang="cs-CZ"/>
            </a:p>
          </p:txBody>
        </p:sp>
      </p:grpSp>
      <p:pic>
        <p:nvPicPr>
          <p:cNvPr id="302084" name="Picture 8"/>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2085" name="Rectangle 9"/>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2086" name="Text Box 10"/>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2087" name="Group 11"/>
          <p:cNvGrpSpPr>
            <a:grpSpLocks/>
          </p:cNvGrpSpPr>
          <p:nvPr/>
        </p:nvGrpSpPr>
        <p:grpSpPr bwMode="auto">
          <a:xfrm>
            <a:off x="2798763" y="1358900"/>
            <a:ext cx="3297237" cy="2514600"/>
            <a:chOff x="2112" y="768"/>
            <a:chExt cx="2077" cy="1584"/>
          </a:xfrm>
        </p:grpSpPr>
        <p:sp>
          <p:nvSpPr>
            <p:cNvPr id="302093"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2094"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2088" name="Text Box 14"/>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6</a:t>
            </a:r>
          </a:p>
        </p:txBody>
      </p:sp>
      <p:sp>
        <p:nvSpPr>
          <p:cNvPr id="302089" name="Text Box 15"/>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302090"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2091"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2092"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2"/>
          <a:srcRect/>
          <a:stretch>
            <a:fillRect/>
          </a:stretch>
        </p:blipFill>
        <p:spPr bwMode="auto">
          <a:xfrm>
            <a:off x="2800350" y="165100"/>
            <a:ext cx="3390900" cy="3708400"/>
          </a:xfrm>
          <a:prstGeom prst="rect">
            <a:avLst/>
          </a:prstGeom>
          <a:noFill/>
          <a:ln w="9525">
            <a:noFill/>
            <a:miter lim="800000"/>
            <a:headEnd/>
            <a:tailEnd/>
          </a:ln>
        </p:spPr>
      </p:pic>
      <p:grpSp>
        <p:nvGrpSpPr>
          <p:cNvPr id="303107" name="Group 3"/>
          <p:cNvGrpSpPr>
            <a:grpSpLocks/>
          </p:cNvGrpSpPr>
          <p:nvPr/>
        </p:nvGrpSpPr>
        <p:grpSpPr bwMode="auto">
          <a:xfrm>
            <a:off x="304800" y="4267200"/>
            <a:ext cx="8588375" cy="2251075"/>
            <a:chOff x="192" y="2688"/>
            <a:chExt cx="5410" cy="1418"/>
          </a:xfrm>
        </p:grpSpPr>
        <p:pic>
          <p:nvPicPr>
            <p:cNvPr id="303120" name="Picture 4"/>
            <p:cNvPicPr>
              <a:picLocks noChangeAspect="1" noChangeArrowheads="1"/>
            </p:cNvPicPr>
            <p:nvPr/>
          </p:nvPicPr>
          <p:blipFill>
            <a:blip r:embed="rId3"/>
            <a:srcRect/>
            <a:stretch>
              <a:fillRect/>
            </a:stretch>
          </p:blipFill>
          <p:spPr bwMode="auto">
            <a:xfrm>
              <a:off x="192" y="2688"/>
              <a:ext cx="4944" cy="1418"/>
            </a:xfrm>
            <a:prstGeom prst="rect">
              <a:avLst/>
            </a:prstGeom>
            <a:noFill/>
            <a:ln w="9525">
              <a:noFill/>
              <a:miter lim="800000"/>
              <a:headEnd/>
              <a:tailEnd/>
            </a:ln>
          </p:spPr>
        </p:pic>
        <p:sp>
          <p:nvSpPr>
            <p:cNvPr id="303121" name="Text Box 5"/>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pic>
        <p:nvPicPr>
          <p:cNvPr id="303108" name="Picture 6"/>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3109" name="Rectangle 7"/>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3110" name="Text Box 8"/>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3111" name="Group 9"/>
          <p:cNvGrpSpPr>
            <a:grpSpLocks/>
          </p:cNvGrpSpPr>
          <p:nvPr/>
        </p:nvGrpSpPr>
        <p:grpSpPr bwMode="auto">
          <a:xfrm>
            <a:off x="2798763" y="1358900"/>
            <a:ext cx="3297237" cy="2514600"/>
            <a:chOff x="2112" y="768"/>
            <a:chExt cx="2077" cy="1584"/>
          </a:xfrm>
        </p:grpSpPr>
        <p:sp>
          <p:nvSpPr>
            <p:cNvPr id="303118" name="Line 10"/>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3119" name="Line 11"/>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3112" name="Text Box 12"/>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7</a:t>
            </a:r>
          </a:p>
        </p:txBody>
      </p:sp>
      <p:sp>
        <p:nvSpPr>
          <p:cNvPr id="303113" name="Line 13"/>
          <p:cNvSpPr>
            <a:spLocks noChangeShapeType="1"/>
          </p:cNvSpPr>
          <p:nvPr/>
        </p:nvSpPr>
        <p:spPr bwMode="auto">
          <a:xfrm>
            <a:off x="1962150" y="4025900"/>
            <a:ext cx="0" cy="2667000"/>
          </a:xfrm>
          <a:prstGeom prst="line">
            <a:avLst/>
          </a:prstGeom>
          <a:noFill/>
          <a:ln w="38100">
            <a:solidFill>
              <a:schemeClr val="accent2"/>
            </a:solidFill>
            <a:prstDash val="dash"/>
            <a:round/>
            <a:headEnd/>
            <a:tailEnd/>
          </a:ln>
        </p:spPr>
        <p:txBody>
          <a:bodyPr wrap="none" anchor="ctr"/>
          <a:lstStyle/>
          <a:p>
            <a:endParaRPr lang="cs-CZ"/>
          </a:p>
        </p:txBody>
      </p:sp>
      <p:sp>
        <p:nvSpPr>
          <p:cNvPr id="303114" name="Text Box 14"/>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303115" name="Text Box 15"/>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3116" name="Text Box 16"/>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3117" name="Text Box 17"/>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130" name="Group 2"/>
          <p:cNvGrpSpPr>
            <a:grpSpLocks/>
          </p:cNvGrpSpPr>
          <p:nvPr/>
        </p:nvGrpSpPr>
        <p:grpSpPr bwMode="auto">
          <a:xfrm>
            <a:off x="304800" y="4267200"/>
            <a:ext cx="8588375" cy="2251075"/>
            <a:chOff x="192" y="2688"/>
            <a:chExt cx="5410" cy="1418"/>
          </a:xfrm>
        </p:grpSpPr>
        <p:pic>
          <p:nvPicPr>
            <p:cNvPr id="304144"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4145"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pic>
        <p:nvPicPr>
          <p:cNvPr id="304131" name="Picture 5"/>
          <p:cNvPicPr>
            <a:picLocks noChangeAspect="1" noChangeArrowheads="1"/>
          </p:cNvPicPr>
          <p:nvPr/>
        </p:nvPicPr>
        <p:blipFill>
          <a:blip r:embed="rId3"/>
          <a:srcRect/>
          <a:stretch>
            <a:fillRect/>
          </a:stretch>
        </p:blipFill>
        <p:spPr bwMode="auto">
          <a:xfrm>
            <a:off x="2800350" y="165100"/>
            <a:ext cx="3390900" cy="3708400"/>
          </a:xfrm>
          <a:prstGeom prst="rect">
            <a:avLst/>
          </a:prstGeom>
          <a:noFill/>
          <a:ln w="9525">
            <a:noFill/>
            <a:miter lim="800000"/>
            <a:headEnd/>
            <a:tailEnd/>
          </a:ln>
        </p:spPr>
      </p:pic>
      <p:pic>
        <p:nvPicPr>
          <p:cNvPr id="304132" name="Picture 6"/>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4133" name="Rectangle 7"/>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4134" name="Text Box 8"/>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4135" name="Group 9"/>
          <p:cNvGrpSpPr>
            <a:grpSpLocks/>
          </p:cNvGrpSpPr>
          <p:nvPr/>
        </p:nvGrpSpPr>
        <p:grpSpPr bwMode="auto">
          <a:xfrm>
            <a:off x="2798763" y="1358900"/>
            <a:ext cx="3297237" cy="2514600"/>
            <a:chOff x="2112" y="768"/>
            <a:chExt cx="2077" cy="1584"/>
          </a:xfrm>
        </p:grpSpPr>
        <p:sp>
          <p:nvSpPr>
            <p:cNvPr id="304142" name="Line 10"/>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4143" name="Line 11"/>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4136" name="Text Box 12"/>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8</a:t>
            </a:r>
          </a:p>
        </p:txBody>
      </p:sp>
      <p:sp>
        <p:nvSpPr>
          <p:cNvPr id="304137" name="Line 13"/>
          <p:cNvSpPr>
            <a:spLocks noChangeShapeType="1"/>
          </p:cNvSpPr>
          <p:nvPr/>
        </p:nvSpPr>
        <p:spPr bwMode="auto">
          <a:xfrm>
            <a:off x="2133600" y="4025900"/>
            <a:ext cx="0" cy="2667000"/>
          </a:xfrm>
          <a:prstGeom prst="line">
            <a:avLst/>
          </a:prstGeom>
          <a:noFill/>
          <a:ln w="38100">
            <a:solidFill>
              <a:schemeClr val="accent2"/>
            </a:solidFill>
            <a:prstDash val="dash"/>
            <a:round/>
            <a:headEnd/>
            <a:tailEnd/>
          </a:ln>
        </p:spPr>
        <p:txBody>
          <a:bodyPr wrap="none" anchor="ctr"/>
          <a:lstStyle/>
          <a:p>
            <a:endParaRPr lang="cs-CZ"/>
          </a:p>
        </p:txBody>
      </p:sp>
      <p:sp>
        <p:nvSpPr>
          <p:cNvPr id="304138" name="Text Box 14"/>
          <p:cNvSpPr txBox="1">
            <a:spLocks noChangeArrowheads="1"/>
          </p:cNvSpPr>
          <p:nvPr/>
        </p:nvSpPr>
        <p:spPr bwMode="auto">
          <a:xfrm>
            <a:off x="6232525" y="2346325"/>
            <a:ext cx="1790700" cy="457200"/>
          </a:xfrm>
          <a:prstGeom prst="rect">
            <a:avLst/>
          </a:prstGeom>
          <a:noFill/>
          <a:ln w="9525">
            <a:noFill/>
            <a:miter lim="800000"/>
            <a:headEnd/>
            <a:tailEnd/>
          </a:ln>
        </p:spPr>
        <p:txBody>
          <a:bodyPr wrap="none">
            <a:spAutoFit/>
          </a:bodyPr>
          <a:lstStyle/>
          <a:p>
            <a:pPr eaLnBrk="0" hangingPunct="0"/>
            <a:r>
              <a:rPr lang="en-US"/>
              <a:t>index-guided</a:t>
            </a:r>
          </a:p>
        </p:txBody>
      </p:sp>
      <p:sp>
        <p:nvSpPr>
          <p:cNvPr id="304139" name="Text Box 15"/>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4140" name="Text Box 16"/>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4141" name="Text Box 17"/>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4" name="Group 2"/>
          <p:cNvGrpSpPr>
            <a:grpSpLocks/>
          </p:cNvGrpSpPr>
          <p:nvPr/>
        </p:nvGrpSpPr>
        <p:grpSpPr bwMode="auto">
          <a:xfrm>
            <a:off x="304800" y="4267200"/>
            <a:ext cx="8588375" cy="2251075"/>
            <a:chOff x="192" y="2688"/>
            <a:chExt cx="5410" cy="1418"/>
          </a:xfrm>
        </p:grpSpPr>
        <p:pic>
          <p:nvPicPr>
            <p:cNvPr id="305169"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5170"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5155" name="Group 5"/>
          <p:cNvGrpSpPr>
            <a:grpSpLocks/>
          </p:cNvGrpSpPr>
          <p:nvPr/>
        </p:nvGrpSpPr>
        <p:grpSpPr bwMode="auto">
          <a:xfrm>
            <a:off x="2305050" y="165100"/>
            <a:ext cx="3886200" cy="6527800"/>
            <a:chOff x="1440" y="104"/>
            <a:chExt cx="2448" cy="4112"/>
          </a:xfrm>
        </p:grpSpPr>
        <p:pic>
          <p:nvPicPr>
            <p:cNvPr id="305167"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5168" name="Line 7"/>
            <p:cNvSpPr>
              <a:spLocks noChangeShapeType="1"/>
            </p:cNvSpPr>
            <p:nvPr/>
          </p:nvSpPr>
          <p:spPr bwMode="auto">
            <a:xfrm>
              <a:off x="1440" y="2536"/>
              <a:ext cx="0" cy="1680"/>
            </a:xfrm>
            <a:prstGeom prst="line">
              <a:avLst/>
            </a:prstGeom>
            <a:noFill/>
            <a:ln w="38100">
              <a:solidFill>
                <a:schemeClr val="accent2"/>
              </a:solidFill>
              <a:prstDash val="dash"/>
              <a:round/>
              <a:headEnd/>
              <a:tailEnd/>
            </a:ln>
          </p:spPr>
          <p:txBody>
            <a:bodyPr wrap="none" anchor="ctr"/>
            <a:lstStyle/>
            <a:p>
              <a:endParaRPr lang="cs-CZ"/>
            </a:p>
          </p:txBody>
        </p:sp>
      </p:grpSp>
      <p:pic>
        <p:nvPicPr>
          <p:cNvPr id="305156" name="Picture 8"/>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5157" name="Rectangle 9"/>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5158" name="Text Box 10"/>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5159" name="Group 11"/>
          <p:cNvGrpSpPr>
            <a:grpSpLocks/>
          </p:cNvGrpSpPr>
          <p:nvPr/>
        </p:nvGrpSpPr>
        <p:grpSpPr bwMode="auto">
          <a:xfrm>
            <a:off x="2798763" y="1358900"/>
            <a:ext cx="3297237" cy="2514600"/>
            <a:chOff x="2112" y="768"/>
            <a:chExt cx="2077" cy="1584"/>
          </a:xfrm>
        </p:grpSpPr>
        <p:sp>
          <p:nvSpPr>
            <p:cNvPr id="305165"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5166"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5160" name="Text Box 14"/>
          <p:cNvSpPr txBox="1">
            <a:spLocks noChangeArrowheads="1"/>
          </p:cNvSpPr>
          <p:nvPr/>
        </p:nvSpPr>
        <p:spPr bwMode="auto">
          <a:xfrm>
            <a:off x="8594725" y="6232525"/>
            <a:ext cx="336550" cy="457200"/>
          </a:xfrm>
          <a:prstGeom prst="rect">
            <a:avLst/>
          </a:prstGeom>
          <a:noFill/>
          <a:ln w="9525">
            <a:noFill/>
            <a:miter lim="800000"/>
            <a:headEnd/>
            <a:tailEnd/>
          </a:ln>
        </p:spPr>
        <p:txBody>
          <a:bodyPr wrap="none">
            <a:spAutoFit/>
          </a:bodyPr>
          <a:lstStyle/>
          <a:p>
            <a:pPr eaLnBrk="0" hangingPunct="0"/>
            <a:r>
              <a:rPr lang="en-US"/>
              <a:t>9</a:t>
            </a:r>
          </a:p>
        </p:txBody>
      </p:sp>
      <p:sp>
        <p:nvSpPr>
          <p:cNvPr id="305161" name="Text Box 15"/>
          <p:cNvSpPr txBox="1">
            <a:spLocks noChangeArrowheads="1"/>
          </p:cNvSpPr>
          <p:nvPr/>
        </p:nvSpPr>
        <p:spPr bwMode="auto">
          <a:xfrm>
            <a:off x="6232525" y="2346325"/>
            <a:ext cx="1579563" cy="457200"/>
          </a:xfrm>
          <a:prstGeom prst="rect">
            <a:avLst/>
          </a:prstGeom>
          <a:noFill/>
          <a:ln w="9525">
            <a:noFill/>
            <a:miter lim="800000"/>
            <a:headEnd/>
            <a:tailEnd/>
          </a:ln>
        </p:spPr>
        <p:txBody>
          <a:bodyPr wrap="none">
            <a:spAutoFit/>
          </a:bodyPr>
          <a:lstStyle/>
          <a:p>
            <a:pPr eaLnBrk="0" hangingPunct="0"/>
            <a:r>
              <a:rPr lang="en-US">
                <a:solidFill>
                  <a:srgbClr val="FF3300"/>
                </a:solidFill>
              </a:rPr>
              <a:t>not guided!</a:t>
            </a:r>
          </a:p>
        </p:txBody>
      </p:sp>
      <p:sp>
        <p:nvSpPr>
          <p:cNvPr id="305162"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5163"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5164"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6178" name="Group 2"/>
          <p:cNvGrpSpPr>
            <a:grpSpLocks/>
          </p:cNvGrpSpPr>
          <p:nvPr/>
        </p:nvGrpSpPr>
        <p:grpSpPr bwMode="auto">
          <a:xfrm>
            <a:off x="304800" y="4267200"/>
            <a:ext cx="8588375" cy="2251075"/>
            <a:chOff x="192" y="2688"/>
            <a:chExt cx="5410" cy="1418"/>
          </a:xfrm>
        </p:grpSpPr>
        <p:pic>
          <p:nvPicPr>
            <p:cNvPr id="306193"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6194"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6179" name="Group 5"/>
          <p:cNvGrpSpPr>
            <a:grpSpLocks/>
          </p:cNvGrpSpPr>
          <p:nvPr/>
        </p:nvGrpSpPr>
        <p:grpSpPr bwMode="auto">
          <a:xfrm>
            <a:off x="2476500" y="165100"/>
            <a:ext cx="3714750" cy="6527800"/>
            <a:chOff x="1548" y="104"/>
            <a:chExt cx="2340" cy="4112"/>
          </a:xfrm>
        </p:grpSpPr>
        <p:pic>
          <p:nvPicPr>
            <p:cNvPr id="306191"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6192" name="Line 7"/>
            <p:cNvSpPr>
              <a:spLocks noChangeShapeType="1"/>
            </p:cNvSpPr>
            <p:nvPr/>
          </p:nvSpPr>
          <p:spPr bwMode="auto">
            <a:xfrm>
              <a:off x="1548" y="2536"/>
              <a:ext cx="0" cy="1680"/>
            </a:xfrm>
            <a:prstGeom prst="line">
              <a:avLst/>
            </a:prstGeom>
            <a:noFill/>
            <a:ln w="38100">
              <a:solidFill>
                <a:schemeClr val="accent2"/>
              </a:solidFill>
              <a:prstDash val="dash"/>
              <a:round/>
              <a:headEnd/>
              <a:tailEnd/>
            </a:ln>
          </p:spPr>
          <p:txBody>
            <a:bodyPr wrap="none" anchor="ctr"/>
            <a:lstStyle/>
            <a:p>
              <a:endParaRPr lang="cs-CZ"/>
            </a:p>
          </p:txBody>
        </p:sp>
      </p:grpSp>
      <p:pic>
        <p:nvPicPr>
          <p:cNvPr id="306180" name="Picture 8"/>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6181" name="Rectangle 9"/>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6182" name="Text Box 10"/>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6183" name="Group 11"/>
          <p:cNvGrpSpPr>
            <a:grpSpLocks/>
          </p:cNvGrpSpPr>
          <p:nvPr/>
        </p:nvGrpSpPr>
        <p:grpSpPr bwMode="auto">
          <a:xfrm>
            <a:off x="2798763" y="1358900"/>
            <a:ext cx="3297237" cy="2514600"/>
            <a:chOff x="2112" y="768"/>
            <a:chExt cx="2077" cy="1584"/>
          </a:xfrm>
        </p:grpSpPr>
        <p:sp>
          <p:nvSpPr>
            <p:cNvPr id="306189"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6190"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6184" name="Text Box 14"/>
          <p:cNvSpPr txBox="1">
            <a:spLocks noChangeArrowheads="1"/>
          </p:cNvSpPr>
          <p:nvPr/>
        </p:nvSpPr>
        <p:spPr bwMode="auto">
          <a:xfrm>
            <a:off x="8594725" y="6232525"/>
            <a:ext cx="488950" cy="457200"/>
          </a:xfrm>
          <a:prstGeom prst="rect">
            <a:avLst/>
          </a:prstGeom>
          <a:noFill/>
          <a:ln w="9525">
            <a:noFill/>
            <a:miter lim="800000"/>
            <a:headEnd/>
            <a:tailEnd/>
          </a:ln>
        </p:spPr>
        <p:txBody>
          <a:bodyPr wrap="none">
            <a:spAutoFit/>
          </a:bodyPr>
          <a:lstStyle/>
          <a:p>
            <a:pPr eaLnBrk="0" hangingPunct="0"/>
            <a:r>
              <a:rPr lang="en-US"/>
              <a:t>10</a:t>
            </a:r>
          </a:p>
        </p:txBody>
      </p:sp>
      <p:sp>
        <p:nvSpPr>
          <p:cNvPr id="306185" name="Text Box 15"/>
          <p:cNvSpPr txBox="1">
            <a:spLocks noChangeArrowheads="1"/>
          </p:cNvSpPr>
          <p:nvPr/>
        </p:nvSpPr>
        <p:spPr bwMode="auto">
          <a:xfrm>
            <a:off x="6232525" y="2346325"/>
            <a:ext cx="1579563" cy="457200"/>
          </a:xfrm>
          <a:prstGeom prst="rect">
            <a:avLst/>
          </a:prstGeom>
          <a:noFill/>
          <a:ln w="9525">
            <a:noFill/>
            <a:miter lim="800000"/>
            <a:headEnd/>
            <a:tailEnd/>
          </a:ln>
        </p:spPr>
        <p:txBody>
          <a:bodyPr wrap="none">
            <a:spAutoFit/>
          </a:bodyPr>
          <a:lstStyle/>
          <a:p>
            <a:pPr eaLnBrk="0" hangingPunct="0"/>
            <a:r>
              <a:rPr lang="en-US">
                <a:solidFill>
                  <a:srgbClr val="FF3300"/>
                </a:solidFill>
              </a:rPr>
              <a:t>not guided!</a:t>
            </a:r>
          </a:p>
        </p:txBody>
      </p:sp>
      <p:sp>
        <p:nvSpPr>
          <p:cNvPr id="306186"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6187"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6188"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02" name="Group 2"/>
          <p:cNvGrpSpPr>
            <a:grpSpLocks/>
          </p:cNvGrpSpPr>
          <p:nvPr/>
        </p:nvGrpSpPr>
        <p:grpSpPr bwMode="auto">
          <a:xfrm>
            <a:off x="304800" y="4267200"/>
            <a:ext cx="8588375" cy="2251075"/>
            <a:chOff x="192" y="2688"/>
            <a:chExt cx="5410" cy="1418"/>
          </a:xfrm>
        </p:grpSpPr>
        <p:pic>
          <p:nvPicPr>
            <p:cNvPr id="307217"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7218"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7203" name="Group 5"/>
          <p:cNvGrpSpPr>
            <a:grpSpLocks/>
          </p:cNvGrpSpPr>
          <p:nvPr/>
        </p:nvGrpSpPr>
        <p:grpSpPr bwMode="auto">
          <a:xfrm>
            <a:off x="2647950" y="165100"/>
            <a:ext cx="3543300" cy="6527800"/>
            <a:chOff x="1656" y="104"/>
            <a:chExt cx="2232" cy="4112"/>
          </a:xfrm>
        </p:grpSpPr>
        <p:pic>
          <p:nvPicPr>
            <p:cNvPr id="307215"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7216" name="Line 7"/>
            <p:cNvSpPr>
              <a:spLocks noChangeShapeType="1"/>
            </p:cNvSpPr>
            <p:nvPr/>
          </p:nvSpPr>
          <p:spPr bwMode="auto">
            <a:xfrm>
              <a:off x="1656" y="2536"/>
              <a:ext cx="0" cy="1680"/>
            </a:xfrm>
            <a:prstGeom prst="line">
              <a:avLst/>
            </a:prstGeom>
            <a:noFill/>
            <a:ln w="38100">
              <a:solidFill>
                <a:schemeClr val="accent2"/>
              </a:solidFill>
              <a:prstDash val="dash"/>
              <a:round/>
              <a:headEnd/>
              <a:tailEnd/>
            </a:ln>
          </p:spPr>
          <p:txBody>
            <a:bodyPr wrap="none" anchor="ctr"/>
            <a:lstStyle/>
            <a:p>
              <a:endParaRPr lang="cs-CZ"/>
            </a:p>
          </p:txBody>
        </p:sp>
      </p:grpSp>
      <p:pic>
        <p:nvPicPr>
          <p:cNvPr id="307204" name="Picture 8"/>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7205" name="Rectangle 9"/>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7206" name="Text Box 10"/>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7207" name="Group 11"/>
          <p:cNvGrpSpPr>
            <a:grpSpLocks/>
          </p:cNvGrpSpPr>
          <p:nvPr/>
        </p:nvGrpSpPr>
        <p:grpSpPr bwMode="auto">
          <a:xfrm>
            <a:off x="2798763" y="1358900"/>
            <a:ext cx="3297237" cy="2514600"/>
            <a:chOff x="2112" y="768"/>
            <a:chExt cx="2077" cy="1584"/>
          </a:xfrm>
        </p:grpSpPr>
        <p:sp>
          <p:nvSpPr>
            <p:cNvPr id="307213"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7214"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7208" name="Text Box 14"/>
          <p:cNvSpPr txBox="1">
            <a:spLocks noChangeArrowheads="1"/>
          </p:cNvSpPr>
          <p:nvPr/>
        </p:nvSpPr>
        <p:spPr bwMode="auto">
          <a:xfrm>
            <a:off x="8594725" y="6232525"/>
            <a:ext cx="488950" cy="457200"/>
          </a:xfrm>
          <a:prstGeom prst="rect">
            <a:avLst/>
          </a:prstGeom>
          <a:noFill/>
          <a:ln w="9525">
            <a:noFill/>
            <a:miter lim="800000"/>
            <a:headEnd/>
            <a:tailEnd/>
          </a:ln>
        </p:spPr>
        <p:txBody>
          <a:bodyPr wrap="none">
            <a:spAutoFit/>
          </a:bodyPr>
          <a:lstStyle/>
          <a:p>
            <a:pPr eaLnBrk="0" hangingPunct="0"/>
            <a:r>
              <a:rPr lang="en-US"/>
              <a:t>11</a:t>
            </a:r>
          </a:p>
        </p:txBody>
      </p:sp>
      <p:sp>
        <p:nvSpPr>
          <p:cNvPr id="307209" name="Text Box 15"/>
          <p:cNvSpPr txBox="1">
            <a:spLocks noChangeArrowheads="1"/>
          </p:cNvSpPr>
          <p:nvPr/>
        </p:nvSpPr>
        <p:spPr bwMode="auto">
          <a:xfrm>
            <a:off x="6232525" y="2346325"/>
            <a:ext cx="1579563" cy="457200"/>
          </a:xfrm>
          <a:prstGeom prst="rect">
            <a:avLst/>
          </a:prstGeom>
          <a:noFill/>
          <a:ln w="9525">
            <a:noFill/>
            <a:miter lim="800000"/>
            <a:headEnd/>
            <a:tailEnd/>
          </a:ln>
        </p:spPr>
        <p:txBody>
          <a:bodyPr wrap="none">
            <a:spAutoFit/>
          </a:bodyPr>
          <a:lstStyle/>
          <a:p>
            <a:pPr eaLnBrk="0" hangingPunct="0"/>
            <a:r>
              <a:rPr lang="en-US">
                <a:solidFill>
                  <a:srgbClr val="FF3300"/>
                </a:solidFill>
              </a:rPr>
              <a:t>not guided!</a:t>
            </a:r>
          </a:p>
        </p:txBody>
      </p:sp>
      <p:sp>
        <p:nvSpPr>
          <p:cNvPr id="307210"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7211"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7212"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226" name="Group 2"/>
          <p:cNvGrpSpPr>
            <a:grpSpLocks/>
          </p:cNvGrpSpPr>
          <p:nvPr/>
        </p:nvGrpSpPr>
        <p:grpSpPr bwMode="auto">
          <a:xfrm>
            <a:off x="304800" y="4267200"/>
            <a:ext cx="8588375" cy="2251075"/>
            <a:chOff x="192" y="2688"/>
            <a:chExt cx="5410" cy="1418"/>
          </a:xfrm>
        </p:grpSpPr>
        <p:pic>
          <p:nvPicPr>
            <p:cNvPr id="308241"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8242"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8227" name="Group 5"/>
          <p:cNvGrpSpPr>
            <a:grpSpLocks/>
          </p:cNvGrpSpPr>
          <p:nvPr/>
        </p:nvGrpSpPr>
        <p:grpSpPr bwMode="auto">
          <a:xfrm>
            <a:off x="2800350" y="165100"/>
            <a:ext cx="3390900" cy="6527800"/>
            <a:chOff x="1752" y="104"/>
            <a:chExt cx="2136" cy="4112"/>
          </a:xfrm>
        </p:grpSpPr>
        <p:pic>
          <p:nvPicPr>
            <p:cNvPr id="308239"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8240" name="Line 7"/>
            <p:cNvSpPr>
              <a:spLocks noChangeShapeType="1"/>
            </p:cNvSpPr>
            <p:nvPr/>
          </p:nvSpPr>
          <p:spPr bwMode="auto">
            <a:xfrm>
              <a:off x="1764" y="2536"/>
              <a:ext cx="0" cy="1680"/>
            </a:xfrm>
            <a:prstGeom prst="line">
              <a:avLst/>
            </a:prstGeom>
            <a:noFill/>
            <a:ln w="38100">
              <a:solidFill>
                <a:schemeClr val="accent2"/>
              </a:solidFill>
              <a:prstDash val="dash"/>
              <a:round/>
              <a:headEnd/>
              <a:tailEnd/>
            </a:ln>
          </p:spPr>
          <p:txBody>
            <a:bodyPr wrap="none" anchor="ctr"/>
            <a:lstStyle/>
            <a:p>
              <a:endParaRPr lang="cs-CZ"/>
            </a:p>
          </p:txBody>
        </p:sp>
      </p:grpSp>
      <p:pic>
        <p:nvPicPr>
          <p:cNvPr id="308228" name="Picture 8"/>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8229" name="Rectangle 9"/>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8230" name="Text Box 10"/>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8231" name="Group 11"/>
          <p:cNvGrpSpPr>
            <a:grpSpLocks/>
          </p:cNvGrpSpPr>
          <p:nvPr/>
        </p:nvGrpSpPr>
        <p:grpSpPr bwMode="auto">
          <a:xfrm>
            <a:off x="2798763" y="1358900"/>
            <a:ext cx="3297237" cy="2514600"/>
            <a:chOff x="2112" y="768"/>
            <a:chExt cx="2077" cy="1584"/>
          </a:xfrm>
        </p:grpSpPr>
        <p:sp>
          <p:nvSpPr>
            <p:cNvPr id="308237"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8238"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8232" name="Text Box 14"/>
          <p:cNvSpPr txBox="1">
            <a:spLocks noChangeArrowheads="1"/>
          </p:cNvSpPr>
          <p:nvPr/>
        </p:nvSpPr>
        <p:spPr bwMode="auto">
          <a:xfrm>
            <a:off x="8594725" y="6232525"/>
            <a:ext cx="488950" cy="457200"/>
          </a:xfrm>
          <a:prstGeom prst="rect">
            <a:avLst/>
          </a:prstGeom>
          <a:noFill/>
          <a:ln w="9525">
            <a:noFill/>
            <a:miter lim="800000"/>
            <a:headEnd/>
            <a:tailEnd/>
          </a:ln>
        </p:spPr>
        <p:txBody>
          <a:bodyPr wrap="none">
            <a:spAutoFit/>
          </a:bodyPr>
          <a:lstStyle/>
          <a:p>
            <a:pPr eaLnBrk="0" hangingPunct="0"/>
            <a:r>
              <a:rPr lang="en-US"/>
              <a:t>12</a:t>
            </a:r>
          </a:p>
        </p:txBody>
      </p:sp>
      <p:sp>
        <p:nvSpPr>
          <p:cNvPr id="308233" name="Text Box 15"/>
          <p:cNvSpPr txBox="1">
            <a:spLocks noChangeArrowheads="1"/>
          </p:cNvSpPr>
          <p:nvPr/>
        </p:nvSpPr>
        <p:spPr bwMode="auto">
          <a:xfrm>
            <a:off x="6232525" y="2346325"/>
            <a:ext cx="1554163" cy="457200"/>
          </a:xfrm>
          <a:prstGeom prst="rect">
            <a:avLst/>
          </a:prstGeom>
          <a:noFill/>
          <a:ln w="9525">
            <a:noFill/>
            <a:miter lim="800000"/>
            <a:headEnd/>
            <a:tailEnd/>
          </a:ln>
        </p:spPr>
        <p:txBody>
          <a:bodyPr wrap="none">
            <a:spAutoFit/>
          </a:bodyPr>
          <a:lstStyle/>
          <a:p>
            <a:pPr eaLnBrk="0" hangingPunct="0"/>
            <a:r>
              <a:rPr lang="en-US"/>
              <a:t>gap-guided</a:t>
            </a:r>
          </a:p>
        </p:txBody>
      </p:sp>
      <p:sp>
        <p:nvSpPr>
          <p:cNvPr id="308234"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8235"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8236"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41987" name="Rectangle 1027"/>
          <p:cNvSpPr>
            <a:spLocks noGrp="1" noChangeArrowheads="1"/>
          </p:cNvSpPr>
          <p:nvPr>
            <p:ph type="body" idx="1"/>
          </p:nvPr>
        </p:nvSpPr>
        <p:spPr>
          <a:xfrm>
            <a:off x="685800" y="1600200"/>
            <a:ext cx="7772400" cy="4114800"/>
          </a:xfrm>
        </p:spPr>
        <p:txBody>
          <a:bodyPr/>
          <a:lstStyle/>
          <a:p>
            <a:r>
              <a:rPr lang="en-US" smtClean="0">
                <a:ea typeface="ＭＳ Ｐゴシック" charset="-128"/>
              </a:rPr>
              <a:t>Preliminaries: waves in periodic media</a:t>
            </a:r>
          </a:p>
          <a:p>
            <a:r>
              <a:rPr lang="en-US" smtClean="0">
                <a:ea typeface="ＭＳ Ｐゴシック" charset="-128"/>
              </a:rPr>
              <a:t>Photonic crystals in theory and practice</a:t>
            </a:r>
          </a:p>
          <a:p>
            <a:r>
              <a:rPr lang="en-US" smtClean="0">
                <a:ea typeface="ＭＳ Ｐゴシック" charset="-128"/>
              </a:rPr>
              <a:t>Bulk crystal properties</a:t>
            </a:r>
          </a:p>
          <a:p>
            <a:r>
              <a:rPr lang="en-US" smtClean="0">
                <a:ea typeface="ＭＳ Ｐゴシック" charset="-128"/>
              </a:rPr>
              <a:t>Intentional defects and devices</a:t>
            </a:r>
          </a:p>
          <a:p>
            <a:r>
              <a:rPr lang="en-US" smtClean="0">
                <a:ea typeface="ＭＳ Ｐゴシック" charset="-128"/>
              </a:rPr>
              <a:t>Index-guiding and incomplete gaps</a:t>
            </a:r>
          </a:p>
          <a:p>
            <a:r>
              <a:rPr lang="en-US" smtClean="0">
                <a:ea typeface="ＭＳ Ｐゴシック" charset="-128"/>
              </a:rPr>
              <a:t>Photonic-crystal fibers</a:t>
            </a:r>
          </a:p>
          <a:p>
            <a:r>
              <a:rPr lang="en-US" smtClean="0">
                <a:ea typeface="ＭＳ Ｐゴシック" charset="-128"/>
              </a:rPr>
              <a:t>Perturbations, tuning, and disorder</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51"/>
          <p:cNvSpPr txBox="1">
            <a:spLocks noChangeArrowheads="1"/>
          </p:cNvSpPr>
          <p:nvPr/>
        </p:nvSpPr>
        <p:spPr bwMode="auto">
          <a:xfrm>
            <a:off x="5726113" y="3062288"/>
            <a:ext cx="206375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ε(</a:t>
            </a:r>
            <a:r>
              <a:rPr lang="en-US" sz="2800" i="1">
                <a:solidFill>
                  <a:srgbClr val="FF0000"/>
                </a:solidFill>
              </a:rPr>
              <a:t>x</a:t>
            </a:r>
            <a:r>
              <a:rPr lang="en-US" sz="2800">
                <a:solidFill>
                  <a:srgbClr val="FF0000"/>
                </a:solidFill>
              </a:rPr>
              <a:t>) = ε(</a:t>
            </a:r>
            <a:r>
              <a:rPr lang="en-US" sz="2800" i="1">
                <a:solidFill>
                  <a:srgbClr val="FF0000"/>
                </a:solidFill>
              </a:rPr>
              <a:t>x</a:t>
            </a:r>
            <a:r>
              <a:rPr lang="en-US" sz="2800">
                <a:solidFill>
                  <a:srgbClr val="FF0000"/>
                </a:solidFill>
              </a:rPr>
              <a:t>+</a:t>
            </a:r>
            <a:r>
              <a:rPr lang="en-US" sz="2800" i="1">
                <a:solidFill>
                  <a:srgbClr val="FF0000"/>
                </a:solidFill>
              </a:rPr>
              <a:t>a</a:t>
            </a:r>
            <a:r>
              <a:rPr lang="en-US" sz="2800">
                <a:solidFill>
                  <a:srgbClr val="FF0000"/>
                </a:solidFill>
              </a:rPr>
              <a:t>)</a:t>
            </a:r>
          </a:p>
        </p:txBody>
      </p:sp>
      <p:sp>
        <p:nvSpPr>
          <p:cNvPr id="59395" name="Text Box 152"/>
          <p:cNvSpPr txBox="1">
            <a:spLocks noChangeArrowheads="1"/>
          </p:cNvSpPr>
          <p:nvPr/>
        </p:nvSpPr>
        <p:spPr bwMode="auto">
          <a:xfrm>
            <a:off x="4686300" y="3043238"/>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59396" name="Rectangle 154"/>
          <p:cNvSpPr>
            <a:spLocks noChangeArrowheads="1"/>
          </p:cNvSpPr>
          <p:nvPr/>
        </p:nvSpPr>
        <p:spPr bwMode="auto">
          <a:xfrm>
            <a:off x="4457700" y="3582988"/>
            <a:ext cx="4533900" cy="266541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59397" name="Text Box 162"/>
          <p:cNvSpPr txBox="1">
            <a:spLocks noChangeArrowheads="1"/>
          </p:cNvSpPr>
          <p:nvPr/>
        </p:nvSpPr>
        <p:spPr bwMode="auto">
          <a:xfrm>
            <a:off x="4478338" y="3505200"/>
            <a:ext cx="454025" cy="461963"/>
          </a:xfrm>
          <a:prstGeom prst="rect">
            <a:avLst/>
          </a:prstGeom>
          <a:noFill/>
          <a:ln w="9525">
            <a:noFill/>
            <a:miter lim="800000"/>
            <a:headEnd/>
            <a:tailEnd/>
          </a:ln>
        </p:spPr>
        <p:txBody>
          <a:bodyPr wrap="none">
            <a:spAutoFit/>
          </a:bodyPr>
          <a:lstStyle/>
          <a:p>
            <a:pPr algn="ctr" eaLnBrk="0" hangingPunct="0"/>
            <a:r>
              <a:rPr lang="en-US" i="1">
                <a:latin typeface="Symbol" pitchFamily="18" charset="2"/>
              </a:rPr>
              <a:t>ε</a:t>
            </a:r>
            <a:r>
              <a:rPr lang="en-US" baseline="-25000"/>
              <a:t>1</a:t>
            </a:r>
            <a:endParaRPr lang="en-US"/>
          </a:p>
        </p:txBody>
      </p:sp>
      <p:sp>
        <p:nvSpPr>
          <p:cNvPr id="59398" name="Rectangle 2"/>
          <p:cNvSpPr>
            <a:spLocks noGrp="1" noChangeArrowheads="1"/>
          </p:cNvSpPr>
          <p:nvPr>
            <p:ph type="title"/>
          </p:nvPr>
        </p:nvSpPr>
        <p:spPr>
          <a:xfrm>
            <a:off x="228600" y="-76200"/>
            <a:ext cx="8686800" cy="1143000"/>
          </a:xfrm>
        </p:spPr>
        <p:txBody>
          <a:bodyPr/>
          <a:lstStyle/>
          <a:p>
            <a:r>
              <a:rPr lang="en-US" sz="4000" i="1" smtClean="0">
                <a:ea typeface="ＭＳ Ｐゴシック" charset="-128"/>
              </a:rPr>
              <a:t>Any</a:t>
            </a:r>
            <a:r>
              <a:rPr lang="en-US" smtClean="0">
                <a:ea typeface="ＭＳ Ｐゴシック" charset="-128"/>
              </a:rPr>
              <a:t> </a:t>
            </a:r>
            <a:r>
              <a:rPr lang="en-US" smtClean="0">
                <a:solidFill>
                  <a:srgbClr val="FF0000"/>
                </a:solidFill>
                <a:ea typeface="ＭＳ Ｐゴシック" charset="-128"/>
              </a:rPr>
              <a:t>1d </a:t>
            </a:r>
            <a:r>
              <a:rPr lang="en-US" smtClean="0">
                <a:solidFill>
                  <a:schemeClr val="tx1"/>
                </a:solidFill>
                <a:ea typeface="ＭＳ Ｐゴシック" charset="-128"/>
              </a:rPr>
              <a:t>Periodic System has a Gap</a:t>
            </a:r>
            <a:endParaRPr lang="en-US" smtClean="0">
              <a:ea typeface="ＭＳ Ｐゴシック" charset="-128"/>
            </a:endParaRPr>
          </a:p>
        </p:txBody>
      </p:sp>
      <p:sp>
        <p:nvSpPr>
          <p:cNvPr id="59399" name="Line 8"/>
          <p:cNvSpPr>
            <a:spLocks noChangeShapeType="1"/>
          </p:cNvSpPr>
          <p:nvPr/>
        </p:nvSpPr>
        <p:spPr bwMode="auto">
          <a:xfrm flipV="1">
            <a:off x="381000" y="4114800"/>
            <a:ext cx="0" cy="1981200"/>
          </a:xfrm>
          <a:prstGeom prst="line">
            <a:avLst/>
          </a:prstGeom>
          <a:noFill/>
          <a:ln w="9525">
            <a:solidFill>
              <a:schemeClr val="tx1"/>
            </a:solidFill>
            <a:round/>
            <a:headEnd/>
            <a:tailEnd type="triangle" w="med" len="med"/>
          </a:ln>
        </p:spPr>
        <p:txBody>
          <a:bodyPr wrap="none" anchor="ctr"/>
          <a:lstStyle/>
          <a:p>
            <a:endParaRPr lang="cs-CZ"/>
          </a:p>
        </p:txBody>
      </p:sp>
      <p:sp>
        <p:nvSpPr>
          <p:cNvPr id="59400" name="Line 9"/>
          <p:cNvSpPr>
            <a:spLocks noChangeShapeType="1"/>
          </p:cNvSpPr>
          <p:nvPr/>
        </p:nvSpPr>
        <p:spPr bwMode="auto">
          <a:xfrm>
            <a:off x="381000" y="6096000"/>
            <a:ext cx="2514600" cy="0"/>
          </a:xfrm>
          <a:prstGeom prst="line">
            <a:avLst/>
          </a:prstGeom>
          <a:noFill/>
          <a:ln w="9525">
            <a:solidFill>
              <a:schemeClr val="tx1"/>
            </a:solidFill>
            <a:round/>
            <a:headEnd/>
            <a:tailEnd type="triangle" w="med" len="med"/>
          </a:ln>
        </p:spPr>
        <p:txBody>
          <a:bodyPr wrap="none" anchor="ctr"/>
          <a:lstStyle/>
          <a:p>
            <a:endParaRPr lang="cs-CZ"/>
          </a:p>
        </p:txBody>
      </p:sp>
      <p:sp>
        <p:nvSpPr>
          <p:cNvPr id="59401" name="Line 10"/>
          <p:cNvSpPr>
            <a:spLocks noChangeShapeType="1"/>
          </p:cNvSpPr>
          <p:nvPr/>
        </p:nvSpPr>
        <p:spPr bwMode="auto">
          <a:xfrm>
            <a:off x="2895600" y="4267200"/>
            <a:ext cx="0" cy="1981200"/>
          </a:xfrm>
          <a:prstGeom prst="line">
            <a:avLst/>
          </a:prstGeom>
          <a:noFill/>
          <a:ln w="9525">
            <a:solidFill>
              <a:schemeClr val="tx1"/>
            </a:solidFill>
            <a:prstDash val="dash"/>
            <a:round/>
            <a:headEnd/>
            <a:tailEnd/>
          </a:ln>
        </p:spPr>
        <p:txBody>
          <a:bodyPr wrap="none" anchor="ctr"/>
          <a:lstStyle/>
          <a:p>
            <a:endParaRPr lang="cs-CZ"/>
          </a:p>
        </p:txBody>
      </p:sp>
      <p:sp>
        <p:nvSpPr>
          <p:cNvPr id="59402" name="Rectangle 14"/>
          <p:cNvSpPr>
            <a:spLocks noChangeArrowheads="1"/>
          </p:cNvSpPr>
          <p:nvPr/>
        </p:nvSpPr>
        <p:spPr bwMode="auto">
          <a:xfrm>
            <a:off x="144463" y="3657600"/>
            <a:ext cx="44450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ω</a:t>
            </a:r>
          </a:p>
        </p:txBody>
      </p:sp>
      <p:sp>
        <p:nvSpPr>
          <p:cNvPr id="59403" name="Rectangle 15"/>
          <p:cNvSpPr>
            <a:spLocks noChangeArrowheads="1"/>
          </p:cNvSpPr>
          <p:nvPr/>
        </p:nvSpPr>
        <p:spPr bwMode="auto">
          <a:xfrm>
            <a:off x="180975" y="6110288"/>
            <a:ext cx="361950"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0</a:t>
            </a:r>
            <a:endParaRPr lang="en-US" sz="2800" i="1">
              <a:solidFill>
                <a:schemeClr val="accent2"/>
              </a:solidFill>
            </a:endParaRPr>
          </a:p>
        </p:txBody>
      </p:sp>
      <p:sp>
        <p:nvSpPr>
          <p:cNvPr id="59404" name="Rectangle 16"/>
          <p:cNvSpPr>
            <a:spLocks noChangeArrowheads="1"/>
          </p:cNvSpPr>
          <p:nvPr/>
        </p:nvSpPr>
        <p:spPr bwMode="auto">
          <a:xfrm>
            <a:off x="2573338" y="6184900"/>
            <a:ext cx="655637"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π/</a:t>
            </a:r>
            <a:r>
              <a:rPr lang="en-US" sz="2800" i="1">
                <a:solidFill>
                  <a:schemeClr val="accent2"/>
                </a:solidFill>
              </a:rPr>
              <a:t>a</a:t>
            </a:r>
          </a:p>
        </p:txBody>
      </p:sp>
      <p:sp>
        <p:nvSpPr>
          <p:cNvPr id="59405" name="Rectangle 18"/>
          <p:cNvSpPr>
            <a:spLocks noChangeArrowheads="1"/>
          </p:cNvSpPr>
          <p:nvPr/>
        </p:nvSpPr>
        <p:spPr bwMode="auto">
          <a:xfrm>
            <a:off x="0" y="762000"/>
            <a:ext cx="9109075" cy="581025"/>
          </a:xfrm>
          <a:prstGeom prst="rect">
            <a:avLst/>
          </a:prstGeom>
          <a:noFill/>
          <a:ln w="9525">
            <a:noFill/>
            <a:miter lim="800000"/>
            <a:headEnd/>
            <a:tailEnd/>
          </a:ln>
        </p:spPr>
        <p:txBody>
          <a:bodyPr>
            <a:spAutoFit/>
          </a:bodyPr>
          <a:lstStyle/>
          <a:p>
            <a:pPr algn="ctr" eaLnBrk="0" hangingPunct="0"/>
            <a:r>
              <a:rPr lang="en-US" sz="1600"/>
              <a:t>[ Lord Rayleigh, </a:t>
            </a:r>
            <a:r>
              <a:rPr lang="ja-JP" altLang="en-US" sz="1600"/>
              <a:t>“</a:t>
            </a:r>
            <a:r>
              <a:rPr lang="en-US" altLang="ja-JP" sz="1600"/>
              <a:t>On the maintenance of vibrations by forces of double frequency, and on the propagation of waves through a medium endowed with a periodic structure,</a:t>
            </a:r>
            <a:r>
              <a:rPr lang="ja-JP" altLang="en-US" sz="1600"/>
              <a:t>”</a:t>
            </a:r>
            <a:r>
              <a:rPr lang="en-US" altLang="ja-JP" sz="1600"/>
              <a:t> </a:t>
            </a:r>
            <a:r>
              <a:rPr lang="en-US" altLang="ja-JP" sz="1600" i="1"/>
              <a:t>Philosophical Magazine </a:t>
            </a:r>
            <a:r>
              <a:rPr lang="en-US" altLang="ja-JP" sz="1600" b="1"/>
              <a:t>24</a:t>
            </a:r>
            <a:r>
              <a:rPr lang="en-US" altLang="ja-JP" sz="1600"/>
              <a:t>, 145–159 (1887). ]</a:t>
            </a:r>
            <a:endParaRPr lang="en-US" sz="1600"/>
          </a:p>
        </p:txBody>
      </p:sp>
      <p:sp>
        <p:nvSpPr>
          <p:cNvPr id="59406" name="Line 20"/>
          <p:cNvSpPr>
            <a:spLocks noChangeShapeType="1"/>
          </p:cNvSpPr>
          <p:nvPr/>
        </p:nvSpPr>
        <p:spPr bwMode="auto">
          <a:xfrm flipV="1">
            <a:off x="381000" y="5181600"/>
            <a:ext cx="2514600" cy="914400"/>
          </a:xfrm>
          <a:prstGeom prst="line">
            <a:avLst/>
          </a:prstGeom>
          <a:noFill/>
          <a:ln w="19050">
            <a:solidFill>
              <a:schemeClr val="bg2"/>
            </a:solidFill>
            <a:round/>
            <a:headEnd/>
            <a:tailEnd/>
          </a:ln>
        </p:spPr>
        <p:txBody>
          <a:bodyPr wrap="none" anchor="ctr"/>
          <a:lstStyle/>
          <a:p>
            <a:endParaRPr lang="cs-CZ"/>
          </a:p>
        </p:txBody>
      </p:sp>
      <p:sp>
        <p:nvSpPr>
          <p:cNvPr id="59407" name="Line 25"/>
          <p:cNvSpPr>
            <a:spLocks noChangeShapeType="1"/>
          </p:cNvSpPr>
          <p:nvPr/>
        </p:nvSpPr>
        <p:spPr bwMode="auto">
          <a:xfrm flipH="1" flipV="1">
            <a:off x="381000" y="4267200"/>
            <a:ext cx="2514600" cy="914400"/>
          </a:xfrm>
          <a:prstGeom prst="line">
            <a:avLst/>
          </a:prstGeom>
          <a:noFill/>
          <a:ln w="19050">
            <a:solidFill>
              <a:schemeClr val="bg2"/>
            </a:solidFill>
            <a:round/>
            <a:headEnd/>
            <a:tailEnd/>
          </a:ln>
        </p:spPr>
        <p:txBody>
          <a:bodyPr wrap="none" anchor="ctr"/>
          <a:lstStyle/>
          <a:p>
            <a:endParaRPr lang="cs-CZ"/>
          </a:p>
        </p:txBody>
      </p:sp>
      <p:sp>
        <p:nvSpPr>
          <p:cNvPr id="59408" name="Rectangle 2"/>
          <p:cNvSpPr>
            <a:spLocks noChangeArrowheads="1"/>
          </p:cNvSpPr>
          <p:nvPr/>
        </p:nvSpPr>
        <p:spPr bwMode="auto">
          <a:xfrm>
            <a:off x="1524000" y="1397000"/>
            <a:ext cx="6096000" cy="4064000"/>
          </a:xfrm>
          <a:prstGeom prst="rect">
            <a:avLst/>
          </a:prstGeom>
          <a:noFill/>
          <a:ln w="9525">
            <a:noFill/>
            <a:miter lim="800000"/>
            <a:headEnd/>
            <a:tailEnd/>
          </a:ln>
        </p:spPr>
        <p:txBody>
          <a:bodyPr/>
          <a:lstStyle/>
          <a:p>
            <a:pPr algn="ctr" eaLnBrk="0" hangingPunct="0"/>
            <a:endParaRPr lang="cs-CZ"/>
          </a:p>
        </p:txBody>
      </p:sp>
      <p:pic>
        <p:nvPicPr>
          <p:cNvPr id="59409" name="Picture 3"/>
          <p:cNvPicPr>
            <a:picLocks noChangeAspect="1" noChangeArrowheads="1"/>
          </p:cNvPicPr>
          <p:nvPr/>
        </p:nvPicPr>
        <p:blipFill>
          <a:blip r:embed="rId2"/>
          <a:srcRect/>
          <a:stretch>
            <a:fillRect/>
          </a:stretch>
        </p:blipFill>
        <p:spPr bwMode="auto">
          <a:xfrm>
            <a:off x="3200400" y="4060825"/>
            <a:ext cx="1270000" cy="1730375"/>
          </a:xfrm>
          <a:prstGeom prst="rect">
            <a:avLst/>
          </a:prstGeom>
          <a:noFill/>
          <a:ln w="9525">
            <a:noFill/>
            <a:miter lim="800000"/>
            <a:headEnd/>
            <a:tailEnd/>
          </a:ln>
        </p:spPr>
      </p:pic>
      <p:sp>
        <p:nvSpPr>
          <p:cNvPr id="59410" name="Oval 32"/>
          <p:cNvSpPr>
            <a:spLocks noChangeArrowheads="1"/>
          </p:cNvSpPr>
          <p:nvPr/>
        </p:nvSpPr>
        <p:spPr bwMode="auto">
          <a:xfrm>
            <a:off x="2774950" y="5073650"/>
            <a:ext cx="228600" cy="228600"/>
          </a:xfrm>
          <a:prstGeom prst="ellipse">
            <a:avLst/>
          </a:prstGeom>
          <a:noFill/>
          <a:ln w="28575">
            <a:solidFill>
              <a:schemeClr val="accent2"/>
            </a:solidFill>
            <a:round/>
            <a:headEnd/>
            <a:tailEnd/>
          </a:ln>
        </p:spPr>
        <p:txBody>
          <a:bodyPr wrap="none" anchor="ctr"/>
          <a:lstStyle/>
          <a:p>
            <a:pPr algn="ctr" eaLnBrk="0" hangingPunct="0"/>
            <a:endParaRPr lang="cs-CZ"/>
          </a:p>
        </p:txBody>
      </p:sp>
      <p:sp>
        <p:nvSpPr>
          <p:cNvPr id="59411" name="Line 33"/>
          <p:cNvSpPr>
            <a:spLocks noChangeShapeType="1"/>
          </p:cNvSpPr>
          <p:nvPr/>
        </p:nvSpPr>
        <p:spPr bwMode="auto">
          <a:xfrm flipV="1">
            <a:off x="2955925" y="4572000"/>
            <a:ext cx="396875" cy="544513"/>
          </a:xfrm>
          <a:prstGeom prst="line">
            <a:avLst/>
          </a:prstGeom>
          <a:noFill/>
          <a:ln w="28575">
            <a:solidFill>
              <a:schemeClr val="accent2"/>
            </a:solidFill>
            <a:round/>
            <a:headEnd/>
            <a:tailEnd/>
          </a:ln>
        </p:spPr>
        <p:txBody>
          <a:bodyPr wrap="none" anchor="ctr"/>
          <a:lstStyle/>
          <a:p>
            <a:endParaRPr lang="cs-CZ"/>
          </a:p>
        </p:txBody>
      </p:sp>
      <p:sp>
        <p:nvSpPr>
          <p:cNvPr id="59412" name="Line 52"/>
          <p:cNvSpPr>
            <a:spLocks noChangeShapeType="1"/>
          </p:cNvSpPr>
          <p:nvPr/>
        </p:nvSpPr>
        <p:spPr bwMode="auto">
          <a:xfrm>
            <a:off x="3001963" y="5221288"/>
            <a:ext cx="198437" cy="112712"/>
          </a:xfrm>
          <a:prstGeom prst="line">
            <a:avLst/>
          </a:prstGeom>
          <a:noFill/>
          <a:ln w="28575">
            <a:solidFill>
              <a:schemeClr val="accent2"/>
            </a:solidFill>
            <a:round/>
            <a:headEnd/>
            <a:tailEnd/>
          </a:ln>
        </p:spPr>
        <p:txBody>
          <a:bodyPr wrap="none" anchor="ctr"/>
          <a:lstStyle/>
          <a:p>
            <a:endParaRPr lang="cs-CZ"/>
          </a:p>
        </p:txBody>
      </p:sp>
      <p:grpSp>
        <p:nvGrpSpPr>
          <p:cNvPr id="59413" name="Group 98"/>
          <p:cNvGrpSpPr>
            <a:grpSpLocks/>
          </p:cNvGrpSpPr>
          <p:nvPr/>
        </p:nvGrpSpPr>
        <p:grpSpPr bwMode="auto">
          <a:xfrm>
            <a:off x="4338638" y="5105400"/>
            <a:ext cx="4348162" cy="685800"/>
            <a:chOff x="2832" y="1440"/>
            <a:chExt cx="2739" cy="720"/>
          </a:xfrm>
        </p:grpSpPr>
        <p:grpSp>
          <p:nvGrpSpPr>
            <p:cNvPr id="59440" name="Group 62"/>
            <p:cNvGrpSpPr>
              <a:grpSpLocks/>
            </p:cNvGrpSpPr>
            <p:nvPr/>
          </p:nvGrpSpPr>
          <p:grpSpPr bwMode="auto">
            <a:xfrm>
              <a:off x="2832" y="1440"/>
              <a:ext cx="909" cy="720"/>
              <a:chOff x="3840" y="2928"/>
              <a:chExt cx="2016" cy="720"/>
            </a:xfrm>
          </p:grpSpPr>
          <p:grpSp>
            <p:nvGrpSpPr>
              <p:cNvPr id="59455" name="Group 58"/>
              <p:cNvGrpSpPr>
                <a:grpSpLocks/>
              </p:cNvGrpSpPr>
              <p:nvPr/>
            </p:nvGrpSpPr>
            <p:grpSpPr bwMode="auto">
              <a:xfrm>
                <a:off x="3840" y="2928"/>
                <a:ext cx="1008" cy="720"/>
                <a:chOff x="2784" y="3072"/>
                <a:chExt cx="1920" cy="1248"/>
              </a:xfrm>
            </p:grpSpPr>
            <p:sp>
              <p:nvSpPr>
                <p:cNvPr id="59459" name="Freeform 56"/>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60" name="Freeform 57"/>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59456" name="Group 59"/>
              <p:cNvGrpSpPr>
                <a:grpSpLocks/>
              </p:cNvGrpSpPr>
              <p:nvPr/>
            </p:nvGrpSpPr>
            <p:grpSpPr bwMode="auto">
              <a:xfrm flipV="1">
                <a:off x="4848" y="2928"/>
                <a:ext cx="1008" cy="720"/>
                <a:chOff x="2784" y="3072"/>
                <a:chExt cx="1920" cy="1248"/>
              </a:xfrm>
            </p:grpSpPr>
            <p:sp>
              <p:nvSpPr>
                <p:cNvPr id="59457" name="Freeform 60"/>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58" name="Freeform 61"/>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59441" name="Group 84"/>
            <p:cNvGrpSpPr>
              <a:grpSpLocks/>
            </p:cNvGrpSpPr>
            <p:nvPr/>
          </p:nvGrpSpPr>
          <p:grpSpPr bwMode="auto">
            <a:xfrm>
              <a:off x="3747" y="1440"/>
              <a:ext cx="909" cy="720"/>
              <a:chOff x="3840" y="2928"/>
              <a:chExt cx="2016" cy="720"/>
            </a:xfrm>
          </p:grpSpPr>
          <p:grpSp>
            <p:nvGrpSpPr>
              <p:cNvPr id="59449" name="Group 85"/>
              <p:cNvGrpSpPr>
                <a:grpSpLocks/>
              </p:cNvGrpSpPr>
              <p:nvPr/>
            </p:nvGrpSpPr>
            <p:grpSpPr bwMode="auto">
              <a:xfrm>
                <a:off x="3840" y="2928"/>
                <a:ext cx="1008" cy="720"/>
                <a:chOff x="2784" y="3072"/>
                <a:chExt cx="1920" cy="1248"/>
              </a:xfrm>
            </p:grpSpPr>
            <p:sp>
              <p:nvSpPr>
                <p:cNvPr id="59453" name="Freeform 86"/>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54" name="Freeform 87"/>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59450" name="Group 88"/>
              <p:cNvGrpSpPr>
                <a:grpSpLocks/>
              </p:cNvGrpSpPr>
              <p:nvPr/>
            </p:nvGrpSpPr>
            <p:grpSpPr bwMode="auto">
              <a:xfrm flipV="1">
                <a:off x="4848" y="2928"/>
                <a:ext cx="1008" cy="720"/>
                <a:chOff x="2784" y="3072"/>
                <a:chExt cx="1920" cy="1248"/>
              </a:xfrm>
            </p:grpSpPr>
            <p:sp>
              <p:nvSpPr>
                <p:cNvPr id="59451" name="Freeform 89"/>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52" name="Freeform 90"/>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59442" name="Group 91"/>
            <p:cNvGrpSpPr>
              <a:grpSpLocks/>
            </p:cNvGrpSpPr>
            <p:nvPr/>
          </p:nvGrpSpPr>
          <p:grpSpPr bwMode="auto">
            <a:xfrm>
              <a:off x="4662" y="1440"/>
              <a:ext cx="909" cy="720"/>
              <a:chOff x="3840" y="2928"/>
              <a:chExt cx="2016" cy="720"/>
            </a:xfrm>
          </p:grpSpPr>
          <p:grpSp>
            <p:nvGrpSpPr>
              <p:cNvPr id="59443" name="Group 92"/>
              <p:cNvGrpSpPr>
                <a:grpSpLocks/>
              </p:cNvGrpSpPr>
              <p:nvPr/>
            </p:nvGrpSpPr>
            <p:grpSpPr bwMode="auto">
              <a:xfrm>
                <a:off x="3840" y="2928"/>
                <a:ext cx="1008" cy="720"/>
                <a:chOff x="2784" y="3072"/>
                <a:chExt cx="1920" cy="1248"/>
              </a:xfrm>
            </p:grpSpPr>
            <p:sp>
              <p:nvSpPr>
                <p:cNvPr id="59447" name="Freeform 93"/>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48" name="Freeform 94"/>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59444" name="Group 95"/>
              <p:cNvGrpSpPr>
                <a:grpSpLocks/>
              </p:cNvGrpSpPr>
              <p:nvPr/>
            </p:nvGrpSpPr>
            <p:grpSpPr bwMode="auto">
              <a:xfrm flipV="1">
                <a:off x="4848" y="2928"/>
                <a:ext cx="1008" cy="720"/>
                <a:chOff x="2784" y="3072"/>
                <a:chExt cx="1920" cy="1248"/>
              </a:xfrm>
            </p:grpSpPr>
            <p:sp>
              <p:nvSpPr>
                <p:cNvPr id="59445" name="Freeform 96"/>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46" name="Freeform 97"/>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sp>
        <p:nvSpPr>
          <p:cNvPr id="59414" name="Line 122"/>
          <p:cNvSpPr>
            <a:spLocks noChangeShapeType="1"/>
          </p:cNvSpPr>
          <p:nvPr/>
        </p:nvSpPr>
        <p:spPr bwMode="auto">
          <a:xfrm>
            <a:off x="5040313" y="6248400"/>
            <a:ext cx="0" cy="228600"/>
          </a:xfrm>
          <a:prstGeom prst="line">
            <a:avLst/>
          </a:prstGeom>
          <a:noFill/>
          <a:ln w="9525">
            <a:solidFill>
              <a:schemeClr val="tx1"/>
            </a:solidFill>
            <a:round/>
            <a:headEnd/>
            <a:tailEnd/>
          </a:ln>
        </p:spPr>
        <p:txBody>
          <a:bodyPr wrap="none" anchor="ctr"/>
          <a:lstStyle/>
          <a:p>
            <a:endParaRPr lang="cs-CZ"/>
          </a:p>
        </p:txBody>
      </p:sp>
      <p:sp>
        <p:nvSpPr>
          <p:cNvPr id="59415" name="Text Box 123"/>
          <p:cNvSpPr txBox="1">
            <a:spLocks noChangeArrowheads="1"/>
          </p:cNvSpPr>
          <p:nvPr/>
        </p:nvSpPr>
        <p:spPr bwMode="auto">
          <a:xfrm>
            <a:off x="4659313" y="6400800"/>
            <a:ext cx="795337" cy="457200"/>
          </a:xfrm>
          <a:prstGeom prst="rect">
            <a:avLst/>
          </a:prstGeom>
          <a:noFill/>
          <a:ln w="9525">
            <a:noFill/>
            <a:miter lim="800000"/>
            <a:headEnd/>
            <a:tailEnd/>
          </a:ln>
        </p:spPr>
        <p:txBody>
          <a:bodyPr wrap="none">
            <a:spAutoFit/>
          </a:bodyPr>
          <a:lstStyle/>
          <a:p>
            <a:pPr algn="ctr" eaLnBrk="0" hangingPunct="0"/>
            <a:r>
              <a:rPr lang="en-US" i="1"/>
              <a:t>x</a:t>
            </a:r>
            <a:r>
              <a:rPr lang="en-US"/>
              <a:t> = 0</a:t>
            </a:r>
            <a:endParaRPr lang="en-US" i="1"/>
          </a:p>
        </p:txBody>
      </p:sp>
      <p:grpSp>
        <p:nvGrpSpPr>
          <p:cNvPr id="59416" name="Group 128"/>
          <p:cNvGrpSpPr>
            <a:grpSpLocks/>
          </p:cNvGrpSpPr>
          <p:nvPr/>
        </p:nvGrpSpPr>
        <p:grpSpPr bwMode="auto">
          <a:xfrm>
            <a:off x="4719638" y="4114800"/>
            <a:ext cx="4348162" cy="685800"/>
            <a:chOff x="2832" y="1440"/>
            <a:chExt cx="2739" cy="720"/>
          </a:xfrm>
        </p:grpSpPr>
        <p:grpSp>
          <p:nvGrpSpPr>
            <p:cNvPr id="59419" name="Group 129"/>
            <p:cNvGrpSpPr>
              <a:grpSpLocks/>
            </p:cNvGrpSpPr>
            <p:nvPr/>
          </p:nvGrpSpPr>
          <p:grpSpPr bwMode="auto">
            <a:xfrm>
              <a:off x="2832" y="1440"/>
              <a:ext cx="909" cy="720"/>
              <a:chOff x="3840" y="2928"/>
              <a:chExt cx="2016" cy="720"/>
            </a:xfrm>
          </p:grpSpPr>
          <p:grpSp>
            <p:nvGrpSpPr>
              <p:cNvPr id="59434" name="Group 130"/>
              <p:cNvGrpSpPr>
                <a:grpSpLocks/>
              </p:cNvGrpSpPr>
              <p:nvPr/>
            </p:nvGrpSpPr>
            <p:grpSpPr bwMode="auto">
              <a:xfrm>
                <a:off x="3840" y="2928"/>
                <a:ext cx="1008" cy="720"/>
                <a:chOff x="2784" y="3072"/>
                <a:chExt cx="1920" cy="1248"/>
              </a:xfrm>
            </p:grpSpPr>
            <p:sp>
              <p:nvSpPr>
                <p:cNvPr id="59438" name="Freeform 131"/>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39" name="Freeform 132"/>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59435" name="Group 133"/>
              <p:cNvGrpSpPr>
                <a:grpSpLocks/>
              </p:cNvGrpSpPr>
              <p:nvPr/>
            </p:nvGrpSpPr>
            <p:grpSpPr bwMode="auto">
              <a:xfrm flipV="1">
                <a:off x="4848" y="2928"/>
                <a:ext cx="1008" cy="720"/>
                <a:chOff x="2784" y="3072"/>
                <a:chExt cx="1920" cy="1248"/>
              </a:xfrm>
            </p:grpSpPr>
            <p:sp>
              <p:nvSpPr>
                <p:cNvPr id="59436" name="Freeform 134"/>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37" name="Freeform 135"/>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59420" name="Group 136"/>
            <p:cNvGrpSpPr>
              <a:grpSpLocks/>
            </p:cNvGrpSpPr>
            <p:nvPr/>
          </p:nvGrpSpPr>
          <p:grpSpPr bwMode="auto">
            <a:xfrm>
              <a:off x="3747" y="1440"/>
              <a:ext cx="909" cy="720"/>
              <a:chOff x="3840" y="2928"/>
              <a:chExt cx="2016" cy="720"/>
            </a:xfrm>
          </p:grpSpPr>
          <p:grpSp>
            <p:nvGrpSpPr>
              <p:cNvPr id="59428" name="Group 137"/>
              <p:cNvGrpSpPr>
                <a:grpSpLocks/>
              </p:cNvGrpSpPr>
              <p:nvPr/>
            </p:nvGrpSpPr>
            <p:grpSpPr bwMode="auto">
              <a:xfrm>
                <a:off x="3840" y="2928"/>
                <a:ext cx="1008" cy="720"/>
                <a:chOff x="2784" y="3072"/>
                <a:chExt cx="1920" cy="1248"/>
              </a:xfrm>
            </p:grpSpPr>
            <p:sp>
              <p:nvSpPr>
                <p:cNvPr id="59432" name="Freeform 138"/>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33" name="Freeform 139"/>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59429" name="Group 140"/>
              <p:cNvGrpSpPr>
                <a:grpSpLocks/>
              </p:cNvGrpSpPr>
              <p:nvPr/>
            </p:nvGrpSpPr>
            <p:grpSpPr bwMode="auto">
              <a:xfrm flipV="1">
                <a:off x="4848" y="2928"/>
                <a:ext cx="1008" cy="720"/>
                <a:chOff x="2784" y="3072"/>
                <a:chExt cx="1920" cy="1248"/>
              </a:xfrm>
            </p:grpSpPr>
            <p:sp>
              <p:nvSpPr>
                <p:cNvPr id="59430" name="Freeform 141"/>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31" name="Freeform 142"/>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59421" name="Group 143"/>
            <p:cNvGrpSpPr>
              <a:grpSpLocks/>
            </p:cNvGrpSpPr>
            <p:nvPr/>
          </p:nvGrpSpPr>
          <p:grpSpPr bwMode="auto">
            <a:xfrm>
              <a:off x="4662" y="1440"/>
              <a:ext cx="909" cy="720"/>
              <a:chOff x="3840" y="2928"/>
              <a:chExt cx="2016" cy="720"/>
            </a:xfrm>
          </p:grpSpPr>
          <p:grpSp>
            <p:nvGrpSpPr>
              <p:cNvPr id="59422" name="Group 144"/>
              <p:cNvGrpSpPr>
                <a:grpSpLocks/>
              </p:cNvGrpSpPr>
              <p:nvPr/>
            </p:nvGrpSpPr>
            <p:grpSpPr bwMode="auto">
              <a:xfrm>
                <a:off x="3840" y="2928"/>
                <a:ext cx="1008" cy="720"/>
                <a:chOff x="2784" y="3072"/>
                <a:chExt cx="1920" cy="1248"/>
              </a:xfrm>
            </p:grpSpPr>
            <p:sp>
              <p:nvSpPr>
                <p:cNvPr id="59426" name="Freeform 145"/>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27" name="Freeform 146"/>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59423" name="Group 147"/>
              <p:cNvGrpSpPr>
                <a:grpSpLocks/>
              </p:cNvGrpSpPr>
              <p:nvPr/>
            </p:nvGrpSpPr>
            <p:grpSpPr bwMode="auto">
              <a:xfrm flipV="1">
                <a:off x="4848" y="2928"/>
                <a:ext cx="1008" cy="720"/>
                <a:chOff x="2784" y="3072"/>
                <a:chExt cx="1920" cy="1248"/>
              </a:xfrm>
            </p:grpSpPr>
            <p:sp>
              <p:nvSpPr>
                <p:cNvPr id="59424" name="Freeform 148"/>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59425" name="Freeform 149"/>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sp>
        <p:nvSpPr>
          <p:cNvPr id="59417" name="Line 174"/>
          <p:cNvSpPr>
            <a:spLocks noChangeShapeType="1"/>
          </p:cNvSpPr>
          <p:nvPr/>
        </p:nvSpPr>
        <p:spPr bwMode="auto">
          <a:xfrm>
            <a:off x="4457700" y="3457575"/>
            <a:ext cx="762000" cy="0"/>
          </a:xfrm>
          <a:prstGeom prst="line">
            <a:avLst/>
          </a:prstGeom>
          <a:noFill/>
          <a:ln w="9525">
            <a:solidFill>
              <a:srgbClr val="FF0000"/>
            </a:solidFill>
            <a:round/>
            <a:headEnd type="triangle" w="med" len="med"/>
            <a:tailEnd type="triangle" w="med" len="med"/>
          </a:ln>
        </p:spPr>
        <p:txBody>
          <a:bodyPr wrap="none" anchor="ctr"/>
          <a:lstStyle/>
          <a:p>
            <a:endParaRPr lang="cs-CZ"/>
          </a:p>
        </p:txBody>
      </p:sp>
      <p:sp>
        <p:nvSpPr>
          <p:cNvPr id="59418" name="Text Box 175"/>
          <p:cNvSpPr txBox="1">
            <a:spLocks noChangeArrowheads="1"/>
          </p:cNvSpPr>
          <p:nvPr/>
        </p:nvSpPr>
        <p:spPr bwMode="auto">
          <a:xfrm>
            <a:off x="511175" y="1828800"/>
            <a:ext cx="3228975" cy="946150"/>
          </a:xfrm>
          <a:prstGeom prst="rect">
            <a:avLst/>
          </a:prstGeom>
          <a:noFill/>
          <a:ln w="9525">
            <a:noFill/>
            <a:miter lim="800000"/>
            <a:headEnd/>
            <a:tailEnd/>
          </a:ln>
        </p:spPr>
        <p:txBody>
          <a:bodyPr wrap="none">
            <a:spAutoFit/>
          </a:bodyPr>
          <a:lstStyle/>
          <a:p>
            <a:pPr algn="ctr" eaLnBrk="0" hangingPunct="0"/>
            <a:r>
              <a:rPr lang="en-US" sz="2800"/>
              <a:t>Treat it as</a:t>
            </a:r>
          </a:p>
          <a:p>
            <a:pPr algn="ctr" eaLnBrk="0" hangingPunct="0"/>
            <a:r>
              <a:rPr lang="ja-JP" altLang="en-US" sz="2800">
                <a:solidFill>
                  <a:schemeClr val="accent2"/>
                </a:solidFill>
              </a:rPr>
              <a:t>“</a:t>
            </a:r>
            <a:r>
              <a:rPr lang="en-US" altLang="ja-JP" sz="2800">
                <a:solidFill>
                  <a:schemeClr val="accent2"/>
                </a:solidFill>
              </a:rPr>
              <a:t>artificially</a:t>
            </a:r>
            <a:r>
              <a:rPr lang="ja-JP" altLang="en-US" sz="2800">
                <a:solidFill>
                  <a:schemeClr val="accent2"/>
                </a:solidFill>
              </a:rPr>
              <a:t>”</a:t>
            </a:r>
            <a:r>
              <a:rPr lang="en-US" altLang="ja-JP" sz="2800"/>
              <a:t> periodic</a:t>
            </a:r>
            <a:endParaRPr lang="en-US" sz="2800"/>
          </a:p>
        </p:txBody>
      </p:sp>
    </p:spTree>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9250" name="Group 2"/>
          <p:cNvGrpSpPr>
            <a:grpSpLocks/>
          </p:cNvGrpSpPr>
          <p:nvPr/>
        </p:nvGrpSpPr>
        <p:grpSpPr bwMode="auto">
          <a:xfrm>
            <a:off x="304800" y="4267200"/>
            <a:ext cx="8588375" cy="2251075"/>
            <a:chOff x="192" y="2688"/>
            <a:chExt cx="5410" cy="1418"/>
          </a:xfrm>
        </p:grpSpPr>
        <p:pic>
          <p:nvPicPr>
            <p:cNvPr id="309265" name="Picture 3"/>
            <p:cNvPicPr>
              <a:picLocks noChangeAspect="1" noChangeArrowheads="1"/>
            </p:cNvPicPr>
            <p:nvPr/>
          </p:nvPicPr>
          <p:blipFill>
            <a:blip r:embed="rId2"/>
            <a:srcRect/>
            <a:stretch>
              <a:fillRect/>
            </a:stretch>
          </p:blipFill>
          <p:spPr bwMode="auto">
            <a:xfrm>
              <a:off x="192" y="2688"/>
              <a:ext cx="4944" cy="1418"/>
            </a:xfrm>
            <a:prstGeom prst="rect">
              <a:avLst/>
            </a:prstGeom>
            <a:noFill/>
            <a:ln w="9525">
              <a:noFill/>
              <a:miter lim="800000"/>
              <a:headEnd/>
              <a:tailEnd/>
            </a:ln>
          </p:spPr>
        </p:pic>
        <p:sp>
          <p:nvSpPr>
            <p:cNvPr id="309266" name="Text Box 4"/>
            <p:cNvSpPr txBox="1">
              <a:spLocks noChangeArrowheads="1"/>
            </p:cNvSpPr>
            <p:nvPr/>
          </p:nvSpPr>
          <p:spPr bwMode="auto">
            <a:xfrm>
              <a:off x="5174" y="2908"/>
              <a:ext cx="428" cy="903"/>
            </a:xfrm>
            <a:prstGeom prst="rect">
              <a:avLst/>
            </a:prstGeom>
            <a:noFill/>
            <a:ln w="9525">
              <a:noFill/>
              <a:miter lim="800000"/>
              <a:headEnd/>
              <a:tailEnd/>
            </a:ln>
          </p:spPr>
          <p:txBody>
            <a:bodyPr wrap="none">
              <a:spAutoFit/>
            </a:bodyPr>
            <a:lstStyle/>
            <a:p>
              <a:pPr eaLnBrk="0" hangingPunct="0"/>
              <a:r>
                <a:rPr lang="en-US" sz="8800">
                  <a:solidFill>
                    <a:srgbClr val="FF3300"/>
                  </a:solidFill>
                </a:rPr>
                <a:t>?</a:t>
              </a:r>
            </a:p>
          </p:txBody>
        </p:sp>
      </p:grpSp>
      <p:grpSp>
        <p:nvGrpSpPr>
          <p:cNvPr id="309251" name="Group 5"/>
          <p:cNvGrpSpPr>
            <a:grpSpLocks/>
          </p:cNvGrpSpPr>
          <p:nvPr/>
        </p:nvGrpSpPr>
        <p:grpSpPr bwMode="auto">
          <a:xfrm>
            <a:off x="2800350" y="165100"/>
            <a:ext cx="3390900" cy="6527800"/>
            <a:chOff x="1752" y="104"/>
            <a:chExt cx="2136" cy="4112"/>
          </a:xfrm>
        </p:grpSpPr>
        <p:pic>
          <p:nvPicPr>
            <p:cNvPr id="309263" name="Picture 6"/>
            <p:cNvPicPr>
              <a:picLocks noChangeAspect="1" noChangeArrowheads="1"/>
            </p:cNvPicPr>
            <p:nvPr/>
          </p:nvPicPr>
          <p:blipFill>
            <a:blip r:embed="rId3"/>
            <a:srcRect/>
            <a:stretch>
              <a:fillRect/>
            </a:stretch>
          </p:blipFill>
          <p:spPr bwMode="auto">
            <a:xfrm>
              <a:off x="1752" y="104"/>
              <a:ext cx="2136" cy="2336"/>
            </a:xfrm>
            <a:prstGeom prst="rect">
              <a:avLst/>
            </a:prstGeom>
            <a:noFill/>
            <a:ln w="9525">
              <a:noFill/>
              <a:miter lim="800000"/>
              <a:headEnd/>
              <a:tailEnd/>
            </a:ln>
          </p:spPr>
        </p:pic>
        <p:sp>
          <p:nvSpPr>
            <p:cNvPr id="309264" name="Line 7"/>
            <p:cNvSpPr>
              <a:spLocks noChangeShapeType="1"/>
            </p:cNvSpPr>
            <p:nvPr/>
          </p:nvSpPr>
          <p:spPr bwMode="auto">
            <a:xfrm>
              <a:off x="1872" y="2536"/>
              <a:ext cx="0" cy="1680"/>
            </a:xfrm>
            <a:prstGeom prst="line">
              <a:avLst/>
            </a:prstGeom>
            <a:noFill/>
            <a:ln w="38100">
              <a:solidFill>
                <a:schemeClr val="accent2"/>
              </a:solidFill>
              <a:prstDash val="dash"/>
              <a:round/>
              <a:headEnd/>
              <a:tailEnd/>
            </a:ln>
          </p:spPr>
          <p:txBody>
            <a:bodyPr wrap="none" anchor="ctr"/>
            <a:lstStyle/>
            <a:p>
              <a:endParaRPr lang="cs-CZ"/>
            </a:p>
          </p:txBody>
        </p:sp>
      </p:grpSp>
      <p:pic>
        <p:nvPicPr>
          <p:cNvPr id="309252" name="Picture 8"/>
          <p:cNvPicPr>
            <a:picLocks noChangeAspect="1" noChangeArrowheads="1"/>
          </p:cNvPicPr>
          <p:nvPr/>
        </p:nvPicPr>
        <p:blipFill>
          <a:blip r:embed="rId4"/>
          <a:srcRect/>
          <a:stretch>
            <a:fillRect/>
          </a:stretch>
        </p:blipFill>
        <p:spPr bwMode="auto">
          <a:xfrm>
            <a:off x="2781300" y="2590800"/>
            <a:ext cx="3390900" cy="1282700"/>
          </a:xfrm>
          <a:prstGeom prst="rect">
            <a:avLst/>
          </a:prstGeom>
          <a:noFill/>
          <a:ln w="9525">
            <a:noFill/>
            <a:miter lim="800000"/>
            <a:headEnd/>
            <a:tailEnd/>
          </a:ln>
        </p:spPr>
      </p:pic>
      <p:sp>
        <p:nvSpPr>
          <p:cNvPr id="309253" name="Rectangle 9"/>
          <p:cNvSpPr>
            <a:spLocks noChangeArrowheads="1"/>
          </p:cNvSpPr>
          <p:nvPr/>
        </p:nvSpPr>
        <p:spPr bwMode="auto">
          <a:xfrm>
            <a:off x="2743200" y="0"/>
            <a:ext cx="4114800" cy="1219200"/>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309254" name="Text Box 10"/>
          <p:cNvSpPr txBox="1">
            <a:spLocks noChangeArrowheads="1"/>
          </p:cNvSpPr>
          <p:nvPr/>
        </p:nvSpPr>
        <p:spPr bwMode="auto">
          <a:xfrm>
            <a:off x="1581150" y="395288"/>
            <a:ext cx="62293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Index-guided to Bandgap-guided</a:t>
            </a:r>
          </a:p>
        </p:txBody>
      </p:sp>
      <p:grpSp>
        <p:nvGrpSpPr>
          <p:cNvPr id="309255" name="Group 11"/>
          <p:cNvGrpSpPr>
            <a:grpSpLocks/>
          </p:cNvGrpSpPr>
          <p:nvPr/>
        </p:nvGrpSpPr>
        <p:grpSpPr bwMode="auto">
          <a:xfrm>
            <a:off x="2798763" y="1358900"/>
            <a:ext cx="3297237" cy="2514600"/>
            <a:chOff x="2112" y="768"/>
            <a:chExt cx="2077" cy="1584"/>
          </a:xfrm>
        </p:grpSpPr>
        <p:sp>
          <p:nvSpPr>
            <p:cNvPr id="309261" name="Line 12"/>
            <p:cNvSpPr>
              <a:spLocks noChangeShapeType="1"/>
            </p:cNvSpPr>
            <p:nvPr/>
          </p:nvSpPr>
          <p:spPr bwMode="auto">
            <a:xfrm flipV="1">
              <a:off x="2112" y="768"/>
              <a:ext cx="0" cy="1584"/>
            </a:xfrm>
            <a:prstGeom prst="line">
              <a:avLst/>
            </a:prstGeom>
            <a:noFill/>
            <a:ln w="9525">
              <a:solidFill>
                <a:schemeClr val="tx1"/>
              </a:solidFill>
              <a:round/>
              <a:headEnd/>
              <a:tailEnd type="triangle" w="med" len="med"/>
            </a:ln>
          </p:spPr>
          <p:txBody>
            <a:bodyPr wrap="none" anchor="ctr"/>
            <a:lstStyle/>
            <a:p>
              <a:endParaRPr lang="cs-CZ"/>
            </a:p>
          </p:txBody>
        </p:sp>
        <p:sp>
          <p:nvSpPr>
            <p:cNvPr id="309262" name="Line 13"/>
            <p:cNvSpPr>
              <a:spLocks noChangeShapeType="1"/>
            </p:cNvSpPr>
            <p:nvPr/>
          </p:nvSpPr>
          <p:spPr bwMode="auto">
            <a:xfrm>
              <a:off x="2125" y="2352"/>
              <a:ext cx="2064" cy="0"/>
            </a:xfrm>
            <a:prstGeom prst="line">
              <a:avLst/>
            </a:prstGeom>
            <a:noFill/>
            <a:ln w="9525">
              <a:solidFill>
                <a:schemeClr val="tx1"/>
              </a:solidFill>
              <a:round/>
              <a:headEnd/>
              <a:tailEnd type="triangle" w="med" len="med"/>
            </a:ln>
          </p:spPr>
          <p:txBody>
            <a:bodyPr wrap="none" anchor="ctr"/>
            <a:lstStyle/>
            <a:p>
              <a:endParaRPr lang="cs-CZ"/>
            </a:p>
          </p:txBody>
        </p:sp>
      </p:grpSp>
      <p:sp>
        <p:nvSpPr>
          <p:cNvPr id="309256" name="Text Box 14"/>
          <p:cNvSpPr txBox="1">
            <a:spLocks noChangeArrowheads="1"/>
          </p:cNvSpPr>
          <p:nvPr/>
        </p:nvSpPr>
        <p:spPr bwMode="auto">
          <a:xfrm>
            <a:off x="8594725" y="6232525"/>
            <a:ext cx="488950" cy="457200"/>
          </a:xfrm>
          <a:prstGeom prst="rect">
            <a:avLst/>
          </a:prstGeom>
          <a:noFill/>
          <a:ln w="9525">
            <a:noFill/>
            <a:miter lim="800000"/>
            <a:headEnd/>
            <a:tailEnd/>
          </a:ln>
        </p:spPr>
        <p:txBody>
          <a:bodyPr wrap="none">
            <a:spAutoFit/>
          </a:bodyPr>
          <a:lstStyle/>
          <a:p>
            <a:pPr eaLnBrk="0" hangingPunct="0"/>
            <a:r>
              <a:rPr lang="en-US"/>
              <a:t>13</a:t>
            </a:r>
          </a:p>
        </p:txBody>
      </p:sp>
      <p:sp>
        <p:nvSpPr>
          <p:cNvPr id="309257" name="Text Box 15"/>
          <p:cNvSpPr txBox="1">
            <a:spLocks noChangeArrowheads="1"/>
          </p:cNvSpPr>
          <p:nvPr/>
        </p:nvSpPr>
        <p:spPr bwMode="auto">
          <a:xfrm>
            <a:off x="6232525" y="2346325"/>
            <a:ext cx="1554163" cy="457200"/>
          </a:xfrm>
          <a:prstGeom prst="rect">
            <a:avLst/>
          </a:prstGeom>
          <a:noFill/>
          <a:ln w="9525">
            <a:noFill/>
            <a:miter lim="800000"/>
            <a:headEnd/>
            <a:tailEnd/>
          </a:ln>
        </p:spPr>
        <p:txBody>
          <a:bodyPr wrap="none">
            <a:spAutoFit/>
          </a:bodyPr>
          <a:lstStyle/>
          <a:p>
            <a:pPr eaLnBrk="0" hangingPunct="0"/>
            <a:r>
              <a:rPr lang="en-US"/>
              <a:t>gap-guided</a:t>
            </a:r>
          </a:p>
        </p:txBody>
      </p:sp>
      <p:sp>
        <p:nvSpPr>
          <p:cNvPr id="309258" name="Text Box 16"/>
          <p:cNvSpPr txBox="1">
            <a:spLocks noChangeArrowheads="1"/>
          </p:cNvSpPr>
          <p:nvPr/>
        </p:nvSpPr>
        <p:spPr bwMode="auto">
          <a:xfrm>
            <a:off x="441325" y="1431925"/>
            <a:ext cx="1233488" cy="457200"/>
          </a:xfrm>
          <a:prstGeom prst="rect">
            <a:avLst/>
          </a:prstGeom>
          <a:noFill/>
          <a:ln w="9525">
            <a:noFill/>
            <a:miter lim="800000"/>
            <a:headEnd/>
            <a:tailEnd/>
          </a:ln>
        </p:spPr>
        <p:txBody>
          <a:bodyPr wrap="none">
            <a:spAutoFit/>
          </a:bodyPr>
          <a:lstStyle/>
          <a:p>
            <a:pPr eaLnBrk="0" hangingPunct="0"/>
            <a:r>
              <a:rPr lang="en-US" i="1"/>
              <a:t>cartoon:</a:t>
            </a:r>
          </a:p>
        </p:txBody>
      </p:sp>
      <p:sp>
        <p:nvSpPr>
          <p:cNvPr id="309259" name="Text Box 17"/>
          <p:cNvSpPr txBox="1">
            <a:spLocks noChangeArrowheads="1"/>
          </p:cNvSpPr>
          <p:nvPr/>
        </p:nvSpPr>
        <p:spPr bwMode="auto">
          <a:xfrm>
            <a:off x="6078538" y="3717925"/>
            <a:ext cx="32385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b</a:t>
            </a:r>
          </a:p>
        </p:txBody>
      </p:sp>
      <p:sp>
        <p:nvSpPr>
          <p:cNvPr id="309260" name="Text Box 18"/>
          <p:cNvSpPr txBox="1">
            <a:spLocks noChangeArrowheads="1"/>
          </p:cNvSpPr>
          <p:nvPr/>
        </p:nvSpPr>
        <p:spPr bwMode="auto">
          <a:xfrm>
            <a:off x="2438400" y="1355725"/>
            <a:ext cx="358775"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w</a:t>
            </a:r>
          </a:p>
        </p:txBody>
      </p:sp>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2"/>
          <a:srcRect/>
          <a:stretch>
            <a:fillRect/>
          </a:stretch>
        </p:blipFill>
        <p:spPr bwMode="auto">
          <a:xfrm>
            <a:off x="304800" y="1600200"/>
            <a:ext cx="8534400" cy="3000375"/>
          </a:xfrm>
          <a:prstGeom prst="rect">
            <a:avLst/>
          </a:prstGeom>
          <a:noFill/>
          <a:ln w="9525">
            <a:noFill/>
            <a:miter lim="800000"/>
            <a:headEnd/>
            <a:tailEnd/>
          </a:ln>
        </p:spPr>
      </p:pic>
      <p:sp>
        <p:nvSpPr>
          <p:cNvPr id="310275" name="Text Box 3"/>
          <p:cNvSpPr txBox="1">
            <a:spLocks noChangeArrowheads="1"/>
          </p:cNvSpPr>
          <p:nvPr/>
        </p:nvSpPr>
        <p:spPr bwMode="auto">
          <a:xfrm>
            <a:off x="2574925" y="395288"/>
            <a:ext cx="4248150" cy="641350"/>
          </a:xfrm>
          <a:prstGeom prst="rect">
            <a:avLst/>
          </a:prstGeom>
          <a:noFill/>
          <a:ln w="9525">
            <a:noFill/>
            <a:miter lim="800000"/>
            <a:headEnd/>
            <a:tailEnd/>
          </a:ln>
        </p:spPr>
        <p:txBody>
          <a:bodyPr wrap="none">
            <a:spAutoFit/>
          </a:bodyPr>
          <a:lstStyle/>
          <a:p>
            <a:pPr algn="ctr" eaLnBrk="0" hangingPunct="0"/>
            <a:r>
              <a:rPr lang="en-US" sz="3600">
                <a:solidFill>
                  <a:srgbClr val="FF3300"/>
                </a:solidFill>
              </a:rPr>
              <a:t>A Working Transition</a:t>
            </a:r>
          </a:p>
        </p:txBody>
      </p:sp>
      <p:sp>
        <p:nvSpPr>
          <p:cNvPr id="310276" name="Text Box 4"/>
          <p:cNvSpPr txBox="1">
            <a:spLocks noChangeArrowheads="1"/>
          </p:cNvSpPr>
          <p:nvPr/>
        </p:nvSpPr>
        <p:spPr bwMode="auto">
          <a:xfrm>
            <a:off x="784225" y="5181600"/>
            <a:ext cx="7867650" cy="1190625"/>
          </a:xfrm>
          <a:prstGeom prst="rect">
            <a:avLst/>
          </a:prstGeom>
          <a:noFill/>
          <a:ln w="9525">
            <a:noFill/>
            <a:miter lim="800000"/>
            <a:headEnd/>
            <a:tailEnd/>
          </a:ln>
        </p:spPr>
        <p:txBody>
          <a:bodyPr wrap="none">
            <a:spAutoFit/>
          </a:bodyPr>
          <a:lstStyle/>
          <a:p>
            <a:pPr algn="ctr" eaLnBrk="0" hangingPunct="0"/>
            <a:r>
              <a:rPr lang="en-US" sz="3600">
                <a:solidFill>
                  <a:schemeClr val="accent2"/>
                </a:solidFill>
              </a:rPr>
              <a:t>continuum always lies below guided band</a:t>
            </a:r>
          </a:p>
          <a:p>
            <a:pPr algn="ctr" eaLnBrk="0" hangingPunct="0"/>
            <a:r>
              <a:rPr lang="en-US" sz="3600">
                <a:solidFill>
                  <a:srgbClr val="FF3300"/>
                </a:solidFill>
              </a:rPr>
              <a:t>... just far away</a:t>
            </a:r>
            <a:endParaRPr lang="en-US" sz="3600">
              <a:solidFill>
                <a:schemeClr val="accent2"/>
              </a:solidFill>
            </a:endParaRPr>
          </a:p>
        </p:txBody>
      </p:sp>
    </p:spTree>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2"/>
          <a:srcRect/>
          <a:stretch>
            <a:fillRect/>
          </a:stretch>
        </p:blipFill>
        <p:spPr bwMode="auto">
          <a:xfrm>
            <a:off x="3429000" y="152400"/>
            <a:ext cx="5130800" cy="6540500"/>
          </a:xfrm>
          <a:prstGeom prst="rect">
            <a:avLst/>
          </a:prstGeom>
          <a:noFill/>
          <a:ln w="9525">
            <a:noFill/>
            <a:miter lim="800000"/>
            <a:headEnd/>
            <a:tailEnd/>
          </a:ln>
        </p:spPr>
      </p:pic>
      <p:sp>
        <p:nvSpPr>
          <p:cNvPr id="311299" name="Text Box 3"/>
          <p:cNvSpPr txBox="1">
            <a:spLocks noChangeArrowheads="1"/>
          </p:cNvSpPr>
          <p:nvPr/>
        </p:nvSpPr>
        <p:spPr bwMode="auto">
          <a:xfrm>
            <a:off x="5562600" y="6400800"/>
            <a:ext cx="2036763" cy="457200"/>
          </a:xfrm>
          <a:prstGeom prst="rect">
            <a:avLst/>
          </a:prstGeom>
          <a:noFill/>
          <a:ln w="9525">
            <a:noFill/>
            <a:miter lim="800000"/>
            <a:headEnd/>
            <a:tailEnd/>
          </a:ln>
        </p:spPr>
        <p:txBody>
          <a:bodyPr wrap="none">
            <a:spAutoFit/>
          </a:bodyPr>
          <a:lstStyle/>
          <a:p>
            <a:pPr eaLnBrk="0" hangingPunct="0"/>
            <a:r>
              <a:rPr lang="en-US"/>
              <a:t>frequency (c/a)</a:t>
            </a:r>
          </a:p>
        </p:txBody>
      </p:sp>
      <p:sp>
        <p:nvSpPr>
          <p:cNvPr id="311300" name="Text Box 4"/>
          <p:cNvSpPr txBox="1">
            <a:spLocks noChangeArrowheads="1"/>
          </p:cNvSpPr>
          <p:nvPr/>
        </p:nvSpPr>
        <p:spPr bwMode="auto">
          <a:xfrm>
            <a:off x="304800" y="1143000"/>
            <a:ext cx="3243263" cy="579438"/>
          </a:xfrm>
          <a:prstGeom prst="rect">
            <a:avLst/>
          </a:prstGeom>
          <a:noFill/>
          <a:ln w="9525">
            <a:noFill/>
            <a:miter lim="800000"/>
            <a:headEnd/>
            <a:tailEnd/>
          </a:ln>
        </p:spPr>
        <p:txBody>
          <a:bodyPr wrap="none">
            <a:spAutoFit/>
          </a:bodyPr>
          <a:lstStyle/>
          <a:p>
            <a:pPr eaLnBrk="0" hangingPunct="0"/>
            <a:r>
              <a:rPr lang="en-US" sz="3200">
                <a:solidFill>
                  <a:srgbClr val="FF3300"/>
                </a:solidFill>
              </a:rPr>
              <a:t>Bad Transmission:</a:t>
            </a:r>
          </a:p>
        </p:txBody>
      </p:sp>
      <p:sp>
        <p:nvSpPr>
          <p:cNvPr id="311301" name="Text Box 5"/>
          <p:cNvSpPr txBox="1">
            <a:spLocks noChangeArrowheads="1"/>
          </p:cNvSpPr>
          <p:nvPr/>
        </p:nvSpPr>
        <p:spPr bwMode="auto">
          <a:xfrm>
            <a:off x="304800" y="4373563"/>
            <a:ext cx="3492500" cy="579437"/>
          </a:xfrm>
          <a:prstGeom prst="rect">
            <a:avLst/>
          </a:prstGeom>
          <a:noFill/>
          <a:ln w="9525">
            <a:noFill/>
            <a:miter lim="800000"/>
            <a:headEnd/>
            <a:tailEnd/>
          </a:ln>
        </p:spPr>
        <p:txBody>
          <a:bodyPr wrap="none">
            <a:spAutoFit/>
          </a:bodyPr>
          <a:lstStyle/>
          <a:p>
            <a:pPr eaLnBrk="0" hangingPunct="0"/>
            <a:r>
              <a:rPr lang="en-US" sz="3200">
                <a:solidFill>
                  <a:srgbClr val="FF3300"/>
                </a:solidFill>
              </a:rPr>
              <a:t>Good Transmission:</a:t>
            </a:r>
          </a:p>
        </p:txBody>
      </p:sp>
      <p:sp>
        <p:nvSpPr>
          <p:cNvPr id="311302" name="Rectangle 6"/>
          <p:cNvSpPr>
            <a:spLocks noGrp="1" noChangeArrowheads="1"/>
          </p:cNvSpPr>
          <p:nvPr>
            <p:ph type="title" idx="4294967295"/>
          </p:nvPr>
        </p:nvSpPr>
        <p:spPr/>
        <p:txBody>
          <a:bodyPr/>
          <a:lstStyle/>
          <a:p>
            <a:r>
              <a:rPr lang="en-US" smtClean="0">
                <a:ea typeface="ＭＳ Ｐゴシック" charset="-128"/>
              </a:rPr>
              <a:t> </a:t>
            </a:r>
          </a:p>
        </p:txBody>
      </p:sp>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3"/>
          <p:cNvSpPr>
            <a:spLocks noGrp="1" noChangeArrowheads="1"/>
          </p:cNvSpPr>
          <p:nvPr>
            <p:ph type="title"/>
          </p:nvPr>
        </p:nvSpPr>
        <p:spPr>
          <a:xfrm>
            <a:off x="228600" y="2438400"/>
            <a:ext cx="8686800" cy="1143000"/>
          </a:xfrm>
        </p:spPr>
        <p:txBody>
          <a:bodyPr/>
          <a:lstStyle/>
          <a:p>
            <a:r>
              <a:rPr lang="en-US" smtClean="0">
                <a:solidFill>
                  <a:schemeClr val="tx1"/>
                </a:solidFill>
                <a:ea typeface="ＭＳ Ｐゴシック" charset="-128"/>
              </a:rPr>
              <a:t>Finding New Materials / Processes</a:t>
            </a:r>
            <a:br>
              <a:rPr lang="en-US" smtClean="0">
                <a:solidFill>
                  <a:schemeClr val="tx1"/>
                </a:solidFill>
                <a:ea typeface="ＭＳ Ｐゴシック" charset="-128"/>
              </a:rPr>
            </a:br>
            <a:r>
              <a:rPr lang="en-US" smtClean="0">
                <a:solidFill>
                  <a:srgbClr val="FF0000"/>
                </a:solidFill>
                <a:ea typeface="ＭＳ Ｐゴシック" charset="-128"/>
                <a:sym typeface="Symbol" pitchFamily="18" charset="2"/>
              </a:rPr>
              <a:t>→ Designing New Structures</a:t>
            </a:r>
            <a:endParaRPr lang="en-US" smtClean="0">
              <a:ea typeface="ＭＳ Ｐゴシック" charset="-128"/>
            </a:endParaRPr>
          </a:p>
        </p:txBody>
      </p:sp>
      <p:sp>
        <p:nvSpPr>
          <p:cNvPr id="312323" name="Text Box 4"/>
          <p:cNvSpPr txBox="1">
            <a:spLocks noChangeArrowheads="1"/>
          </p:cNvSpPr>
          <p:nvPr/>
        </p:nvSpPr>
        <p:spPr bwMode="auto">
          <a:xfrm>
            <a:off x="2335213" y="1554163"/>
            <a:ext cx="4530725" cy="519112"/>
          </a:xfrm>
          <a:prstGeom prst="rect">
            <a:avLst/>
          </a:prstGeom>
          <a:noFill/>
          <a:ln w="9525">
            <a:noFill/>
            <a:miter lim="800000"/>
            <a:headEnd/>
            <a:tailEnd/>
          </a:ln>
        </p:spPr>
        <p:txBody>
          <a:bodyPr wrap="none">
            <a:spAutoFit/>
          </a:bodyPr>
          <a:lstStyle/>
          <a:p>
            <a:pPr algn="ctr" eaLnBrk="0" hangingPunct="0"/>
            <a:r>
              <a:rPr lang="en-US" sz="2800" i="1">
                <a:solidFill>
                  <a:schemeClr val="accent2"/>
                </a:solidFill>
              </a:rPr>
              <a:t>The story of photonic crystals:</a:t>
            </a:r>
          </a:p>
        </p:txBody>
      </p:sp>
      <p:sp>
        <p:nvSpPr>
          <p:cNvPr id="312324" name="Freeform 9"/>
          <p:cNvSpPr>
            <a:spLocks/>
          </p:cNvSpPr>
          <p:nvPr/>
        </p:nvSpPr>
        <p:spPr bwMode="auto">
          <a:xfrm>
            <a:off x="609600" y="2238375"/>
            <a:ext cx="7883525" cy="885825"/>
          </a:xfrm>
          <a:custGeom>
            <a:avLst/>
            <a:gdLst>
              <a:gd name="T0" fmla="*/ 0 w 4966"/>
              <a:gd name="T1" fmla="*/ 2147483647 h 558"/>
              <a:gd name="T2" fmla="*/ 2147483647 w 4966"/>
              <a:gd name="T3" fmla="*/ 2147483647 h 558"/>
              <a:gd name="T4" fmla="*/ 2147483647 w 4966"/>
              <a:gd name="T5" fmla="*/ 2147483647 h 558"/>
              <a:gd name="T6" fmla="*/ 2147483647 w 4966"/>
              <a:gd name="T7" fmla="*/ 2147483647 h 558"/>
              <a:gd name="T8" fmla="*/ 2147483647 w 4966"/>
              <a:gd name="T9" fmla="*/ 2147483647 h 558"/>
              <a:gd name="T10" fmla="*/ 2147483647 w 4966"/>
              <a:gd name="T11" fmla="*/ 2147483647 h 558"/>
              <a:gd name="T12" fmla="*/ 2147483647 w 4966"/>
              <a:gd name="T13" fmla="*/ 2147483647 h 558"/>
              <a:gd name="T14" fmla="*/ 2147483647 w 4966"/>
              <a:gd name="T15" fmla="*/ 2147483647 h 558"/>
              <a:gd name="T16" fmla="*/ 2147483647 w 4966"/>
              <a:gd name="T17" fmla="*/ 2147483647 h 558"/>
              <a:gd name="T18" fmla="*/ 2147483647 w 4966"/>
              <a:gd name="T19" fmla="*/ 2147483647 h 558"/>
              <a:gd name="T20" fmla="*/ 2147483647 w 4966"/>
              <a:gd name="T21" fmla="*/ 2147483647 h 558"/>
              <a:gd name="T22" fmla="*/ 2147483647 w 4966"/>
              <a:gd name="T23" fmla="*/ 2147483647 h 558"/>
              <a:gd name="T24" fmla="*/ 2147483647 w 4966"/>
              <a:gd name="T25" fmla="*/ 2147483647 h 558"/>
              <a:gd name="T26" fmla="*/ 2147483647 w 4966"/>
              <a:gd name="T27" fmla="*/ 2147483647 h 558"/>
              <a:gd name="T28" fmla="*/ 2147483647 w 4966"/>
              <a:gd name="T29" fmla="*/ 2147483647 h 558"/>
              <a:gd name="T30" fmla="*/ 2147483647 w 4966"/>
              <a:gd name="T31" fmla="*/ 2147483647 h 558"/>
              <a:gd name="T32" fmla="*/ 2147483647 w 4966"/>
              <a:gd name="T33" fmla="*/ 2147483647 h 558"/>
              <a:gd name="T34" fmla="*/ 2147483647 w 4966"/>
              <a:gd name="T35" fmla="*/ 2147483647 h 558"/>
              <a:gd name="T36" fmla="*/ 2147483647 w 4966"/>
              <a:gd name="T37" fmla="*/ 2147483647 h 558"/>
              <a:gd name="T38" fmla="*/ 2147483647 w 4966"/>
              <a:gd name="T39" fmla="*/ 2147483647 h 558"/>
              <a:gd name="T40" fmla="*/ 2147483647 w 4966"/>
              <a:gd name="T41" fmla="*/ 2147483647 h 558"/>
              <a:gd name="T42" fmla="*/ 2147483647 w 4966"/>
              <a:gd name="T43" fmla="*/ 2147483647 h 558"/>
              <a:gd name="T44" fmla="*/ 2147483647 w 4966"/>
              <a:gd name="T45" fmla="*/ 2147483647 h 558"/>
              <a:gd name="T46" fmla="*/ 2147483647 w 4966"/>
              <a:gd name="T47" fmla="*/ 2147483647 h 558"/>
              <a:gd name="T48" fmla="*/ 2147483647 w 4966"/>
              <a:gd name="T49" fmla="*/ 2147483647 h 558"/>
              <a:gd name="T50" fmla="*/ 2147483647 w 4966"/>
              <a:gd name="T51" fmla="*/ 2147483647 h 558"/>
              <a:gd name="T52" fmla="*/ 2147483647 w 4966"/>
              <a:gd name="T53" fmla="*/ 2147483647 h 558"/>
              <a:gd name="T54" fmla="*/ 2147483647 w 4966"/>
              <a:gd name="T55" fmla="*/ 2147483647 h 558"/>
              <a:gd name="T56" fmla="*/ 2147483647 w 4966"/>
              <a:gd name="T57" fmla="*/ 2147483647 h 558"/>
              <a:gd name="T58" fmla="*/ 2147483647 w 4966"/>
              <a:gd name="T59" fmla="*/ 2147483647 h 558"/>
              <a:gd name="T60" fmla="*/ 2147483647 w 4966"/>
              <a:gd name="T61" fmla="*/ 2147483647 h 558"/>
              <a:gd name="T62" fmla="*/ 2147483647 w 4966"/>
              <a:gd name="T63" fmla="*/ 2147483647 h 558"/>
              <a:gd name="T64" fmla="*/ 2147483647 w 4966"/>
              <a:gd name="T65" fmla="*/ 2147483647 h 558"/>
              <a:gd name="T66" fmla="*/ 2147483647 w 4966"/>
              <a:gd name="T67" fmla="*/ 2147483647 h 558"/>
              <a:gd name="T68" fmla="*/ 2147483647 w 4966"/>
              <a:gd name="T69" fmla="*/ 2147483647 h 558"/>
              <a:gd name="T70" fmla="*/ 2147483647 w 4966"/>
              <a:gd name="T71" fmla="*/ 2147483647 h 558"/>
              <a:gd name="T72" fmla="*/ 2147483647 w 4966"/>
              <a:gd name="T73" fmla="*/ 2147483647 h 5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66"/>
              <a:gd name="T112" fmla="*/ 0 h 558"/>
              <a:gd name="T113" fmla="*/ 4966 w 4966"/>
              <a:gd name="T114" fmla="*/ 558 h 5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66" h="558">
                <a:moveTo>
                  <a:pt x="0" y="510"/>
                </a:moveTo>
                <a:cubicBezTo>
                  <a:pt x="48" y="429"/>
                  <a:pt x="144" y="393"/>
                  <a:pt x="224" y="345"/>
                </a:cubicBezTo>
                <a:cubicBezTo>
                  <a:pt x="274" y="314"/>
                  <a:pt x="318" y="273"/>
                  <a:pt x="371" y="247"/>
                </a:cubicBezTo>
                <a:cubicBezTo>
                  <a:pt x="390" y="237"/>
                  <a:pt x="410" y="228"/>
                  <a:pt x="429" y="218"/>
                </a:cubicBezTo>
                <a:cubicBezTo>
                  <a:pt x="481" y="189"/>
                  <a:pt x="508" y="157"/>
                  <a:pt x="566" y="140"/>
                </a:cubicBezTo>
                <a:cubicBezTo>
                  <a:pt x="636" y="156"/>
                  <a:pt x="654" y="146"/>
                  <a:pt x="585" y="286"/>
                </a:cubicBezTo>
                <a:cubicBezTo>
                  <a:pt x="550" y="354"/>
                  <a:pt x="509" y="428"/>
                  <a:pt x="488" y="501"/>
                </a:cubicBezTo>
                <a:cubicBezTo>
                  <a:pt x="575" y="558"/>
                  <a:pt x="662" y="476"/>
                  <a:pt x="741" y="442"/>
                </a:cubicBezTo>
                <a:cubicBezTo>
                  <a:pt x="769" y="429"/>
                  <a:pt x="799" y="422"/>
                  <a:pt x="829" y="413"/>
                </a:cubicBezTo>
                <a:cubicBezTo>
                  <a:pt x="953" y="316"/>
                  <a:pt x="1111" y="209"/>
                  <a:pt x="1268" y="169"/>
                </a:cubicBezTo>
                <a:cubicBezTo>
                  <a:pt x="1317" y="134"/>
                  <a:pt x="1377" y="129"/>
                  <a:pt x="1434" y="110"/>
                </a:cubicBezTo>
                <a:cubicBezTo>
                  <a:pt x="1428" y="215"/>
                  <a:pt x="1430" y="304"/>
                  <a:pt x="1405" y="403"/>
                </a:cubicBezTo>
                <a:cubicBezTo>
                  <a:pt x="1408" y="422"/>
                  <a:pt x="1398" y="451"/>
                  <a:pt x="1415" y="462"/>
                </a:cubicBezTo>
                <a:cubicBezTo>
                  <a:pt x="1465" y="493"/>
                  <a:pt x="1479" y="442"/>
                  <a:pt x="1512" y="432"/>
                </a:cubicBezTo>
                <a:cubicBezTo>
                  <a:pt x="1560" y="415"/>
                  <a:pt x="1627" y="409"/>
                  <a:pt x="1678" y="403"/>
                </a:cubicBezTo>
                <a:cubicBezTo>
                  <a:pt x="1803" y="354"/>
                  <a:pt x="1945" y="301"/>
                  <a:pt x="2078" y="286"/>
                </a:cubicBezTo>
                <a:cubicBezTo>
                  <a:pt x="2107" y="278"/>
                  <a:pt x="2138" y="277"/>
                  <a:pt x="2166" y="266"/>
                </a:cubicBezTo>
                <a:cubicBezTo>
                  <a:pt x="2384" y="173"/>
                  <a:pt x="2234" y="215"/>
                  <a:pt x="2341" y="188"/>
                </a:cubicBezTo>
                <a:cubicBezTo>
                  <a:pt x="2367" y="191"/>
                  <a:pt x="2402" y="177"/>
                  <a:pt x="2419" y="198"/>
                </a:cubicBezTo>
                <a:cubicBezTo>
                  <a:pt x="2427" y="209"/>
                  <a:pt x="2394" y="346"/>
                  <a:pt x="2390" y="354"/>
                </a:cubicBezTo>
                <a:cubicBezTo>
                  <a:pt x="2389" y="355"/>
                  <a:pt x="2324" y="452"/>
                  <a:pt x="2351" y="442"/>
                </a:cubicBezTo>
                <a:cubicBezTo>
                  <a:pt x="2463" y="398"/>
                  <a:pt x="2476" y="397"/>
                  <a:pt x="2576" y="345"/>
                </a:cubicBezTo>
                <a:cubicBezTo>
                  <a:pt x="2668" y="296"/>
                  <a:pt x="2743" y="223"/>
                  <a:pt x="2858" y="218"/>
                </a:cubicBezTo>
                <a:cubicBezTo>
                  <a:pt x="2929" y="214"/>
                  <a:pt x="3001" y="211"/>
                  <a:pt x="3073" y="208"/>
                </a:cubicBezTo>
                <a:cubicBezTo>
                  <a:pt x="3102" y="202"/>
                  <a:pt x="3176" y="181"/>
                  <a:pt x="3200" y="208"/>
                </a:cubicBezTo>
                <a:cubicBezTo>
                  <a:pt x="3215" y="225"/>
                  <a:pt x="3193" y="253"/>
                  <a:pt x="3190" y="276"/>
                </a:cubicBezTo>
                <a:cubicBezTo>
                  <a:pt x="3193" y="305"/>
                  <a:pt x="3190" y="335"/>
                  <a:pt x="3200" y="364"/>
                </a:cubicBezTo>
                <a:cubicBezTo>
                  <a:pt x="3219" y="422"/>
                  <a:pt x="3322" y="426"/>
                  <a:pt x="3366" y="432"/>
                </a:cubicBezTo>
                <a:cubicBezTo>
                  <a:pt x="3460" y="420"/>
                  <a:pt x="3606" y="413"/>
                  <a:pt x="3707" y="374"/>
                </a:cubicBezTo>
                <a:cubicBezTo>
                  <a:pt x="3845" y="319"/>
                  <a:pt x="3974" y="241"/>
                  <a:pt x="4098" y="159"/>
                </a:cubicBezTo>
                <a:cubicBezTo>
                  <a:pt x="4147" y="125"/>
                  <a:pt x="4220" y="63"/>
                  <a:pt x="4283" y="42"/>
                </a:cubicBezTo>
                <a:cubicBezTo>
                  <a:pt x="4324" y="0"/>
                  <a:pt x="4342" y="1"/>
                  <a:pt x="4400" y="13"/>
                </a:cubicBezTo>
                <a:cubicBezTo>
                  <a:pt x="4393" y="130"/>
                  <a:pt x="4370" y="217"/>
                  <a:pt x="4420" y="325"/>
                </a:cubicBezTo>
                <a:cubicBezTo>
                  <a:pt x="4424" y="334"/>
                  <a:pt x="4439" y="330"/>
                  <a:pt x="4449" y="335"/>
                </a:cubicBezTo>
                <a:cubicBezTo>
                  <a:pt x="4462" y="340"/>
                  <a:pt x="4474" y="349"/>
                  <a:pt x="4488" y="354"/>
                </a:cubicBezTo>
                <a:cubicBezTo>
                  <a:pt x="4513" y="362"/>
                  <a:pt x="4566" y="374"/>
                  <a:pt x="4566" y="374"/>
                </a:cubicBezTo>
                <a:cubicBezTo>
                  <a:pt x="4704" y="365"/>
                  <a:pt x="4827" y="354"/>
                  <a:pt x="4966" y="354"/>
                </a:cubicBezTo>
              </a:path>
            </a:pathLst>
          </a:custGeom>
          <a:noFill/>
          <a:ln w="38100">
            <a:solidFill>
              <a:srgbClr val="FF0000"/>
            </a:solidFill>
            <a:round/>
            <a:headEnd/>
            <a:tailEnd/>
          </a:ln>
        </p:spPr>
        <p:txBody>
          <a:bodyPr wrap="none" anchor="ctr"/>
          <a:lstStyle/>
          <a:p>
            <a:endParaRPr lang="cs-CZ"/>
          </a:p>
        </p:txBody>
      </p:sp>
      <p:sp>
        <p:nvSpPr>
          <p:cNvPr id="312325" name="Freeform 10"/>
          <p:cNvSpPr>
            <a:spLocks/>
          </p:cNvSpPr>
          <p:nvPr/>
        </p:nvSpPr>
        <p:spPr bwMode="auto">
          <a:xfrm>
            <a:off x="573088" y="2230438"/>
            <a:ext cx="7651750" cy="873125"/>
          </a:xfrm>
          <a:custGeom>
            <a:avLst/>
            <a:gdLst>
              <a:gd name="T0" fmla="*/ 0 w 4820"/>
              <a:gd name="T1" fmla="*/ 2147483647 h 550"/>
              <a:gd name="T2" fmla="*/ 2147483647 w 4820"/>
              <a:gd name="T3" fmla="*/ 2147483647 h 550"/>
              <a:gd name="T4" fmla="*/ 2147483647 w 4820"/>
              <a:gd name="T5" fmla="*/ 2147483647 h 550"/>
              <a:gd name="T6" fmla="*/ 2147483647 w 4820"/>
              <a:gd name="T7" fmla="*/ 2147483647 h 550"/>
              <a:gd name="T8" fmla="*/ 2147483647 w 4820"/>
              <a:gd name="T9" fmla="*/ 2147483647 h 550"/>
              <a:gd name="T10" fmla="*/ 2147483647 w 4820"/>
              <a:gd name="T11" fmla="*/ 2147483647 h 550"/>
              <a:gd name="T12" fmla="*/ 2147483647 w 4820"/>
              <a:gd name="T13" fmla="*/ 2147483647 h 550"/>
              <a:gd name="T14" fmla="*/ 2147483647 w 4820"/>
              <a:gd name="T15" fmla="*/ 2147483647 h 550"/>
              <a:gd name="T16" fmla="*/ 2147483647 w 4820"/>
              <a:gd name="T17" fmla="*/ 2147483647 h 550"/>
              <a:gd name="T18" fmla="*/ 2147483647 w 4820"/>
              <a:gd name="T19" fmla="*/ 2147483647 h 550"/>
              <a:gd name="T20" fmla="*/ 2147483647 w 4820"/>
              <a:gd name="T21" fmla="*/ 2147483647 h 550"/>
              <a:gd name="T22" fmla="*/ 2147483647 w 4820"/>
              <a:gd name="T23" fmla="*/ 2147483647 h 550"/>
              <a:gd name="T24" fmla="*/ 2147483647 w 4820"/>
              <a:gd name="T25" fmla="*/ 0 h 550"/>
              <a:gd name="T26" fmla="*/ 2147483647 w 4820"/>
              <a:gd name="T27" fmla="*/ 2147483647 h 550"/>
              <a:gd name="T28" fmla="*/ 2147483647 w 4820"/>
              <a:gd name="T29" fmla="*/ 2147483647 h 550"/>
              <a:gd name="T30" fmla="*/ 2147483647 w 4820"/>
              <a:gd name="T31" fmla="*/ 2147483647 h 550"/>
              <a:gd name="T32" fmla="*/ 2147483647 w 4820"/>
              <a:gd name="T33" fmla="*/ 2147483647 h 550"/>
              <a:gd name="T34" fmla="*/ 2147483647 w 4820"/>
              <a:gd name="T35" fmla="*/ 2147483647 h 550"/>
              <a:gd name="T36" fmla="*/ 2147483647 w 4820"/>
              <a:gd name="T37" fmla="*/ 2147483647 h 550"/>
              <a:gd name="T38" fmla="*/ 2147483647 w 4820"/>
              <a:gd name="T39" fmla="*/ 2147483647 h 550"/>
              <a:gd name="T40" fmla="*/ 2147483647 w 4820"/>
              <a:gd name="T41" fmla="*/ 2147483647 h 550"/>
              <a:gd name="T42" fmla="*/ 2147483647 w 4820"/>
              <a:gd name="T43" fmla="*/ 2147483647 h 550"/>
              <a:gd name="T44" fmla="*/ 2147483647 w 4820"/>
              <a:gd name="T45" fmla="*/ 2147483647 h 550"/>
              <a:gd name="T46" fmla="*/ 2147483647 w 4820"/>
              <a:gd name="T47" fmla="*/ 2147483647 h 550"/>
              <a:gd name="T48" fmla="*/ 2147483647 w 4820"/>
              <a:gd name="T49" fmla="*/ 2147483647 h 550"/>
              <a:gd name="T50" fmla="*/ 2147483647 w 4820"/>
              <a:gd name="T51" fmla="*/ 2147483647 h 550"/>
              <a:gd name="T52" fmla="*/ 2147483647 w 4820"/>
              <a:gd name="T53" fmla="*/ 2147483647 h 550"/>
              <a:gd name="T54" fmla="*/ 2147483647 w 4820"/>
              <a:gd name="T55" fmla="*/ 2147483647 h 550"/>
              <a:gd name="T56" fmla="*/ 2147483647 w 4820"/>
              <a:gd name="T57" fmla="*/ 2147483647 h 550"/>
              <a:gd name="T58" fmla="*/ 2147483647 w 4820"/>
              <a:gd name="T59" fmla="*/ 2147483647 h 550"/>
              <a:gd name="T60" fmla="*/ 2147483647 w 4820"/>
              <a:gd name="T61" fmla="*/ 2147483647 h 550"/>
              <a:gd name="T62" fmla="*/ 2147483647 w 4820"/>
              <a:gd name="T63" fmla="*/ 2147483647 h 550"/>
              <a:gd name="T64" fmla="*/ 2147483647 w 4820"/>
              <a:gd name="T65" fmla="*/ 2147483647 h 550"/>
              <a:gd name="T66" fmla="*/ 2147483647 w 4820"/>
              <a:gd name="T67" fmla="*/ 2147483647 h 550"/>
              <a:gd name="T68" fmla="*/ 2147483647 w 4820"/>
              <a:gd name="T69" fmla="*/ 2147483647 h 550"/>
              <a:gd name="T70" fmla="*/ 2147483647 w 4820"/>
              <a:gd name="T71" fmla="*/ 2147483647 h 550"/>
              <a:gd name="T72" fmla="*/ 2147483647 w 4820"/>
              <a:gd name="T73" fmla="*/ 2147483647 h 550"/>
              <a:gd name="T74" fmla="*/ 2147483647 w 4820"/>
              <a:gd name="T75" fmla="*/ 2147483647 h 550"/>
              <a:gd name="T76" fmla="*/ 2147483647 w 4820"/>
              <a:gd name="T77" fmla="*/ 2147483647 h 550"/>
              <a:gd name="T78" fmla="*/ 2147483647 w 4820"/>
              <a:gd name="T79" fmla="*/ 2147483647 h 5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20"/>
              <a:gd name="T121" fmla="*/ 0 h 550"/>
              <a:gd name="T122" fmla="*/ 4820 w 4820"/>
              <a:gd name="T123" fmla="*/ 550 h 5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20" h="550">
                <a:moveTo>
                  <a:pt x="0" y="517"/>
                </a:moveTo>
                <a:cubicBezTo>
                  <a:pt x="29" y="487"/>
                  <a:pt x="52" y="450"/>
                  <a:pt x="88" y="429"/>
                </a:cubicBezTo>
                <a:cubicBezTo>
                  <a:pt x="185" y="371"/>
                  <a:pt x="288" y="363"/>
                  <a:pt x="400" y="351"/>
                </a:cubicBezTo>
                <a:cubicBezTo>
                  <a:pt x="481" y="332"/>
                  <a:pt x="395" y="355"/>
                  <a:pt x="517" y="303"/>
                </a:cubicBezTo>
                <a:cubicBezTo>
                  <a:pt x="697" y="225"/>
                  <a:pt x="883" y="136"/>
                  <a:pt x="1073" y="88"/>
                </a:cubicBezTo>
                <a:cubicBezTo>
                  <a:pt x="1099" y="94"/>
                  <a:pt x="1130" y="89"/>
                  <a:pt x="1151" y="107"/>
                </a:cubicBezTo>
                <a:cubicBezTo>
                  <a:pt x="1161" y="115"/>
                  <a:pt x="1144" y="132"/>
                  <a:pt x="1142" y="146"/>
                </a:cubicBezTo>
                <a:cubicBezTo>
                  <a:pt x="1138" y="165"/>
                  <a:pt x="1137" y="185"/>
                  <a:pt x="1132" y="205"/>
                </a:cubicBezTo>
                <a:cubicBezTo>
                  <a:pt x="1111" y="276"/>
                  <a:pt x="1073" y="344"/>
                  <a:pt x="1024" y="400"/>
                </a:cubicBezTo>
                <a:cubicBezTo>
                  <a:pt x="933" y="502"/>
                  <a:pt x="1047" y="352"/>
                  <a:pt x="927" y="517"/>
                </a:cubicBezTo>
                <a:cubicBezTo>
                  <a:pt x="920" y="526"/>
                  <a:pt x="896" y="550"/>
                  <a:pt x="907" y="546"/>
                </a:cubicBezTo>
                <a:cubicBezTo>
                  <a:pt x="1161" y="438"/>
                  <a:pt x="1405" y="285"/>
                  <a:pt x="1639" y="137"/>
                </a:cubicBezTo>
                <a:cubicBezTo>
                  <a:pt x="1716" y="87"/>
                  <a:pt x="1775" y="30"/>
                  <a:pt x="1863" y="0"/>
                </a:cubicBezTo>
                <a:cubicBezTo>
                  <a:pt x="1884" y="62"/>
                  <a:pt x="1874" y="13"/>
                  <a:pt x="1844" y="127"/>
                </a:cubicBezTo>
                <a:cubicBezTo>
                  <a:pt x="1823" y="204"/>
                  <a:pt x="1809" y="284"/>
                  <a:pt x="1785" y="361"/>
                </a:cubicBezTo>
                <a:cubicBezTo>
                  <a:pt x="1778" y="380"/>
                  <a:pt x="1745" y="420"/>
                  <a:pt x="1766" y="420"/>
                </a:cubicBezTo>
                <a:cubicBezTo>
                  <a:pt x="1840" y="416"/>
                  <a:pt x="1915" y="413"/>
                  <a:pt x="1990" y="410"/>
                </a:cubicBezTo>
                <a:cubicBezTo>
                  <a:pt x="2224" y="353"/>
                  <a:pt x="2469" y="286"/>
                  <a:pt x="2693" y="195"/>
                </a:cubicBezTo>
                <a:cubicBezTo>
                  <a:pt x="2704" y="276"/>
                  <a:pt x="2701" y="335"/>
                  <a:pt x="2664" y="410"/>
                </a:cubicBezTo>
                <a:cubicBezTo>
                  <a:pt x="2652" y="433"/>
                  <a:pt x="2638" y="455"/>
                  <a:pt x="2624" y="478"/>
                </a:cubicBezTo>
                <a:cubicBezTo>
                  <a:pt x="2615" y="491"/>
                  <a:pt x="2589" y="501"/>
                  <a:pt x="2595" y="517"/>
                </a:cubicBezTo>
                <a:cubicBezTo>
                  <a:pt x="2599" y="529"/>
                  <a:pt x="2621" y="510"/>
                  <a:pt x="2634" y="507"/>
                </a:cubicBezTo>
                <a:cubicBezTo>
                  <a:pt x="2676" y="481"/>
                  <a:pt x="2720" y="457"/>
                  <a:pt x="2761" y="429"/>
                </a:cubicBezTo>
                <a:cubicBezTo>
                  <a:pt x="2866" y="356"/>
                  <a:pt x="3073" y="205"/>
                  <a:pt x="3073" y="205"/>
                </a:cubicBezTo>
                <a:cubicBezTo>
                  <a:pt x="3106" y="152"/>
                  <a:pt x="3136" y="78"/>
                  <a:pt x="3200" y="59"/>
                </a:cubicBezTo>
                <a:cubicBezTo>
                  <a:pt x="3204" y="54"/>
                  <a:pt x="3245" y="7"/>
                  <a:pt x="3259" y="10"/>
                </a:cubicBezTo>
                <a:cubicBezTo>
                  <a:pt x="3270" y="12"/>
                  <a:pt x="3271" y="29"/>
                  <a:pt x="3278" y="39"/>
                </a:cubicBezTo>
                <a:cubicBezTo>
                  <a:pt x="3268" y="120"/>
                  <a:pt x="3249" y="201"/>
                  <a:pt x="3249" y="283"/>
                </a:cubicBezTo>
                <a:cubicBezTo>
                  <a:pt x="3249" y="315"/>
                  <a:pt x="3238" y="355"/>
                  <a:pt x="3259" y="381"/>
                </a:cubicBezTo>
                <a:cubicBezTo>
                  <a:pt x="3275" y="401"/>
                  <a:pt x="3311" y="387"/>
                  <a:pt x="3337" y="390"/>
                </a:cubicBezTo>
                <a:cubicBezTo>
                  <a:pt x="3457" y="367"/>
                  <a:pt x="3580" y="357"/>
                  <a:pt x="3698" y="322"/>
                </a:cubicBezTo>
                <a:cubicBezTo>
                  <a:pt x="3870" y="270"/>
                  <a:pt x="4006" y="137"/>
                  <a:pt x="4166" y="59"/>
                </a:cubicBezTo>
                <a:cubicBezTo>
                  <a:pt x="4214" y="153"/>
                  <a:pt x="4141" y="251"/>
                  <a:pt x="4107" y="342"/>
                </a:cubicBezTo>
                <a:cubicBezTo>
                  <a:pt x="4104" y="364"/>
                  <a:pt x="4087" y="389"/>
                  <a:pt x="4098" y="410"/>
                </a:cubicBezTo>
                <a:cubicBezTo>
                  <a:pt x="4126" y="464"/>
                  <a:pt x="4190" y="381"/>
                  <a:pt x="4205" y="371"/>
                </a:cubicBezTo>
                <a:cubicBezTo>
                  <a:pt x="4275" y="323"/>
                  <a:pt x="4351" y="284"/>
                  <a:pt x="4420" y="234"/>
                </a:cubicBezTo>
                <a:cubicBezTo>
                  <a:pt x="4463" y="202"/>
                  <a:pt x="4547" y="126"/>
                  <a:pt x="4605" y="107"/>
                </a:cubicBezTo>
                <a:cubicBezTo>
                  <a:pt x="4698" y="13"/>
                  <a:pt x="4673" y="198"/>
                  <a:pt x="4693" y="244"/>
                </a:cubicBezTo>
                <a:cubicBezTo>
                  <a:pt x="4735" y="342"/>
                  <a:pt x="4755" y="362"/>
                  <a:pt x="4810" y="429"/>
                </a:cubicBezTo>
                <a:cubicBezTo>
                  <a:pt x="4813" y="445"/>
                  <a:pt x="4820" y="478"/>
                  <a:pt x="4820" y="478"/>
                </a:cubicBezTo>
              </a:path>
            </a:pathLst>
          </a:custGeom>
          <a:noFill/>
          <a:ln w="38100">
            <a:solidFill>
              <a:srgbClr val="FF0000"/>
            </a:solidFill>
            <a:round/>
            <a:headEn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685800" y="685800"/>
            <a:ext cx="7772400" cy="1143000"/>
          </a:xfrm>
        </p:spPr>
        <p:txBody>
          <a:bodyPr/>
          <a:lstStyle/>
          <a:p>
            <a:r>
              <a:rPr lang="en-US" i="1" smtClean="0">
                <a:ea typeface="ＭＳ Ｐゴシック" charset="-128"/>
              </a:rPr>
              <a:t>Free Materials Online</a:t>
            </a:r>
            <a:endParaRPr lang="en-US" smtClean="0">
              <a:ea typeface="ＭＳ Ｐゴシック" charset="-128"/>
            </a:endParaRPr>
          </a:p>
        </p:txBody>
      </p:sp>
      <p:sp>
        <p:nvSpPr>
          <p:cNvPr id="313347" name="Text Box 3"/>
          <p:cNvSpPr txBox="1">
            <a:spLocks noChangeArrowheads="1"/>
          </p:cNvSpPr>
          <p:nvPr/>
        </p:nvSpPr>
        <p:spPr bwMode="auto">
          <a:xfrm>
            <a:off x="2819400" y="2209800"/>
            <a:ext cx="5422900" cy="2647950"/>
          </a:xfrm>
          <a:prstGeom prst="rect">
            <a:avLst/>
          </a:prstGeom>
          <a:noFill/>
          <a:ln w="9525">
            <a:noFill/>
            <a:miter lim="800000"/>
            <a:headEnd/>
            <a:tailEnd/>
          </a:ln>
        </p:spPr>
        <p:txBody>
          <a:bodyPr wrap="none">
            <a:spAutoFit/>
          </a:bodyPr>
          <a:lstStyle/>
          <a:p>
            <a:pPr algn="ctr"/>
            <a:r>
              <a:rPr lang="en-US" i="1"/>
              <a:t>Photonic Crystals</a:t>
            </a:r>
            <a:r>
              <a:rPr lang="en-US"/>
              <a:t> </a:t>
            </a:r>
            <a:r>
              <a:rPr lang="en-US">
                <a:solidFill>
                  <a:schemeClr val="accent2"/>
                </a:solidFill>
              </a:rPr>
              <a:t>book</a:t>
            </a:r>
            <a:r>
              <a:rPr lang="en-US"/>
              <a:t>: </a:t>
            </a:r>
            <a:r>
              <a:rPr lang="en-US">
                <a:solidFill>
                  <a:srgbClr val="FF0000"/>
                </a:solidFill>
              </a:rPr>
              <a:t>jdj.mit.edu/book</a:t>
            </a:r>
          </a:p>
          <a:p>
            <a:pPr algn="ctr"/>
            <a:endParaRPr lang="en-US"/>
          </a:p>
          <a:p>
            <a:pPr algn="ctr"/>
            <a:r>
              <a:rPr lang="en-US"/>
              <a:t>Tutorial </a:t>
            </a:r>
            <a:r>
              <a:rPr lang="en-US">
                <a:solidFill>
                  <a:schemeClr val="accent2"/>
                </a:solidFill>
              </a:rPr>
              <a:t>slides</a:t>
            </a:r>
            <a:r>
              <a:rPr lang="en-US"/>
              <a:t>: </a:t>
            </a:r>
            <a:r>
              <a:rPr lang="en-US">
                <a:solidFill>
                  <a:srgbClr val="FF0000"/>
                </a:solidFill>
              </a:rPr>
              <a:t>jdj.mit.edu/photons/tutorial</a:t>
            </a:r>
            <a:endParaRPr lang="en-US"/>
          </a:p>
          <a:p>
            <a:pPr algn="ctr"/>
            <a:endParaRPr lang="en-US"/>
          </a:p>
          <a:p>
            <a:pPr algn="ctr"/>
            <a:r>
              <a:rPr lang="en-US"/>
              <a:t>Free electromagnetic simulation </a:t>
            </a:r>
            <a:r>
              <a:rPr lang="en-US">
                <a:solidFill>
                  <a:schemeClr val="accent2"/>
                </a:solidFill>
              </a:rPr>
              <a:t>software</a:t>
            </a:r>
            <a:endParaRPr lang="en-US"/>
          </a:p>
          <a:p>
            <a:pPr algn="ctr"/>
            <a:r>
              <a:rPr lang="en-US"/>
              <a:t>(FDTD, mode solver, etc.)</a:t>
            </a:r>
          </a:p>
          <a:p>
            <a:pPr algn="ctr"/>
            <a:r>
              <a:rPr lang="en-US">
                <a:solidFill>
                  <a:srgbClr val="FF0000"/>
                </a:solidFill>
              </a:rPr>
              <a:t>jdj.mit.edu/wiki</a:t>
            </a:r>
          </a:p>
        </p:txBody>
      </p:sp>
      <p:pic>
        <p:nvPicPr>
          <p:cNvPr id="313348" name="Picture 4"/>
          <p:cNvPicPr>
            <a:picLocks noChangeAspect="1" noChangeArrowheads="1"/>
          </p:cNvPicPr>
          <p:nvPr/>
        </p:nvPicPr>
        <p:blipFill>
          <a:blip r:embed="rId2"/>
          <a:srcRect/>
          <a:stretch>
            <a:fillRect/>
          </a:stretch>
        </p:blipFill>
        <p:spPr bwMode="auto">
          <a:xfrm>
            <a:off x="457200" y="2133600"/>
            <a:ext cx="2084388"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p:cNvGrpSpPr>
            <a:grpSpLocks/>
          </p:cNvGrpSpPr>
          <p:nvPr/>
        </p:nvGrpSpPr>
        <p:grpSpPr bwMode="auto">
          <a:xfrm>
            <a:off x="4457700" y="3043238"/>
            <a:ext cx="4533900" cy="3205162"/>
            <a:chOff x="2808" y="1917"/>
            <a:chExt cx="2856" cy="2019"/>
          </a:xfrm>
        </p:grpSpPr>
        <p:sp>
          <p:nvSpPr>
            <p:cNvPr id="60482" name="Text Box 3"/>
            <p:cNvSpPr txBox="1">
              <a:spLocks noChangeArrowheads="1"/>
            </p:cNvSpPr>
            <p:nvPr/>
          </p:nvSpPr>
          <p:spPr bwMode="auto">
            <a:xfrm>
              <a:off x="3607" y="1929"/>
              <a:ext cx="1300" cy="330"/>
            </a:xfrm>
            <a:prstGeom prst="rect">
              <a:avLst/>
            </a:prstGeom>
            <a:noFill/>
            <a:ln w="9525">
              <a:noFill/>
              <a:miter lim="800000"/>
              <a:headEnd/>
              <a:tailEnd/>
            </a:ln>
          </p:spPr>
          <p:txBody>
            <a:bodyPr wrap="none">
              <a:spAutoFit/>
            </a:bodyPr>
            <a:lstStyle/>
            <a:p>
              <a:pPr algn="ctr" eaLnBrk="0" hangingPunct="0"/>
              <a:r>
                <a:rPr lang="en-US" sz="2800">
                  <a:solidFill>
                    <a:srgbClr val="FF0000"/>
                  </a:solidFill>
                </a:rPr>
                <a:t>ε(</a:t>
              </a:r>
              <a:r>
                <a:rPr lang="en-US" sz="2800" i="1">
                  <a:solidFill>
                    <a:srgbClr val="FF0000"/>
                  </a:solidFill>
                </a:rPr>
                <a:t>x</a:t>
              </a:r>
              <a:r>
                <a:rPr lang="en-US" sz="2800">
                  <a:solidFill>
                    <a:srgbClr val="FF0000"/>
                  </a:solidFill>
                </a:rPr>
                <a:t>) = ε(</a:t>
              </a:r>
              <a:r>
                <a:rPr lang="en-US" sz="2800" i="1">
                  <a:solidFill>
                    <a:srgbClr val="FF0000"/>
                  </a:solidFill>
                </a:rPr>
                <a:t>x</a:t>
              </a:r>
              <a:r>
                <a:rPr lang="en-US" sz="2800">
                  <a:solidFill>
                    <a:srgbClr val="FF0000"/>
                  </a:solidFill>
                </a:rPr>
                <a:t>+</a:t>
              </a:r>
              <a:r>
                <a:rPr lang="en-US" sz="2800" i="1">
                  <a:solidFill>
                    <a:srgbClr val="FF0000"/>
                  </a:solidFill>
                </a:rPr>
                <a:t>a</a:t>
              </a:r>
              <a:r>
                <a:rPr lang="en-US" sz="2800">
                  <a:solidFill>
                    <a:srgbClr val="FF0000"/>
                  </a:solidFill>
                </a:rPr>
                <a:t>)</a:t>
              </a:r>
            </a:p>
          </p:txBody>
        </p:sp>
        <p:sp>
          <p:nvSpPr>
            <p:cNvPr id="60483" name="Text Box 4"/>
            <p:cNvSpPr txBox="1">
              <a:spLocks noChangeArrowheads="1"/>
            </p:cNvSpPr>
            <p:nvPr/>
          </p:nvSpPr>
          <p:spPr bwMode="auto">
            <a:xfrm>
              <a:off x="2952" y="1917"/>
              <a:ext cx="212" cy="288"/>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grpSp>
          <p:nvGrpSpPr>
            <p:cNvPr id="60484" name="Group 5"/>
            <p:cNvGrpSpPr>
              <a:grpSpLocks/>
            </p:cNvGrpSpPr>
            <p:nvPr/>
          </p:nvGrpSpPr>
          <p:grpSpPr bwMode="auto">
            <a:xfrm>
              <a:off x="2808" y="2256"/>
              <a:ext cx="2856" cy="1680"/>
              <a:chOff x="2808" y="1144"/>
              <a:chExt cx="2856" cy="2792"/>
            </a:xfrm>
          </p:grpSpPr>
          <p:sp>
            <p:nvSpPr>
              <p:cNvPr id="60497" name="Rectangle 6"/>
              <p:cNvSpPr>
                <a:spLocks noChangeArrowheads="1"/>
              </p:cNvSpPr>
              <p:nvPr/>
            </p:nvSpPr>
            <p:spPr bwMode="auto">
              <a:xfrm>
                <a:off x="2808" y="1145"/>
                <a:ext cx="2856" cy="2791"/>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grpSp>
            <p:nvGrpSpPr>
              <p:cNvPr id="60498" name="Group 7"/>
              <p:cNvGrpSpPr>
                <a:grpSpLocks/>
              </p:cNvGrpSpPr>
              <p:nvPr/>
            </p:nvGrpSpPr>
            <p:grpSpPr bwMode="auto">
              <a:xfrm>
                <a:off x="3072" y="1144"/>
                <a:ext cx="2537" cy="2792"/>
                <a:chOff x="3072" y="1147"/>
                <a:chExt cx="2537" cy="917"/>
              </a:xfrm>
            </p:grpSpPr>
            <p:sp>
              <p:nvSpPr>
                <p:cNvPr id="60499" name="Rectangle 8"/>
                <p:cNvSpPr>
                  <a:spLocks noChangeArrowheads="1"/>
                </p:cNvSpPr>
                <p:nvPr/>
              </p:nvSpPr>
              <p:spPr bwMode="auto">
                <a:xfrm>
                  <a:off x="3072"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0500" name="Rectangle 9"/>
                <p:cNvSpPr>
                  <a:spLocks noChangeArrowheads="1"/>
                </p:cNvSpPr>
                <p:nvPr/>
              </p:nvSpPr>
              <p:spPr bwMode="auto">
                <a:xfrm>
                  <a:off x="3538"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0501" name="Rectangle 10"/>
                <p:cNvSpPr>
                  <a:spLocks noChangeArrowheads="1"/>
                </p:cNvSpPr>
                <p:nvPr/>
              </p:nvSpPr>
              <p:spPr bwMode="auto">
                <a:xfrm>
                  <a:off x="4004"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0502" name="Rectangle 11"/>
                <p:cNvSpPr>
                  <a:spLocks noChangeArrowheads="1"/>
                </p:cNvSpPr>
                <p:nvPr/>
              </p:nvSpPr>
              <p:spPr bwMode="auto">
                <a:xfrm>
                  <a:off x="4470"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0503" name="Rectangle 12"/>
                <p:cNvSpPr>
                  <a:spLocks noChangeArrowheads="1"/>
                </p:cNvSpPr>
                <p:nvPr/>
              </p:nvSpPr>
              <p:spPr bwMode="auto">
                <a:xfrm>
                  <a:off x="4936"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0504" name="Rectangle 13"/>
                <p:cNvSpPr>
                  <a:spLocks noChangeArrowheads="1"/>
                </p:cNvSpPr>
                <p:nvPr/>
              </p:nvSpPr>
              <p:spPr bwMode="auto">
                <a:xfrm>
                  <a:off x="5402"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grpSp>
        </p:grpSp>
        <p:sp>
          <p:nvSpPr>
            <p:cNvPr id="60485" name="Text Box 14"/>
            <p:cNvSpPr txBox="1">
              <a:spLocks noChangeArrowheads="1"/>
            </p:cNvSpPr>
            <p:nvPr/>
          </p:nvSpPr>
          <p:spPr bwMode="auto">
            <a:xfrm>
              <a:off x="2831"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0486" name="Text Box 15"/>
            <p:cNvSpPr txBox="1">
              <a:spLocks noChangeArrowheads="1"/>
            </p:cNvSpPr>
            <p:nvPr/>
          </p:nvSpPr>
          <p:spPr bwMode="auto">
            <a:xfrm>
              <a:off x="3047"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0487" name="Text Box 16"/>
            <p:cNvSpPr txBox="1">
              <a:spLocks noChangeArrowheads="1"/>
            </p:cNvSpPr>
            <p:nvPr/>
          </p:nvSpPr>
          <p:spPr bwMode="auto">
            <a:xfrm>
              <a:off x="3297"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0488" name="Text Box 17"/>
            <p:cNvSpPr txBox="1">
              <a:spLocks noChangeArrowheads="1"/>
            </p:cNvSpPr>
            <p:nvPr/>
          </p:nvSpPr>
          <p:spPr bwMode="auto">
            <a:xfrm>
              <a:off x="3513"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0489" name="Text Box 18"/>
            <p:cNvSpPr txBox="1">
              <a:spLocks noChangeArrowheads="1"/>
            </p:cNvSpPr>
            <p:nvPr/>
          </p:nvSpPr>
          <p:spPr bwMode="auto">
            <a:xfrm>
              <a:off x="3763"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0490" name="Text Box 19"/>
            <p:cNvSpPr txBox="1">
              <a:spLocks noChangeArrowheads="1"/>
            </p:cNvSpPr>
            <p:nvPr/>
          </p:nvSpPr>
          <p:spPr bwMode="auto">
            <a:xfrm>
              <a:off x="3979"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0491" name="Text Box 20"/>
            <p:cNvSpPr txBox="1">
              <a:spLocks noChangeArrowheads="1"/>
            </p:cNvSpPr>
            <p:nvPr/>
          </p:nvSpPr>
          <p:spPr bwMode="auto">
            <a:xfrm>
              <a:off x="4229"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0492" name="Text Box 21"/>
            <p:cNvSpPr txBox="1">
              <a:spLocks noChangeArrowheads="1"/>
            </p:cNvSpPr>
            <p:nvPr/>
          </p:nvSpPr>
          <p:spPr bwMode="auto">
            <a:xfrm>
              <a:off x="4445"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0493" name="Text Box 22"/>
            <p:cNvSpPr txBox="1">
              <a:spLocks noChangeArrowheads="1"/>
            </p:cNvSpPr>
            <p:nvPr/>
          </p:nvSpPr>
          <p:spPr bwMode="auto">
            <a:xfrm>
              <a:off x="4695"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0494" name="Text Box 23"/>
            <p:cNvSpPr txBox="1">
              <a:spLocks noChangeArrowheads="1"/>
            </p:cNvSpPr>
            <p:nvPr/>
          </p:nvSpPr>
          <p:spPr bwMode="auto">
            <a:xfrm>
              <a:off x="4911"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0495" name="Text Box 24"/>
            <p:cNvSpPr txBox="1">
              <a:spLocks noChangeArrowheads="1"/>
            </p:cNvSpPr>
            <p:nvPr/>
          </p:nvSpPr>
          <p:spPr bwMode="auto">
            <a:xfrm>
              <a:off x="5161"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0496" name="Text Box 25"/>
            <p:cNvSpPr txBox="1">
              <a:spLocks noChangeArrowheads="1"/>
            </p:cNvSpPr>
            <p:nvPr/>
          </p:nvSpPr>
          <p:spPr bwMode="auto">
            <a:xfrm>
              <a:off x="5377"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grpSp>
      <p:sp>
        <p:nvSpPr>
          <p:cNvPr id="60419" name="Rectangle 26"/>
          <p:cNvSpPr>
            <a:spLocks noGrp="1" noChangeArrowheads="1"/>
          </p:cNvSpPr>
          <p:nvPr>
            <p:ph type="title"/>
          </p:nvPr>
        </p:nvSpPr>
        <p:spPr>
          <a:xfrm>
            <a:off x="228600" y="-76200"/>
            <a:ext cx="8686800" cy="1143000"/>
          </a:xfrm>
        </p:spPr>
        <p:txBody>
          <a:bodyPr/>
          <a:lstStyle/>
          <a:p>
            <a:r>
              <a:rPr lang="en-US" sz="4000" i="1" smtClean="0">
                <a:ea typeface="ＭＳ Ｐゴシック" charset="-128"/>
              </a:rPr>
              <a:t>Any</a:t>
            </a:r>
            <a:r>
              <a:rPr lang="en-US" smtClean="0">
                <a:ea typeface="ＭＳ Ｐゴシック" charset="-128"/>
              </a:rPr>
              <a:t> </a:t>
            </a:r>
            <a:r>
              <a:rPr lang="en-US" smtClean="0">
                <a:solidFill>
                  <a:srgbClr val="FF0000"/>
                </a:solidFill>
                <a:ea typeface="ＭＳ Ｐゴシック" charset="-128"/>
              </a:rPr>
              <a:t>1d </a:t>
            </a:r>
            <a:r>
              <a:rPr lang="en-US" smtClean="0">
                <a:solidFill>
                  <a:schemeClr val="tx1"/>
                </a:solidFill>
                <a:ea typeface="ＭＳ Ｐゴシック" charset="-128"/>
              </a:rPr>
              <a:t>Periodic System has a Gap</a:t>
            </a:r>
            <a:endParaRPr lang="en-US" smtClean="0">
              <a:ea typeface="ＭＳ Ｐゴシック" charset="-128"/>
            </a:endParaRPr>
          </a:p>
        </p:txBody>
      </p:sp>
      <p:sp>
        <p:nvSpPr>
          <p:cNvPr id="60420" name="Line 27"/>
          <p:cNvSpPr>
            <a:spLocks noChangeShapeType="1"/>
          </p:cNvSpPr>
          <p:nvPr/>
        </p:nvSpPr>
        <p:spPr bwMode="auto">
          <a:xfrm flipV="1">
            <a:off x="381000" y="4114800"/>
            <a:ext cx="0" cy="1981200"/>
          </a:xfrm>
          <a:prstGeom prst="line">
            <a:avLst/>
          </a:prstGeom>
          <a:noFill/>
          <a:ln w="9525">
            <a:solidFill>
              <a:schemeClr val="tx1"/>
            </a:solidFill>
            <a:round/>
            <a:headEnd/>
            <a:tailEnd type="triangle" w="med" len="med"/>
          </a:ln>
        </p:spPr>
        <p:txBody>
          <a:bodyPr wrap="none" anchor="ctr"/>
          <a:lstStyle/>
          <a:p>
            <a:endParaRPr lang="cs-CZ"/>
          </a:p>
        </p:txBody>
      </p:sp>
      <p:sp>
        <p:nvSpPr>
          <p:cNvPr id="60421" name="Line 28"/>
          <p:cNvSpPr>
            <a:spLocks noChangeShapeType="1"/>
          </p:cNvSpPr>
          <p:nvPr/>
        </p:nvSpPr>
        <p:spPr bwMode="auto">
          <a:xfrm>
            <a:off x="381000" y="6096000"/>
            <a:ext cx="2514600" cy="0"/>
          </a:xfrm>
          <a:prstGeom prst="line">
            <a:avLst/>
          </a:prstGeom>
          <a:noFill/>
          <a:ln w="9525">
            <a:solidFill>
              <a:schemeClr val="tx1"/>
            </a:solidFill>
            <a:round/>
            <a:headEnd/>
            <a:tailEnd type="triangle" w="med" len="med"/>
          </a:ln>
        </p:spPr>
        <p:txBody>
          <a:bodyPr wrap="none" anchor="ctr"/>
          <a:lstStyle/>
          <a:p>
            <a:endParaRPr lang="cs-CZ"/>
          </a:p>
        </p:txBody>
      </p:sp>
      <p:sp>
        <p:nvSpPr>
          <p:cNvPr id="60422" name="Line 29"/>
          <p:cNvSpPr>
            <a:spLocks noChangeShapeType="1"/>
          </p:cNvSpPr>
          <p:nvPr/>
        </p:nvSpPr>
        <p:spPr bwMode="auto">
          <a:xfrm>
            <a:off x="2895600" y="4267200"/>
            <a:ext cx="0" cy="1981200"/>
          </a:xfrm>
          <a:prstGeom prst="line">
            <a:avLst/>
          </a:prstGeom>
          <a:noFill/>
          <a:ln w="9525">
            <a:solidFill>
              <a:schemeClr val="tx1"/>
            </a:solidFill>
            <a:prstDash val="dash"/>
            <a:round/>
            <a:headEnd/>
            <a:tailEnd/>
          </a:ln>
        </p:spPr>
        <p:txBody>
          <a:bodyPr wrap="none" anchor="ctr"/>
          <a:lstStyle/>
          <a:p>
            <a:endParaRPr lang="cs-CZ"/>
          </a:p>
        </p:txBody>
      </p:sp>
      <p:sp>
        <p:nvSpPr>
          <p:cNvPr id="60423" name="Rectangle 30"/>
          <p:cNvSpPr>
            <a:spLocks noChangeArrowheads="1"/>
          </p:cNvSpPr>
          <p:nvPr/>
        </p:nvSpPr>
        <p:spPr bwMode="auto">
          <a:xfrm>
            <a:off x="144463" y="3657600"/>
            <a:ext cx="44450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ω</a:t>
            </a:r>
          </a:p>
        </p:txBody>
      </p:sp>
      <p:sp>
        <p:nvSpPr>
          <p:cNvPr id="60424" name="Rectangle 31"/>
          <p:cNvSpPr>
            <a:spLocks noChangeArrowheads="1"/>
          </p:cNvSpPr>
          <p:nvPr/>
        </p:nvSpPr>
        <p:spPr bwMode="auto">
          <a:xfrm>
            <a:off x="180975" y="6110288"/>
            <a:ext cx="361950"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0</a:t>
            </a:r>
            <a:endParaRPr lang="en-US" sz="2800" i="1">
              <a:solidFill>
                <a:schemeClr val="accent2"/>
              </a:solidFill>
            </a:endParaRPr>
          </a:p>
        </p:txBody>
      </p:sp>
      <p:sp>
        <p:nvSpPr>
          <p:cNvPr id="60425" name="Rectangle 32"/>
          <p:cNvSpPr>
            <a:spLocks noChangeArrowheads="1"/>
          </p:cNvSpPr>
          <p:nvPr/>
        </p:nvSpPr>
        <p:spPr bwMode="auto">
          <a:xfrm>
            <a:off x="2573338" y="6184900"/>
            <a:ext cx="655637"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π/</a:t>
            </a:r>
            <a:r>
              <a:rPr lang="en-US" sz="2800" i="1">
                <a:solidFill>
                  <a:schemeClr val="accent2"/>
                </a:solidFill>
              </a:rPr>
              <a:t>a</a:t>
            </a:r>
          </a:p>
        </p:txBody>
      </p:sp>
      <p:sp>
        <p:nvSpPr>
          <p:cNvPr id="60426" name="Rectangle 33"/>
          <p:cNvSpPr>
            <a:spLocks noChangeArrowheads="1"/>
          </p:cNvSpPr>
          <p:nvPr/>
        </p:nvSpPr>
        <p:spPr bwMode="auto">
          <a:xfrm>
            <a:off x="0" y="762000"/>
            <a:ext cx="9109075" cy="581025"/>
          </a:xfrm>
          <a:prstGeom prst="rect">
            <a:avLst/>
          </a:prstGeom>
          <a:noFill/>
          <a:ln w="9525">
            <a:noFill/>
            <a:miter lim="800000"/>
            <a:headEnd/>
            <a:tailEnd/>
          </a:ln>
        </p:spPr>
        <p:txBody>
          <a:bodyPr>
            <a:spAutoFit/>
          </a:bodyPr>
          <a:lstStyle/>
          <a:p>
            <a:pPr algn="ctr" eaLnBrk="0" hangingPunct="0"/>
            <a:r>
              <a:rPr lang="en-US" sz="1600"/>
              <a:t>[ Lord Rayleigh, </a:t>
            </a:r>
            <a:r>
              <a:rPr lang="ja-JP" altLang="en-US" sz="1600"/>
              <a:t>“</a:t>
            </a:r>
            <a:r>
              <a:rPr lang="en-US" altLang="ja-JP" sz="1600"/>
              <a:t>On the maintenance of vibrations by forces of double frequency, and on the propagation of waves through a medium endowed with a periodic structure,</a:t>
            </a:r>
            <a:r>
              <a:rPr lang="ja-JP" altLang="en-US" sz="1600"/>
              <a:t>”</a:t>
            </a:r>
            <a:r>
              <a:rPr lang="en-US" altLang="ja-JP" sz="1600"/>
              <a:t> </a:t>
            </a:r>
            <a:r>
              <a:rPr lang="en-US" altLang="ja-JP" sz="1600" i="1"/>
              <a:t>Philosophical Magazine </a:t>
            </a:r>
            <a:r>
              <a:rPr lang="en-US" altLang="ja-JP" sz="1600" b="1"/>
              <a:t>24</a:t>
            </a:r>
            <a:r>
              <a:rPr lang="en-US" altLang="ja-JP" sz="1600"/>
              <a:t>, 145–159 (1887). ]</a:t>
            </a:r>
            <a:endParaRPr lang="en-US" sz="1600"/>
          </a:p>
        </p:txBody>
      </p:sp>
      <p:sp>
        <p:nvSpPr>
          <p:cNvPr id="60427" name="Text Box 34"/>
          <p:cNvSpPr txBox="1">
            <a:spLocks noChangeArrowheads="1"/>
          </p:cNvSpPr>
          <p:nvPr/>
        </p:nvSpPr>
        <p:spPr bwMode="auto">
          <a:xfrm>
            <a:off x="787400" y="1828800"/>
            <a:ext cx="2686050" cy="1384300"/>
          </a:xfrm>
          <a:prstGeom prst="rect">
            <a:avLst/>
          </a:prstGeom>
          <a:noFill/>
          <a:ln w="9525">
            <a:noFill/>
            <a:miter lim="800000"/>
            <a:headEnd/>
            <a:tailEnd/>
          </a:ln>
        </p:spPr>
        <p:txBody>
          <a:bodyPr wrap="none">
            <a:spAutoFit/>
          </a:bodyPr>
          <a:lstStyle/>
          <a:p>
            <a:pPr algn="ctr" eaLnBrk="0" hangingPunct="0"/>
            <a:r>
              <a:rPr lang="en-US" sz="2800"/>
              <a:t>Add a small</a:t>
            </a:r>
          </a:p>
          <a:p>
            <a:pPr algn="ctr" eaLnBrk="0" hangingPunct="0"/>
            <a:r>
              <a:rPr lang="ja-JP" altLang="en-US" sz="2800">
                <a:solidFill>
                  <a:schemeClr val="accent2"/>
                </a:solidFill>
              </a:rPr>
              <a:t>“</a:t>
            </a:r>
            <a:r>
              <a:rPr lang="en-US" altLang="ja-JP" sz="2800">
                <a:solidFill>
                  <a:schemeClr val="accent2"/>
                </a:solidFill>
              </a:rPr>
              <a:t>real</a:t>
            </a:r>
            <a:r>
              <a:rPr lang="ja-JP" altLang="en-US" sz="2800">
                <a:solidFill>
                  <a:schemeClr val="accent2"/>
                </a:solidFill>
              </a:rPr>
              <a:t>”</a:t>
            </a:r>
            <a:r>
              <a:rPr lang="en-US" altLang="ja-JP" sz="2800"/>
              <a:t> periodicity</a:t>
            </a:r>
          </a:p>
          <a:p>
            <a:pPr algn="ctr" eaLnBrk="0" hangingPunct="0"/>
            <a:r>
              <a:rPr lang="en-US" sz="2800"/>
              <a:t>ε</a:t>
            </a:r>
            <a:r>
              <a:rPr lang="en-US" sz="2800" baseline="-25000"/>
              <a:t>2</a:t>
            </a:r>
            <a:r>
              <a:rPr lang="en-US" sz="2800"/>
              <a:t> = ε</a:t>
            </a:r>
            <a:r>
              <a:rPr lang="en-US" sz="2800" baseline="-25000"/>
              <a:t>1</a:t>
            </a:r>
            <a:r>
              <a:rPr lang="en-US" sz="2800"/>
              <a:t> + Δε</a:t>
            </a:r>
          </a:p>
        </p:txBody>
      </p:sp>
      <p:sp>
        <p:nvSpPr>
          <p:cNvPr id="60428" name="Line 35"/>
          <p:cNvSpPr>
            <a:spLocks noChangeShapeType="1"/>
          </p:cNvSpPr>
          <p:nvPr/>
        </p:nvSpPr>
        <p:spPr bwMode="auto">
          <a:xfrm flipV="1">
            <a:off x="381000" y="5181600"/>
            <a:ext cx="2514600" cy="914400"/>
          </a:xfrm>
          <a:prstGeom prst="line">
            <a:avLst/>
          </a:prstGeom>
          <a:noFill/>
          <a:ln w="19050">
            <a:solidFill>
              <a:schemeClr val="bg2"/>
            </a:solidFill>
            <a:round/>
            <a:headEnd/>
            <a:tailEnd/>
          </a:ln>
        </p:spPr>
        <p:txBody>
          <a:bodyPr wrap="none" anchor="ctr"/>
          <a:lstStyle/>
          <a:p>
            <a:endParaRPr lang="cs-CZ"/>
          </a:p>
        </p:txBody>
      </p:sp>
      <p:sp>
        <p:nvSpPr>
          <p:cNvPr id="60429" name="Line 36"/>
          <p:cNvSpPr>
            <a:spLocks noChangeShapeType="1"/>
          </p:cNvSpPr>
          <p:nvPr/>
        </p:nvSpPr>
        <p:spPr bwMode="auto">
          <a:xfrm flipH="1" flipV="1">
            <a:off x="381000" y="4267200"/>
            <a:ext cx="2514600" cy="914400"/>
          </a:xfrm>
          <a:prstGeom prst="line">
            <a:avLst/>
          </a:prstGeom>
          <a:noFill/>
          <a:ln w="19050">
            <a:solidFill>
              <a:schemeClr val="bg2"/>
            </a:solidFill>
            <a:round/>
            <a:headEnd/>
            <a:tailEnd/>
          </a:ln>
        </p:spPr>
        <p:txBody>
          <a:bodyPr wrap="none" anchor="ctr"/>
          <a:lstStyle/>
          <a:p>
            <a:endParaRPr lang="cs-CZ"/>
          </a:p>
        </p:txBody>
      </p:sp>
      <p:sp>
        <p:nvSpPr>
          <p:cNvPr id="60430" name="Rectangle 2"/>
          <p:cNvSpPr>
            <a:spLocks noChangeArrowheads="1"/>
          </p:cNvSpPr>
          <p:nvPr/>
        </p:nvSpPr>
        <p:spPr bwMode="auto">
          <a:xfrm>
            <a:off x="1524000" y="1397000"/>
            <a:ext cx="6096000" cy="4064000"/>
          </a:xfrm>
          <a:prstGeom prst="rect">
            <a:avLst/>
          </a:prstGeom>
          <a:noFill/>
          <a:ln w="9525">
            <a:noFill/>
            <a:miter lim="800000"/>
            <a:headEnd/>
            <a:tailEnd/>
          </a:ln>
        </p:spPr>
        <p:txBody>
          <a:bodyPr/>
          <a:lstStyle/>
          <a:p>
            <a:pPr algn="ctr" eaLnBrk="0" hangingPunct="0"/>
            <a:endParaRPr lang="cs-CZ"/>
          </a:p>
        </p:txBody>
      </p:sp>
      <p:pic>
        <p:nvPicPr>
          <p:cNvPr id="60431" name="Picture 3"/>
          <p:cNvPicPr>
            <a:picLocks noChangeAspect="1" noChangeArrowheads="1"/>
          </p:cNvPicPr>
          <p:nvPr/>
        </p:nvPicPr>
        <p:blipFill>
          <a:blip r:embed="rId2"/>
          <a:srcRect/>
          <a:stretch>
            <a:fillRect/>
          </a:stretch>
        </p:blipFill>
        <p:spPr bwMode="auto">
          <a:xfrm>
            <a:off x="3200400" y="4060825"/>
            <a:ext cx="1270000" cy="1730375"/>
          </a:xfrm>
          <a:prstGeom prst="rect">
            <a:avLst/>
          </a:prstGeom>
          <a:noFill/>
          <a:ln w="9525">
            <a:noFill/>
            <a:miter lim="800000"/>
            <a:headEnd/>
            <a:tailEnd/>
          </a:ln>
        </p:spPr>
      </p:pic>
      <p:sp>
        <p:nvSpPr>
          <p:cNvPr id="60432" name="Oval 39"/>
          <p:cNvSpPr>
            <a:spLocks noChangeArrowheads="1"/>
          </p:cNvSpPr>
          <p:nvPr/>
        </p:nvSpPr>
        <p:spPr bwMode="auto">
          <a:xfrm>
            <a:off x="2774950" y="5073650"/>
            <a:ext cx="228600" cy="228600"/>
          </a:xfrm>
          <a:prstGeom prst="ellipse">
            <a:avLst/>
          </a:prstGeom>
          <a:noFill/>
          <a:ln w="28575">
            <a:solidFill>
              <a:schemeClr val="accent2"/>
            </a:solidFill>
            <a:round/>
            <a:headEnd/>
            <a:tailEnd/>
          </a:ln>
        </p:spPr>
        <p:txBody>
          <a:bodyPr wrap="none" anchor="ctr"/>
          <a:lstStyle/>
          <a:p>
            <a:pPr algn="ctr" eaLnBrk="0" hangingPunct="0"/>
            <a:endParaRPr lang="cs-CZ"/>
          </a:p>
        </p:txBody>
      </p:sp>
      <p:sp>
        <p:nvSpPr>
          <p:cNvPr id="60433" name="Line 40"/>
          <p:cNvSpPr>
            <a:spLocks noChangeShapeType="1"/>
          </p:cNvSpPr>
          <p:nvPr/>
        </p:nvSpPr>
        <p:spPr bwMode="auto">
          <a:xfrm flipV="1">
            <a:off x="2955925" y="4572000"/>
            <a:ext cx="396875" cy="544513"/>
          </a:xfrm>
          <a:prstGeom prst="line">
            <a:avLst/>
          </a:prstGeom>
          <a:noFill/>
          <a:ln w="28575">
            <a:solidFill>
              <a:schemeClr val="accent2"/>
            </a:solidFill>
            <a:round/>
            <a:headEnd/>
            <a:tailEnd/>
          </a:ln>
        </p:spPr>
        <p:txBody>
          <a:bodyPr wrap="none" anchor="ctr"/>
          <a:lstStyle/>
          <a:p>
            <a:endParaRPr lang="cs-CZ"/>
          </a:p>
        </p:txBody>
      </p:sp>
      <p:sp>
        <p:nvSpPr>
          <p:cNvPr id="60434" name="Line 41"/>
          <p:cNvSpPr>
            <a:spLocks noChangeShapeType="1"/>
          </p:cNvSpPr>
          <p:nvPr/>
        </p:nvSpPr>
        <p:spPr bwMode="auto">
          <a:xfrm>
            <a:off x="3001963" y="5221288"/>
            <a:ext cx="198437" cy="112712"/>
          </a:xfrm>
          <a:prstGeom prst="line">
            <a:avLst/>
          </a:prstGeom>
          <a:noFill/>
          <a:ln w="28575">
            <a:solidFill>
              <a:schemeClr val="accent2"/>
            </a:solidFill>
            <a:round/>
            <a:headEnd/>
            <a:tailEnd/>
          </a:ln>
        </p:spPr>
        <p:txBody>
          <a:bodyPr wrap="none" anchor="ctr"/>
          <a:lstStyle/>
          <a:p>
            <a:endParaRPr lang="cs-CZ"/>
          </a:p>
        </p:txBody>
      </p:sp>
      <p:grpSp>
        <p:nvGrpSpPr>
          <p:cNvPr id="60435" name="Group 42"/>
          <p:cNvGrpSpPr>
            <a:grpSpLocks/>
          </p:cNvGrpSpPr>
          <p:nvPr/>
        </p:nvGrpSpPr>
        <p:grpSpPr bwMode="auto">
          <a:xfrm>
            <a:off x="4338638" y="5105400"/>
            <a:ext cx="4348162" cy="685800"/>
            <a:chOff x="2832" y="1440"/>
            <a:chExt cx="2739" cy="720"/>
          </a:xfrm>
        </p:grpSpPr>
        <p:grpSp>
          <p:nvGrpSpPr>
            <p:cNvPr id="60461" name="Group 43"/>
            <p:cNvGrpSpPr>
              <a:grpSpLocks/>
            </p:cNvGrpSpPr>
            <p:nvPr/>
          </p:nvGrpSpPr>
          <p:grpSpPr bwMode="auto">
            <a:xfrm>
              <a:off x="2832" y="1440"/>
              <a:ext cx="909" cy="720"/>
              <a:chOff x="3840" y="2928"/>
              <a:chExt cx="2016" cy="720"/>
            </a:xfrm>
          </p:grpSpPr>
          <p:grpSp>
            <p:nvGrpSpPr>
              <p:cNvPr id="60476" name="Group 44"/>
              <p:cNvGrpSpPr>
                <a:grpSpLocks/>
              </p:cNvGrpSpPr>
              <p:nvPr/>
            </p:nvGrpSpPr>
            <p:grpSpPr bwMode="auto">
              <a:xfrm>
                <a:off x="3840" y="2928"/>
                <a:ext cx="1008" cy="720"/>
                <a:chOff x="2784" y="3072"/>
                <a:chExt cx="1920" cy="1248"/>
              </a:xfrm>
            </p:grpSpPr>
            <p:sp>
              <p:nvSpPr>
                <p:cNvPr id="60480" name="Freeform 45"/>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81" name="Freeform 46"/>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0477" name="Group 47"/>
              <p:cNvGrpSpPr>
                <a:grpSpLocks/>
              </p:cNvGrpSpPr>
              <p:nvPr/>
            </p:nvGrpSpPr>
            <p:grpSpPr bwMode="auto">
              <a:xfrm flipV="1">
                <a:off x="4848" y="2928"/>
                <a:ext cx="1008" cy="720"/>
                <a:chOff x="2784" y="3072"/>
                <a:chExt cx="1920" cy="1248"/>
              </a:xfrm>
            </p:grpSpPr>
            <p:sp>
              <p:nvSpPr>
                <p:cNvPr id="60478" name="Freeform 48"/>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79" name="Freeform 49"/>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0462" name="Group 50"/>
            <p:cNvGrpSpPr>
              <a:grpSpLocks/>
            </p:cNvGrpSpPr>
            <p:nvPr/>
          </p:nvGrpSpPr>
          <p:grpSpPr bwMode="auto">
            <a:xfrm>
              <a:off x="3747" y="1440"/>
              <a:ext cx="909" cy="720"/>
              <a:chOff x="3840" y="2928"/>
              <a:chExt cx="2016" cy="720"/>
            </a:xfrm>
          </p:grpSpPr>
          <p:grpSp>
            <p:nvGrpSpPr>
              <p:cNvPr id="60470" name="Group 51"/>
              <p:cNvGrpSpPr>
                <a:grpSpLocks/>
              </p:cNvGrpSpPr>
              <p:nvPr/>
            </p:nvGrpSpPr>
            <p:grpSpPr bwMode="auto">
              <a:xfrm>
                <a:off x="3840" y="2928"/>
                <a:ext cx="1008" cy="720"/>
                <a:chOff x="2784" y="3072"/>
                <a:chExt cx="1920" cy="1248"/>
              </a:xfrm>
            </p:grpSpPr>
            <p:sp>
              <p:nvSpPr>
                <p:cNvPr id="60474" name="Freeform 52"/>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75" name="Freeform 53"/>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0471" name="Group 54"/>
              <p:cNvGrpSpPr>
                <a:grpSpLocks/>
              </p:cNvGrpSpPr>
              <p:nvPr/>
            </p:nvGrpSpPr>
            <p:grpSpPr bwMode="auto">
              <a:xfrm flipV="1">
                <a:off x="4848" y="2928"/>
                <a:ext cx="1008" cy="720"/>
                <a:chOff x="2784" y="3072"/>
                <a:chExt cx="1920" cy="1248"/>
              </a:xfrm>
            </p:grpSpPr>
            <p:sp>
              <p:nvSpPr>
                <p:cNvPr id="60472" name="Freeform 55"/>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73" name="Freeform 56"/>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0463" name="Group 57"/>
            <p:cNvGrpSpPr>
              <a:grpSpLocks/>
            </p:cNvGrpSpPr>
            <p:nvPr/>
          </p:nvGrpSpPr>
          <p:grpSpPr bwMode="auto">
            <a:xfrm>
              <a:off x="4662" y="1440"/>
              <a:ext cx="909" cy="720"/>
              <a:chOff x="3840" y="2928"/>
              <a:chExt cx="2016" cy="720"/>
            </a:xfrm>
          </p:grpSpPr>
          <p:grpSp>
            <p:nvGrpSpPr>
              <p:cNvPr id="60464" name="Group 58"/>
              <p:cNvGrpSpPr>
                <a:grpSpLocks/>
              </p:cNvGrpSpPr>
              <p:nvPr/>
            </p:nvGrpSpPr>
            <p:grpSpPr bwMode="auto">
              <a:xfrm>
                <a:off x="3840" y="2928"/>
                <a:ext cx="1008" cy="720"/>
                <a:chOff x="2784" y="3072"/>
                <a:chExt cx="1920" cy="1248"/>
              </a:xfrm>
            </p:grpSpPr>
            <p:sp>
              <p:nvSpPr>
                <p:cNvPr id="60468" name="Freeform 59"/>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69" name="Freeform 60"/>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0465" name="Group 61"/>
              <p:cNvGrpSpPr>
                <a:grpSpLocks/>
              </p:cNvGrpSpPr>
              <p:nvPr/>
            </p:nvGrpSpPr>
            <p:grpSpPr bwMode="auto">
              <a:xfrm flipV="1">
                <a:off x="4848" y="2928"/>
                <a:ext cx="1008" cy="720"/>
                <a:chOff x="2784" y="3072"/>
                <a:chExt cx="1920" cy="1248"/>
              </a:xfrm>
            </p:grpSpPr>
            <p:sp>
              <p:nvSpPr>
                <p:cNvPr id="60466" name="Freeform 62"/>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67" name="Freeform 63"/>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sp>
        <p:nvSpPr>
          <p:cNvPr id="60436" name="Line 64"/>
          <p:cNvSpPr>
            <a:spLocks noChangeShapeType="1"/>
          </p:cNvSpPr>
          <p:nvPr/>
        </p:nvSpPr>
        <p:spPr bwMode="auto">
          <a:xfrm>
            <a:off x="5040313" y="6248400"/>
            <a:ext cx="0" cy="228600"/>
          </a:xfrm>
          <a:prstGeom prst="line">
            <a:avLst/>
          </a:prstGeom>
          <a:noFill/>
          <a:ln w="9525">
            <a:solidFill>
              <a:schemeClr val="tx1"/>
            </a:solidFill>
            <a:round/>
            <a:headEnd/>
            <a:tailEnd/>
          </a:ln>
        </p:spPr>
        <p:txBody>
          <a:bodyPr wrap="none" anchor="ctr"/>
          <a:lstStyle/>
          <a:p>
            <a:endParaRPr lang="cs-CZ"/>
          </a:p>
        </p:txBody>
      </p:sp>
      <p:sp>
        <p:nvSpPr>
          <p:cNvPr id="60437" name="Text Box 65"/>
          <p:cNvSpPr txBox="1">
            <a:spLocks noChangeArrowheads="1"/>
          </p:cNvSpPr>
          <p:nvPr/>
        </p:nvSpPr>
        <p:spPr bwMode="auto">
          <a:xfrm>
            <a:off x="4659313" y="6400800"/>
            <a:ext cx="795337" cy="457200"/>
          </a:xfrm>
          <a:prstGeom prst="rect">
            <a:avLst/>
          </a:prstGeom>
          <a:noFill/>
          <a:ln w="9525">
            <a:noFill/>
            <a:miter lim="800000"/>
            <a:headEnd/>
            <a:tailEnd/>
          </a:ln>
        </p:spPr>
        <p:txBody>
          <a:bodyPr wrap="none">
            <a:spAutoFit/>
          </a:bodyPr>
          <a:lstStyle/>
          <a:p>
            <a:pPr algn="ctr" eaLnBrk="0" hangingPunct="0"/>
            <a:r>
              <a:rPr lang="en-US" i="1"/>
              <a:t>x</a:t>
            </a:r>
            <a:r>
              <a:rPr lang="en-US"/>
              <a:t> = 0</a:t>
            </a:r>
            <a:endParaRPr lang="en-US" i="1"/>
          </a:p>
        </p:txBody>
      </p:sp>
      <p:grpSp>
        <p:nvGrpSpPr>
          <p:cNvPr id="60438" name="Group 66"/>
          <p:cNvGrpSpPr>
            <a:grpSpLocks/>
          </p:cNvGrpSpPr>
          <p:nvPr/>
        </p:nvGrpSpPr>
        <p:grpSpPr bwMode="auto">
          <a:xfrm>
            <a:off x="4719638" y="4114800"/>
            <a:ext cx="4348162" cy="685800"/>
            <a:chOff x="2832" y="1440"/>
            <a:chExt cx="2739" cy="720"/>
          </a:xfrm>
        </p:grpSpPr>
        <p:grpSp>
          <p:nvGrpSpPr>
            <p:cNvPr id="60440" name="Group 67"/>
            <p:cNvGrpSpPr>
              <a:grpSpLocks/>
            </p:cNvGrpSpPr>
            <p:nvPr/>
          </p:nvGrpSpPr>
          <p:grpSpPr bwMode="auto">
            <a:xfrm>
              <a:off x="2832" y="1440"/>
              <a:ext cx="909" cy="720"/>
              <a:chOff x="3840" y="2928"/>
              <a:chExt cx="2016" cy="720"/>
            </a:xfrm>
          </p:grpSpPr>
          <p:grpSp>
            <p:nvGrpSpPr>
              <p:cNvPr id="60455" name="Group 68"/>
              <p:cNvGrpSpPr>
                <a:grpSpLocks/>
              </p:cNvGrpSpPr>
              <p:nvPr/>
            </p:nvGrpSpPr>
            <p:grpSpPr bwMode="auto">
              <a:xfrm>
                <a:off x="3840" y="2928"/>
                <a:ext cx="1008" cy="720"/>
                <a:chOff x="2784" y="3072"/>
                <a:chExt cx="1920" cy="1248"/>
              </a:xfrm>
            </p:grpSpPr>
            <p:sp>
              <p:nvSpPr>
                <p:cNvPr id="60459" name="Freeform 69"/>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60" name="Freeform 70"/>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0456" name="Group 71"/>
              <p:cNvGrpSpPr>
                <a:grpSpLocks/>
              </p:cNvGrpSpPr>
              <p:nvPr/>
            </p:nvGrpSpPr>
            <p:grpSpPr bwMode="auto">
              <a:xfrm flipV="1">
                <a:off x="4848" y="2928"/>
                <a:ext cx="1008" cy="720"/>
                <a:chOff x="2784" y="3072"/>
                <a:chExt cx="1920" cy="1248"/>
              </a:xfrm>
            </p:grpSpPr>
            <p:sp>
              <p:nvSpPr>
                <p:cNvPr id="60457" name="Freeform 72"/>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58" name="Freeform 73"/>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0441" name="Group 74"/>
            <p:cNvGrpSpPr>
              <a:grpSpLocks/>
            </p:cNvGrpSpPr>
            <p:nvPr/>
          </p:nvGrpSpPr>
          <p:grpSpPr bwMode="auto">
            <a:xfrm>
              <a:off x="3747" y="1440"/>
              <a:ext cx="909" cy="720"/>
              <a:chOff x="3840" y="2928"/>
              <a:chExt cx="2016" cy="720"/>
            </a:xfrm>
          </p:grpSpPr>
          <p:grpSp>
            <p:nvGrpSpPr>
              <p:cNvPr id="60449" name="Group 75"/>
              <p:cNvGrpSpPr>
                <a:grpSpLocks/>
              </p:cNvGrpSpPr>
              <p:nvPr/>
            </p:nvGrpSpPr>
            <p:grpSpPr bwMode="auto">
              <a:xfrm>
                <a:off x="3840" y="2928"/>
                <a:ext cx="1008" cy="720"/>
                <a:chOff x="2784" y="3072"/>
                <a:chExt cx="1920" cy="1248"/>
              </a:xfrm>
            </p:grpSpPr>
            <p:sp>
              <p:nvSpPr>
                <p:cNvPr id="60453" name="Freeform 76"/>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54" name="Freeform 77"/>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0450" name="Group 78"/>
              <p:cNvGrpSpPr>
                <a:grpSpLocks/>
              </p:cNvGrpSpPr>
              <p:nvPr/>
            </p:nvGrpSpPr>
            <p:grpSpPr bwMode="auto">
              <a:xfrm flipV="1">
                <a:off x="4848" y="2928"/>
                <a:ext cx="1008" cy="720"/>
                <a:chOff x="2784" y="3072"/>
                <a:chExt cx="1920" cy="1248"/>
              </a:xfrm>
            </p:grpSpPr>
            <p:sp>
              <p:nvSpPr>
                <p:cNvPr id="60451" name="Freeform 79"/>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52" name="Freeform 80"/>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0442" name="Group 81"/>
            <p:cNvGrpSpPr>
              <a:grpSpLocks/>
            </p:cNvGrpSpPr>
            <p:nvPr/>
          </p:nvGrpSpPr>
          <p:grpSpPr bwMode="auto">
            <a:xfrm>
              <a:off x="4662" y="1440"/>
              <a:ext cx="909" cy="720"/>
              <a:chOff x="3840" y="2928"/>
              <a:chExt cx="2016" cy="720"/>
            </a:xfrm>
          </p:grpSpPr>
          <p:grpSp>
            <p:nvGrpSpPr>
              <p:cNvPr id="60443" name="Group 82"/>
              <p:cNvGrpSpPr>
                <a:grpSpLocks/>
              </p:cNvGrpSpPr>
              <p:nvPr/>
            </p:nvGrpSpPr>
            <p:grpSpPr bwMode="auto">
              <a:xfrm>
                <a:off x="3840" y="2928"/>
                <a:ext cx="1008" cy="720"/>
                <a:chOff x="2784" y="3072"/>
                <a:chExt cx="1920" cy="1248"/>
              </a:xfrm>
            </p:grpSpPr>
            <p:sp>
              <p:nvSpPr>
                <p:cNvPr id="60447" name="Freeform 83"/>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48" name="Freeform 84"/>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0444" name="Group 85"/>
              <p:cNvGrpSpPr>
                <a:grpSpLocks/>
              </p:cNvGrpSpPr>
              <p:nvPr/>
            </p:nvGrpSpPr>
            <p:grpSpPr bwMode="auto">
              <a:xfrm flipV="1">
                <a:off x="4848" y="2928"/>
                <a:ext cx="1008" cy="720"/>
                <a:chOff x="2784" y="3072"/>
                <a:chExt cx="1920" cy="1248"/>
              </a:xfrm>
            </p:grpSpPr>
            <p:sp>
              <p:nvSpPr>
                <p:cNvPr id="60445" name="Freeform 86"/>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0446" name="Freeform 87"/>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sp>
        <p:nvSpPr>
          <p:cNvPr id="60439" name="Line 88"/>
          <p:cNvSpPr>
            <a:spLocks noChangeShapeType="1"/>
          </p:cNvSpPr>
          <p:nvPr/>
        </p:nvSpPr>
        <p:spPr bwMode="auto">
          <a:xfrm>
            <a:off x="4457700" y="3457575"/>
            <a:ext cx="762000" cy="0"/>
          </a:xfrm>
          <a:prstGeom prst="line">
            <a:avLst/>
          </a:prstGeom>
          <a:noFill/>
          <a:ln w="9525">
            <a:solidFill>
              <a:srgbClr val="FF0000"/>
            </a:solidFill>
            <a:round/>
            <a:headEnd type="triangle" w="med" len="med"/>
            <a:tailEnd type="triangle" w="med" len="me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91"/>
          <p:cNvSpPr>
            <a:spLocks noChangeArrowheads="1"/>
          </p:cNvSpPr>
          <p:nvPr/>
        </p:nvSpPr>
        <p:spPr bwMode="auto">
          <a:xfrm>
            <a:off x="379413" y="5032375"/>
            <a:ext cx="2516187" cy="296863"/>
          </a:xfrm>
          <a:prstGeom prst="rect">
            <a:avLst/>
          </a:prstGeom>
          <a:solidFill>
            <a:srgbClr val="FFFF99"/>
          </a:solidFill>
          <a:ln w="9525">
            <a:solidFill>
              <a:schemeClr val="bg2"/>
            </a:solidFill>
            <a:miter lim="800000"/>
            <a:headEnd/>
            <a:tailEnd/>
          </a:ln>
        </p:spPr>
        <p:txBody>
          <a:bodyPr wrap="none" anchor="ctr"/>
          <a:lstStyle/>
          <a:p>
            <a:pPr algn="ctr" eaLnBrk="0" hangingPunct="0"/>
            <a:r>
              <a:rPr lang="en-US" sz="2000"/>
              <a:t>band gap</a:t>
            </a:r>
            <a:endParaRPr lang="en-US"/>
          </a:p>
        </p:txBody>
      </p:sp>
      <p:sp>
        <p:nvSpPr>
          <p:cNvPr id="61443" name="Rectangle 1026"/>
          <p:cNvSpPr>
            <a:spLocks noGrp="1" noChangeArrowheads="1"/>
          </p:cNvSpPr>
          <p:nvPr>
            <p:ph type="title"/>
          </p:nvPr>
        </p:nvSpPr>
        <p:spPr>
          <a:xfrm>
            <a:off x="228600" y="-76200"/>
            <a:ext cx="8686800" cy="1143000"/>
          </a:xfrm>
        </p:spPr>
        <p:txBody>
          <a:bodyPr/>
          <a:lstStyle/>
          <a:p>
            <a:r>
              <a:rPr lang="en-US" sz="4000" i="1" smtClean="0">
                <a:ea typeface="ＭＳ Ｐゴシック" charset="-128"/>
              </a:rPr>
              <a:t>Any</a:t>
            </a:r>
            <a:r>
              <a:rPr lang="en-US" smtClean="0">
                <a:ea typeface="ＭＳ Ｐゴシック" charset="-128"/>
              </a:rPr>
              <a:t> </a:t>
            </a:r>
            <a:r>
              <a:rPr lang="en-US" smtClean="0">
                <a:solidFill>
                  <a:srgbClr val="FF0000"/>
                </a:solidFill>
                <a:ea typeface="ＭＳ Ｐゴシック" charset="-128"/>
              </a:rPr>
              <a:t>1d </a:t>
            </a:r>
            <a:r>
              <a:rPr lang="en-US" smtClean="0">
                <a:solidFill>
                  <a:schemeClr val="tx1"/>
                </a:solidFill>
                <a:ea typeface="ＭＳ Ｐゴシック" charset="-128"/>
              </a:rPr>
              <a:t>Periodic System has a Gap</a:t>
            </a:r>
            <a:endParaRPr lang="en-US" smtClean="0">
              <a:ea typeface="ＭＳ Ｐゴシック" charset="-128"/>
            </a:endParaRPr>
          </a:p>
        </p:txBody>
      </p:sp>
      <p:sp>
        <p:nvSpPr>
          <p:cNvPr id="61444" name="Line 1029"/>
          <p:cNvSpPr>
            <a:spLocks noChangeShapeType="1"/>
          </p:cNvSpPr>
          <p:nvPr/>
        </p:nvSpPr>
        <p:spPr bwMode="auto">
          <a:xfrm flipV="1">
            <a:off x="381000" y="4114800"/>
            <a:ext cx="0" cy="1981200"/>
          </a:xfrm>
          <a:prstGeom prst="line">
            <a:avLst/>
          </a:prstGeom>
          <a:noFill/>
          <a:ln w="9525">
            <a:solidFill>
              <a:schemeClr val="tx1"/>
            </a:solidFill>
            <a:round/>
            <a:headEnd/>
            <a:tailEnd type="triangle" w="med" len="med"/>
          </a:ln>
        </p:spPr>
        <p:txBody>
          <a:bodyPr wrap="none" anchor="ctr"/>
          <a:lstStyle/>
          <a:p>
            <a:endParaRPr lang="cs-CZ"/>
          </a:p>
        </p:txBody>
      </p:sp>
      <p:sp>
        <p:nvSpPr>
          <p:cNvPr id="61445" name="Line 1030"/>
          <p:cNvSpPr>
            <a:spLocks noChangeShapeType="1"/>
          </p:cNvSpPr>
          <p:nvPr/>
        </p:nvSpPr>
        <p:spPr bwMode="auto">
          <a:xfrm>
            <a:off x="381000" y="6096000"/>
            <a:ext cx="2514600" cy="0"/>
          </a:xfrm>
          <a:prstGeom prst="line">
            <a:avLst/>
          </a:prstGeom>
          <a:noFill/>
          <a:ln w="9525">
            <a:solidFill>
              <a:schemeClr val="tx1"/>
            </a:solidFill>
            <a:round/>
            <a:headEnd/>
            <a:tailEnd type="triangle" w="med" len="med"/>
          </a:ln>
        </p:spPr>
        <p:txBody>
          <a:bodyPr wrap="none" anchor="ctr"/>
          <a:lstStyle/>
          <a:p>
            <a:endParaRPr lang="cs-CZ"/>
          </a:p>
        </p:txBody>
      </p:sp>
      <p:sp>
        <p:nvSpPr>
          <p:cNvPr id="61446" name="Line 1031"/>
          <p:cNvSpPr>
            <a:spLocks noChangeShapeType="1"/>
          </p:cNvSpPr>
          <p:nvPr/>
        </p:nvSpPr>
        <p:spPr bwMode="auto">
          <a:xfrm>
            <a:off x="2895600" y="4267200"/>
            <a:ext cx="0" cy="1981200"/>
          </a:xfrm>
          <a:prstGeom prst="line">
            <a:avLst/>
          </a:prstGeom>
          <a:noFill/>
          <a:ln w="9525">
            <a:solidFill>
              <a:schemeClr val="tx1"/>
            </a:solidFill>
            <a:prstDash val="dash"/>
            <a:round/>
            <a:headEnd/>
            <a:tailEnd/>
          </a:ln>
        </p:spPr>
        <p:txBody>
          <a:bodyPr wrap="none" anchor="ctr"/>
          <a:lstStyle/>
          <a:p>
            <a:endParaRPr lang="cs-CZ"/>
          </a:p>
        </p:txBody>
      </p:sp>
      <p:sp>
        <p:nvSpPr>
          <p:cNvPr id="61447" name="Rectangle 1032"/>
          <p:cNvSpPr>
            <a:spLocks noChangeArrowheads="1"/>
          </p:cNvSpPr>
          <p:nvPr/>
        </p:nvSpPr>
        <p:spPr bwMode="auto">
          <a:xfrm>
            <a:off x="144463" y="3657600"/>
            <a:ext cx="444500" cy="523875"/>
          </a:xfrm>
          <a:prstGeom prst="rect">
            <a:avLst/>
          </a:prstGeom>
          <a:noFill/>
          <a:ln w="9525">
            <a:noFill/>
            <a:miter lim="800000"/>
            <a:headEnd/>
            <a:tailEnd/>
          </a:ln>
        </p:spPr>
        <p:txBody>
          <a:bodyPr wrap="none">
            <a:spAutoFit/>
          </a:bodyPr>
          <a:lstStyle/>
          <a:p>
            <a:pPr algn="ctr" eaLnBrk="0" hangingPunct="0"/>
            <a:r>
              <a:rPr lang="en-US" sz="2800">
                <a:solidFill>
                  <a:srgbClr val="FF0000"/>
                </a:solidFill>
              </a:rPr>
              <a:t>ω</a:t>
            </a:r>
          </a:p>
        </p:txBody>
      </p:sp>
      <p:sp>
        <p:nvSpPr>
          <p:cNvPr id="61448" name="Rectangle 1033"/>
          <p:cNvSpPr>
            <a:spLocks noChangeArrowheads="1"/>
          </p:cNvSpPr>
          <p:nvPr/>
        </p:nvSpPr>
        <p:spPr bwMode="auto">
          <a:xfrm>
            <a:off x="180975" y="6110288"/>
            <a:ext cx="361950" cy="519112"/>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0</a:t>
            </a:r>
            <a:endParaRPr lang="en-US" sz="2800" i="1">
              <a:solidFill>
                <a:schemeClr val="accent2"/>
              </a:solidFill>
            </a:endParaRPr>
          </a:p>
        </p:txBody>
      </p:sp>
      <p:sp>
        <p:nvSpPr>
          <p:cNvPr id="61449" name="Rectangle 1034"/>
          <p:cNvSpPr>
            <a:spLocks noChangeArrowheads="1"/>
          </p:cNvSpPr>
          <p:nvPr/>
        </p:nvSpPr>
        <p:spPr bwMode="auto">
          <a:xfrm>
            <a:off x="2573338" y="6184900"/>
            <a:ext cx="655637"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π/</a:t>
            </a:r>
            <a:r>
              <a:rPr lang="en-US" sz="2800" i="1">
                <a:solidFill>
                  <a:schemeClr val="accent2"/>
                </a:solidFill>
              </a:rPr>
              <a:t>a</a:t>
            </a:r>
          </a:p>
        </p:txBody>
      </p:sp>
      <p:sp>
        <p:nvSpPr>
          <p:cNvPr id="61450" name="Rectangle 1035"/>
          <p:cNvSpPr>
            <a:spLocks noChangeArrowheads="1"/>
          </p:cNvSpPr>
          <p:nvPr/>
        </p:nvSpPr>
        <p:spPr bwMode="auto">
          <a:xfrm>
            <a:off x="0" y="762000"/>
            <a:ext cx="9109075" cy="581025"/>
          </a:xfrm>
          <a:prstGeom prst="rect">
            <a:avLst/>
          </a:prstGeom>
          <a:noFill/>
          <a:ln w="9525">
            <a:noFill/>
            <a:miter lim="800000"/>
            <a:headEnd/>
            <a:tailEnd/>
          </a:ln>
        </p:spPr>
        <p:txBody>
          <a:bodyPr>
            <a:spAutoFit/>
          </a:bodyPr>
          <a:lstStyle/>
          <a:p>
            <a:pPr algn="ctr" eaLnBrk="0" hangingPunct="0"/>
            <a:r>
              <a:rPr lang="en-US" sz="1600"/>
              <a:t>[ Lord Rayleigh, </a:t>
            </a:r>
            <a:r>
              <a:rPr lang="ja-JP" altLang="en-US" sz="1600"/>
              <a:t>“</a:t>
            </a:r>
            <a:r>
              <a:rPr lang="en-US" altLang="ja-JP" sz="1600"/>
              <a:t>On the maintenance of vibrations by forces of double frequency, and on the propagation of waves through a medium endowed with a periodic structure,</a:t>
            </a:r>
            <a:r>
              <a:rPr lang="ja-JP" altLang="en-US" sz="1600"/>
              <a:t>”</a:t>
            </a:r>
            <a:r>
              <a:rPr lang="en-US" altLang="ja-JP" sz="1600"/>
              <a:t> </a:t>
            </a:r>
            <a:r>
              <a:rPr lang="en-US" altLang="ja-JP" sz="1600" i="1"/>
              <a:t>Philosophical Magazine </a:t>
            </a:r>
            <a:r>
              <a:rPr lang="en-US" altLang="ja-JP" sz="1600" b="1"/>
              <a:t>24</a:t>
            </a:r>
            <a:r>
              <a:rPr lang="en-US" altLang="ja-JP" sz="1600"/>
              <a:t>, 145–159 (1887). ]</a:t>
            </a:r>
            <a:endParaRPr lang="en-US" sz="1600"/>
          </a:p>
        </p:txBody>
      </p:sp>
      <p:sp>
        <p:nvSpPr>
          <p:cNvPr id="61451" name="Text Box 1036"/>
          <p:cNvSpPr txBox="1">
            <a:spLocks noChangeArrowheads="1"/>
          </p:cNvSpPr>
          <p:nvPr/>
        </p:nvSpPr>
        <p:spPr bwMode="auto">
          <a:xfrm>
            <a:off x="787400" y="1828800"/>
            <a:ext cx="2686050" cy="1384300"/>
          </a:xfrm>
          <a:prstGeom prst="rect">
            <a:avLst/>
          </a:prstGeom>
          <a:noFill/>
          <a:ln w="9525">
            <a:noFill/>
            <a:miter lim="800000"/>
            <a:headEnd/>
            <a:tailEnd/>
          </a:ln>
        </p:spPr>
        <p:txBody>
          <a:bodyPr wrap="none">
            <a:spAutoFit/>
          </a:bodyPr>
          <a:lstStyle/>
          <a:p>
            <a:pPr algn="ctr" eaLnBrk="0" hangingPunct="0"/>
            <a:r>
              <a:rPr lang="en-US" sz="2800"/>
              <a:t>Add a small</a:t>
            </a:r>
          </a:p>
          <a:p>
            <a:pPr algn="ctr" eaLnBrk="0" hangingPunct="0"/>
            <a:r>
              <a:rPr lang="ja-JP" altLang="en-US" sz="2800">
                <a:solidFill>
                  <a:schemeClr val="accent2"/>
                </a:solidFill>
              </a:rPr>
              <a:t>“</a:t>
            </a:r>
            <a:r>
              <a:rPr lang="en-US" altLang="ja-JP" sz="2800">
                <a:solidFill>
                  <a:schemeClr val="accent2"/>
                </a:solidFill>
              </a:rPr>
              <a:t>real</a:t>
            </a:r>
            <a:r>
              <a:rPr lang="ja-JP" altLang="en-US" sz="2800">
                <a:solidFill>
                  <a:schemeClr val="accent2"/>
                </a:solidFill>
              </a:rPr>
              <a:t>”</a:t>
            </a:r>
            <a:r>
              <a:rPr lang="en-US" altLang="ja-JP" sz="2800"/>
              <a:t> periodicity</a:t>
            </a:r>
          </a:p>
          <a:p>
            <a:pPr algn="ctr" eaLnBrk="0" hangingPunct="0"/>
            <a:r>
              <a:rPr lang="en-US" sz="2800"/>
              <a:t>ε</a:t>
            </a:r>
            <a:r>
              <a:rPr lang="en-US" sz="2800" baseline="-25000"/>
              <a:t>2</a:t>
            </a:r>
            <a:r>
              <a:rPr lang="en-US" sz="2800"/>
              <a:t> = ε</a:t>
            </a:r>
            <a:r>
              <a:rPr lang="en-US" sz="2800" baseline="-25000"/>
              <a:t>1</a:t>
            </a:r>
            <a:r>
              <a:rPr lang="en-US" sz="2800"/>
              <a:t> + Δε</a:t>
            </a:r>
          </a:p>
        </p:txBody>
      </p:sp>
      <p:sp>
        <p:nvSpPr>
          <p:cNvPr id="61452" name="Line 1037"/>
          <p:cNvSpPr>
            <a:spLocks noChangeShapeType="1"/>
          </p:cNvSpPr>
          <p:nvPr/>
        </p:nvSpPr>
        <p:spPr bwMode="auto">
          <a:xfrm flipV="1">
            <a:off x="381000" y="5181600"/>
            <a:ext cx="2514600" cy="914400"/>
          </a:xfrm>
          <a:prstGeom prst="line">
            <a:avLst/>
          </a:prstGeom>
          <a:noFill/>
          <a:ln w="19050">
            <a:solidFill>
              <a:schemeClr val="bg2"/>
            </a:solidFill>
            <a:round/>
            <a:headEnd/>
            <a:tailEnd/>
          </a:ln>
        </p:spPr>
        <p:txBody>
          <a:bodyPr wrap="none" anchor="ctr"/>
          <a:lstStyle/>
          <a:p>
            <a:endParaRPr lang="cs-CZ"/>
          </a:p>
        </p:txBody>
      </p:sp>
      <p:sp>
        <p:nvSpPr>
          <p:cNvPr id="61453" name="Line 1038"/>
          <p:cNvSpPr>
            <a:spLocks noChangeShapeType="1"/>
          </p:cNvSpPr>
          <p:nvPr/>
        </p:nvSpPr>
        <p:spPr bwMode="auto">
          <a:xfrm flipH="1" flipV="1">
            <a:off x="381000" y="4267200"/>
            <a:ext cx="2514600" cy="914400"/>
          </a:xfrm>
          <a:prstGeom prst="line">
            <a:avLst/>
          </a:prstGeom>
          <a:noFill/>
          <a:ln w="19050">
            <a:solidFill>
              <a:schemeClr val="bg2"/>
            </a:solidFill>
            <a:round/>
            <a:headEnd/>
            <a:tailEnd/>
          </a:ln>
        </p:spPr>
        <p:txBody>
          <a:bodyPr wrap="none" anchor="ctr"/>
          <a:lstStyle/>
          <a:p>
            <a:endParaRPr lang="cs-CZ"/>
          </a:p>
        </p:txBody>
      </p:sp>
      <p:sp>
        <p:nvSpPr>
          <p:cNvPr id="61454" name="Rectangle 2"/>
          <p:cNvSpPr>
            <a:spLocks noChangeArrowheads="1"/>
          </p:cNvSpPr>
          <p:nvPr/>
        </p:nvSpPr>
        <p:spPr bwMode="auto">
          <a:xfrm>
            <a:off x="1524000" y="1397000"/>
            <a:ext cx="6096000" cy="4064000"/>
          </a:xfrm>
          <a:prstGeom prst="rect">
            <a:avLst/>
          </a:prstGeom>
          <a:noFill/>
          <a:ln w="9525">
            <a:noFill/>
            <a:miter lim="800000"/>
            <a:headEnd/>
            <a:tailEnd/>
          </a:ln>
        </p:spPr>
        <p:txBody>
          <a:bodyPr/>
          <a:lstStyle/>
          <a:p>
            <a:pPr algn="ctr" eaLnBrk="0" hangingPunct="0"/>
            <a:endParaRPr lang="cs-CZ"/>
          </a:p>
        </p:txBody>
      </p:sp>
      <p:pic>
        <p:nvPicPr>
          <p:cNvPr id="61455" name="Picture 3"/>
          <p:cNvPicPr>
            <a:picLocks noChangeAspect="1" noChangeArrowheads="1"/>
          </p:cNvPicPr>
          <p:nvPr/>
        </p:nvPicPr>
        <p:blipFill>
          <a:blip r:embed="rId2"/>
          <a:srcRect/>
          <a:stretch>
            <a:fillRect/>
          </a:stretch>
        </p:blipFill>
        <p:spPr bwMode="auto">
          <a:xfrm>
            <a:off x="3200400" y="4060825"/>
            <a:ext cx="1270000" cy="1730375"/>
          </a:xfrm>
          <a:prstGeom prst="rect">
            <a:avLst/>
          </a:prstGeom>
          <a:noFill/>
          <a:ln w="9525">
            <a:noFill/>
            <a:miter lim="800000"/>
            <a:headEnd/>
            <a:tailEnd/>
          </a:ln>
        </p:spPr>
      </p:pic>
      <p:sp>
        <p:nvSpPr>
          <p:cNvPr id="61456" name="Line 1042"/>
          <p:cNvSpPr>
            <a:spLocks noChangeShapeType="1"/>
          </p:cNvSpPr>
          <p:nvPr/>
        </p:nvSpPr>
        <p:spPr bwMode="auto">
          <a:xfrm flipV="1">
            <a:off x="2968625" y="4572000"/>
            <a:ext cx="384175" cy="401638"/>
          </a:xfrm>
          <a:prstGeom prst="line">
            <a:avLst/>
          </a:prstGeom>
          <a:noFill/>
          <a:ln w="28575">
            <a:solidFill>
              <a:schemeClr val="accent2"/>
            </a:solidFill>
            <a:round/>
            <a:headEnd/>
            <a:tailEnd/>
          </a:ln>
        </p:spPr>
        <p:txBody>
          <a:bodyPr wrap="none" anchor="ctr"/>
          <a:lstStyle/>
          <a:p>
            <a:endParaRPr lang="cs-CZ"/>
          </a:p>
        </p:txBody>
      </p:sp>
      <p:sp>
        <p:nvSpPr>
          <p:cNvPr id="61457" name="Line 1052"/>
          <p:cNvSpPr>
            <a:spLocks noChangeShapeType="1"/>
          </p:cNvSpPr>
          <p:nvPr/>
        </p:nvSpPr>
        <p:spPr bwMode="auto">
          <a:xfrm>
            <a:off x="4457700" y="3457575"/>
            <a:ext cx="762000" cy="0"/>
          </a:xfrm>
          <a:prstGeom prst="line">
            <a:avLst/>
          </a:prstGeom>
          <a:noFill/>
          <a:ln w="9525">
            <a:solidFill>
              <a:srgbClr val="FF0000"/>
            </a:solidFill>
            <a:round/>
            <a:headEnd type="triangle" w="med" len="med"/>
            <a:tailEnd type="triangle" w="med" len="med"/>
          </a:ln>
        </p:spPr>
        <p:txBody>
          <a:bodyPr wrap="none" anchor="ctr"/>
          <a:lstStyle/>
          <a:p>
            <a:endParaRPr lang="cs-CZ"/>
          </a:p>
        </p:txBody>
      </p:sp>
      <p:grpSp>
        <p:nvGrpSpPr>
          <p:cNvPr id="61458" name="Group 1116"/>
          <p:cNvGrpSpPr>
            <a:grpSpLocks/>
          </p:cNvGrpSpPr>
          <p:nvPr/>
        </p:nvGrpSpPr>
        <p:grpSpPr bwMode="auto">
          <a:xfrm>
            <a:off x="4457700" y="3043238"/>
            <a:ext cx="4533900" cy="3205162"/>
            <a:chOff x="2808" y="1917"/>
            <a:chExt cx="2856" cy="2019"/>
          </a:xfrm>
        </p:grpSpPr>
        <p:sp>
          <p:nvSpPr>
            <p:cNvPr id="61509" name="Text Box 1027"/>
            <p:cNvSpPr txBox="1">
              <a:spLocks noChangeArrowheads="1"/>
            </p:cNvSpPr>
            <p:nvPr/>
          </p:nvSpPr>
          <p:spPr bwMode="auto">
            <a:xfrm>
              <a:off x="3607" y="1929"/>
              <a:ext cx="1300" cy="330"/>
            </a:xfrm>
            <a:prstGeom prst="rect">
              <a:avLst/>
            </a:prstGeom>
            <a:noFill/>
            <a:ln w="9525">
              <a:noFill/>
              <a:miter lim="800000"/>
              <a:headEnd/>
              <a:tailEnd/>
            </a:ln>
          </p:spPr>
          <p:txBody>
            <a:bodyPr wrap="none">
              <a:spAutoFit/>
            </a:bodyPr>
            <a:lstStyle/>
            <a:p>
              <a:pPr algn="ctr" eaLnBrk="0" hangingPunct="0"/>
              <a:r>
                <a:rPr lang="en-US" sz="2800">
                  <a:solidFill>
                    <a:srgbClr val="FF0000"/>
                  </a:solidFill>
                </a:rPr>
                <a:t>ε(</a:t>
              </a:r>
              <a:r>
                <a:rPr lang="en-US" sz="2800" i="1">
                  <a:solidFill>
                    <a:srgbClr val="FF0000"/>
                  </a:solidFill>
                </a:rPr>
                <a:t>x</a:t>
              </a:r>
              <a:r>
                <a:rPr lang="en-US" sz="2800">
                  <a:solidFill>
                    <a:srgbClr val="FF0000"/>
                  </a:solidFill>
                </a:rPr>
                <a:t>) = ε(</a:t>
              </a:r>
              <a:r>
                <a:rPr lang="en-US" sz="2800" i="1">
                  <a:solidFill>
                    <a:srgbClr val="FF0000"/>
                  </a:solidFill>
                </a:rPr>
                <a:t>x</a:t>
              </a:r>
              <a:r>
                <a:rPr lang="en-US" sz="2800">
                  <a:solidFill>
                    <a:srgbClr val="FF0000"/>
                  </a:solidFill>
                </a:rPr>
                <a:t>+</a:t>
              </a:r>
              <a:r>
                <a:rPr lang="en-US" sz="2800" i="1">
                  <a:solidFill>
                    <a:srgbClr val="FF0000"/>
                  </a:solidFill>
                </a:rPr>
                <a:t>a</a:t>
              </a:r>
              <a:r>
                <a:rPr lang="en-US" sz="2800">
                  <a:solidFill>
                    <a:srgbClr val="FF0000"/>
                  </a:solidFill>
                </a:rPr>
                <a:t>)</a:t>
              </a:r>
            </a:p>
          </p:txBody>
        </p:sp>
        <p:sp>
          <p:nvSpPr>
            <p:cNvPr id="61510" name="Text Box 1028"/>
            <p:cNvSpPr txBox="1">
              <a:spLocks noChangeArrowheads="1"/>
            </p:cNvSpPr>
            <p:nvPr/>
          </p:nvSpPr>
          <p:spPr bwMode="auto">
            <a:xfrm>
              <a:off x="2952" y="1917"/>
              <a:ext cx="212" cy="288"/>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grpSp>
          <p:nvGrpSpPr>
            <p:cNvPr id="61511" name="Group 1115"/>
            <p:cNvGrpSpPr>
              <a:grpSpLocks/>
            </p:cNvGrpSpPr>
            <p:nvPr/>
          </p:nvGrpSpPr>
          <p:grpSpPr bwMode="auto">
            <a:xfrm>
              <a:off x="2808" y="2256"/>
              <a:ext cx="2856" cy="1680"/>
              <a:chOff x="2808" y="1144"/>
              <a:chExt cx="2856" cy="2792"/>
            </a:xfrm>
          </p:grpSpPr>
          <p:sp>
            <p:nvSpPr>
              <p:cNvPr id="61524" name="Rectangle 1043"/>
              <p:cNvSpPr>
                <a:spLocks noChangeArrowheads="1"/>
              </p:cNvSpPr>
              <p:nvPr/>
            </p:nvSpPr>
            <p:spPr bwMode="auto">
              <a:xfrm>
                <a:off x="2808" y="1145"/>
                <a:ext cx="2856" cy="2791"/>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grpSp>
            <p:nvGrpSpPr>
              <p:cNvPr id="61525" name="Group 1044"/>
              <p:cNvGrpSpPr>
                <a:grpSpLocks/>
              </p:cNvGrpSpPr>
              <p:nvPr/>
            </p:nvGrpSpPr>
            <p:grpSpPr bwMode="auto">
              <a:xfrm>
                <a:off x="3072" y="1144"/>
                <a:ext cx="2537" cy="2792"/>
                <a:chOff x="3072" y="1147"/>
                <a:chExt cx="2537" cy="917"/>
              </a:xfrm>
            </p:grpSpPr>
            <p:sp>
              <p:nvSpPr>
                <p:cNvPr id="61526" name="Rectangle 1045"/>
                <p:cNvSpPr>
                  <a:spLocks noChangeArrowheads="1"/>
                </p:cNvSpPr>
                <p:nvPr/>
              </p:nvSpPr>
              <p:spPr bwMode="auto">
                <a:xfrm>
                  <a:off x="3072"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1527" name="Rectangle 1046"/>
                <p:cNvSpPr>
                  <a:spLocks noChangeArrowheads="1"/>
                </p:cNvSpPr>
                <p:nvPr/>
              </p:nvSpPr>
              <p:spPr bwMode="auto">
                <a:xfrm>
                  <a:off x="3538"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1528" name="Rectangle 1047"/>
                <p:cNvSpPr>
                  <a:spLocks noChangeArrowheads="1"/>
                </p:cNvSpPr>
                <p:nvPr/>
              </p:nvSpPr>
              <p:spPr bwMode="auto">
                <a:xfrm>
                  <a:off x="4004"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1529" name="Rectangle 1048"/>
                <p:cNvSpPr>
                  <a:spLocks noChangeArrowheads="1"/>
                </p:cNvSpPr>
                <p:nvPr/>
              </p:nvSpPr>
              <p:spPr bwMode="auto">
                <a:xfrm>
                  <a:off x="4470"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1530" name="Rectangle 1049"/>
                <p:cNvSpPr>
                  <a:spLocks noChangeArrowheads="1"/>
                </p:cNvSpPr>
                <p:nvPr/>
              </p:nvSpPr>
              <p:spPr bwMode="auto">
                <a:xfrm>
                  <a:off x="4936"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sp>
              <p:nvSpPr>
                <p:cNvPr id="61531" name="Rectangle 1050"/>
                <p:cNvSpPr>
                  <a:spLocks noChangeArrowheads="1"/>
                </p:cNvSpPr>
                <p:nvPr/>
              </p:nvSpPr>
              <p:spPr bwMode="auto">
                <a:xfrm>
                  <a:off x="5402" y="1147"/>
                  <a:ext cx="207" cy="917"/>
                </a:xfrm>
                <a:prstGeom prst="rect">
                  <a:avLst/>
                </a:prstGeom>
                <a:solidFill>
                  <a:schemeClr val="hlink"/>
                </a:solidFill>
                <a:ln w="9525">
                  <a:solidFill>
                    <a:schemeClr val="tx1"/>
                  </a:solidFill>
                  <a:miter lim="800000"/>
                  <a:headEnd/>
                  <a:tailEnd/>
                </a:ln>
              </p:spPr>
              <p:txBody>
                <a:bodyPr wrap="none" anchor="ctr"/>
                <a:lstStyle/>
                <a:p>
                  <a:pPr algn="ctr" eaLnBrk="0" hangingPunct="0"/>
                  <a:endParaRPr lang="cs-CZ"/>
                </a:p>
              </p:txBody>
            </p:sp>
          </p:grpSp>
        </p:grpSp>
        <p:sp>
          <p:nvSpPr>
            <p:cNvPr id="61512" name="Text Box 1051"/>
            <p:cNvSpPr txBox="1">
              <a:spLocks noChangeArrowheads="1"/>
            </p:cNvSpPr>
            <p:nvPr/>
          </p:nvSpPr>
          <p:spPr bwMode="auto">
            <a:xfrm>
              <a:off x="2831"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1513" name="Text Box 1053"/>
            <p:cNvSpPr txBox="1">
              <a:spLocks noChangeArrowheads="1"/>
            </p:cNvSpPr>
            <p:nvPr/>
          </p:nvSpPr>
          <p:spPr bwMode="auto">
            <a:xfrm>
              <a:off x="3047"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1514" name="Text Box 1054"/>
            <p:cNvSpPr txBox="1">
              <a:spLocks noChangeArrowheads="1"/>
            </p:cNvSpPr>
            <p:nvPr/>
          </p:nvSpPr>
          <p:spPr bwMode="auto">
            <a:xfrm>
              <a:off x="3297"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1515" name="Text Box 1055"/>
            <p:cNvSpPr txBox="1">
              <a:spLocks noChangeArrowheads="1"/>
            </p:cNvSpPr>
            <p:nvPr/>
          </p:nvSpPr>
          <p:spPr bwMode="auto">
            <a:xfrm>
              <a:off x="3513"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1516" name="Text Box 1056"/>
            <p:cNvSpPr txBox="1">
              <a:spLocks noChangeArrowheads="1"/>
            </p:cNvSpPr>
            <p:nvPr/>
          </p:nvSpPr>
          <p:spPr bwMode="auto">
            <a:xfrm>
              <a:off x="3763"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1517" name="Text Box 1057"/>
            <p:cNvSpPr txBox="1">
              <a:spLocks noChangeArrowheads="1"/>
            </p:cNvSpPr>
            <p:nvPr/>
          </p:nvSpPr>
          <p:spPr bwMode="auto">
            <a:xfrm>
              <a:off x="3979"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1518" name="Text Box 1058"/>
            <p:cNvSpPr txBox="1">
              <a:spLocks noChangeArrowheads="1"/>
            </p:cNvSpPr>
            <p:nvPr/>
          </p:nvSpPr>
          <p:spPr bwMode="auto">
            <a:xfrm>
              <a:off x="4229"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1519" name="Text Box 1059"/>
            <p:cNvSpPr txBox="1">
              <a:spLocks noChangeArrowheads="1"/>
            </p:cNvSpPr>
            <p:nvPr/>
          </p:nvSpPr>
          <p:spPr bwMode="auto">
            <a:xfrm>
              <a:off x="4445"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1520" name="Text Box 1060"/>
            <p:cNvSpPr txBox="1">
              <a:spLocks noChangeArrowheads="1"/>
            </p:cNvSpPr>
            <p:nvPr/>
          </p:nvSpPr>
          <p:spPr bwMode="auto">
            <a:xfrm>
              <a:off x="4695"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1521" name="Text Box 1061"/>
            <p:cNvSpPr txBox="1">
              <a:spLocks noChangeArrowheads="1"/>
            </p:cNvSpPr>
            <p:nvPr/>
          </p:nvSpPr>
          <p:spPr bwMode="auto">
            <a:xfrm>
              <a:off x="4911"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sp>
          <p:nvSpPr>
            <p:cNvPr id="61522" name="Text Box 1062"/>
            <p:cNvSpPr txBox="1">
              <a:spLocks noChangeArrowheads="1"/>
            </p:cNvSpPr>
            <p:nvPr/>
          </p:nvSpPr>
          <p:spPr bwMode="auto">
            <a:xfrm>
              <a:off x="5161"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1</a:t>
              </a:r>
              <a:endParaRPr lang="en-US"/>
            </a:p>
          </p:txBody>
        </p:sp>
        <p:sp>
          <p:nvSpPr>
            <p:cNvPr id="61523" name="Text Box 1063"/>
            <p:cNvSpPr txBox="1">
              <a:spLocks noChangeArrowheads="1"/>
            </p:cNvSpPr>
            <p:nvPr/>
          </p:nvSpPr>
          <p:spPr bwMode="auto">
            <a:xfrm>
              <a:off x="5377" y="2208"/>
              <a:ext cx="266" cy="291"/>
            </a:xfrm>
            <a:prstGeom prst="rect">
              <a:avLst/>
            </a:prstGeom>
            <a:noFill/>
            <a:ln w="9525">
              <a:noFill/>
              <a:miter lim="800000"/>
              <a:headEnd/>
              <a:tailEnd/>
            </a:ln>
          </p:spPr>
          <p:txBody>
            <a:bodyPr wrap="none">
              <a:spAutoFit/>
            </a:bodyPr>
            <a:lstStyle/>
            <a:p>
              <a:pPr algn="ctr" eaLnBrk="0" hangingPunct="0"/>
              <a:r>
                <a:rPr lang="en-US">
                  <a:latin typeface="Symbol" pitchFamily="18" charset="2"/>
                </a:rPr>
                <a:t>ε</a:t>
              </a:r>
              <a:r>
                <a:rPr lang="en-US" baseline="-25000"/>
                <a:t>2</a:t>
              </a:r>
              <a:endParaRPr lang="en-US"/>
            </a:p>
          </p:txBody>
        </p:sp>
      </p:grpSp>
      <p:sp>
        <p:nvSpPr>
          <p:cNvPr id="61459" name="Line 1064"/>
          <p:cNvSpPr>
            <a:spLocks noChangeShapeType="1"/>
          </p:cNvSpPr>
          <p:nvPr/>
        </p:nvSpPr>
        <p:spPr bwMode="auto">
          <a:xfrm>
            <a:off x="2967038" y="5327650"/>
            <a:ext cx="196850" cy="53975"/>
          </a:xfrm>
          <a:prstGeom prst="line">
            <a:avLst/>
          </a:prstGeom>
          <a:noFill/>
          <a:ln w="28575">
            <a:solidFill>
              <a:schemeClr val="accent2"/>
            </a:solidFill>
            <a:round/>
            <a:headEnd/>
            <a:tailEnd/>
          </a:ln>
        </p:spPr>
        <p:txBody>
          <a:bodyPr wrap="none" anchor="ctr"/>
          <a:lstStyle/>
          <a:p>
            <a:endParaRPr lang="cs-CZ"/>
          </a:p>
        </p:txBody>
      </p:sp>
      <p:grpSp>
        <p:nvGrpSpPr>
          <p:cNvPr id="61460" name="Group 1065"/>
          <p:cNvGrpSpPr>
            <a:grpSpLocks/>
          </p:cNvGrpSpPr>
          <p:nvPr/>
        </p:nvGrpSpPr>
        <p:grpSpPr bwMode="auto">
          <a:xfrm>
            <a:off x="4338638" y="5105400"/>
            <a:ext cx="4348162" cy="685800"/>
            <a:chOff x="2832" y="1440"/>
            <a:chExt cx="2739" cy="720"/>
          </a:xfrm>
        </p:grpSpPr>
        <p:grpSp>
          <p:nvGrpSpPr>
            <p:cNvPr id="61488" name="Group 1066"/>
            <p:cNvGrpSpPr>
              <a:grpSpLocks/>
            </p:cNvGrpSpPr>
            <p:nvPr/>
          </p:nvGrpSpPr>
          <p:grpSpPr bwMode="auto">
            <a:xfrm>
              <a:off x="2832" y="1440"/>
              <a:ext cx="909" cy="720"/>
              <a:chOff x="3840" y="2928"/>
              <a:chExt cx="2016" cy="720"/>
            </a:xfrm>
          </p:grpSpPr>
          <p:grpSp>
            <p:nvGrpSpPr>
              <p:cNvPr id="61503" name="Group 1067"/>
              <p:cNvGrpSpPr>
                <a:grpSpLocks/>
              </p:cNvGrpSpPr>
              <p:nvPr/>
            </p:nvGrpSpPr>
            <p:grpSpPr bwMode="auto">
              <a:xfrm>
                <a:off x="3840" y="2928"/>
                <a:ext cx="1008" cy="720"/>
                <a:chOff x="2784" y="3072"/>
                <a:chExt cx="1920" cy="1248"/>
              </a:xfrm>
            </p:grpSpPr>
            <p:sp>
              <p:nvSpPr>
                <p:cNvPr id="61507" name="Freeform 1068"/>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508" name="Freeform 1069"/>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1504" name="Group 1070"/>
              <p:cNvGrpSpPr>
                <a:grpSpLocks/>
              </p:cNvGrpSpPr>
              <p:nvPr/>
            </p:nvGrpSpPr>
            <p:grpSpPr bwMode="auto">
              <a:xfrm flipV="1">
                <a:off x="4848" y="2928"/>
                <a:ext cx="1008" cy="720"/>
                <a:chOff x="2784" y="3072"/>
                <a:chExt cx="1920" cy="1248"/>
              </a:xfrm>
            </p:grpSpPr>
            <p:sp>
              <p:nvSpPr>
                <p:cNvPr id="61505" name="Freeform 1071"/>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506" name="Freeform 1072"/>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1489" name="Group 1073"/>
            <p:cNvGrpSpPr>
              <a:grpSpLocks/>
            </p:cNvGrpSpPr>
            <p:nvPr/>
          </p:nvGrpSpPr>
          <p:grpSpPr bwMode="auto">
            <a:xfrm>
              <a:off x="3747" y="1440"/>
              <a:ext cx="909" cy="720"/>
              <a:chOff x="3840" y="2928"/>
              <a:chExt cx="2016" cy="720"/>
            </a:xfrm>
          </p:grpSpPr>
          <p:grpSp>
            <p:nvGrpSpPr>
              <p:cNvPr id="61497" name="Group 1074"/>
              <p:cNvGrpSpPr>
                <a:grpSpLocks/>
              </p:cNvGrpSpPr>
              <p:nvPr/>
            </p:nvGrpSpPr>
            <p:grpSpPr bwMode="auto">
              <a:xfrm>
                <a:off x="3840" y="2928"/>
                <a:ext cx="1008" cy="720"/>
                <a:chOff x="2784" y="3072"/>
                <a:chExt cx="1920" cy="1248"/>
              </a:xfrm>
            </p:grpSpPr>
            <p:sp>
              <p:nvSpPr>
                <p:cNvPr id="61501" name="Freeform 1075"/>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502" name="Freeform 1076"/>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1498" name="Group 1077"/>
              <p:cNvGrpSpPr>
                <a:grpSpLocks/>
              </p:cNvGrpSpPr>
              <p:nvPr/>
            </p:nvGrpSpPr>
            <p:grpSpPr bwMode="auto">
              <a:xfrm flipV="1">
                <a:off x="4848" y="2928"/>
                <a:ext cx="1008" cy="720"/>
                <a:chOff x="2784" y="3072"/>
                <a:chExt cx="1920" cy="1248"/>
              </a:xfrm>
            </p:grpSpPr>
            <p:sp>
              <p:nvSpPr>
                <p:cNvPr id="61499" name="Freeform 1078"/>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500" name="Freeform 1079"/>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1490" name="Group 1080"/>
            <p:cNvGrpSpPr>
              <a:grpSpLocks/>
            </p:cNvGrpSpPr>
            <p:nvPr/>
          </p:nvGrpSpPr>
          <p:grpSpPr bwMode="auto">
            <a:xfrm>
              <a:off x="4662" y="1440"/>
              <a:ext cx="909" cy="720"/>
              <a:chOff x="3840" y="2928"/>
              <a:chExt cx="2016" cy="720"/>
            </a:xfrm>
          </p:grpSpPr>
          <p:grpSp>
            <p:nvGrpSpPr>
              <p:cNvPr id="61491" name="Group 1081"/>
              <p:cNvGrpSpPr>
                <a:grpSpLocks/>
              </p:cNvGrpSpPr>
              <p:nvPr/>
            </p:nvGrpSpPr>
            <p:grpSpPr bwMode="auto">
              <a:xfrm>
                <a:off x="3840" y="2928"/>
                <a:ext cx="1008" cy="720"/>
                <a:chOff x="2784" y="3072"/>
                <a:chExt cx="1920" cy="1248"/>
              </a:xfrm>
            </p:grpSpPr>
            <p:sp>
              <p:nvSpPr>
                <p:cNvPr id="61495" name="Freeform 1082"/>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96" name="Freeform 1083"/>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1492" name="Group 1084"/>
              <p:cNvGrpSpPr>
                <a:grpSpLocks/>
              </p:cNvGrpSpPr>
              <p:nvPr/>
            </p:nvGrpSpPr>
            <p:grpSpPr bwMode="auto">
              <a:xfrm flipV="1">
                <a:off x="4848" y="2928"/>
                <a:ext cx="1008" cy="720"/>
                <a:chOff x="2784" y="3072"/>
                <a:chExt cx="1920" cy="1248"/>
              </a:xfrm>
            </p:grpSpPr>
            <p:sp>
              <p:nvSpPr>
                <p:cNvPr id="61493" name="Freeform 1085"/>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94" name="Freeform 1086"/>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sp>
        <p:nvSpPr>
          <p:cNvPr id="61461" name="Line 1087"/>
          <p:cNvSpPr>
            <a:spLocks noChangeShapeType="1"/>
          </p:cNvSpPr>
          <p:nvPr/>
        </p:nvSpPr>
        <p:spPr bwMode="auto">
          <a:xfrm>
            <a:off x="5040313" y="6248400"/>
            <a:ext cx="0" cy="228600"/>
          </a:xfrm>
          <a:prstGeom prst="line">
            <a:avLst/>
          </a:prstGeom>
          <a:noFill/>
          <a:ln w="9525">
            <a:solidFill>
              <a:schemeClr val="tx1"/>
            </a:solidFill>
            <a:round/>
            <a:headEnd/>
            <a:tailEnd/>
          </a:ln>
        </p:spPr>
        <p:txBody>
          <a:bodyPr wrap="none" anchor="ctr"/>
          <a:lstStyle/>
          <a:p>
            <a:endParaRPr lang="cs-CZ"/>
          </a:p>
        </p:txBody>
      </p:sp>
      <p:sp>
        <p:nvSpPr>
          <p:cNvPr id="61462" name="Text Box 1088"/>
          <p:cNvSpPr txBox="1">
            <a:spLocks noChangeArrowheads="1"/>
          </p:cNvSpPr>
          <p:nvPr/>
        </p:nvSpPr>
        <p:spPr bwMode="auto">
          <a:xfrm>
            <a:off x="4659313" y="6400800"/>
            <a:ext cx="795337" cy="457200"/>
          </a:xfrm>
          <a:prstGeom prst="rect">
            <a:avLst/>
          </a:prstGeom>
          <a:noFill/>
          <a:ln w="9525">
            <a:noFill/>
            <a:miter lim="800000"/>
            <a:headEnd/>
            <a:tailEnd/>
          </a:ln>
        </p:spPr>
        <p:txBody>
          <a:bodyPr wrap="none">
            <a:spAutoFit/>
          </a:bodyPr>
          <a:lstStyle/>
          <a:p>
            <a:pPr algn="ctr" eaLnBrk="0" hangingPunct="0"/>
            <a:r>
              <a:rPr lang="en-US" i="1"/>
              <a:t>x</a:t>
            </a:r>
            <a:r>
              <a:rPr lang="en-US"/>
              <a:t> = 0</a:t>
            </a:r>
            <a:endParaRPr lang="en-US" i="1"/>
          </a:p>
        </p:txBody>
      </p:sp>
      <p:sp>
        <p:nvSpPr>
          <p:cNvPr id="61463" name="Freeform 1089"/>
          <p:cNvSpPr>
            <a:spLocks/>
          </p:cNvSpPr>
          <p:nvPr/>
        </p:nvSpPr>
        <p:spPr bwMode="auto">
          <a:xfrm>
            <a:off x="381000" y="5334000"/>
            <a:ext cx="2514600" cy="762000"/>
          </a:xfrm>
          <a:custGeom>
            <a:avLst/>
            <a:gdLst>
              <a:gd name="T0" fmla="*/ 0 w 1584"/>
              <a:gd name="T1" fmla="*/ 2147483647 h 480"/>
              <a:gd name="T2" fmla="*/ 2147483647 w 1584"/>
              <a:gd name="T3" fmla="*/ 2147483647 h 480"/>
              <a:gd name="T4" fmla="*/ 2147483647 w 1584"/>
              <a:gd name="T5" fmla="*/ 0 h 480"/>
              <a:gd name="T6" fmla="*/ 0 60000 65536"/>
              <a:gd name="T7" fmla="*/ 0 60000 65536"/>
              <a:gd name="T8" fmla="*/ 0 60000 65536"/>
              <a:gd name="T9" fmla="*/ 0 w 1584"/>
              <a:gd name="T10" fmla="*/ 0 h 480"/>
              <a:gd name="T11" fmla="*/ 1584 w 1584"/>
              <a:gd name="T12" fmla="*/ 480 h 480"/>
            </a:gdLst>
            <a:ahLst/>
            <a:cxnLst>
              <a:cxn ang="T6">
                <a:pos x="T0" y="T1"/>
              </a:cxn>
              <a:cxn ang="T7">
                <a:pos x="T2" y="T3"/>
              </a:cxn>
              <a:cxn ang="T8">
                <a:pos x="T4" y="T5"/>
              </a:cxn>
            </a:cxnLst>
            <a:rect l="T9" t="T10" r="T11" b="T12"/>
            <a:pathLst>
              <a:path w="1584" h="480">
                <a:moveTo>
                  <a:pt x="0" y="480"/>
                </a:moveTo>
                <a:cubicBezTo>
                  <a:pt x="396" y="327"/>
                  <a:pt x="792" y="175"/>
                  <a:pt x="1056" y="96"/>
                </a:cubicBezTo>
                <a:cubicBezTo>
                  <a:pt x="1319" y="16"/>
                  <a:pt x="1451" y="8"/>
                  <a:pt x="1584" y="0"/>
                </a:cubicBezTo>
              </a:path>
            </a:pathLst>
          </a:custGeom>
          <a:noFill/>
          <a:ln w="19050">
            <a:solidFill>
              <a:srgbClr val="FF0000"/>
            </a:solidFill>
            <a:round/>
            <a:headEnd/>
            <a:tailEnd/>
          </a:ln>
        </p:spPr>
        <p:txBody>
          <a:bodyPr wrap="none" anchor="ctr"/>
          <a:lstStyle/>
          <a:p>
            <a:endParaRPr lang="cs-CZ"/>
          </a:p>
        </p:txBody>
      </p:sp>
      <p:sp>
        <p:nvSpPr>
          <p:cNvPr id="61464" name="Freeform 1090"/>
          <p:cNvSpPr>
            <a:spLocks/>
          </p:cNvSpPr>
          <p:nvPr/>
        </p:nvSpPr>
        <p:spPr bwMode="auto">
          <a:xfrm flipV="1">
            <a:off x="381000" y="4267200"/>
            <a:ext cx="2514600" cy="762000"/>
          </a:xfrm>
          <a:custGeom>
            <a:avLst/>
            <a:gdLst>
              <a:gd name="T0" fmla="*/ 0 w 1584"/>
              <a:gd name="T1" fmla="*/ 2147483647 h 480"/>
              <a:gd name="T2" fmla="*/ 2147483647 w 1584"/>
              <a:gd name="T3" fmla="*/ 2147483647 h 480"/>
              <a:gd name="T4" fmla="*/ 2147483647 w 1584"/>
              <a:gd name="T5" fmla="*/ 0 h 480"/>
              <a:gd name="T6" fmla="*/ 0 60000 65536"/>
              <a:gd name="T7" fmla="*/ 0 60000 65536"/>
              <a:gd name="T8" fmla="*/ 0 60000 65536"/>
              <a:gd name="T9" fmla="*/ 0 w 1584"/>
              <a:gd name="T10" fmla="*/ 0 h 480"/>
              <a:gd name="T11" fmla="*/ 1584 w 1584"/>
              <a:gd name="T12" fmla="*/ 480 h 480"/>
            </a:gdLst>
            <a:ahLst/>
            <a:cxnLst>
              <a:cxn ang="T6">
                <a:pos x="T0" y="T1"/>
              </a:cxn>
              <a:cxn ang="T7">
                <a:pos x="T2" y="T3"/>
              </a:cxn>
              <a:cxn ang="T8">
                <a:pos x="T4" y="T5"/>
              </a:cxn>
            </a:cxnLst>
            <a:rect l="T9" t="T10" r="T11" b="T12"/>
            <a:pathLst>
              <a:path w="1584" h="480">
                <a:moveTo>
                  <a:pt x="0" y="480"/>
                </a:moveTo>
                <a:cubicBezTo>
                  <a:pt x="396" y="327"/>
                  <a:pt x="792" y="175"/>
                  <a:pt x="1056" y="96"/>
                </a:cubicBezTo>
                <a:cubicBezTo>
                  <a:pt x="1319" y="16"/>
                  <a:pt x="1451" y="8"/>
                  <a:pt x="1584" y="0"/>
                </a:cubicBezTo>
              </a:path>
            </a:pathLst>
          </a:custGeom>
          <a:noFill/>
          <a:ln w="19050">
            <a:solidFill>
              <a:srgbClr val="FF0000"/>
            </a:solidFill>
            <a:round/>
            <a:headEnd/>
            <a:tailEnd/>
          </a:ln>
        </p:spPr>
        <p:txBody>
          <a:bodyPr wrap="none" anchor="ctr"/>
          <a:lstStyle/>
          <a:p>
            <a:endParaRPr lang="cs-CZ"/>
          </a:p>
        </p:txBody>
      </p:sp>
      <p:grpSp>
        <p:nvGrpSpPr>
          <p:cNvPr id="61465" name="Group 1093"/>
          <p:cNvGrpSpPr>
            <a:grpSpLocks/>
          </p:cNvGrpSpPr>
          <p:nvPr/>
        </p:nvGrpSpPr>
        <p:grpSpPr bwMode="auto">
          <a:xfrm>
            <a:off x="4719638" y="4114800"/>
            <a:ext cx="4348162" cy="685800"/>
            <a:chOff x="2832" y="1440"/>
            <a:chExt cx="2739" cy="720"/>
          </a:xfrm>
        </p:grpSpPr>
        <p:grpSp>
          <p:nvGrpSpPr>
            <p:cNvPr id="61467" name="Group 1094"/>
            <p:cNvGrpSpPr>
              <a:grpSpLocks/>
            </p:cNvGrpSpPr>
            <p:nvPr/>
          </p:nvGrpSpPr>
          <p:grpSpPr bwMode="auto">
            <a:xfrm>
              <a:off x="2832" y="1440"/>
              <a:ext cx="909" cy="720"/>
              <a:chOff x="3840" y="2928"/>
              <a:chExt cx="2016" cy="720"/>
            </a:xfrm>
          </p:grpSpPr>
          <p:grpSp>
            <p:nvGrpSpPr>
              <p:cNvPr id="61482" name="Group 1095"/>
              <p:cNvGrpSpPr>
                <a:grpSpLocks/>
              </p:cNvGrpSpPr>
              <p:nvPr/>
            </p:nvGrpSpPr>
            <p:grpSpPr bwMode="auto">
              <a:xfrm>
                <a:off x="3840" y="2928"/>
                <a:ext cx="1008" cy="720"/>
                <a:chOff x="2784" y="3072"/>
                <a:chExt cx="1920" cy="1248"/>
              </a:xfrm>
            </p:grpSpPr>
            <p:sp>
              <p:nvSpPr>
                <p:cNvPr id="61486" name="Freeform 1096"/>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87" name="Freeform 1097"/>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1483" name="Group 1098"/>
              <p:cNvGrpSpPr>
                <a:grpSpLocks/>
              </p:cNvGrpSpPr>
              <p:nvPr/>
            </p:nvGrpSpPr>
            <p:grpSpPr bwMode="auto">
              <a:xfrm flipV="1">
                <a:off x="4848" y="2928"/>
                <a:ext cx="1008" cy="720"/>
                <a:chOff x="2784" y="3072"/>
                <a:chExt cx="1920" cy="1248"/>
              </a:xfrm>
            </p:grpSpPr>
            <p:sp>
              <p:nvSpPr>
                <p:cNvPr id="61484" name="Freeform 1099"/>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85" name="Freeform 1100"/>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1468" name="Group 1101"/>
            <p:cNvGrpSpPr>
              <a:grpSpLocks/>
            </p:cNvGrpSpPr>
            <p:nvPr/>
          </p:nvGrpSpPr>
          <p:grpSpPr bwMode="auto">
            <a:xfrm>
              <a:off x="3747" y="1440"/>
              <a:ext cx="909" cy="720"/>
              <a:chOff x="3840" y="2928"/>
              <a:chExt cx="2016" cy="720"/>
            </a:xfrm>
          </p:grpSpPr>
          <p:grpSp>
            <p:nvGrpSpPr>
              <p:cNvPr id="61476" name="Group 1102"/>
              <p:cNvGrpSpPr>
                <a:grpSpLocks/>
              </p:cNvGrpSpPr>
              <p:nvPr/>
            </p:nvGrpSpPr>
            <p:grpSpPr bwMode="auto">
              <a:xfrm>
                <a:off x="3840" y="2928"/>
                <a:ext cx="1008" cy="720"/>
                <a:chOff x="2784" y="3072"/>
                <a:chExt cx="1920" cy="1248"/>
              </a:xfrm>
            </p:grpSpPr>
            <p:sp>
              <p:nvSpPr>
                <p:cNvPr id="61480" name="Freeform 1103"/>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81" name="Freeform 1104"/>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1477" name="Group 1105"/>
              <p:cNvGrpSpPr>
                <a:grpSpLocks/>
              </p:cNvGrpSpPr>
              <p:nvPr/>
            </p:nvGrpSpPr>
            <p:grpSpPr bwMode="auto">
              <a:xfrm flipV="1">
                <a:off x="4848" y="2928"/>
                <a:ext cx="1008" cy="720"/>
                <a:chOff x="2784" y="3072"/>
                <a:chExt cx="1920" cy="1248"/>
              </a:xfrm>
            </p:grpSpPr>
            <p:sp>
              <p:nvSpPr>
                <p:cNvPr id="61478" name="Freeform 1106"/>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79" name="Freeform 1107"/>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nvGrpSpPr>
            <p:cNvPr id="61469" name="Group 1108"/>
            <p:cNvGrpSpPr>
              <a:grpSpLocks/>
            </p:cNvGrpSpPr>
            <p:nvPr/>
          </p:nvGrpSpPr>
          <p:grpSpPr bwMode="auto">
            <a:xfrm>
              <a:off x="4662" y="1440"/>
              <a:ext cx="909" cy="720"/>
              <a:chOff x="3840" y="2928"/>
              <a:chExt cx="2016" cy="720"/>
            </a:xfrm>
          </p:grpSpPr>
          <p:grpSp>
            <p:nvGrpSpPr>
              <p:cNvPr id="61470" name="Group 1109"/>
              <p:cNvGrpSpPr>
                <a:grpSpLocks/>
              </p:cNvGrpSpPr>
              <p:nvPr/>
            </p:nvGrpSpPr>
            <p:grpSpPr bwMode="auto">
              <a:xfrm>
                <a:off x="3840" y="2928"/>
                <a:ext cx="1008" cy="720"/>
                <a:chOff x="2784" y="3072"/>
                <a:chExt cx="1920" cy="1248"/>
              </a:xfrm>
            </p:grpSpPr>
            <p:sp>
              <p:nvSpPr>
                <p:cNvPr id="61474" name="Freeform 1110"/>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75" name="Freeform 1111"/>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nvGrpSpPr>
              <p:cNvPr id="61471" name="Group 1112"/>
              <p:cNvGrpSpPr>
                <a:grpSpLocks/>
              </p:cNvGrpSpPr>
              <p:nvPr/>
            </p:nvGrpSpPr>
            <p:grpSpPr bwMode="auto">
              <a:xfrm flipV="1">
                <a:off x="4848" y="2928"/>
                <a:ext cx="1008" cy="720"/>
                <a:chOff x="2784" y="3072"/>
                <a:chExt cx="1920" cy="1248"/>
              </a:xfrm>
            </p:grpSpPr>
            <p:sp>
              <p:nvSpPr>
                <p:cNvPr id="61472" name="Freeform 1113"/>
                <p:cNvSpPr>
                  <a:spLocks/>
                </p:cNvSpPr>
                <p:nvPr/>
              </p:nvSpPr>
              <p:spPr bwMode="auto">
                <a:xfrm>
                  <a:off x="3744" y="3072"/>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sp>
              <p:nvSpPr>
                <p:cNvPr id="61473" name="Freeform 1114"/>
                <p:cNvSpPr>
                  <a:spLocks/>
                </p:cNvSpPr>
                <p:nvPr/>
              </p:nvSpPr>
              <p:spPr bwMode="auto">
                <a:xfrm flipH="1" flipV="1">
                  <a:off x="2784" y="3696"/>
                  <a:ext cx="960" cy="624"/>
                </a:xfrm>
                <a:custGeom>
                  <a:avLst/>
                  <a:gdLst>
                    <a:gd name="T0" fmla="*/ 0 w 960"/>
                    <a:gd name="T1" fmla="*/ 624 h 624"/>
                    <a:gd name="T2" fmla="*/ 432 w 960"/>
                    <a:gd name="T3" fmla="*/ 144 h 624"/>
                    <a:gd name="T4" fmla="*/ 960 w 960"/>
                    <a:gd name="T5" fmla="*/ 0 h 624"/>
                    <a:gd name="T6" fmla="*/ 0 60000 65536"/>
                    <a:gd name="T7" fmla="*/ 0 60000 65536"/>
                    <a:gd name="T8" fmla="*/ 0 60000 65536"/>
                    <a:gd name="T9" fmla="*/ 0 w 960"/>
                    <a:gd name="T10" fmla="*/ 0 h 624"/>
                    <a:gd name="T11" fmla="*/ 960 w 960"/>
                    <a:gd name="T12" fmla="*/ 624 h 624"/>
                  </a:gdLst>
                  <a:ahLst/>
                  <a:cxnLst>
                    <a:cxn ang="T6">
                      <a:pos x="T0" y="T1"/>
                    </a:cxn>
                    <a:cxn ang="T7">
                      <a:pos x="T2" y="T3"/>
                    </a:cxn>
                    <a:cxn ang="T8">
                      <a:pos x="T4" y="T5"/>
                    </a:cxn>
                  </a:cxnLst>
                  <a:rect l="T9" t="T10" r="T11" b="T12"/>
                  <a:pathLst>
                    <a:path w="960" h="624">
                      <a:moveTo>
                        <a:pt x="0" y="624"/>
                      </a:moveTo>
                      <a:cubicBezTo>
                        <a:pt x="136" y="435"/>
                        <a:pt x="272" y="247"/>
                        <a:pt x="432" y="144"/>
                      </a:cubicBezTo>
                      <a:cubicBezTo>
                        <a:pt x="591" y="40"/>
                        <a:pt x="775" y="20"/>
                        <a:pt x="960" y="0"/>
                      </a:cubicBezTo>
                    </a:path>
                  </a:pathLst>
                </a:custGeom>
                <a:noFill/>
                <a:ln w="19050">
                  <a:solidFill>
                    <a:srgbClr val="FF0000"/>
                  </a:solidFill>
                  <a:round/>
                  <a:headEnd/>
                  <a:tailEnd/>
                </a:ln>
              </p:spPr>
              <p:txBody>
                <a:bodyPr wrap="none" anchor="ctr"/>
                <a:lstStyle/>
                <a:p>
                  <a:endParaRPr lang="cs-CZ"/>
                </a:p>
              </p:txBody>
            </p:sp>
          </p:grpSp>
        </p:grpSp>
      </p:grpSp>
      <p:sp>
        <p:nvSpPr>
          <p:cNvPr id="61466" name="Text Box 1117"/>
          <p:cNvSpPr txBox="1">
            <a:spLocks noChangeArrowheads="1"/>
          </p:cNvSpPr>
          <p:nvPr/>
        </p:nvSpPr>
        <p:spPr bwMode="auto">
          <a:xfrm>
            <a:off x="4037013" y="1493838"/>
            <a:ext cx="4856162" cy="126206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Splitting</a:t>
            </a:r>
            <a:r>
              <a:rPr lang="en-US" sz="2800"/>
              <a:t> of degeneracy:</a:t>
            </a:r>
            <a:endParaRPr lang="en-US"/>
          </a:p>
          <a:p>
            <a:pPr algn="ctr" eaLnBrk="0" hangingPunct="0"/>
            <a:r>
              <a:rPr lang="en-US"/>
              <a:t>state concentrated in </a:t>
            </a:r>
            <a:r>
              <a:rPr lang="en-US">
                <a:solidFill>
                  <a:schemeClr val="accent2"/>
                </a:solidFill>
              </a:rPr>
              <a:t>higher index</a:t>
            </a:r>
            <a:r>
              <a:rPr lang="en-US"/>
              <a:t> (</a:t>
            </a:r>
            <a:r>
              <a:rPr lang="en-US" i="1">
                <a:latin typeface="Symbol" pitchFamily="18" charset="2"/>
              </a:rPr>
              <a:t>ε</a:t>
            </a:r>
            <a:r>
              <a:rPr lang="en-US" baseline="-25000"/>
              <a:t>2</a:t>
            </a:r>
            <a:r>
              <a:rPr lang="en-US"/>
              <a:t>)</a:t>
            </a:r>
          </a:p>
          <a:p>
            <a:pPr algn="ctr" eaLnBrk="0" hangingPunct="0"/>
            <a:r>
              <a:rPr lang="en-US"/>
              <a:t>has </a:t>
            </a:r>
            <a:r>
              <a:rPr lang="en-US">
                <a:solidFill>
                  <a:schemeClr val="accent2"/>
                </a:solidFill>
              </a:rPr>
              <a:t>lower frequency</a:t>
            </a: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a:xfrm>
            <a:off x="457200" y="76200"/>
            <a:ext cx="8229600" cy="1143000"/>
          </a:xfrm>
        </p:spPr>
        <p:txBody>
          <a:bodyPr/>
          <a:lstStyle/>
          <a:p>
            <a:r>
              <a:rPr lang="en-US" i="1" smtClean="0">
                <a:ea typeface="ＭＳ Ｐゴシック" charset="-128"/>
              </a:rPr>
              <a:t>Some</a:t>
            </a:r>
            <a:r>
              <a:rPr lang="en-US" smtClean="0">
                <a:ea typeface="ＭＳ Ｐゴシック" charset="-128"/>
              </a:rPr>
              <a:t> 2d and 3d systems have gaps</a:t>
            </a:r>
          </a:p>
        </p:txBody>
      </p:sp>
      <p:sp>
        <p:nvSpPr>
          <p:cNvPr id="62467" name="Text Box 1027"/>
          <p:cNvSpPr txBox="1">
            <a:spLocks noChangeArrowheads="1"/>
          </p:cNvSpPr>
          <p:nvPr/>
        </p:nvSpPr>
        <p:spPr bwMode="auto">
          <a:xfrm>
            <a:off x="746125" y="1295400"/>
            <a:ext cx="7483475" cy="457200"/>
          </a:xfrm>
          <a:prstGeom prst="rect">
            <a:avLst/>
          </a:prstGeom>
          <a:noFill/>
          <a:ln w="9525">
            <a:noFill/>
            <a:miter lim="800000"/>
            <a:headEnd/>
            <a:tailEnd/>
          </a:ln>
        </p:spPr>
        <p:txBody>
          <a:bodyPr wrap="none">
            <a:spAutoFit/>
          </a:bodyPr>
          <a:lstStyle/>
          <a:p>
            <a:pPr eaLnBrk="0" hangingPunct="0"/>
            <a:r>
              <a:rPr lang="en-US"/>
              <a:t>• In general, eigen-frequencies satisfy </a:t>
            </a:r>
            <a:r>
              <a:rPr lang="en-US">
                <a:solidFill>
                  <a:srgbClr val="FF0000"/>
                </a:solidFill>
              </a:rPr>
              <a:t>Variational Theorem</a:t>
            </a:r>
            <a:r>
              <a:rPr lang="en-US"/>
              <a:t>:</a:t>
            </a:r>
          </a:p>
        </p:txBody>
      </p:sp>
      <p:pic>
        <p:nvPicPr>
          <p:cNvPr id="62468" name="Picture 2"/>
          <p:cNvPicPr>
            <a:picLocks noChangeAspect="1" noChangeArrowheads="1"/>
          </p:cNvPicPr>
          <p:nvPr/>
        </p:nvPicPr>
        <p:blipFill>
          <a:blip r:embed="rId2"/>
          <a:srcRect/>
          <a:stretch>
            <a:fillRect/>
          </a:stretch>
        </p:blipFill>
        <p:spPr bwMode="auto">
          <a:xfrm>
            <a:off x="471488" y="2076450"/>
            <a:ext cx="6064250" cy="1922463"/>
          </a:xfrm>
          <a:prstGeom prst="rect">
            <a:avLst/>
          </a:prstGeom>
          <a:noFill/>
          <a:ln w="9525">
            <a:noFill/>
            <a:miter lim="800000"/>
            <a:headEnd/>
            <a:tailEnd/>
          </a:ln>
        </p:spPr>
      </p:pic>
      <p:pic>
        <p:nvPicPr>
          <p:cNvPr id="62469" name="Picture 3"/>
          <p:cNvPicPr>
            <a:picLocks noChangeAspect="1" noChangeArrowheads="1"/>
          </p:cNvPicPr>
          <p:nvPr/>
        </p:nvPicPr>
        <p:blipFill>
          <a:blip r:embed="rId3"/>
          <a:srcRect/>
          <a:stretch>
            <a:fillRect/>
          </a:stretch>
        </p:blipFill>
        <p:spPr bwMode="auto">
          <a:xfrm>
            <a:off x="401638" y="4602163"/>
            <a:ext cx="3956050" cy="1663700"/>
          </a:xfrm>
          <a:prstGeom prst="rect">
            <a:avLst/>
          </a:prstGeom>
          <a:noFill/>
          <a:ln w="9525">
            <a:noFill/>
            <a:miter lim="800000"/>
            <a:headEnd/>
            <a:tailEnd/>
          </a:ln>
        </p:spPr>
      </p:pic>
      <p:sp>
        <p:nvSpPr>
          <p:cNvPr id="62470" name="Text Box 1030"/>
          <p:cNvSpPr txBox="1">
            <a:spLocks noChangeArrowheads="1"/>
          </p:cNvSpPr>
          <p:nvPr/>
        </p:nvSpPr>
        <p:spPr bwMode="auto">
          <a:xfrm>
            <a:off x="6281738" y="2225675"/>
            <a:ext cx="1281112" cy="457200"/>
          </a:xfrm>
          <a:prstGeom prst="rect">
            <a:avLst/>
          </a:prstGeom>
          <a:noFill/>
          <a:ln w="9525">
            <a:noFill/>
            <a:miter lim="800000"/>
            <a:headEnd/>
            <a:tailEnd/>
          </a:ln>
        </p:spPr>
        <p:txBody>
          <a:bodyPr wrap="none">
            <a:spAutoFit/>
          </a:bodyPr>
          <a:lstStyle/>
          <a:p>
            <a:pPr algn="ctr" eaLnBrk="0" hangingPunct="0"/>
            <a:r>
              <a:rPr lang="ja-JP" altLang="en-US">
                <a:solidFill>
                  <a:schemeClr val="accent2"/>
                </a:solidFill>
              </a:rPr>
              <a:t>“</a:t>
            </a:r>
            <a:r>
              <a:rPr lang="en-US" altLang="ja-JP">
                <a:solidFill>
                  <a:schemeClr val="accent2"/>
                </a:solidFill>
              </a:rPr>
              <a:t>kinetic</a:t>
            </a:r>
            <a:r>
              <a:rPr lang="ja-JP" altLang="en-US">
                <a:solidFill>
                  <a:schemeClr val="accent2"/>
                </a:solidFill>
              </a:rPr>
              <a:t>”</a:t>
            </a:r>
            <a:endParaRPr lang="en-US">
              <a:solidFill>
                <a:schemeClr val="accent2"/>
              </a:solidFill>
            </a:endParaRPr>
          </a:p>
        </p:txBody>
      </p:sp>
      <p:sp>
        <p:nvSpPr>
          <p:cNvPr id="62471" name="Text Box 1031"/>
          <p:cNvSpPr txBox="1">
            <a:spLocks noChangeArrowheads="1"/>
          </p:cNvSpPr>
          <p:nvPr/>
        </p:nvSpPr>
        <p:spPr bwMode="auto">
          <a:xfrm>
            <a:off x="5657850" y="3460750"/>
            <a:ext cx="1517650" cy="822325"/>
          </a:xfrm>
          <a:prstGeom prst="rect">
            <a:avLst/>
          </a:prstGeom>
          <a:noFill/>
          <a:ln w="9525">
            <a:noFill/>
            <a:miter lim="800000"/>
            <a:headEnd/>
            <a:tailEnd/>
          </a:ln>
        </p:spPr>
        <p:txBody>
          <a:bodyPr wrap="none">
            <a:spAutoFit/>
          </a:bodyPr>
          <a:lstStyle/>
          <a:p>
            <a:pPr algn="ctr" eaLnBrk="0" hangingPunct="0"/>
            <a:r>
              <a:rPr lang="en-US">
                <a:solidFill>
                  <a:schemeClr val="accent2"/>
                </a:solidFill>
              </a:rPr>
              <a:t>inverse</a:t>
            </a:r>
          </a:p>
          <a:p>
            <a:pPr algn="ctr" eaLnBrk="0" hangingPunct="0"/>
            <a:r>
              <a:rPr lang="ja-JP" altLang="en-US">
                <a:solidFill>
                  <a:schemeClr val="accent2"/>
                </a:solidFill>
              </a:rPr>
              <a:t>“</a:t>
            </a:r>
            <a:r>
              <a:rPr lang="en-US" altLang="ja-JP">
                <a:solidFill>
                  <a:schemeClr val="accent2"/>
                </a:solidFill>
              </a:rPr>
              <a:t>potential</a:t>
            </a:r>
            <a:r>
              <a:rPr lang="ja-JP" altLang="en-US">
                <a:solidFill>
                  <a:schemeClr val="accent2"/>
                </a:solidFill>
              </a:rPr>
              <a:t>”</a:t>
            </a:r>
            <a:endParaRPr lang="en-US">
              <a:solidFill>
                <a:schemeClr val="accent2"/>
              </a:solidFill>
            </a:endParaRPr>
          </a:p>
        </p:txBody>
      </p:sp>
      <p:sp>
        <p:nvSpPr>
          <p:cNvPr id="62472" name="Line 1032"/>
          <p:cNvSpPr>
            <a:spLocks noChangeShapeType="1"/>
          </p:cNvSpPr>
          <p:nvPr/>
        </p:nvSpPr>
        <p:spPr bwMode="auto">
          <a:xfrm>
            <a:off x="5276850" y="3673475"/>
            <a:ext cx="304800" cy="152400"/>
          </a:xfrm>
          <a:prstGeom prst="line">
            <a:avLst/>
          </a:prstGeom>
          <a:noFill/>
          <a:ln w="9525">
            <a:solidFill>
              <a:schemeClr val="accent2"/>
            </a:solidFill>
            <a:round/>
            <a:headEnd/>
            <a:tailEnd/>
          </a:ln>
        </p:spPr>
        <p:txBody>
          <a:bodyPr wrap="none" anchor="ctr"/>
          <a:lstStyle/>
          <a:p>
            <a:endParaRPr lang="cs-CZ"/>
          </a:p>
        </p:txBody>
      </p:sp>
      <p:sp>
        <p:nvSpPr>
          <p:cNvPr id="62473" name="Line 1033"/>
          <p:cNvSpPr>
            <a:spLocks noChangeShapeType="1"/>
          </p:cNvSpPr>
          <p:nvPr/>
        </p:nvSpPr>
        <p:spPr bwMode="auto">
          <a:xfrm flipV="1">
            <a:off x="6038850" y="2454275"/>
            <a:ext cx="304800" cy="76200"/>
          </a:xfrm>
          <a:prstGeom prst="line">
            <a:avLst/>
          </a:prstGeom>
          <a:noFill/>
          <a:ln w="9525">
            <a:solidFill>
              <a:schemeClr val="accent2"/>
            </a:solidFill>
            <a:round/>
            <a:headEnd/>
            <a:tailEnd/>
          </a:ln>
        </p:spPr>
        <p:txBody>
          <a:bodyPr wrap="none" anchor="ctr"/>
          <a:lstStyle/>
          <a:p>
            <a:endParaRPr lang="cs-CZ"/>
          </a:p>
        </p:txBody>
      </p:sp>
      <p:sp>
        <p:nvSpPr>
          <p:cNvPr id="62474" name="Text Box 1034"/>
          <p:cNvSpPr txBox="1">
            <a:spLocks noChangeArrowheads="1"/>
          </p:cNvSpPr>
          <p:nvPr/>
        </p:nvSpPr>
        <p:spPr bwMode="auto">
          <a:xfrm>
            <a:off x="4343400" y="4740275"/>
            <a:ext cx="3713163" cy="461963"/>
          </a:xfrm>
          <a:prstGeom prst="rect">
            <a:avLst/>
          </a:prstGeom>
          <a:noFill/>
          <a:ln w="9525">
            <a:noFill/>
            <a:miter lim="800000"/>
            <a:headEnd/>
            <a:tailEnd/>
          </a:ln>
        </p:spPr>
        <p:txBody>
          <a:bodyPr wrap="none">
            <a:spAutoFit/>
          </a:bodyPr>
          <a:lstStyle/>
          <a:p>
            <a:pPr algn="ctr" eaLnBrk="0" hangingPunct="0"/>
            <a:r>
              <a:rPr lang="en-US"/>
              <a:t>bands </a:t>
            </a:r>
            <a:r>
              <a:rPr lang="ja-JP" altLang="en-US">
                <a:solidFill>
                  <a:srgbClr val="FF0000"/>
                </a:solidFill>
              </a:rPr>
              <a:t>“</a:t>
            </a:r>
            <a:r>
              <a:rPr lang="en-US" altLang="ja-JP">
                <a:solidFill>
                  <a:srgbClr val="FF0000"/>
                </a:solidFill>
              </a:rPr>
              <a:t>want</a:t>
            </a:r>
            <a:r>
              <a:rPr lang="ja-JP" altLang="en-US">
                <a:solidFill>
                  <a:srgbClr val="FF0000"/>
                </a:solidFill>
              </a:rPr>
              <a:t>”</a:t>
            </a:r>
            <a:r>
              <a:rPr lang="en-US" altLang="ja-JP"/>
              <a:t> to be in </a:t>
            </a:r>
            <a:r>
              <a:rPr lang="en-US" altLang="ja-JP">
                <a:solidFill>
                  <a:srgbClr val="FF0000"/>
                </a:solidFill>
              </a:rPr>
              <a:t>high-ε</a:t>
            </a:r>
            <a:endParaRPr lang="en-US">
              <a:solidFill>
                <a:srgbClr val="FF0000"/>
              </a:solidFill>
            </a:endParaRPr>
          </a:p>
        </p:txBody>
      </p:sp>
      <p:sp>
        <p:nvSpPr>
          <p:cNvPr id="62475" name="Text Box 1042"/>
          <p:cNvSpPr txBox="1">
            <a:spLocks noChangeArrowheads="1"/>
          </p:cNvSpPr>
          <p:nvPr/>
        </p:nvSpPr>
        <p:spPr bwMode="auto">
          <a:xfrm>
            <a:off x="3403600" y="5824538"/>
            <a:ext cx="4792663" cy="892175"/>
          </a:xfrm>
          <a:prstGeom prst="rect">
            <a:avLst/>
          </a:prstGeom>
          <a:noFill/>
          <a:ln w="9525">
            <a:noFill/>
            <a:miter lim="800000"/>
            <a:headEnd/>
            <a:tailEnd/>
          </a:ln>
        </p:spPr>
        <p:txBody>
          <a:bodyPr wrap="none">
            <a:spAutoFit/>
          </a:bodyPr>
          <a:lstStyle/>
          <a:p>
            <a:pPr algn="ctr" eaLnBrk="0" hangingPunct="0"/>
            <a:r>
              <a:rPr lang="en-US"/>
              <a:t>…but are forced out by </a:t>
            </a:r>
            <a:r>
              <a:rPr lang="en-US">
                <a:solidFill>
                  <a:schemeClr val="accent2"/>
                </a:solidFill>
              </a:rPr>
              <a:t>orthogonality</a:t>
            </a:r>
            <a:endParaRPr lang="en-US"/>
          </a:p>
          <a:p>
            <a:pPr algn="ctr" eaLnBrk="0" hangingPunct="0"/>
            <a:r>
              <a:rPr lang="en-US" sz="2800">
                <a:latin typeface="Wingdings" pitchFamily="2" charset="2"/>
              </a:rPr>
              <a:t></a:t>
            </a:r>
            <a:r>
              <a:rPr lang="en-US" sz="2800"/>
              <a:t> </a:t>
            </a:r>
            <a:r>
              <a:rPr lang="en-US" sz="2800">
                <a:solidFill>
                  <a:srgbClr val="FF0000"/>
                </a:solidFill>
              </a:rPr>
              <a:t>band gap </a:t>
            </a:r>
            <a:r>
              <a:rPr lang="en-US" sz="2800"/>
              <a:t>(maybe)</a:t>
            </a:r>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A 2d Model System</a:t>
            </a:r>
          </a:p>
        </p:txBody>
      </p:sp>
      <p:sp>
        <p:nvSpPr>
          <p:cNvPr id="63491" name="Oval 3"/>
          <p:cNvSpPr>
            <a:spLocks noChangeArrowheads="1"/>
          </p:cNvSpPr>
          <p:nvPr/>
        </p:nvSpPr>
        <p:spPr bwMode="auto">
          <a:xfrm>
            <a:off x="19812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2" name="Oval 4"/>
          <p:cNvSpPr>
            <a:spLocks noChangeArrowheads="1"/>
          </p:cNvSpPr>
          <p:nvPr/>
        </p:nvSpPr>
        <p:spPr bwMode="auto">
          <a:xfrm>
            <a:off x="26670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3" name="Oval 5"/>
          <p:cNvSpPr>
            <a:spLocks noChangeArrowheads="1"/>
          </p:cNvSpPr>
          <p:nvPr/>
        </p:nvSpPr>
        <p:spPr bwMode="auto">
          <a:xfrm>
            <a:off x="33528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4" name="Oval 6"/>
          <p:cNvSpPr>
            <a:spLocks noChangeArrowheads="1"/>
          </p:cNvSpPr>
          <p:nvPr/>
        </p:nvSpPr>
        <p:spPr bwMode="auto">
          <a:xfrm>
            <a:off x="40386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5" name="Oval 7"/>
          <p:cNvSpPr>
            <a:spLocks noChangeArrowheads="1"/>
          </p:cNvSpPr>
          <p:nvPr/>
        </p:nvSpPr>
        <p:spPr bwMode="auto">
          <a:xfrm>
            <a:off x="47244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6" name="Oval 8"/>
          <p:cNvSpPr>
            <a:spLocks noChangeArrowheads="1"/>
          </p:cNvSpPr>
          <p:nvPr/>
        </p:nvSpPr>
        <p:spPr bwMode="auto">
          <a:xfrm>
            <a:off x="54102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7" name="Oval 9"/>
          <p:cNvSpPr>
            <a:spLocks noChangeArrowheads="1"/>
          </p:cNvSpPr>
          <p:nvPr/>
        </p:nvSpPr>
        <p:spPr bwMode="auto">
          <a:xfrm>
            <a:off x="60960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8" name="Oval 10"/>
          <p:cNvSpPr>
            <a:spLocks noChangeArrowheads="1"/>
          </p:cNvSpPr>
          <p:nvPr/>
        </p:nvSpPr>
        <p:spPr bwMode="auto">
          <a:xfrm>
            <a:off x="6781800" y="1600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499" name="Oval 11"/>
          <p:cNvSpPr>
            <a:spLocks noChangeArrowheads="1"/>
          </p:cNvSpPr>
          <p:nvPr/>
        </p:nvSpPr>
        <p:spPr bwMode="auto">
          <a:xfrm>
            <a:off x="19812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0" name="Oval 12"/>
          <p:cNvSpPr>
            <a:spLocks noChangeArrowheads="1"/>
          </p:cNvSpPr>
          <p:nvPr/>
        </p:nvSpPr>
        <p:spPr bwMode="auto">
          <a:xfrm>
            <a:off x="26670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1" name="Oval 13"/>
          <p:cNvSpPr>
            <a:spLocks noChangeArrowheads="1"/>
          </p:cNvSpPr>
          <p:nvPr/>
        </p:nvSpPr>
        <p:spPr bwMode="auto">
          <a:xfrm>
            <a:off x="33528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2" name="Oval 14"/>
          <p:cNvSpPr>
            <a:spLocks noChangeArrowheads="1"/>
          </p:cNvSpPr>
          <p:nvPr/>
        </p:nvSpPr>
        <p:spPr bwMode="auto">
          <a:xfrm>
            <a:off x="40386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3" name="Oval 15"/>
          <p:cNvSpPr>
            <a:spLocks noChangeArrowheads="1"/>
          </p:cNvSpPr>
          <p:nvPr/>
        </p:nvSpPr>
        <p:spPr bwMode="auto">
          <a:xfrm>
            <a:off x="47244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4" name="Oval 16"/>
          <p:cNvSpPr>
            <a:spLocks noChangeArrowheads="1"/>
          </p:cNvSpPr>
          <p:nvPr/>
        </p:nvSpPr>
        <p:spPr bwMode="auto">
          <a:xfrm>
            <a:off x="54102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5" name="Oval 17"/>
          <p:cNvSpPr>
            <a:spLocks noChangeArrowheads="1"/>
          </p:cNvSpPr>
          <p:nvPr/>
        </p:nvSpPr>
        <p:spPr bwMode="auto">
          <a:xfrm>
            <a:off x="60960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6" name="Oval 18"/>
          <p:cNvSpPr>
            <a:spLocks noChangeArrowheads="1"/>
          </p:cNvSpPr>
          <p:nvPr/>
        </p:nvSpPr>
        <p:spPr bwMode="auto">
          <a:xfrm>
            <a:off x="6781800" y="22860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7" name="Oval 19"/>
          <p:cNvSpPr>
            <a:spLocks noChangeArrowheads="1"/>
          </p:cNvSpPr>
          <p:nvPr/>
        </p:nvSpPr>
        <p:spPr bwMode="auto">
          <a:xfrm>
            <a:off x="19812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8" name="Oval 20"/>
          <p:cNvSpPr>
            <a:spLocks noChangeArrowheads="1"/>
          </p:cNvSpPr>
          <p:nvPr/>
        </p:nvSpPr>
        <p:spPr bwMode="auto">
          <a:xfrm>
            <a:off x="26670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09" name="Oval 21"/>
          <p:cNvSpPr>
            <a:spLocks noChangeArrowheads="1"/>
          </p:cNvSpPr>
          <p:nvPr/>
        </p:nvSpPr>
        <p:spPr bwMode="auto">
          <a:xfrm>
            <a:off x="33528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0" name="Oval 22"/>
          <p:cNvSpPr>
            <a:spLocks noChangeArrowheads="1"/>
          </p:cNvSpPr>
          <p:nvPr/>
        </p:nvSpPr>
        <p:spPr bwMode="auto">
          <a:xfrm>
            <a:off x="40386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1" name="Oval 23"/>
          <p:cNvSpPr>
            <a:spLocks noChangeArrowheads="1"/>
          </p:cNvSpPr>
          <p:nvPr/>
        </p:nvSpPr>
        <p:spPr bwMode="auto">
          <a:xfrm>
            <a:off x="47244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2" name="Oval 24"/>
          <p:cNvSpPr>
            <a:spLocks noChangeArrowheads="1"/>
          </p:cNvSpPr>
          <p:nvPr/>
        </p:nvSpPr>
        <p:spPr bwMode="auto">
          <a:xfrm>
            <a:off x="54102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3" name="Oval 25"/>
          <p:cNvSpPr>
            <a:spLocks noChangeArrowheads="1"/>
          </p:cNvSpPr>
          <p:nvPr/>
        </p:nvSpPr>
        <p:spPr bwMode="auto">
          <a:xfrm>
            <a:off x="60960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4" name="Oval 26"/>
          <p:cNvSpPr>
            <a:spLocks noChangeArrowheads="1"/>
          </p:cNvSpPr>
          <p:nvPr/>
        </p:nvSpPr>
        <p:spPr bwMode="auto">
          <a:xfrm>
            <a:off x="6781800" y="29718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5" name="Oval 27"/>
          <p:cNvSpPr>
            <a:spLocks noChangeArrowheads="1"/>
          </p:cNvSpPr>
          <p:nvPr/>
        </p:nvSpPr>
        <p:spPr bwMode="auto">
          <a:xfrm>
            <a:off x="19812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6" name="Oval 28"/>
          <p:cNvSpPr>
            <a:spLocks noChangeArrowheads="1"/>
          </p:cNvSpPr>
          <p:nvPr/>
        </p:nvSpPr>
        <p:spPr bwMode="auto">
          <a:xfrm>
            <a:off x="26670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7" name="Oval 29"/>
          <p:cNvSpPr>
            <a:spLocks noChangeArrowheads="1"/>
          </p:cNvSpPr>
          <p:nvPr/>
        </p:nvSpPr>
        <p:spPr bwMode="auto">
          <a:xfrm>
            <a:off x="33528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8" name="Oval 30"/>
          <p:cNvSpPr>
            <a:spLocks noChangeArrowheads="1"/>
          </p:cNvSpPr>
          <p:nvPr/>
        </p:nvSpPr>
        <p:spPr bwMode="auto">
          <a:xfrm>
            <a:off x="40386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19" name="Oval 31"/>
          <p:cNvSpPr>
            <a:spLocks noChangeArrowheads="1"/>
          </p:cNvSpPr>
          <p:nvPr/>
        </p:nvSpPr>
        <p:spPr bwMode="auto">
          <a:xfrm>
            <a:off x="47244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0" name="Oval 32"/>
          <p:cNvSpPr>
            <a:spLocks noChangeArrowheads="1"/>
          </p:cNvSpPr>
          <p:nvPr/>
        </p:nvSpPr>
        <p:spPr bwMode="auto">
          <a:xfrm>
            <a:off x="54102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1" name="Oval 33"/>
          <p:cNvSpPr>
            <a:spLocks noChangeArrowheads="1"/>
          </p:cNvSpPr>
          <p:nvPr/>
        </p:nvSpPr>
        <p:spPr bwMode="auto">
          <a:xfrm>
            <a:off x="60960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2" name="Oval 34"/>
          <p:cNvSpPr>
            <a:spLocks noChangeArrowheads="1"/>
          </p:cNvSpPr>
          <p:nvPr/>
        </p:nvSpPr>
        <p:spPr bwMode="auto">
          <a:xfrm>
            <a:off x="6781800" y="36576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3" name="Oval 35"/>
          <p:cNvSpPr>
            <a:spLocks noChangeArrowheads="1"/>
          </p:cNvSpPr>
          <p:nvPr/>
        </p:nvSpPr>
        <p:spPr bwMode="auto">
          <a:xfrm>
            <a:off x="19812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4" name="Oval 36"/>
          <p:cNvSpPr>
            <a:spLocks noChangeArrowheads="1"/>
          </p:cNvSpPr>
          <p:nvPr/>
        </p:nvSpPr>
        <p:spPr bwMode="auto">
          <a:xfrm>
            <a:off x="26670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5" name="Oval 37"/>
          <p:cNvSpPr>
            <a:spLocks noChangeArrowheads="1"/>
          </p:cNvSpPr>
          <p:nvPr/>
        </p:nvSpPr>
        <p:spPr bwMode="auto">
          <a:xfrm>
            <a:off x="33528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6" name="Oval 38"/>
          <p:cNvSpPr>
            <a:spLocks noChangeArrowheads="1"/>
          </p:cNvSpPr>
          <p:nvPr/>
        </p:nvSpPr>
        <p:spPr bwMode="auto">
          <a:xfrm>
            <a:off x="40386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7" name="Oval 39"/>
          <p:cNvSpPr>
            <a:spLocks noChangeArrowheads="1"/>
          </p:cNvSpPr>
          <p:nvPr/>
        </p:nvSpPr>
        <p:spPr bwMode="auto">
          <a:xfrm>
            <a:off x="47244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8" name="Oval 40"/>
          <p:cNvSpPr>
            <a:spLocks noChangeArrowheads="1"/>
          </p:cNvSpPr>
          <p:nvPr/>
        </p:nvSpPr>
        <p:spPr bwMode="auto">
          <a:xfrm>
            <a:off x="54102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29" name="Oval 41"/>
          <p:cNvSpPr>
            <a:spLocks noChangeArrowheads="1"/>
          </p:cNvSpPr>
          <p:nvPr/>
        </p:nvSpPr>
        <p:spPr bwMode="auto">
          <a:xfrm>
            <a:off x="60960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0" name="Oval 42"/>
          <p:cNvSpPr>
            <a:spLocks noChangeArrowheads="1"/>
          </p:cNvSpPr>
          <p:nvPr/>
        </p:nvSpPr>
        <p:spPr bwMode="auto">
          <a:xfrm>
            <a:off x="6781800" y="43434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1" name="Oval 43"/>
          <p:cNvSpPr>
            <a:spLocks noChangeArrowheads="1"/>
          </p:cNvSpPr>
          <p:nvPr/>
        </p:nvSpPr>
        <p:spPr bwMode="auto">
          <a:xfrm>
            <a:off x="19812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2" name="Oval 44"/>
          <p:cNvSpPr>
            <a:spLocks noChangeArrowheads="1"/>
          </p:cNvSpPr>
          <p:nvPr/>
        </p:nvSpPr>
        <p:spPr bwMode="auto">
          <a:xfrm>
            <a:off x="26670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3" name="Oval 45"/>
          <p:cNvSpPr>
            <a:spLocks noChangeArrowheads="1"/>
          </p:cNvSpPr>
          <p:nvPr/>
        </p:nvSpPr>
        <p:spPr bwMode="auto">
          <a:xfrm>
            <a:off x="33528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4" name="Oval 46"/>
          <p:cNvSpPr>
            <a:spLocks noChangeArrowheads="1"/>
          </p:cNvSpPr>
          <p:nvPr/>
        </p:nvSpPr>
        <p:spPr bwMode="auto">
          <a:xfrm>
            <a:off x="40386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5" name="Oval 47"/>
          <p:cNvSpPr>
            <a:spLocks noChangeArrowheads="1"/>
          </p:cNvSpPr>
          <p:nvPr/>
        </p:nvSpPr>
        <p:spPr bwMode="auto">
          <a:xfrm>
            <a:off x="47244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6" name="Oval 48"/>
          <p:cNvSpPr>
            <a:spLocks noChangeArrowheads="1"/>
          </p:cNvSpPr>
          <p:nvPr/>
        </p:nvSpPr>
        <p:spPr bwMode="auto">
          <a:xfrm>
            <a:off x="54102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7" name="Oval 49"/>
          <p:cNvSpPr>
            <a:spLocks noChangeArrowheads="1"/>
          </p:cNvSpPr>
          <p:nvPr/>
        </p:nvSpPr>
        <p:spPr bwMode="auto">
          <a:xfrm>
            <a:off x="60960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8" name="Oval 50"/>
          <p:cNvSpPr>
            <a:spLocks noChangeArrowheads="1"/>
          </p:cNvSpPr>
          <p:nvPr/>
        </p:nvSpPr>
        <p:spPr bwMode="auto">
          <a:xfrm>
            <a:off x="6781800" y="5029200"/>
            <a:ext cx="381000" cy="381000"/>
          </a:xfrm>
          <a:prstGeom prst="ellipse">
            <a:avLst/>
          </a:prstGeom>
          <a:solidFill>
            <a:schemeClr val="folHlink"/>
          </a:solidFill>
          <a:ln w="9525">
            <a:solidFill>
              <a:schemeClr val="bg2"/>
            </a:solidFill>
            <a:round/>
            <a:headEnd/>
            <a:tailEnd/>
          </a:ln>
        </p:spPr>
        <p:txBody>
          <a:bodyPr wrap="none" anchor="ctr"/>
          <a:lstStyle/>
          <a:p>
            <a:pPr algn="ctr" eaLnBrk="0" hangingPunct="0"/>
            <a:endParaRPr lang="cs-CZ"/>
          </a:p>
        </p:txBody>
      </p:sp>
      <p:sp>
        <p:nvSpPr>
          <p:cNvPr id="63539" name="Line 51"/>
          <p:cNvSpPr>
            <a:spLocks noChangeShapeType="1"/>
          </p:cNvSpPr>
          <p:nvPr/>
        </p:nvSpPr>
        <p:spPr bwMode="auto">
          <a:xfrm>
            <a:off x="2159000" y="1524000"/>
            <a:ext cx="687388" cy="0"/>
          </a:xfrm>
          <a:prstGeom prst="line">
            <a:avLst/>
          </a:prstGeom>
          <a:noFill/>
          <a:ln w="28575">
            <a:solidFill>
              <a:srgbClr val="FF0000"/>
            </a:solidFill>
            <a:round/>
            <a:headEnd/>
            <a:tailEnd/>
          </a:ln>
        </p:spPr>
        <p:txBody>
          <a:bodyPr wrap="none" anchor="ctr"/>
          <a:lstStyle/>
          <a:p>
            <a:endParaRPr lang="cs-CZ"/>
          </a:p>
        </p:txBody>
      </p:sp>
      <p:sp>
        <p:nvSpPr>
          <p:cNvPr id="63540" name="Text Box 52"/>
          <p:cNvSpPr txBox="1">
            <a:spLocks noChangeArrowheads="1"/>
          </p:cNvSpPr>
          <p:nvPr/>
        </p:nvSpPr>
        <p:spPr bwMode="auto">
          <a:xfrm>
            <a:off x="2330450" y="1127125"/>
            <a:ext cx="336550"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a</a:t>
            </a:r>
            <a:endParaRPr lang="en-US"/>
          </a:p>
        </p:txBody>
      </p:sp>
      <p:sp>
        <p:nvSpPr>
          <p:cNvPr id="63541" name="Text Box 53"/>
          <p:cNvSpPr txBox="1">
            <a:spLocks noChangeArrowheads="1"/>
          </p:cNvSpPr>
          <p:nvPr/>
        </p:nvSpPr>
        <p:spPr bwMode="auto">
          <a:xfrm>
            <a:off x="425450" y="5791200"/>
            <a:ext cx="8482013" cy="523875"/>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Square lattice of dielectric rods</a:t>
            </a:r>
            <a:r>
              <a:rPr lang="en-US" sz="2800"/>
              <a:t> (ε = 12 ~ Si) </a:t>
            </a:r>
            <a:r>
              <a:rPr lang="en-US" sz="2800">
                <a:solidFill>
                  <a:schemeClr val="accent2"/>
                </a:solidFill>
              </a:rPr>
              <a:t>in air</a:t>
            </a:r>
            <a:r>
              <a:rPr lang="en-US" sz="2800"/>
              <a:t> (ε = 1)</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6"/>
          <p:cNvSpPr>
            <a:spLocks noChangeArrowheads="1"/>
          </p:cNvSpPr>
          <p:nvPr/>
        </p:nvSpPr>
        <p:spPr bwMode="auto">
          <a:xfrm>
            <a:off x="4343400" y="1295400"/>
            <a:ext cx="4343400" cy="1752600"/>
          </a:xfrm>
          <a:prstGeom prst="rect">
            <a:avLst/>
          </a:prstGeom>
          <a:solidFill>
            <a:srgbClr val="FFFFCC"/>
          </a:solidFill>
          <a:ln w="9525">
            <a:solidFill>
              <a:schemeClr val="bg2"/>
            </a:solidFill>
            <a:miter lim="800000"/>
            <a:headEnd/>
            <a:tailEnd/>
          </a:ln>
        </p:spPr>
        <p:txBody>
          <a:bodyPr wrap="none" anchor="ctr"/>
          <a:lstStyle/>
          <a:p>
            <a:pPr algn="ctr" eaLnBrk="0" hangingPunct="0"/>
            <a:endParaRPr lang="cs-CZ"/>
          </a:p>
        </p:txBody>
      </p:sp>
      <p:sp>
        <p:nvSpPr>
          <p:cNvPr id="64515" name="Rectangle 1027"/>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Solving the Maxwell Eigenproblem</a:t>
            </a:r>
          </a:p>
        </p:txBody>
      </p:sp>
      <p:sp>
        <p:nvSpPr>
          <p:cNvPr id="64516" name="Text Box 1028"/>
          <p:cNvSpPr txBox="1">
            <a:spLocks noChangeArrowheads="1"/>
          </p:cNvSpPr>
          <p:nvPr/>
        </p:nvSpPr>
        <p:spPr bwMode="auto">
          <a:xfrm>
            <a:off x="4675188" y="3048000"/>
            <a:ext cx="4140200" cy="461963"/>
          </a:xfrm>
          <a:prstGeom prst="rect">
            <a:avLst/>
          </a:prstGeom>
          <a:noFill/>
          <a:ln w="9525">
            <a:noFill/>
            <a:miter lim="800000"/>
            <a:headEnd/>
            <a:tailEnd/>
          </a:ln>
        </p:spPr>
        <p:txBody>
          <a:bodyPr wrap="none">
            <a:spAutoFit/>
          </a:bodyPr>
          <a:lstStyle/>
          <a:p>
            <a:pPr algn="ctr" eaLnBrk="0" hangingPunct="0"/>
            <a:r>
              <a:rPr lang="en-US" sz="1800"/>
              <a:t>where magnetic field </a:t>
            </a:r>
            <a:r>
              <a:rPr lang="en-US"/>
              <a:t>= </a:t>
            </a:r>
            <a:r>
              <a:rPr lang="en-US" b="1"/>
              <a:t>H</a:t>
            </a:r>
            <a:r>
              <a:rPr lang="en-US"/>
              <a:t>(</a:t>
            </a:r>
            <a:r>
              <a:rPr lang="en-US" b="1"/>
              <a:t>x</a:t>
            </a:r>
            <a:r>
              <a:rPr lang="en-US"/>
              <a:t>) </a:t>
            </a:r>
            <a:r>
              <a:rPr lang="en-US" i="1"/>
              <a:t>e</a:t>
            </a:r>
            <a:r>
              <a:rPr lang="en-US" i="1" baseline="30000"/>
              <a:t>i</a:t>
            </a:r>
            <a:r>
              <a:rPr lang="en-US" baseline="30000"/>
              <a:t>(</a:t>
            </a:r>
            <a:r>
              <a:rPr lang="en-US" b="1" baseline="30000"/>
              <a:t>k</a:t>
            </a:r>
            <a:r>
              <a:rPr lang="en-US" sz="2000" baseline="30000">
                <a:latin typeface="Wingdings" pitchFamily="2" charset="2"/>
              </a:rPr>
              <a:t></a:t>
            </a:r>
            <a:r>
              <a:rPr lang="en-US" b="1" baseline="30000"/>
              <a:t>x</a:t>
            </a:r>
            <a:r>
              <a:rPr lang="en-US" baseline="30000"/>
              <a:t> – ω</a:t>
            </a:r>
            <a:r>
              <a:rPr lang="en-US" i="1" baseline="30000"/>
              <a:t>t</a:t>
            </a:r>
            <a:r>
              <a:rPr lang="en-US" baseline="30000"/>
              <a:t>)</a:t>
            </a:r>
            <a:endParaRPr lang="en-US"/>
          </a:p>
        </p:txBody>
      </p:sp>
      <p:pic>
        <p:nvPicPr>
          <p:cNvPr id="64517" name="Picture 2"/>
          <p:cNvPicPr>
            <a:picLocks noChangeAspect="1" noChangeArrowheads="1"/>
          </p:cNvPicPr>
          <p:nvPr/>
        </p:nvPicPr>
        <p:blipFill>
          <a:blip r:embed="rId2"/>
          <a:srcRect/>
          <a:stretch>
            <a:fillRect/>
          </a:stretch>
        </p:blipFill>
        <p:spPr bwMode="auto">
          <a:xfrm>
            <a:off x="4419600" y="1371600"/>
            <a:ext cx="4267200" cy="779463"/>
          </a:xfrm>
          <a:prstGeom prst="rect">
            <a:avLst/>
          </a:prstGeom>
          <a:noFill/>
          <a:ln w="9525">
            <a:noFill/>
            <a:miter lim="800000"/>
            <a:headEnd/>
            <a:tailEnd/>
          </a:ln>
        </p:spPr>
      </p:pic>
      <p:pic>
        <p:nvPicPr>
          <p:cNvPr id="64518" name="Picture 3"/>
          <p:cNvPicPr>
            <a:picLocks noChangeAspect="1" noChangeArrowheads="1"/>
          </p:cNvPicPr>
          <p:nvPr/>
        </p:nvPicPr>
        <p:blipFill>
          <a:blip r:embed="rId3"/>
          <a:srcRect/>
          <a:stretch>
            <a:fillRect/>
          </a:stretch>
        </p:blipFill>
        <p:spPr bwMode="auto">
          <a:xfrm>
            <a:off x="5884863" y="2422525"/>
            <a:ext cx="2192337" cy="473075"/>
          </a:xfrm>
          <a:prstGeom prst="rect">
            <a:avLst/>
          </a:prstGeom>
          <a:noFill/>
          <a:ln w="9525">
            <a:noFill/>
            <a:miter lim="800000"/>
            <a:headEnd/>
            <a:tailEnd/>
          </a:ln>
        </p:spPr>
      </p:pic>
      <p:sp>
        <p:nvSpPr>
          <p:cNvPr id="64519" name="Text Box 1032"/>
          <p:cNvSpPr txBox="1">
            <a:spLocks noChangeArrowheads="1"/>
          </p:cNvSpPr>
          <p:nvPr/>
        </p:nvSpPr>
        <p:spPr bwMode="auto">
          <a:xfrm>
            <a:off x="4794250" y="2452688"/>
            <a:ext cx="1149350" cy="366712"/>
          </a:xfrm>
          <a:prstGeom prst="rect">
            <a:avLst/>
          </a:prstGeom>
          <a:noFill/>
          <a:ln w="9525">
            <a:noFill/>
            <a:miter lim="800000"/>
            <a:headEnd/>
            <a:tailEnd/>
          </a:ln>
        </p:spPr>
        <p:txBody>
          <a:bodyPr wrap="none">
            <a:spAutoFit/>
          </a:bodyPr>
          <a:lstStyle/>
          <a:p>
            <a:pPr algn="ctr" eaLnBrk="0" hangingPunct="0"/>
            <a:r>
              <a:rPr lang="en-US" sz="1800"/>
              <a:t>constraint:</a:t>
            </a:r>
          </a:p>
        </p:txBody>
      </p:sp>
      <p:sp>
        <p:nvSpPr>
          <p:cNvPr id="64520" name="Oval 1033"/>
          <p:cNvSpPr>
            <a:spLocks noChangeArrowheads="1"/>
          </p:cNvSpPr>
          <p:nvPr/>
        </p:nvSpPr>
        <p:spPr bwMode="auto">
          <a:xfrm>
            <a:off x="1281113" y="4802188"/>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1</a:t>
            </a:r>
            <a:endParaRPr lang="en-US"/>
          </a:p>
        </p:txBody>
      </p:sp>
      <p:sp>
        <p:nvSpPr>
          <p:cNvPr id="64521" name="Text Box 1034"/>
          <p:cNvSpPr txBox="1">
            <a:spLocks noChangeArrowheads="1"/>
          </p:cNvSpPr>
          <p:nvPr/>
        </p:nvSpPr>
        <p:spPr bwMode="auto">
          <a:xfrm>
            <a:off x="-55563" y="2178050"/>
            <a:ext cx="4346576" cy="982663"/>
          </a:xfrm>
          <a:prstGeom prst="rect">
            <a:avLst/>
          </a:prstGeom>
          <a:noFill/>
          <a:ln w="9525">
            <a:noFill/>
            <a:miter lim="800000"/>
            <a:headEnd/>
            <a:tailEnd/>
          </a:ln>
        </p:spPr>
        <p:txBody>
          <a:bodyPr wrap="none">
            <a:spAutoFit/>
          </a:bodyPr>
          <a:lstStyle/>
          <a:p>
            <a:pPr algn="ctr" eaLnBrk="0" hangingPunct="0"/>
            <a:r>
              <a:rPr lang="en-US" sz="2800"/>
              <a:t>Want to </a:t>
            </a:r>
            <a:r>
              <a:rPr lang="en-US" sz="2800">
                <a:solidFill>
                  <a:srgbClr val="FF0000"/>
                </a:solidFill>
              </a:rPr>
              <a:t>solve for ω</a:t>
            </a:r>
            <a:r>
              <a:rPr lang="en-US" sz="2800" i="1" baseline="-25000">
                <a:solidFill>
                  <a:srgbClr val="FF0000"/>
                </a:solidFill>
              </a:rPr>
              <a:t>n</a:t>
            </a:r>
            <a:r>
              <a:rPr lang="en-US" sz="2800">
                <a:solidFill>
                  <a:srgbClr val="FF0000"/>
                </a:solidFill>
              </a:rPr>
              <a:t>(</a:t>
            </a:r>
            <a:r>
              <a:rPr lang="en-US" sz="2800" b="1">
                <a:solidFill>
                  <a:srgbClr val="FF0000"/>
                </a:solidFill>
              </a:rPr>
              <a:t>k</a:t>
            </a:r>
            <a:r>
              <a:rPr lang="en-US" sz="2800">
                <a:solidFill>
                  <a:srgbClr val="FF0000"/>
                </a:solidFill>
              </a:rPr>
              <a:t>)</a:t>
            </a:r>
            <a:r>
              <a:rPr lang="en-US" sz="2800"/>
              <a:t>,</a:t>
            </a:r>
          </a:p>
          <a:p>
            <a:pPr algn="ctr" eaLnBrk="0" hangingPunct="0"/>
            <a:r>
              <a:rPr lang="en-US" sz="2800"/>
              <a:t>&amp; </a:t>
            </a:r>
            <a:r>
              <a:rPr lang="en-US" sz="2800">
                <a:solidFill>
                  <a:schemeClr val="accent2"/>
                </a:solidFill>
              </a:rPr>
              <a:t>plot vs. </a:t>
            </a:r>
            <a:r>
              <a:rPr lang="ja-JP" altLang="en-US" sz="2800">
                <a:solidFill>
                  <a:schemeClr val="accent2"/>
                </a:solidFill>
              </a:rPr>
              <a:t>“</a:t>
            </a:r>
            <a:r>
              <a:rPr lang="en-US" altLang="ja-JP" sz="2800">
                <a:solidFill>
                  <a:schemeClr val="accent2"/>
                </a:solidFill>
              </a:rPr>
              <a:t>all</a:t>
            </a:r>
            <a:r>
              <a:rPr lang="ja-JP" altLang="en-US" sz="2800">
                <a:solidFill>
                  <a:schemeClr val="accent2"/>
                </a:solidFill>
              </a:rPr>
              <a:t>”</a:t>
            </a:r>
            <a:r>
              <a:rPr lang="en-US" altLang="ja-JP" sz="2800">
                <a:solidFill>
                  <a:schemeClr val="accent2"/>
                </a:solidFill>
              </a:rPr>
              <a:t> </a:t>
            </a:r>
            <a:r>
              <a:rPr lang="en-US" altLang="ja-JP" sz="2800" b="1">
                <a:solidFill>
                  <a:schemeClr val="accent2"/>
                </a:solidFill>
              </a:rPr>
              <a:t>k</a:t>
            </a:r>
            <a:r>
              <a:rPr lang="en-US" altLang="ja-JP" sz="2800"/>
              <a:t> for </a:t>
            </a:r>
            <a:r>
              <a:rPr lang="ja-JP" altLang="en-US" sz="2800"/>
              <a:t>“</a:t>
            </a:r>
            <a:r>
              <a:rPr lang="en-US" altLang="ja-JP" sz="2800"/>
              <a:t>all</a:t>
            </a:r>
            <a:r>
              <a:rPr lang="ja-JP" altLang="en-US" sz="2800"/>
              <a:t>”</a:t>
            </a:r>
            <a:r>
              <a:rPr lang="en-US" altLang="ja-JP" sz="2800"/>
              <a:t> </a:t>
            </a:r>
            <a:r>
              <a:rPr lang="en-US" altLang="ja-JP" sz="2800" i="1"/>
              <a:t>n</a:t>
            </a:r>
            <a:r>
              <a:rPr lang="en-US" altLang="ja-JP" sz="2800"/>
              <a:t>,</a:t>
            </a:r>
            <a:r>
              <a:rPr lang="en-US" altLang="ja-JP" sz="2800" i="1"/>
              <a:t> </a:t>
            </a:r>
            <a:endParaRPr lang="en-US" sz="2800" i="1"/>
          </a:p>
        </p:txBody>
      </p:sp>
      <p:sp>
        <p:nvSpPr>
          <p:cNvPr id="64522" name="Text Box 1035"/>
          <p:cNvSpPr txBox="1">
            <a:spLocks noChangeArrowheads="1"/>
          </p:cNvSpPr>
          <p:nvPr/>
        </p:nvSpPr>
        <p:spPr bwMode="auto">
          <a:xfrm>
            <a:off x="115888" y="1524000"/>
            <a:ext cx="4110037" cy="400050"/>
          </a:xfrm>
          <a:prstGeom prst="rect">
            <a:avLst/>
          </a:prstGeom>
          <a:noFill/>
          <a:ln w="9525">
            <a:noFill/>
            <a:miter lim="800000"/>
            <a:headEnd/>
            <a:tailEnd/>
          </a:ln>
        </p:spPr>
        <p:txBody>
          <a:bodyPr wrap="none">
            <a:spAutoFit/>
          </a:bodyPr>
          <a:lstStyle/>
          <a:p>
            <a:pPr eaLnBrk="0" hangingPunct="0"/>
            <a:r>
              <a:rPr lang="en-US" sz="2000" i="1">
                <a:solidFill>
                  <a:srgbClr val="FF0000"/>
                </a:solidFill>
              </a:rPr>
              <a:t>Finite</a:t>
            </a:r>
            <a:r>
              <a:rPr lang="en-US" sz="2000">
                <a:solidFill>
                  <a:srgbClr val="FF0000"/>
                </a:solidFill>
              </a:rPr>
              <a:t> cell</a:t>
            </a:r>
            <a:r>
              <a:rPr lang="en-US" sz="2000"/>
              <a:t> </a:t>
            </a:r>
            <a:r>
              <a:rPr lang="en-US" sz="2000">
                <a:sym typeface="Wingdings" pitchFamily="2" charset="2"/>
              </a:rPr>
              <a:t></a:t>
            </a:r>
            <a:r>
              <a:rPr lang="en-US" sz="2000"/>
              <a:t> </a:t>
            </a:r>
            <a:r>
              <a:rPr lang="en-US" sz="2000" i="1"/>
              <a:t>discrete</a:t>
            </a:r>
            <a:r>
              <a:rPr lang="en-US" sz="2000"/>
              <a:t> eigenvalues </a:t>
            </a:r>
            <a:r>
              <a:rPr lang="en-US" sz="2000">
                <a:latin typeface="Symbol" pitchFamily="18" charset="2"/>
              </a:rPr>
              <a:t>ω</a:t>
            </a:r>
            <a:r>
              <a:rPr lang="en-US" sz="2000" i="1" baseline="-25000"/>
              <a:t>n</a:t>
            </a:r>
            <a:endParaRPr lang="en-US" sz="2000" i="1"/>
          </a:p>
        </p:txBody>
      </p:sp>
      <p:sp>
        <p:nvSpPr>
          <p:cNvPr id="64523" name="Text Box 1036"/>
          <p:cNvSpPr txBox="1">
            <a:spLocks noChangeArrowheads="1"/>
          </p:cNvSpPr>
          <p:nvPr/>
        </p:nvSpPr>
        <p:spPr bwMode="auto">
          <a:xfrm>
            <a:off x="1738313" y="4724400"/>
            <a:ext cx="5519737" cy="519113"/>
          </a:xfrm>
          <a:prstGeom prst="rect">
            <a:avLst/>
          </a:prstGeom>
          <a:noFill/>
          <a:ln w="9525">
            <a:noFill/>
            <a:miter lim="800000"/>
            <a:headEnd/>
            <a:tailEnd/>
          </a:ln>
        </p:spPr>
        <p:txBody>
          <a:bodyPr wrap="none">
            <a:spAutoFit/>
          </a:bodyPr>
          <a:lstStyle/>
          <a:p>
            <a:pPr eaLnBrk="0" hangingPunct="0"/>
            <a:r>
              <a:rPr lang="en-US"/>
              <a:t>Limit range of</a:t>
            </a:r>
            <a:r>
              <a:rPr lang="en-US" i="1"/>
              <a:t> </a:t>
            </a:r>
            <a:r>
              <a:rPr lang="en-US" sz="2800" b="1"/>
              <a:t>k</a:t>
            </a:r>
            <a:r>
              <a:rPr lang="en-US"/>
              <a:t>: </a:t>
            </a:r>
            <a:r>
              <a:rPr lang="en-US">
                <a:solidFill>
                  <a:schemeClr val="accent2"/>
                </a:solidFill>
              </a:rPr>
              <a:t>irreducible</a:t>
            </a:r>
            <a:r>
              <a:rPr lang="en-US"/>
              <a:t> </a:t>
            </a:r>
            <a:r>
              <a:rPr lang="en-US">
                <a:solidFill>
                  <a:schemeClr val="accent2"/>
                </a:solidFill>
              </a:rPr>
              <a:t>Brillouin zone</a:t>
            </a:r>
            <a:endParaRPr lang="en-US"/>
          </a:p>
        </p:txBody>
      </p:sp>
      <p:sp>
        <p:nvSpPr>
          <p:cNvPr id="64524" name="Oval 1037"/>
          <p:cNvSpPr>
            <a:spLocks noChangeArrowheads="1"/>
          </p:cNvSpPr>
          <p:nvPr/>
        </p:nvSpPr>
        <p:spPr bwMode="auto">
          <a:xfrm>
            <a:off x="1281113" y="5487988"/>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2</a:t>
            </a:r>
            <a:endParaRPr lang="en-US"/>
          </a:p>
        </p:txBody>
      </p:sp>
      <p:sp>
        <p:nvSpPr>
          <p:cNvPr id="64525" name="Text Box 1038"/>
          <p:cNvSpPr txBox="1">
            <a:spLocks noChangeArrowheads="1"/>
          </p:cNvSpPr>
          <p:nvPr/>
        </p:nvSpPr>
        <p:spPr bwMode="auto">
          <a:xfrm>
            <a:off x="1722438" y="5464175"/>
            <a:ext cx="6578600" cy="461963"/>
          </a:xfrm>
          <a:prstGeom prst="rect">
            <a:avLst/>
          </a:prstGeom>
          <a:noFill/>
          <a:ln w="9525">
            <a:noFill/>
            <a:miter lim="800000"/>
            <a:headEnd/>
            <a:tailEnd/>
          </a:ln>
        </p:spPr>
        <p:txBody>
          <a:bodyPr wrap="none">
            <a:spAutoFit/>
          </a:bodyPr>
          <a:lstStyle/>
          <a:p>
            <a:pPr eaLnBrk="0" hangingPunct="0"/>
            <a:r>
              <a:rPr lang="en-US"/>
              <a:t>Limit degrees of freedom: expand </a:t>
            </a:r>
            <a:r>
              <a:rPr lang="en-US" b="1"/>
              <a:t>H</a:t>
            </a:r>
            <a:r>
              <a:rPr lang="en-US"/>
              <a:t> in </a:t>
            </a:r>
            <a:r>
              <a:rPr lang="en-US">
                <a:solidFill>
                  <a:schemeClr val="accent2"/>
                </a:solidFill>
              </a:rPr>
              <a:t>finite</a:t>
            </a:r>
            <a:r>
              <a:rPr lang="en-US"/>
              <a:t> </a:t>
            </a:r>
            <a:r>
              <a:rPr lang="en-US">
                <a:solidFill>
                  <a:schemeClr val="accent2"/>
                </a:solidFill>
              </a:rPr>
              <a:t>basis</a:t>
            </a:r>
            <a:endParaRPr lang="en-US"/>
          </a:p>
        </p:txBody>
      </p:sp>
      <p:sp>
        <p:nvSpPr>
          <p:cNvPr id="64526" name="Oval 1039"/>
          <p:cNvSpPr>
            <a:spLocks noChangeArrowheads="1"/>
          </p:cNvSpPr>
          <p:nvPr/>
        </p:nvSpPr>
        <p:spPr bwMode="auto">
          <a:xfrm>
            <a:off x="1281113" y="6173788"/>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3</a:t>
            </a:r>
            <a:endParaRPr lang="en-US"/>
          </a:p>
        </p:txBody>
      </p:sp>
      <p:sp>
        <p:nvSpPr>
          <p:cNvPr id="64527" name="Text Box 1040"/>
          <p:cNvSpPr txBox="1">
            <a:spLocks noChangeArrowheads="1"/>
          </p:cNvSpPr>
          <p:nvPr/>
        </p:nvSpPr>
        <p:spPr bwMode="auto">
          <a:xfrm>
            <a:off x="1738313" y="6149975"/>
            <a:ext cx="6216650" cy="457200"/>
          </a:xfrm>
          <a:prstGeom prst="rect">
            <a:avLst/>
          </a:prstGeom>
          <a:noFill/>
          <a:ln w="9525">
            <a:noFill/>
            <a:miter lim="800000"/>
            <a:headEnd/>
            <a:tailEnd/>
          </a:ln>
        </p:spPr>
        <p:txBody>
          <a:bodyPr wrap="none">
            <a:spAutoFit/>
          </a:bodyPr>
          <a:lstStyle/>
          <a:p>
            <a:pPr eaLnBrk="0" hangingPunct="0"/>
            <a:r>
              <a:rPr lang="en-US"/>
              <a:t>Efficiently solve eigenproblem: </a:t>
            </a:r>
            <a:r>
              <a:rPr lang="en-US">
                <a:solidFill>
                  <a:schemeClr val="accent2"/>
                </a:solidFill>
              </a:rPr>
              <a:t>iterative methods</a:t>
            </a:r>
            <a:endParaRPr lang="en-US"/>
          </a:p>
        </p:txBody>
      </p:sp>
      <p:pic>
        <p:nvPicPr>
          <p:cNvPr id="64528" name="Picture 1041"/>
          <p:cNvPicPr>
            <a:picLocks noChangeAspect="1" noChangeArrowheads="1"/>
          </p:cNvPicPr>
          <p:nvPr/>
        </p:nvPicPr>
        <p:blipFill>
          <a:blip r:embed="rId4"/>
          <a:srcRect/>
          <a:stretch>
            <a:fillRect/>
          </a:stretch>
        </p:blipFill>
        <p:spPr bwMode="auto">
          <a:xfrm>
            <a:off x="914400" y="3124200"/>
            <a:ext cx="2432050" cy="1546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4876800" y="2819400"/>
            <a:ext cx="1524000" cy="1524000"/>
          </a:xfrm>
          <a:prstGeom prst="rect">
            <a:avLst/>
          </a:prstGeom>
          <a:solidFill>
            <a:schemeClr val="bg1"/>
          </a:solidFill>
          <a:ln w="38100">
            <a:solidFill>
              <a:srgbClr val="FF0000"/>
            </a:solidFill>
            <a:miter lim="800000"/>
            <a:headEnd/>
            <a:tailEnd/>
          </a:ln>
        </p:spPr>
        <p:txBody>
          <a:bodyPr wrap="none" anchor="ctr"/>
          <a:lstStyle/>
          <a:p>
            <a:pPr algn="ctr" eaLnBrk="0" hangingPunct="0"/>
            <a:endParaRPr lang="cs-CZ"/>
          </a:p>
        </p:txBody>
      </p:sp>
      <p:sp>
        <p:nvSpPr>
          <p:cNvPr id="12292" name="Freeform 3"/>
          <p:cNvSpPr>
            <a:spLocks/>
          </p:cNvSpPr>
          <p:nvPr/>
        </p:nvSpPr>
        <p:spPr bwMode="auto">
          <a:xfrm rot="5400000">
            <a:off x="5588000" y="2870200"/>
            <a:ext cx="838200" cy="736600"/>
          </a:xfrm>
          <a:custGeom>
            <a:avLst/>
            <a:gdLst>
              <a:gd name="T0" fmla="*/ 2147483647 w 235"/>
              <a:gd name="T1" fmla="*/ 2147483647 h 416"/>
              <a:gd name="T2" fmla="*/ 2147483647 w 235"/>
              <a:gd name="T3" fmla="*/ 0 h 416"/>
              <a:gd name="T4" fmla="*/ 0 w 235"/>
              <a:gd name="T5" fmla="*/ 0 h 416"/>
              <a:gd name="T6" fmla="*/ 2147483647 w 235"/>
              <a:gd name="T7" fmla="*/ 2147483647 h 416"/>
              <a:gd name="T8" fmla="*/ 0 60000 65536"/>
              <a:gd name="T9" fmla="*/ 0 60000 65536"/>
              <a:gd name="T10" fmla="*/ 0 60000 65536"/>
              <a:gd name="T11" fmla="*/ 0 60000 65536"/>
              <a:gd name="T12" fmla="*/ 0 w 235"/>
              <a:gd name="T13" fmla="*/ 0 h 416"/>
              <a:gd name="T14" fmla="*/ 235 w 235"/>
              <a:gd name="T15" fmla="*/ 416 h 416"/>
            </a:gdLst>
            <a:ahLst/>
            <a:cxnLst>
              <a:cxn ang="T8">
                <a:pos x="T0" y="T1"/>
              </a:cxn>
              <a:cxn ang="T9">
                <a:pos x="T2" y="T3"/>
              </a:cxn>
              <a:cxn ang="T10">
                <a:pos x="T4" y="T5"/>
              </a:cxn>
              <a:cxn ang="T11">
                <a:pos x="T6" y="T7"/>
              </a:cxn>
            </a:cxnLst>
            <a:rect l="T12" t="T13" r="T14" b="T15"/>
            <a:pathLst>
              <a:path w="235" h="416">
                <a:moveTo>
                  <a:pt x="235" y="416"/>
                </a:moveTo>
                <a:lnTo>
                  <a:pt x="235" y="0"/>
                </a:lnTo>
                <a:lnTo>
                  <a:pt x="0" y="0"/>
                </a:lnTo>
                <a:lnTo>
                  <a:pt x="235" y="416"/>
                </a:lnTo>
                <a:close/>
              </a:path>
            </a:pathLst>
          </a:custGeom>
          <a:solidFill>
            <a:schemeClr val="accent2"/>
          </a:solidFill>
          <a:ln w="9525">
            <a:solidFill>
              <a:schemeClr val="tx1"/>
            </a:solidFill>
            <a:round/>
            <a:headEnd/>
            <a:tailEnd/>
          </a:ln>
        </p:spPr>
        <p:txBody>
          <a:bodyPr wrap="none" anchor="ctr"/>
          <a:lstStyle/>
          <a:p>
            <a:endParaRPr lang="cs-CZ"/>
          </a:p>
        </p:txBody>
      </p:sp>
      <p:sp>
        <p:nvSpPr>
          <p:cNvPr id="12293" name="Rectangle 4"/>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Solving the Maxwell Eigenproblem: 1</a:t>
            </a:r>
          </a:p>
        </p:txBody>
      </p:sp>
      <p:sp>
        <p:nvSpPr>
          <p:cNvPr id="12294" name="Oval 5"/>
          <p:cNvSpPr>
            <a:spLocks noChangeArrowheads="1"/>
          </p:cNvSpPr>
          <p:nvPr/>
        </p:nvSpPr>
        <p:spPr bwMode="auto">
          <a:xfrm>
            <a:off x="1281113" y="1311275"/>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1</a:t>
            </a:r>
            <a:endParaRPr lang="en-US"/>
          </a:p>
        </p:txBody>
      </p:sp>
      <p:sp>
        <p:nvSpPr>
          <p:cNvPr id="12295" name="Text Box 6"/>
          <p:cNvSpPr txBox="1">
            <a:spLocks noChangeArrowheads="1"/>
          </p:cNvSpPr>
          <p:nvPr/>
        </p:nvSpPr>
        <p:spPr bwMode="auto">
          <a:xfrm>
            <a:off x="1738313" y="1233488"/>
            <a:ext cx="5519737" cy="519112"/>
          </a:xfrm>
          <a:prstGeom prst="rect">
            <a:avLst/>
          </a:prstGeom>
          <a:noFill/>
          <a:ln w="9525">
            <a:noFill/>
            <a:miter lim="800000"/>
            <a:headEnd/>
            <a:tailEnd/>
          </a:ln>
        </p:spPr>
        <p:txBody>
          <a:bodyPr wrap="none">
            <a:spAutoFit/>
          </a:bodyPr>
          <a:lstStyle/>
          <a:p>
            <a:pPr eaLnBrk="0" hangingPunct="0"/>
            <a:r>
              <a:rPr lang="en-US"/>
              <a:t>Limit range of</a:t>
            </a:r>
            <a:r>
              <a:rPr lang="en-US" i="1"/>
              <a:t> </a:t>
            </a:r>
            <a:r>
              <a:rPr lang="en-US" sz="2800" b="1"/>
              <a:t>k</a:t>
            </a:r>
            <a:r>
              <a:rPr lang="en-US"/>
              <a:t>: irreducible Brillouin zone</a:t>
            </a:r>
          </a:p>
        </p:txBody>
      </p:sp>
      <p:sp>
        <p:nvSpPr>
          <p:cNvPr id="12296" name="Oval 7"/>
          <p:cNvSpPr>
            <a:spLocks noChangeArrowheads="1"/>
          </p:cNvSpPr>
          <p:nvPr/>
        </p:nvSpPr>
        <p:spPr bwMode="auto">
          <a:xfrm>
            <a:off x="1281113" y="5487988"/>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2</a:t>
            </a:r>
            <a:endParaRPr lang="en-US">
              <a:solidFill>
                <a:schemeClr val="bg2"/>
              </a:solidFill>
            </a:endParaRPr>
          </a:p>
        </p:txBody>
      </p:sp>
      <p:sp>
        <p:nvSpPr>
          <p:cNvPr id="12297" name="Text Box 8"/>
          <p:cNvSpPr txBox="1">
            <a:spLocks noChangeArrowheads="1"/>
          </p:cNvSpPr>
          <p:nvPr/>
        </p:nvSpPr>
        <p:spPr bwMode="auto">
          <a:xfrm>
            <a:off x="1722438" y="5464175"/>
            <a:ext cx="6354762" cy="457200"/>
          </a:xfrm>
          <a:prstGeom prst="rect">
            <a:avLst/>
          </a:prstGeom>
          <a:noFill/>
          <a:ln w="9525">
            <a:noFill/>
            <a:miter lim="800000"/>
            <a:headEnd/>
            <a:tailEnd/>
          </a:ln>
        </p:spPr>
        <p:txBody>
          <a:bodyPr wrap="none">
            <a:spAutoFit/>
          </a:bodyPr>
          <a:lstStyle/>
          <a:p>
            <a:pPr eaLnBrk="0" hangingPunct="0"/>
            <a:r>
              <a:rPr lang="en-US">
                <a:solidFill>
                  <a:schemeClr val="bg2"/>
                </a:solidFill>
              </a:rPr>
              <a:t>Limit degrees of freedom: expand </a:t>
            </a:r>
            <a:r>
              <a:rPr lang="en-US" b="1">
                <a:solidFill>
                  <a:schemeClr val="bg2"/>
                </a:solidFill>
              </a:rPr>
              <a:t>H</a:t>
            </a:r>
            <a:r>
              <a:rPr lang="en-US">
                <a:solidFill>
                  <a:schemeClr val="bg2"/>
                </a:solidFill>
              </a:rPr>
              <a:t> in finite basis</a:t>
            </a:r>
          </a:p>
        </p:txBody>
      </p:sp>
      <p:sp>
        <p:nvSpPr>
          <p:cNvPr id="12298" name="Oval 9"/>
          <p:cNvSpPr>
            <a:spLocks noChangeArrowheads="1"/>
          </p:cNvSpPr>
          <p:nvPr/>
        </p:nvSpPr>
        <p:spPr bwMode="auto">
          <a:xfrm>
            <a:off x="1281113" y="6173788"/>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3</a:t>
            </a:r>
            <a:endParaRPr lang="en-US">
              <a:solidFill>
                <a:schemeClr val="bg2"/>
              </a:solidFill>
            </a:endParaRPr>
          </a:p>
        </p:txBody>
      </p:sp>
      <p:sp>
        <p:nvSpPr>
          <p:cNvPr id="12299" name="Text Box 10"/>
          <p:cNvSpPr txBox="1">
            <a:spLocks noChangeArrowheads="1"/>
          </p:cNvSpPr>
          <p:nvPr/>
        </p:nvSpPr>
        <p:spPr bwMode="auto">
          <a:xfrm>
            <a:off x="1738313" y="6149975"/>
            <a:ext cx="6216650" cy="457200"/>
          </a:xfrm>
          <a:prstGeom prst="rect">
            <a:avLst/>
          </a:prstGeom>
          <a:noFill/>
          <a:ln w="9525">
            <a:noFill/>
            <a:miter lim="800000"/>
            <a:headEnd/>
            <a:tailEnd/>
          </a:ln>
        </p:spPr>
        <p:txBody>
          <a:bodyPr wrap="none">
            <a:spAutoFit/>
          </a:bodyPr>
          <a:lstStyle/>
          <a:p>
            <a:pPr eaLnBrk="0" hangingPunct="0"/>
            <a:r>
              <a:rPr lang="en-US">
                <a:solidFill>
                  <a:schemeClr val="bg2"/>
                </a:solidFill>
              </a:rPr>
              <a:t>Efficiently solve eigenproblem: iterative methods</a:t>
            </a:r>
          </a:p>
        </p:txBody>
      </p:sp>
      <p:sp>
        <p:nvSpPr>
          <p:cNvPr id="12300" name="Text Box 11"/>
          <p:cNvSpPr txBox="1">
            <a:spLocks noChangeArrowheads="1"/>
          </p:cNvSpPr>
          <p:nvPr/>
        </p:nvSpPr>
        <p:spPr bwMode="auto">
          <a:xfrm>
            <a:off x="1903413" y="1828800"/>
            <a:ext cx="5878512" cy="519113"/>
          </a:xfrm>
          <a:prstGeom prst="rect">
            <a:avLst/>
          </a:prstGeom>
          <a:noFill/>
          <a:ln w="9525">
            <a:noFill/>
            <a:miter lim="800000"/>
            <a:headEnd/>
            <a:tailEnd/>
          </a:ln>
        </p:spPr>
        <p:txBody>
          <a:bodyPr wrap="none">
            <a:spAutoFit/>
          </a:bodyPr>
          <a:lstStyle/>
          <a:p>
            <a:pPr eaLnBrk="0" hangingPunct="0"/>
            <a:r>
              <a:rPr lang="en-US"/>
              <a:t>—Bloch</a:t>
            </a:r>
            <a:r>
              <a:rPr lang="ja-JP" altLang="en-US"/>
              <a:t>’</a:t>
            </a:r>
            <a:r>
              <a:rPr lang="en-US" altLang="ja-JP"/>
              <a:t>s theorem: solutions are </a:t>
            </a:r>
            <a:r>
              <a:rPr lang="en-US" altLang="ja-JP">
                <a:solidFill>
                  <a:srgbClr val="FF0000"/>
                </a:solidFill>
              </a:rPr>
              <a:t>periodic in </a:t>
            </a:r>
            <a:r>
              <a:rPr lang="en-US" altLang="ja-JP" sz="2800" b="1">
                <a:solidFill>
                  <a:srgbClr val="FF0000"/>
                </a:solidFill>
              </a:rPr>
              <a:t>k</a:t>
            </a:r>
            <a:endParaRPr lang="en-US" sz="2800" i="1" baseline="-25000"/>
          </a:p>
        </p:txBody>
      </p:sp>
      <p:grpSp>
        <p:nvGrpSpPr>
          <p:cNvPr id="12301" name="Group 12"/>
          <p:cNvGrpSpPr>
            <a:grpSpLocks/>
          </p:cNvGrpSpPr>
          <p:nvPr/>
        </p:nvGrpSpPr>
        <p:grpSpPr bwMode="auto">
          <a:xfrm>
            <a:off x="7686675" y="2971800"/>
            <a:ext cx="1076325" cy="1162050"/>
            <a:chOff x="1152" y="1574"/>
            <a:chExt cx="592" cy="639"/>
          </a:xfrm>
        </p:grpSpPr>
        <p:grpSp>
          <p:nvGrpSpPr>
            <p:cNvPr id="12327" name="Group 13"/>
            <p:cNvGrpSpPr>
              <a:grpSpLocks/>
            </p:cNvGrpSpPr>
            <p:nvPr/>
          </p:nvGrpSpPr>
          <p:grpSpPr bwMode="auto">
            <a:xfrm>
              <a:off x="1248" y="1776"/>
              <a:ext cx="336" cy="336"/>
              <a:chOff x="1248" y="1632"/>
              <a:chExt cx="336" cy="336"/>
            </a:xfrm>
          </p:grpSpPr>
          <p:sp>
            <p:nvSpPr>
              <p:cNvPr id="12330" name="Line 14"/>
              <p:cNvSpPr>
                <a:spLocks noChangeShapeType="1"/>
              </p:cNvSpPr>
              <p:nvPr/>
            </p:nvSpPr>
            <p:spPr bwMode="auto">
              <a:xfrm flipV="1">
                <a:off x="1248" y="1632"/>
                <a:ext cx="0" cy="336"/>
              </a:xfrm>
              <a:prstGeom prst="line">
                <a:avLst/>
              </a:prstGeom>
              <a:noFill/>
              <a:ln w="9525">
                <a:solidFill>
                  <a:schemeClr val="tx1"/>
                </a:solidFill>
                <a:round/>
                <a:headEnd/>
                <a:tailEnd type="triangle" w="med" len="med"/>
              </a:ln>
            </p:spPr>
            <p:txBody>
              <a:bodyPr wrap="none" anchor="ctr"/>
              <a:lstStyle/>
              <a:p>
                <a:endParaRPr lang="cs-CZ"/>
              </a:p>
            </p:txBody>
          </p:sp>
          <p:sp>
            <p:nvSpPr>
              <p:cNvPr id="12331" name="Line 15"/>
              <p:cNvSpPr>
                <a:spLocks noChangeShapeType="1"/>
              </p:cNvSpPr>
              <p:nvPr/>
            </p:nvSpPr>
            <p:spPr bwMode="auto">
              <a:xfrm rot="5400000" flipV="1">
                <a:off x="1416" y="1800"/>
                <a:ext cx="0" cy="336"/>
              </a:xfrm>
              <a:prstGeom prst="line">
                <a:avLst/>
              </a:prstGeom>
              <a:noFill/>
              <a:ln w="9525">
                <a:solidFill>
                  <a:schemeClr val="tx1"/>
                </a:solidFill>
                <a:round/>
                <a:headEnd/>
                <a:tailEnd type="triangle" w="med" len="med"/>
              </a:ln>
            </p:spPr>
            <p:txBody>
              <a:bodyPr wrap="none" anchor="ctr"/>
              <a:lstStyle/>
              <a:p>
                <a:endParaRPr lang="cs-CZ"/>
              </a:p>
            </p:txBody>
          </p:sp>
        </p:grpSp>
        <p:sp>
          <p:nvSpPr>
            <p:cNvPr id="12328" name="Text Box 16"/>
            <p:cNvSpPr txBox="1">
              <a:spLocks noChangeArrowheads="1"/>
            </p:cNvSpPr>
            <p:nvPr/>
          </p:nvSpPr>
          <p:spPr bwMode="auto">
            <a:xfrm>
              <a:off x="1519" y="1962"/>
              <a:ext cx="225" cy="251"/>
            </a:xfrm>
            <a:prstGeom prst="rect">
              <a:avLst/>
            </a:prstGeom>
            <a:noFill/>
            <a:ln w="9525">
              <a:noFill/>
              <a:miter lim="800000"/>
              <a:headEnd/>
              <a:tailEnd/>
            </a:ln>
          </p:spPr>
          <p:txBody>
            <a:bodyPr wrap="none">
              <a:spAutoFit/>
            </a:bodyPr>
            <a:lstStyle/>
            <a:p>
              <a:pPr algn="ctr" eaLnBrk="0" hangingPunct="0"/>
              <a:r>
                <a:rPr lang="en-US" i="1"/>
                <a:t>k</a:t>
              </a:r>
              <a:r>
                <a:rPr lang="en-US" i="1" baseline="-25000"/>
                <a:t>x</a:t>
              </a:r>
              <a:endParaRPr lang="en-US" sz="2800"/>
            </a:p>
          </p:txBody>
        </p:sp>
        <p:sp>
          <p:nvSpPr>
            <p:cNvPr id="12329" name="Text Box 17"/>
            <p:cNvSpPr txBox="1">
              <a:spLocks noChangeArrowheads="1"/>
            </p:cNvSpPr>
            <p:nvPr/>
          </p:nvSpPr>
          <p:spPr bwMode="auto">
            <a:xfrm>
              <a:off x="1152" y="1574"/>
              <a:ext cx="233" cy="251"/>
            </a:xfrm>
            <a:prstGeom prst="rect">
              <a:avLst/>
            </a:prstGeom>
            <a:noFill/>
            <a:ln w="9525">
              <a:noFill/>
              <a:miter lim="800000"/>
              <a:headEnd/>
              <a:tailEnd/>
            </a:ln>
          </p:spPr>
          <p:txBody>
            <a:bodyPr>
              <a:spAutoFit/>
            </a:bodyPr>
            <a:lstStyle/>
            <a:p>
              <a:pPr algn="ctr" eaLnBrk="0" hangingPunct="0"/>
              <a:r>
                <a:rPr lang="en-US" i="1"/>
                <a:t>k</a:t>
              </a:r>
              <a:r>
                <a:rPr lang="en-US" i="1" baseline="-25000"/>
                <a:t>y</a:t>
              </a:r>
              <a:endParaRPr lang="en-US" sz="2800"/>
            </a:p>
          </p:txBody>
        </p:sp>
      </p:grpSp>
      <p:sp>
        <p:nvSpPr>
          <p:cNvPr id="12302" name="Text Box 18"/>
          <p:cNvSpPr txBox="1">
            <a:spLocks noChangeArrowheads="1"/>
          </p:cNvSpPr>
          <p:nvPr/>
        </p:nvSpPr>
        <p:spPr bwMode="auto">
          <a:xfrm>
            <a:off x="261938" y="3459163"/>
            <a:ext cx="4006850" cy="884237"/>
          </a:xfrm>
          <a:prstGeom prst="rect">
            <a:avLst/>
          </a:prstGeom>
          <a:noFill/>
          <a:ln w="9525">
            <a:noFill/>
            <a:miter lim="800000"/>
            <a:headEnd/>
            <a:tailEnd/>
          </a:ln>
        </p:spPr>
        <p:txBody>
          <a:bodyPr wrap="none">
            <a:spAutoFit/>
          </a:bodyPr>
          <a:lstStyle/>
          <a:p>
            <a:pPr algn="ctr" eaLnBrk="0" hangingPunct="0"/>
            <a:r>
              <a:rPr lang="en-US">
                <a:solidFill>
                  <a:srgbClr val="FF0000"/>
                </a:solidFill>
              </a:rPr>
              <a:t>first Brillouin zone</a:t>
            </a:r>
            <a:endParaRPr lang="en-US"/>
          </a:p>
          <a:p>
            <a:pPr algn="ctr" eaLnBrk="0" hangingPunct="0"/>
            <a:r>
              <a:rPr lang="en-US"/>
              <a:t>= minimum </a:t>
            </a:r>
            <a:r>
              <a:rPr lang="en-US" sz="2800"/>
              <a:t>|</a:t>
            </a:r>
            <a:r>
              <a:rPr lang="en-US" sz="2800" b="1"/>
              <a:t>k</a:t>
            </a:r>
            <a:r>
              <a:rPr lang="en-US" sz="2800"/>
              <a:t>|</a:t>
            </a:r>
            <a:r>
              <a:rPr lang="en-US"/>
              <a:t> </a:t>
            </a:r>
            <a:r>
              <a:rPr lang="ja-JP" altLang="en-US"/>
              <a:t>“</a:t>
            </a:r>
            <a:r>
              <a:rPr lang="en-US" altLang="ja-JP"/>
              <a:t>primitive cell</a:t>
            </a:r>
            <a:r>
              <a:rPr lang="ja-JP" altLang="en-US"/>
              <a:t>”</a:t>
            </a:r>
            <a:endParaRPr lang="en-US"/>
          </a:p>
        </p:txBody>
      </p:sp>
      <p:graphicFrame>
        <p:nvGraphicFramePr>
          <p:cNvPr id="12290" name="Object 2"/>
          <p:cNvGraphicFramePr>
            <a:graphicFrameLocks noChangeAspect="1"/>
          </p:cNvGraphicFramePr>
          <p:nvPr/>
        </p:nvGraphicFramePr>
        <p:xfrm>
          <a:off x="6858000" y="3048000"/>
          <a:ext cx="428625" cy="695325"/>
        </p:xfrm>
        <a:graphic>
          <a:graphicData uri="http://schemas.openxmlformats.org/presentationml/2006/ole">
            <p:oleObj spid="_x0000_s12290" name="Equation" r:id="rId3" imgW="228600" imgH="368300" progId="Equation.3">
              <p:embed/>
            </p:oleObj>
          </a:graphicData>
        </a:graphic>
      </p:graphicFrame>
      <p:sp>
        <p:nvSpPr>
          <p:cNvPr id="12303" name="Line 20"/>
          <p:cNvSpPr>
            <a:spLocks noChangeShapeType="1"/>
          </p:cNvSpPr>
          <p:nvPr/>
        </p:nvSpPr>
        <p:spPr bwMode="auto">
          <a:xfrm rot="19818590" flipH="1">
            <a:off x="6430963" y="2889250"/>
            <a:ext cx="774700" cy="1376363"/>
          </a:xfrm>
          <a:prstGeom prst="line">
            <a:avLst/>
          </a:prstGeom>
          <a:noFill/>
          <a:ln w="9525">
            <a:solidFill>
              <a:schemeClr val="tx1"/>
            </a:solidFill>
            <a:round/>
            <a:headEnd type="arrow" w="med" len="med"/>
            <a:tailEnd type="arrow" w="med" len="med"/>
          </a:ln>
        </p:spPr>
        <p:txBody>
          <a:bodyPr wrap="none" anchor="ctr"/>
          <a:lstStyle/>
          <a:p>
            <a:endParaRPr lang="cs-CZ"/>
          </a:p>
        </p:txBody>
      </p:sp>
      <p:sp>
        <p:nvSpPr>
          <p:cNvPr id="12304" name="Text Box 21"/>
          <p:cNvSpPr txBox="1">
            <a:spLocks noChangeArrowheads="1"/>
          </p:cNvSpPr>
          <p:nvPr/>
        </p:nvSpPr>
        <p:spPr bwMode="auto">
          <a:xfrm>
            <a:off x="5326063" y="3560763"/>
            <a:ext cx="322262" cy="388937"/>
          </a:xfrm>
          <a:prstGeom prst="rect">
            <a:avLst/>
          </a:prstGeom>
          <a:noFill/>
          <a:ln w="9525">
            <a:noFill/>
            <a:miter lim="800000"/>
            <a:headEnd/>
            <a:tailEnd/>
          </a:ln>
        </p:spPr>
        <p:txBody>
          <a:bodyPr wrap="none">
            <a:spAutoFit/>
          </a:bodyPr>
          <a:lstStyle/>
          <a:p>
            <a:pPr algn="ctr" eaLnBrk="0" hangingPunct="0"/>
            <a:r>
              <a:rPr lang="en-US" sz="1800">
                <a:latin typeface="Symbol" pitchFamily="18" charset="2"/>
              </a:rPr>
              <a:t>G</a:t>
            </a:r>
          </a:p>
        </p:txBody>
      </p:sp>
      <p:sp>
        <p:nvSpPr>
          <p:cNvPr id="12305" name="Text Box 22"/>
          <p:cNvSpPr txBox="1">
            <a:spLocks noChangeArrowheads="1"/>
          </p:cNvSpPr>
          <p:nvPr/>
        </p:nvSpPr>
        <p:spPr bwMode="auto">
          <a:xfrm>
            <a:off x="6253163" y="2492375"/>
            <a:ext cx="387350" cy="366713"/>
          </a:xfrm>
          <a:prstGeom prst="rect">
            <a:avLst/>
          </a:prstGeom>
          <a:noFill/>
          <a:ln w="9525">
            <a:noFill/>
            <a:miter lim="800000"/>
            <a:headEnd/>
            <a:tailEnd/>
          </a:ln>
        </p:spPr>
        <p:txBody>
          <a:bodyPr wrap="none">
            <a:spAutoFit/>
          </a:bodyPr>
          <a:lstStyle/>
          <a:p>
            <a:pPr algn="ctr" eaLnBrk="0" hangingPunct="0"/>
            <a:r>
              <a:rPr lang="en-US" sz="1800"/>
              <a:t>M</a:t>
            </a:r>
          </a:p>
        </p:txBody>
      </p:sp>
      <p:sp>
        <p:nvSpPr>
          <p:cNvPr id="12306" name="Text Box 23"/>
          <p:cNvSpPr txBox="1">
            <a:spLocks noChangeArrowheads="1"/>
          </p:cNvSpPr>
          <p:nvPr/>
        </p:nvSpPr>
        <p:spPr bwMode="auto">
          <a:xfrm>
            <a:off x="6365875" y="3482975"/>
            <a:ext cx="349250" cy="366713"/>
          </a:xfrm>
          <a:prstGeom prst="rect">
            <a:avLst/>
          </a:prstGeom>
          <a:noFill/>
          <a:ln w="9525">
            <a:noFill/>
            <a:miter lim="800000"/>
            <a:headEnd/>
            <a:tailEnd/>
          </a:ln>
        </p:spPr>
        <p:txBody>
          <a:bodyPr wrap="none">
            <a:spAutoFit/>
          </a:bodyPr>
          <a:lstStyle/>
          <a:p>
            <a:pPr algn="ctr" eaLnBrk="0" hangingPunct="0"/>
            <a:r>
              <a:rPr lang="en-US" sz="1800"/>
              <a:t>X</a:t>
            </a:r>
          </a:p>
        </p:txBody>
      </p:sp>
      <p:sp>
        <p:nvSpPr>
          <p:cNvPr id="12307" name="Text Box 24"/>
          <p:cNvSpPr txBox="1">
            <a:spLocks noChangeArrowheads="1"/>
          </p:cNvSpPr>
          <p:nvPr/>
        </p:nvSpPr>
        <p:spPr bwMode="auto">
          <a:xfrm>
            <a:off x="2865438" y="4648200"/>
            <a:ext cx="6126162" cy="457200"/>
          </a:xfrm>
          <a:prstGeom prst="rect">
            <a:avLst/>
          </a:prstGeom>
          <a:noFill/>
          <a:ln w="9525">
            <a:noFill/>
            <a:miter lim="800000"/>
            <a:headEnd/>
            <a:tailEnd/>
          </a:ln>
        </p:spPr>
        <p:txBody>
          <a:bodyPr wrap="none">
            <a:spAutoFit/>
          </a:bodyPr>
          <a:lstStyle/>
          <a:p>
            <a:pPr algn="ctr" eaLnBrk="0" hangingPunct="0"/>
            <a:r>
              <a:rPr lang="en-US">
                <a:solidFill>
                  <a:schemeClr val="accent2"/>
                </a:solidFill>
              </a:rPr>
              <a:t>irreducible Brillouin zone</a:t>
            </a:r>
            <a:r>
              <a:rPr lang="en-US"/>
              <a:t>: reduced by symmetry</a:t>
            </a:r>
          </a:p>
        </p:txBody>
      </p:sp>
      <p:sp>
        <p:nvSpPr>
          <p:cNvPr id="12308" name="Line 25"/>
          <p:cNvSpPr>
            <a:spLocks noChangeShapeType="1"/>
          </p:cNvSpPr>
          <p:nvPr/>
        </p:nvSpPr>
        <p:spPr bwMode="auto">
          <a:xfrm flipH="1">
            <a:off x="5105400" y="3352800"/>
            <a:ext cx="1143000" cy="1371600"/>
          </a:xfrm>
          <a:prstGeom prst="line">
            <a:avLst/>
          </a:prstGeom>
          <a:noFill/>
          <a:ln w="9525">
            <a:solidFill>
              <a:schemeClr val="accent2"/>
            </a:solidFill>
            <a:round/>
            <a:headEnd/>
            <a:tailEnd/>
          </a:ln>
        </p:spPr>
        <p:txBody>
          <a:bodyPr wrap="none" anchor="ctr"/>
          <a:lstStyle/>
          <a:p>
            <a:endParaRPr lang="cs-CZ"/>
          </a:p>
        </p:txBody>
      </p:sp>
      <p:sp>
        <p:nvSpPr>
          <p:cNvPr id="12309" name="Line 26"/>
          <p:cNvSpPr>
            <a:spLocks noChangeShapeType="1"/>
          </p:cNvSpPr>
          <p:nvPr/>
        </p:nvSpPr>
        <p:spPr bwMode="auto">
          <a:xfrm>
            <a:off x="3733800" y="3697288"/>
            <a:ext cx="1143000" cy="0"/>
          </a:xfrm>
          <a:prstGeom prst="line">
            <a:avLst/>
          </a:prstGeom>
          <a:noFill/>
          <a:ln w="9525">
            <a:solidFill>
              <a:srgbClr val="FF0000"/>
            </a:solidFill>
            <a:round/>
            <a:headEnd/>
            <a:tailEnd/>
          </a:ln>
        </p:spPr>
        <p:txBody>
          <a:bodyPr wrap="none" anchor="ctr"/>
          <a:lstStyle/>
          <a:p>
            <a:endParaRPr lang="cs-CZ"/>
          </a:p>
        </p:txBody>
      </p:sp>
      <p:grpSp>
        <p:nvGrpSpPr>
          <p:cNvPr id="12310" name="Group 27"/>
          <p:cNvGrpSpPr>
            <a:grpSpLocks/>
          </p:cNvGrpSpPr>
          <p:nvPr/>
        </p:nvGrpSpPr>
        <p:grpSpPr bwMode="auto">
          <a:xfrm>
            <a:off x="381000" y="1981200"/>
            <a:ext cx="1143000" cy="1143000"/>
            <a:chOff x="288" y="960"/>
            <a:chExt cx="1536" cy="1536"/>
          </a:xfrm>
        </p:grpSpPr>
        <p:sp>
          <p:nvSpPr>
            <p:cNvPr id="12311" name="Oval 28"/>
            <p:cNvSpPr>
              <a:spLocks noChangeArrowheads="1"/>
            </p:cNvSpPr>
            <p:nvPr/>
          </p:nvSpPr>
          <p:spPr bwMode="auto">
            <a:xfrm>
              <a:off x="288" y="960"/>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2" name="Oval 29"/>
            <p:cNvSpPr>
              <a:spLocks noChangeArrowheads="1"/>
            </p:cNvSpPr>
            <p:nvPr/>
          </p:nvSpPr>
          <p:spPr bwMode="auto">
            <a:xfrm>
              <a:off x="720" y="960"/>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3" name="Oval 30"/>
            <p:cNvSpPr>
              <a:spLocks noChangeArrowheads="1"/>
            </p:cNvSpPr>
            <p:nvPr/>
          </p:nvSpPr>
          <p:spPr bwMode="auto">
            <a:xfrm>
              <a:off x="1152" y="960"/>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4" name="Oval 31"/>
            <p:cNvSpPr>
              <a:spLocks noChangeArrowheads="1"/>
            </p:cNvSpPr>
            <p:nvPr/>
          </p:nvSpPr>
          <p:spPr bwMode="auto">
            <a:xfrm>
              <a:off x="1584" y="960"/>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5" name="Oval 32"/>
            <p:cNvSpPr>
              <a:spLocks noChangeArrowheads="1"/>
            </p:cNvSpPr>
            <p:nvPr/>
          </p:nvSpPr>
          <p:spPr bwMode="auto">
            <a:xfrm>
              <a:off x="288" y="1392"/>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6" name="Oval 33"/>
            <p:cNvSpPr>
              <a:spLocks noChangeArrowheads="1"/>
            </p:cNvSpPr>
            <p:nvPr/>
          </p:nvSpPr>
          <p:spPr bwMode="auto">
            <a:xfrm>
              <a:off x="720" y="1392"/>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7" name="Oval 34"/>
            <p:cNvSpPr>
              <a:spLocks noChangeArrowheads="1"/>
            </p:cNvSpPr>
            <p:nvPr/>
          </p:nvSpPr>
          <p:spPr bwMode="auto">
            <a:xfrm>
              <a:off x="1152" y="1392"/>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8" name="Oval 35"/>
            <p:cNvSpPr>
              <a:spLocks noChangeArrowheads="1"/>
            </p:cNvSpPr>
            <p:nvPr/>
          </p:nvSpPr>
          <p:spPr bwMode="auto">
            <a:xfrm>
              <a:off x="1584" y="1392"/>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19" name="Oval 36"/>
            <p:cNvSpPr>
              <a:spLocks noChangeArrowheads="1"/>
            </p:cNvSpPr>
            <p:nvPr/>
          </p:nvSpPr>
          <p:spPr bwMode="auto">
            <a:xfrm>
              <a:off x="288" y="1824"/>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20" name="Oval 37"/>
            <p:cNvSpPr>
              <a:spLocks noChangeArrowheads="1"/>
            </p:cNvSpPr>
            <p:nvPr/>
          </p:nvSpPr>
          <p:spPr bwMode="auto">
            <a:xfrm>
              <a:off x="720" y="1824"/>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21" name="Oval 38"/>
            <p:cNvSpPr>
              <a:spLocks noChangeArrowheads="1"/>
            </p:cNvSpPr>
            <p:nvPr/>
          </p:nvSpPr>
          <p:spPr bwMode="auto">
            <a:xfrm>
              <a:off x="1152" y="1824"/>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22" name="Oval 39"/>
            <p:cNvSpPr>
              <a:spLocks noChangeArrowheads="1"/>
            </p:cNvSpPr>
            <p:nvPr/>
          </p:nvSpPr>
          <p:spPr bwMode="auto">
            <a:xfrm>
              <a:off x="1584" y="1824"/>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23" name="Oval 40"/>
            <p:cNvSpPr>
              <a:spLocks noChangeArrowheads="1"/>
            </p:cNvSpPr>
            <p:nvPr/>
          </p:nvSpPr>
          <p:spPr bwMode="auto">
            <a:xfrm>
              <a:off x="288" y="2256"/>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24" name="Oval 41"/>
            <p:cNvSpPr>
              <a:spLocks noChangeArrowheads="1"/>
            </p:cNvSpPr>
            <p:nvPr/>
          </p:nvSpPr>
          <p:spPr bwMode="auto">
            <a:xfrm>
              <a:off x="720" y="2256"/>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25" name="Oval 42"/>
            <p:cNvSpPr>
              <a:spLocks noChangeArrowheads="1"/>
            </p:cNvSpPr>
            <p:nvPr/>
          </p:nvSpPr>
          <p:spPr bwMode="auto">
            <a:xfrm>
              <a:off x="1152" y="2256"/>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sp>
          <p:nvSpPr>
            <p:cNvPr id="12326" name="Oval 43"/>
            <p:cNvSpPr>
              <a:spLocks noChangeArrowheads="1"/>
            </p:cNvSpPr>
            <p:nvPr/>
          </p:nvSpPr>
          <p:spPr bwMode="auto">
            <a:xfrm>
              <a:off x="1584" y="2256"/>
              <a:ext cx="240" cy="240"/>
            </a:xfrm>
            <a:prstGeom prst="ellipse">
              <a:avLst/>
            </a:prstGeom>
            <a:solidFill>
              <a:srgbClr val="CFCFCF"/>
            </a:solidFill>
            <a:ln w="9525">
              <a:solidFill>
                <a:schemeClr val="tx1"/>
              </a:solidFill>
              <a:round/>
              <a:headEnd/>
              <a:tailEnd/>
            </a:ln>
          </p:spPr>
          <p:txBody>
            <a:bodyPr wrap="none" anchor="ctr"/>
            <a:lstStyle/>
            <a:p>
              <a:pPr algn="ctr" eaLnBrk="0" hangingPunct="0"/>
              <a:endParaRPr lang="cs-CZ">
                <a:solidFill>
                  <a:schemeClr val="hlink"/>
                </a:solidFill>
              </a:endParaRPr>
            </a:p>
          </p:txBody>
        </p: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2"/>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Solving the Maxwell Eigenproblem: 2a</a:t>
            </a:r>
          </a:p>
        </p:txBody>
      </p:sp>
      <p:sp>
        <p:nvSpPr>
          <p:cNvPr id="13321" name="Oval 3"/>
          <p:cNvSpPr>
            <a:spLocks noChangeArrowheads="1"/>
          </p:cNvSpPr>
          <p:nvPr/>
        </p:nvSpPr>
        <p:spPr bwMode="auto">
          <a:xfrm>
            <a:off x="1281113" y="1311275"/>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1</a:t>
            </a:r>
            <a:endParaRPr lang="en-US">
              <a:solidFill>
                <a:schemeClr val="bg2"/>
              </a:solidFill>
            </a:endParaRPr>
          </a:p>
        </p:txBody>
      </p:sp>
      <p:sp>
        <p:nvSpPr>
          <p:cNvPr id="13322" name="Text Box 4"/>
          <p:cNvSpPr txBox="1">
            <a:spLocks noChangeArrowheads="1"/>
          </p:cNvSpPr>
          <p:nvPr/>
        </p:nvSpPr>
        <p:spPr bwMode="auto">
          <a:xfrm>
            <a:off x="1738313" y="1233488"/>
            <a:ext cx="5519737" cy="519112"/>
          </a:xfrm>
          <a:prstGeom prst="rect">
            <a:avLst/>
          </a:prstGeom>
          <a:noFill/>
          <a:ln w="9525">
            <a:noFill/>
            <a:miter lim="800000"/>
            <a:headEnd/>
            <a:tailEnd/>
          </a:ln>
        </p:spPr>
        <p:txBody>
          <a:bodyPr wrap="none">
            <a:spAutoFit/>
          </a:bodyPr>
          <a:lstStyle/>
          <a:p>
            <a:pPr eaLnBrk="0" hangingPunct="0"/>
            <a:r>
              <a:rPr lang="en-US">
                <a:solidFill>
                  <a:schemeClr val="bg2"/>
                </a:solidFill>
              </a:rPr>
              <a:t>Limit range of</a:t>
            </a:r>
            <a:r>
              <a:rPr lang="en-US" i="1">
                <a:solidFill>
                  <a:schemeClr val="bg2"/>
                </a:solidFill>
              </a:rPr>
              <a:t> </a:t>
            </a:r>
            <a:r>
              <a:rPr lang="en-US" sz="2800" b="1">
                <a:solidFill>
                  <a:schemeClr val="bg2"/>
                </a:solidFill>
              </a:rPr>
              <a:t>k</a:t>
            </a:r>
            <a:r>
              <a:rPr lang="en-US">
                <a:solidFill>
                  <a:schemeClr val="bg2"/>
                </a:solidFill>
              </a:rPr>
              <a:t>: irreducible Brillouin zone</a:t>
            </a:r>
          </a:p>
        </p:txBody>
      </p:sp>
      <p:sp>
        <p:nvSpPr>
          <p:cNvPr id="13323" name="Oval 5"/>
          <p:cNvSpPr>
            <a:spLocks noChangeArrowheads="1"/>
          </p:cNvSpPr>
          <p:nvPr/>
        </p:nvSpPr>
        <p:spPr bwMode="auto">
          <a:xfrm>
            <a:off x="1281113" y="1928813"/>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2</a:t>
            </a:r>
            <a:endParaRPr lang="en-US"/>
          </a:p>
        </p:txBody>
      </p:sp>
      <p:sp>
        <p:nvSpPr>
          <p:cNvPr id="13324" name="Text Box 6"/>
          <p:cNvSpPr txBox="1">
            <a:spLocks noChangeArrowheads="1"/>
          </p:cNvSpPr>
          <p:nvPr/>
        </p:nvSpPr>
        <p:spPr bwMode="auto">
          <a:xfrm>
            <a:off x="1722438" y="1905000"/>
            <a:ext cx="6837362" cy="457200"/>
          </a:xfrm>
          <a:prstGeom prst="rect">
            <a:avLst/>
          </a:prstGeom>
          <a:noFill/>
          <a:ln w="9525">
            <a:noFill/>
            <a:miter lim="800000"/>
            <a:headEnd/>
            <a:tailEnd/>
          </a:ln>
        </p:spPr>
        <p:txBody>
          <a:bodyPr wrap="none">
            <a:spAutoFit/>
          </a:bodyPr>
          <a:lstStyle/>
          <a:p>
            <a:pPr eaLnBrk="0" hangingPunct="0"/>
            <a:r>
              <a:rPr lang="en-US"/>
              <a:t>Limit degrees of freedom: expand </a:t>
            </a:r>
            <a:r>
              <a:rPr lang="en-US" b="1"/>
              <a:t>H</a:t>
            </a:r>
            <a:r>
              <a:rPr lang="en-US"/>
              <a:t> in </a:t>
            </a:r>
            <a:r>
              <a:rPr lang="en-US">
                <a:solidFill>
                  <a:schemeClr val="accent2"/>
                </a:solidFill>
              </a:rPr>
              <a:t>finite basis (</a:t>
            </a:r>
            <a:r>
              <a:rPr lang="en-US" i="1">
                <a:solidFill>
                  <a:schemeClr val="accent2"/>
                </a:solidFill>
              </a:rPr>
              <a:t>N</a:t>
            </a:r>
            <a:r>
              <a:rPr lang="en-US">
                <a:solidFill>
                  <a:schemeClr val="accent2"/>
                </a:solidFill>
              </a:rPr>
              <a:t>)</a:t>
            </a:r>
          </a:p>
        </p:txBody>
      </p:sp>
      <p:sp>
        <p:nvSpPr>
          <p:cNvPr id="13325" name="Oval 7"/>
          <p:cNvSpPr>
            <a:spLocks noChangeArrowheads="1"/>
          </p:cNvSpPr>
          <p:nvPr/>
        </p:nvSpPr>
        <p:spPr bwMode="auto">
          <a:xfrm>
            <a:off x="1281113" y="6173788"/>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t>3</a:t>
            </a:r>
            <a:endParaRPr lang="en-US"/>
          </a:p>
        </p:txBody>
      </p:sp>
      <p:sp>
        <p:nvSpPr>
          <p:cNvPr id="13326" name="Text Box 8"/>
          <p:cNvSpPr txBox="1">
            <a:spLocks noChangeArrowheads="1"/>
          </p:cNvSpPr>
          <p:nvPr/>
        </p:nvSpPr>
        <p:spPr bwMode="auto">
          <a:xfrm>
            <a:off x="1738313" y="6149975"/>
            <a:ext cx="6216650" cy="457200"/>
          </a:xfrm>
          <a:prstGeom prst="rect">
            <a:avLst/>
          </a:prstGeom>
          <a:noFill/>
          <a:ln w="9525">
            <a:noFill/>
            <a:miter lim="800000"/>
            <a:headEnd/>
            <a:tailEnd/>
          </a:ln>
        </p:spPr>
        <p:txBody>
          <a:bodyPr wrap="none">
            <a:spAutoFit/>
          </a:bodyPr>
          <a:lstStyle/>
          <a:p>
            <a:pPr eaLnBrk="0" hangingPunct="0"/>
            <a:r>
              <a:rPr lang="en-US">
                <a:solidFill>
                  <a:schemeClr val="bg2"/>
                </a:solidFill>
              </a:rPr>
              <a:t>Efficiently solve eigenproblem: iterative methods</a:t>
            </a:r>
          </a:p>
        </p:txBody>
      </p:sp>
      <p:graphicFrame>
        <p:nvGraphicFramePr>
          <p:cNvPr id="13314" name="Object 2"/>
          <p:cNvGraphicFramePr>
            <a:graphicFrameLocks noChangeAspect="1"/>
          </p:cNvGraphicFramePr>
          <p:nvPr/>
        </p:nvGraphicFramePr>
        <p:xfrm>
          <a:off x="1676400" y="2819400"/>
          <a:ext cx="2887663" cy="762000"/>
        </p:xfrm>
        <a:graphic>
          <a:graphicData uri="http://schemas.openxmlformats.org/presentationml/2006/ole">
            <p:oleObj spid="_x0000_s13314" name="Rovnice" r:id="rId3" imgW="1638000" imgH="431640" progId="Equation.3">
              <p:embed/>
            </p:oleObj>
          </a:graphicData>
        </a:graphic>
      </p:graphicFrame>
      <p:sp>
        <p:nvSpPr>
          <p:cNvPr id="13327" name="Text Box 10"/>
          <p:cNvSpPr txBox="1">
            <a:spLocks noChangeArrowheads="1"/>
          </p:cNvSpPr>
          <p:nvPr/>
        </p:nvSpPr>
        <p:spPr bwMode="auto">
          <a:xfrm>
            <a:off x="5105400" y="3048000"/>
            <a:ext cx="9112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solve:</a:t>
            </a:r>
            <a:endParaRPr lang="en-US"/>
          </a:p>
        </p:txBody>
      </p:sp>
      <p:graphicFrame>
        <p:nvGraphicFramePr>
          <p:cNvPr id="13315" name="Object 3"/>
          <p:cNvGraphicFramePr>
            <a:graphicFrameLocks noChangeAspect="1"/>
          </p:cNvGraphicFramePr>
          <p:nvPr/>
        </p:nvGraphicFramePr>
        <p:xfrm>
          <a:off x="6019800" y="2971800"/>
          <a:ext cx="2476500" cy="520700"/>
        </p:xfrm>
        <a:graphic>
          <a:graphicData uri="http://schemas.openxmlformats.org/presentationml/2006/ole">
            <p:oleObj spid="_x0000_s13315" name="Equation" r:id="rId4" imgW="2476500" imgH="520700" progId="Equation.3">
              <p:embed/>
            </p:oleObj>
          </a:graphicData>
        </a:graphic>
      </p:graphicFrame>
      <p:graphicFrame>
        <p:nvGraphicFramePr>
          <p:cNvPr id="13316" name="Object 4"/>
          <p:cNvGraphicFramePr>
            <a:graphicFrameLocks noChangeAspect="1"/>
          </p:cNvGraphicFramePr>
          <p:nvPr/>
        </p:nvGraphicFramePr>
        <p:xfrm>
          <a:off x="4876800" y="4114800"/>
          <a:ext cx="2057400" cy="431800"/>
        </p:xfrm>
        <a:graphic>
          <a:graphicData uri="http://schemas.openxmlformats.org/presentationml/2006/ole">
            <p:oleObj spid="_x0000_s13316" name="Equation" r:id="rId5" imgW="2057400" imgH="431800" progId="Equation.3">
              <p:embed/>
            </p:oleObj>
          </a:graphicData>
        </a:graphic>
      </p:graphicFrame>
      <p:graphicFrame>
        <p:nvGraphicFramePr>
          <p:cNvPr id="13317" name="Object 5"/>
          <p:cNvGraphicFramePr>
            <a:graphicFrameLocks noChangeAspect="1"/>
          </p:cNvGraphicFramePr>
          <p:nvPr/>
        </p:nvGraphicFramePr>
        <p:xfrm>
          <a:off x="3632200" y="5189538"/>
          <a:ext cx="2344738" cy="474662"/>
        </p:xfrm>
        <a:graphic>
          <a:graphicData uri="http://schemas.openxmlformats.org/presentationml/2006/ole">
            <p:oleObj spid="_x0000_s13317" name="Equation" r:id="rId6" imgW="2819400" imgH="571500" progId="Equation.3">
              <p:embed/>
            </p:oleObj>
          </a:graphicData>
        </a:graphic>
      </p:graphicFrame>
      <p:graphicFrame>
        <p:nvGraphicFramePr>
          <p:cNvPr id="13318" name="Object 6"/>
          <p:cNvGraphicFramePr>
            <a:graphicFrameLocks noChangeAspect="1"/>
          </p:cNvGraphicFramePr>
          <p:nvPr/>
        </p:nvGraphicFramePr>
        <p:xfrm>
          <a:off x="6343650" y="5219700"/>
          <a:ext cx="2038350" cy="444500"/>
        </p:xfrm>
        <a:graphic>
          <a:graphicData uri="http://schemas.openxmlformats.org/presentationml/2006/ole">
            <p:oleObj spid="_x0000_s13318" name="Equation" r:id="rId7" imgW="2451100" imgH="533400" progId="Equation.3">
              <p:embed/>
            </p:oleObj>
          </a:graphicData>
        </a:graphic>
      </p:graphicFrame>
      <p:graphicFrame>
        <p:nvGraphicFramePr>
          <p:cNvPr id="13319" name="Object 7"/>
          <p:cNvGraphicFramePr>
            <a:graphicFrameLocks noChangeAspect="1"/>
          </p:cNvGraphicFramePr>
          <p:nvPr/>
        </p:nvGraphicFramePr>
        <p:xfrm>
          <a:off x="1371600" y="5105400"/>
          <a:ext cx="1579563" cy="555625"/>
        </p:xfrm>
        <a:graphic>
          <a:graphicData uri="http://schemas.openxmlformats.org/presentationml/2006/ole">
            <p:oleObj spid="_x0000_s13319" name="Rovnice" r:id="rId8" imgW="863280" imgH="304560" progId="Equation.3">
              <p:embed/>
            </p:oleObj>
          </a:graphicData>
        </a:graphic>
      </p:graphicFrame>
      <p:sp>
        <p:nvSpPr>
          <p:cNvPr id="13328" name="Text Box 16"/>
          <p:cNvSpPr txBox="1">
            <a:spLocks noChangeArrowheads="1"/>
          </p:cNvSpPr>
          <p:nvPr/>
        </p:nvSpPr>
        <p:spPr bwMode="auto">
          <a:xfrm>
            <a:off x="1701800" y="4198938"/>
            <a:ext cx="28702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finite matrix</a:t>
            </a:r>
            <a:r>
              <a:rPr lang="en-US"/>
              <a:t> problem:</a:t>
            </a:r>
          </a:p>
        </p:txBody>
      </p:sp>
      <p:sp>
        <p:nvSpPr>
          <p:cNvPr id="13329" name="Line 17"/>
          <p:cNvSpPr>
            <a:spLocks noChangeShapeType="1"/>
          </p:cNvSpPr>
          <p:nvPr/>
        </p:nvSpPr>
        <p:spPr bwMode="auto">
          <a:xfrm flipV="1">
            <a:off x="4343400" y="2286000"/>
            <a:ext cx="2438400" cy="685800"/>
          </a:xfrm>
          <a:prstGeom prst="line">
            <a:avLst/>
          </a:prstGeom>
          <a:noFill/>
          <a:ln w="9525">
            <a:solidFill>
              <a:schemeClr val="accent2"/>
            </a:solidFill>
            <a:round/>
            <a:headEnd type="arrow" w="med" len="med"/>
            <a:tailEnd/>
          </a:ln>
        </p:spPr>
        <p:txBody>
          <a:bodyPr wrap="none" anchor="ctr"/>
          <a:lstStyle/>
          <a:p>
            <a:endParaRPr lang="cs-CZ"/>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1026"/>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Solving the Maxwell Eigenproblem: 2b</a:t>
            </a:r>
          </a:p>
        </p:txBody>
      </p:sp>
      <p:sp>
        <p:nvSpPr>
          <p:cNvPr id="14342" name="Oval 1027"/>
          <p:cNvSpPr>
            <a:spLocks noChangeArrowheads="1"/>
          </p:cNvSpPr>
          <p:nvPr/>
        </p:nvSpPr>
        <p:spPr bwMode="auto">
          <a:xfrm>
            <a:off x="1281113" y="1311275"/>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1</a:t>
            </a:r>
            <a:endParaRPr lang="en-US">
              <a:solidFill>
                <a:schemeClr val="bg2"/>
              </a:solidFill>
            </a:endParaRPr>
          </a:p>
        </p:txBody>
      </p:sp>
      <p:sp>
        <p:nvSpPr>
          <p:cNvPr id="14343" name="Text Box 1028"/>
          <p:cNvSpPr txBox="1">
            <a:spLocks noChangeArrowheads="1"/>
          </p:cNvSpPr>
          <p:nvPr/>
        </p:nvSpPr>
        <p:spPr bwMode="auto">
          <a:xfrm>
            <a:off x="1738313" y="1233488"/>
            <a:ext cx="5519737" cy="519112"/>
          </a:xfrm>
          <a:prstGeom prst="rect">
            <a:avLst/>
          </a:prstGeom>
          <a:noFill/>
          <a:ln w="9525">
            <a:noFill/>
            <a:miter lim="800000"/>
            <a:headEnd/>
            <a:tailEnd/>
          </a:ln>
        </p:spPr>
        <p:txBody>
          <a:bodyPr wrap="none">
            <a:spAutoFit/>
          </a:bodyPr>
          <a:lstStyle/>
          <a:p>
            <a:pPr eaLnBrk="0" hangingPunct="0"/>
            <a:r>
              <a:rPr lang="en-US">
                <a:solidFill>
                  <a:schemeClr val="bg2"/>
                </a:solidFill>
              </a:rPr>
              <a:t>Limit range of</a:t>
            </a:r>
            <a:r>
              <a:rPr lang="en-US" i="1">
                <a:solidFill>
                  <a:schemeClr val="bg2"/>
                </a:solidFill>
              </a:rPr>
              <a:t> </a:t>
            </a:r>
            <a:r>
              <a:rPr lang="en-US" sz="2800" b="1">
                <a:solidFill>
                  <a:schemeClr val="bg2"/>
                </a:solidFill>
              </a:rPr>
              <a:t>k</a:t>
            </a:r>
            <a:r>
              <a:rPr lang="en-US">
                <a:solidFill>
                  <a:schemeClr val="bg2"/>
                </a:solidFill>
              </a:rPr>
              <a:t>: irreducible Brillouin zone</a:t>
            </a:r>
          </a:p>
        </p:txBody>
      </p:sp>
      <p:sp>
        <p:nvSpPr>
          <p:cNvPr id="14344" name="Oval 1029"/>
          <p:cNvSpPr>
            <a:spLocks noChangeArrowheads="1"/>
          </p:cNvSpPr>
          <p:nvPr/>
        </p:nvSpPr>
        <p:spPr bwMode="auto">
          <a:xfrm>
            <a:off x="1281113" y="1928813"/>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2</a:t>
            </a:r>
            <a:endParaRPr lang="en-US"/>
          </a:p>
        </p:txBody>
      </p:sp>
      <p:sp>
        <p:nvSpPr>
          <p:cNvPr id="14345" name="Text Box 1030"/>
          <p:cNvSpPr txBox="1">
            <a:spLocks noChangeArrowheads="1"/>
          </p:cNvSpPr>
          <p:nvPr/>
        </p:nvSpPr>
        <p:spPr bwMode="auto">
          <a:xfrm>
            <a:off x="1722438" y="1905000"/>
            <a:ext cx="6354762" cy="457200"/>
          </a:xfrm>
          <a:prstGeom prst="rect">
            <a:avLst/>
          </a:prstGeom>
          <a:noFill/>
          <a:ln w="9525">
            <a:noFill/>
            <a:miter lim="800000"/>
            <a:headEnd/>
            <a:tailEnd/>
          </a:ln>
        </p:spPr>
        <p:txBody>
          <a:bodyPr wrap="none">
            <a:spAutoFit/>
          </a:bodyPr>
          <a:lstStyle/>
          <a:p>
            <a:pPr eaLnBrk="0" hangingPunct="0"/>
            <a:r>
              <a:rPr lang="en-US"/>
              <a:t>Limit degrees of freedom: expand </a:t>
            </a:r>
            <a:r>
              <a:rPr lang="en-US" b="1"/>
              <a:t>H</a:t>
            </a:r>
            <a:r>
              <a:rPr lang="en-US"/>
              <a:t> in </a:t>
            </a:r>
            <a:r>
              <a:rPr lang="en-US">
                <a:solidFill>
                  <a:schemeClr val="accent2"/>
                </a:solidFill>
              </a:rPr>
              <a:t>finite basis</a:t>
            </a:r>
          </a:p>
        </p:txBody>
      </p:sp>
      <p:sp>
        <p:nvSpPr>
          <p:cNvPr id="14346" name="Oval 1031"/>
          <p:cNvSpPr>
            <a:spLocks noChangeArrowheads="1"/>
          </p:cNvSpPr>
          <p:nvPr/>
        </p:nvSpPr>
        <p:spPr bwMode="auto">
          <a:xfrm>
            <a:off x="1281113" y="6173788"/>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3</a:t>
            </a:r>
            <a:endParaRPr lang="en-US">
              <a:solidFill>
                <a:schemeClr val="bg2"/>
              </a:solidFill>
            </a:endParaRPr>
          </a:p>
        </p:txBody>
      </p:sp>
      <p:sp>
        <p:nvSpPr>
          <p:cNvPr id="14347" name="Text Box 1032"/>
          <p:cNvSpPr txBox="1">
            <a:spLocks noChangeArrowheads="1"/>
          </p:cNvSpPr>
          <p:nvPr/>
        </p:nvSpPr>
        <p:spPr bwMode="auto">
          <a:xfrm>
            <a:off x="1738313" y="6149975"/>
            <a:ext cx="6216650" cy="457200"/>
          </a:xfrm>
          <a:prstGeom prst="rect">
            <a:avLst/>
          </a:prstGeom>
          <a:noFill/>
          <a:ln w="9525">
            <a:noFill/>
            <a:miter lim="800000"/>
            <a:headEnd/>
            <a:tailEnd/>
          </a:ln>
        </p:spPr>
        <p:txBody>
          <a:bodyPr wrap="none">
            <a:spAutoFit/>
          </a:bodyPr>
          <a:lstStyle/>
          <a:p>
            <a:pPr eaLnBrk="0" hangingPunct="0"/>
            <a:r>
              <a:rPr lang="en-US">
                <a:solidFill>
                  <a:schemeClr val="bg2"/>
                </a:solidFill>
              </a:rPr>
              <a:t>Efficiently solve eigenproblem: iterative methods</a:t>
            </a:r>
          </a:p>
        </p:txBody>
      </p:sp>
      <p:graphicFrame>
        <p:nvGraphicFramePr>
          <p:cNvPr id="14338" name="Object 2"/>
          <p:cNvGraphicFramePr>
            <a:graphicFrameLocks noChangeAspect="1"/>
          </p:cNvGraphicFramePr>
          <p:nvPr/>
        </p:nvGraphicFramePr>
        <p:xfrm>
          <a:off x="5334000" y="2514600"/>
          <a:ext cx="1987550" cy="323850"/>
        </p:xfrm>
        <a:graphic>
          <a:graphicData uri="http://schemas.openxmlformats.org/presentationml/2006/ole">
            <p:oleObj spid="_x0000_s14338" name="Equation" r:id="rId3" imgW="939800" imgH="152400" progId="Equation.3">
              <p:embed/>
            </p:oleObj>
          </a:graphicData>
        </a:graphic>
      </p:graphicFrame>
      <p:sp>
        <p:nvSpPr>
          <p:cNvPr id="14348" name="Text Box 1034"/>
          <p:cNvSpPr txBox="1">
            <a:spLocks noChangeArrowheads="1"/>
          </p:cNvSpPr>
          <p:nvPr/>
        </p:nvSpPr>
        <p:spPr bwMode="auto">
          <a:xfrm>
            <a:off x="1981200" y="2438400"/>
            <a:ext cx="3389313" cy="457200"/>
          </a:xfrm>
          <a:prstGeom prst="rect">
            <a:avLst/>
          </a:prstGeom>
          <a:noFill/>
          <a:ln w="9525">
            <a:noFill/>
            <a:miter lim="800000"/>
            <a:headEnd/>
            <a:tailEnd/>
          </a:ln>
        </p:spPr>
        <p:txBody>
          <a:bodyPr wrap="none">
            <a:spAutoFit/>
          </a:bodyPr>
          <a:lstStyle/>
          <a:p>
            <a:pPr algn="ctr" eaLnBrk="0" hangingPunct="0"/>
            <a:r>
              <a:rPr lang="en-US"/>
              <a:t>— must satisfy </a:t>
            </a:r>
            <a:r>
              <a:rPr lang="en-US">
                <a:solidFill>
                  <a:schemeClr val="accent2"/>
                </a:solidFill>
              </a:rPr>
              <a:t>constraint</a:t>
            </a:r>
            <a:r>
              <a:rPr lang="en-US"/>
              <a:t>:</a:t>
            </a:r>
          </a:p>
        </p:txBody>
      </p:sp>
      <p:sp>
        <p:nvSpPr>
          <p:cNvPr id="14349" name="Text Box 1035"/>
          <p:cNvSpPr txBox="1">
            <a:spLocks noChangeArrowheads="1"/>
          </p:cNvSpPr>
          <p:nvPr/>
        </p:nvSpPr>
        <p:spPr bwMode="auto">
          <a:xfrm>
            <a:off x="457200" y="3124200"/>
            <a:ext cx="29940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Planewave (FFT) basis</a:t>
            </a:r>
          </a:p>
        </p:txBody>
      </p:sp>
      <p:graphicFrame>
        <p:nvGraphicFramePr>
          <p:cNvPr id="14339" name="Object 3"/>
          <p:cNvGraphicFramePr>
            <a:graphicFrameLocks noChangeAspect="1"/>
          </p:cNvGraphicFramePr>
          <p:nvPr/>
        </p:nvGraphicFramePr>
        <p:xfrm>
          <a:off x="495300" y="3810000"/>
          <a:ext cx="3086100" cy="785813"/>
        </p:xfrm>
        <a:graphic>
          <a:graphicData uri="http://schemas.openxmlformats.org/presentationml/2006/ole">
            <p:oleObj spid="_x0000_s14339" name="Equation" r:id="rId4" imgW="3543300" imgH="901700" progId="Equation.3">
              <p:embed/>
            </p:oleObj>
          </a:graphicData>
        </a:graphic>
      </p:graphicFrame>
      <p:graphicFrame>
        <p:nvGraphicFramePr>
          <p:cNvPr id="14340" name="Object 4"/>
          <p:cNvGraphicFramePr>
            <a:graphicFrameLocks noChangeAspect="1"/>
          </p:cNvGraphicFramePr>
          <p:nvPr/>
        </p:nvGraphicFramePr>
        <p:xfrm>
          <a:off x="1379538" y="4764088"/>
          <a:ext cx="2049462" cy="417512"/>
        </p:xfrm>
        <a:graphic>
          <a:graphicData uri="http://schemas.openxmlformats.org/presentationml/2006/ole">
            <p:oleObj spid="_x0000_s14340" name="Equation" r:id="rId5" imgW="990600" imgH="203200" progId="Equation.3">
              <p:embed/>
            </p:oleObj>
          </a:graphicData>
        </a:graphic>
      </p:graphicFrame>
      <p:sp>
        <p:nvSpPr>
          <p:cNvPr id="14350" name="Text Box 1038"/>
          <p:cNvSpPr txBox="1">
            <a:spLocks noChangeArrowheads="1"/>
          </p:cNvSpPr>
          <p:nvPr/>
        </p:nvSpPr>
        <p:spPr bwMode="auto">
          <a:xfrm>
            <a:off x="376238" y="4784725"/>
            <a:ext cx="1046162" cy="336550"/>
          </a:xfrm>
          <a:prstGeom prst="rect">
            <a:avLst/>
          </a:prstGeom>
          <a:noFill/>
          <a:ln w="9525">
            <a:noFill/>
            <a:miter lim="800000"/>
            <a:headEnd/>
            <a:tailEnd/>
          </a:ln>
        </p:spPr>
        <p:txBody>
          <a:bodyPr wrap="none">
            <a:spAutoFit/>
          </a:bodyPr>
          <a:lstStyle/>
          <a:p>
            <a:pPr algn="ctr" eaLnBrk="0" hangingPunct="0"/>
            <a:r>
              <a:rPr lang="en-US" sz="1600"/>
              <a:t>constraint:</a:t>
            </a:r>
          </a:p>
        </p:txBody>
      </p:sp>
      <p:sp>
        <p:nvSpPr>
          <p:cNvPr id="14351" name="Text Box 1039"/>
          <p:cNvSpPr txBox="1">
            <a:spLocks noChangeArrowheads="1"/>
          </p:cNvSpPr>
          <p:nvPr/>
        </p:nvSpPr>
        <p:spPr bwMode="auto">
          <a:xfrm>
            <a:off x="228600" y="5257800"/>
            <a:ext cx="3530600" cy="641350"/>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uniform</a:t>
            </a:r>
            <a:r>
              <a:rPr lang="en-US" sz="1800"/>
              <a:t> </a:t>
            </a:r>
            <a:r>
              <a:rPr lang="ja-JP" altLang="en-US" sz="1800"/>
              <a:t>“</a:t>
            </a:r>
            <a:r>
              <a:rPr lang="en-US" altLang="ja-JP" sz="1800"/>
              <a:t>grid,</a:t>
            </a:r>
            <a:r>
              <a:rPr lang="ja-JP" altLang="en-US" sz="1800"/>
              <a:t>”</a:t>
            </a:r>
            <a:r>
              <a:rPr lang="en-US" altLang="ja-JP" sz="1800"/>
              <a:t> </a:t>
            </a:r>
            <a:r>
              <a:rPr lang="en-US" altLang="ja-JP" sz="1800">
                <a:solidFill>
                  <a:schemeClr val="accent2"/>
                </a:solidFill>
              </a:rPr>
              <a:t>periodic</a:t>
            </a:r>
            <a:r>
              <a:rPr lang="en-US" altLang="ja-JP" sz="1800"/>
              <a:t> boundaries,</a:t>
            </a:r>
          </a:p>
          <a:p>
            <a:pPr algn="ctr" eaLnBrk="0" hangingPunct="0"/>
            <a:r>
              <a:rPr lang="en-US" sz="1800">
                <a:solidFill>
                  <a:schemeClr val="accent2"/>
                </a:solidFill>
              </a:rPr>
              <a:t>simple</a:t>
            </a:r>
            <a:r>
              <a:rPr lang="en-US" sz="1800"/>
              <a:t> code, O(</a:t>
            </a:r>
            <a:r>
              <a:rPr lang="en-US" sz="1800" i="1">
                <a:solidFill>
                  <a:schemeClr val="accent2"/>
                </a:solidFill>
              </a:rPr>
              <a:t>N</a:t>
            </a:r>
            <a:r>
              <a:rPr lang="en-US" sz="1800">
                <a:solidFill>
                  <a:schemeClr val="accent2"/>
                </a:solidFill>
              </a:rPr>
              <a:t> log </a:t>
            </a:r>
            <a:r>
              <a:rPr lang="en-US" sz="1800" i="1">
                <a:solidFill>
                  <a:schemeClr val="accent2"/>
                </a:solidFill>
              </a:rPr>
              <a:t>N</a:t>
            </a:r>
            <a:r>
              <a:rPr lang="en-US" sz="1800"/>
              <a:t>)</a:t>
            </a:r>
          </a:p>
        </p:txBody>
      </p:sp>
      <p:sp>
        <p:nvSpPr>
          <p:cNvPr id="14352" name="Text Box 1040"/>
          <p:cNvSpPr txBox="1">
            <a:spLocks noChangeArrowheads="1"/>
          </p:cNvSpPr>
          <p:nvPr/>
        </p:nvSpPr>
        <p:spPr bwMode="auto">
          <a:xfrm>
            <a:off x="5113338" y="3124200"/>
            <a:ext cx="2643187"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Finite-element basis</a:t>
            </a:r>
          </a:p>
        </p:txBody>
      </p:sp>
      <p:pic>
        <p:nvPicPr>
          <p:cNvPr id="14353" name="Picture 1041"/>
          <p:cNvPicPr>
            <a:picLocks noChangeAspect="1" noChangeArrowheads="1"/>
          </p:cNvPicPr>
          <p:nvPr/>
        </p:nvPicPr>
        <p:blipFill>
          <a:blip r:embed="rId6"/>
          <a:srcRect/>
          <a:stretch>
            <a:fillRect/>
          </a:stretch>
        </p:blipFill>
        <p:spPr bwMode="auto">
          <a:xfrm>
            <a:off x="4286250" y="3581400"/>
            <a:ext cx="2038350" cy="2001838"/>
          </a:xfrm>
          <a:prstGeom prst="rect">
            <a:avLst/>
          </a:prstGeom>
          <a:noFill/>
          <a:ln w="9525">
            <a:noFill/>
            <a:miter lim="800000"/>
            <a:headEnd/>
            <a:tailEnd/>
          </a:ln>
        </p:spPr>
      </p:pic>
      <p:sp>
        <p:nvSpPr>
          <p:cNvPr id="14354" name="Text Box 1042"/>
          <p:cNvSpPr txBox="1">
            <a:spLocks noChangeArrowheads="1"/>
          </p:cNvSpPr>
          <p:nvPr/>
        </p:nvSpPr>
        <p:spPr bwMode="auto">
          <a:xfrm>
            <a:off x="6327775" y="3579813"/>
            <a:ext cx="2816225" cy="336550"/>
          </a:xfrm>
          <a:prstGeom prst="rect">
            <a:avLst/>
          </a:prstGeom>
          <a:noFill/>
          <a:ln w="9525">
            <a:noFill/>
            <a:miter lim="800000"/>
            <a:headEnd/>
            <a:tailEnd/>
          </a:ln>
        </p:spPr>
        <p:txBody>
          <a:bodyPr wrap="none">
            <a:spAutoFit/>
          </a:bodyPr>
          <a:lstStyle/>
          <a:p>
            <a:pPr algn="ctr" eaLnBrk="0" hangingPunct="0"/>
            <a:r>
              <a:rPr lang="en-US" sz="1600"/>
              <a:t>constraint, boundary conditions:</a:t>
            </a:r>
          </a:p>
        </p:txBody>
      </p:sp>
      <p:sp>
        <p:nvSpPr>
          <p:cNvPr id="14355" name="Text Box 1043"/>
          <p:cNvSpPr txBox="1">
            <a:spLocks noChangeArrowheads="1"/>
          </p:cNvSpPr>
          <p:nvPr/>
        </p:nvSpPr>
        <p:spPr bwMode="auto">
          <a:xfrm>
            <a:off x="6500813" y="3886200"/>
            <a:ext cx="2338387" cy="457200"/>
          </a:xfrm>
          <a:prstGeom prst="rect">
            <a:avLst/>
          </a:prstGeom>
          <a:noFill/>
          <a:ln w="9525">
            <a:noFill/>
            <a:miter lim="800000"/>
            <a:headEnd/>
            <a:tailEnd/>
          </a:ln>
        </p:spPr>
        <p:txBody>
          <a:bodyPr wrap="none">
            <a:spAutoFit/>
          </a:bodyPr>
          <a:lstStyle/>
          <a:p>
            <a:pPr algn="ctr" eaLnBrk="0" hangingPunct="0"/>
            <a:r>
              <a:rPr lang="en-US"/>
              <a:t>Nédélec elements</a:t>
            </a:r>
          </a:p>
        </p:txBody>
      </p:sp>
      <p:sp>
        <p:nvSpPr>
          <p:cNvPr id="14356" name="Text Box 1044"/>
          <p:cNvSpPr txBox="1">
            <a:spLocks noChangeArrowheads="1"/>
          </p:cNvSpPr>
          <p:nvPr/>
        </p:nvSpPr>
        <p:spPr bwMode="auto">
          <a:xfrm>
            <a:off x="6416675" y="4371975"/>
            <a:ext cx="2574925" cy="581025"/>
          </a:xfrm>
          <a:prstGeom prst="rect">
            <a:avLst/>
          </a:prstGeom>
          <a:noFill/>
          <a:ln w="9525">
            <a:noFill/>
            <a:miter lim="800000"/>
            <a:headEnd/>
            <a:tailEnd/>
          </a:ln>
        </p:spPr>
        <p:txBody>
          <a:bodyPr wrap="none">
            <a:spAutoFit/>
          </a:bodyPr>
          <a:lstStyle/>
          <a:p>
            <a:pPr algn="ctr" eaLnBrk="0" hangingPunct="0"/>
            <a:r>
              <a:rPr lang="en-US" sz="1600"/>
              <a:t>[ Nédélec, </a:t>
            </a:r>
            <a:r>
              <a:rPr lang="en-US" sz="1600" i="1"/>
              <a:t>Numerische Math.</a:t>
            </a:r>
            <a:endParaRPr lang="en-US" sz="1600"/>
          </a:p>
          <a:p>
            <a:pPr algn="ctr" eaLnBrk="0" hangingPunct="0"/>
            <a:r>
              <a:rPr lang="en-US" sz="1600" b="1"/>
              <a:t>35</a:t>
            </a:r>
            <a:r>
              <a:rPr lang="en-US" sz="1600"/>
              <a:t>, 315 (1980) ]</a:t>
            </a:r>
          </a:p>
        </p:txBody>
      </p:sp>
      <p:sp>
        <p:nvSpPr>
          <p:cNvPr id="14357" name="Text Box 1045"/>
          <p:cNvSpPr txBox="1">
            <a:spLocks noChangeArrowheads="1"/>
          </p:cNvSpPr>
          <p:nvPr/>
        </p:nvSpPr>
        <p:spPr bwMode="auto">
          <a:xfrm>
            <a:off x="6324600" y="5103813"/>
            <a:ext cx="2819400" cy="915987"/>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nonuniform</a:t>
            </a:r>
            <a:r>
              <a:rPr lang="en-US" sz="1800"/>
              <a:t> mesh,</a:t>
            </a:r>
          </a:p>
          <a:p>
            <a:pPr algn="ctr" eaLnBrk="0" hangingPunct="0"/>
            <a:r>
              <a:rPr lang="en-US" sz="1800"/>
              <a:t>more </a:t>
            </a:r>
            <a:r>
              <a:rPr lang="en-US" sz="1800">
                <a:solidFill>
                  <a:schemeClr val="accent2"/>
                </a:solidFill>
              </a:rPr>
              <a:t>arbitrary boundaries</a:t>
            </a:r>
            <a:r>
              <a:rPr lang="en-US" sz="1800"/>
              <a:t>,</a:t>
            </a:r>
          </a:p>
          <a:p>
            <a:pPr algn="ctr" eaLnBrk="0" hangingPunct="0"/>
            <a:r>
              <a:rPr lang="en-US" sz="1800">
                <a:solidFill>
                  <a:schemeClr val="accent2"/>
                </a:solidFill>
              </a:rPr>
              <a:t>complex</a:t>
            </a:r>
            <a:r>
              <a:rPr lang="en-US" sz="1800"/>
              <a:t> code &amp; mesh, O(</a:t>
            </a:r>
            <a:r>
              <a:rPr lang="en-US" sz="1800" i="1">
                <a:solidFill>
                  <a:schemeClr val="accent2"/>
                </a:solidFill>
              </a:rPr>
              <a:t>N</a:t>
            </a:r>
            <a:r>
              <a:rPr lang="en-US" sz="1800"/>
              <a:t>)</a:t>
            </a:r>
          </a:p>
        </p:txBody>
      </p:sp>
      <p:sp>
        <p:nvSpPr>
          <p:cNvPr id="14358" name="Text Box 1046"/>
          <p:cNvSpPr txBox="1">
            <a:spLocks noChangeArrowheads="1"/>
          </p:cNvSpPr>
          <p:nvPr/>
        </p:nvSpPr>
        <p:spPr bwMode="auto">
          <a:xfrm>
            <a:off x="4594225" y="5562600"/>
            <a:ext cx="1346200" cy="501650"/>
          </a:xfrm>
          <a:prstGeom prst="rect">
            <a:avLst/>
          </a:prstGeom>
          <a:noFill/>
          <a:ln w="9525">
            <a:noFill/>
            <a:miter lim="800000"/>
            <a:headEnd/>
            <a:tailEnd/>
          </a:ln>
        </p:spPr>
        <p:txBody>
          <a:bodyPr wrap="none">
            <a:spAutoFit/>
          </a:bodyPr>
          <a:lstStyle/>
          <a:p>
            <a:pPr algn="ctr" eaLnBrk="0" hangingPunct="0"/>
            <a:r>
              <a:rPr lang="en-US" sz="900"/>
              <a:t>[ figure: Peyrilloux </a:t>
            </a:r>
            <a:r>
              <a:rPr lang="en-US" sz="900" i="1"/>
              <a:t>et al.</a:t>
            </a:r>
            <a:r>
              <a:rPr lang="en-US" sz="900"/>
              <a:t>,</a:t>
            </a:r>
          </a:p>
          <a:p>
            <a:pPr algn="ctr" eaLnBrk="0" hangingPunct="0"/>
            <a:r>
              <a:rPr lang="en-US" sz="900" i="1"/>
              <a:t>J. Lightwave Tech.</a:t>
            </a:r>
            <a:endParaRPr lang="en-US" sz="900"/>
          </a:p>
          <a:p>
            <a:pPr algn="ctr" eaLnBrk="0" hangingPunct="0"/>
            <a:r>
              <a:rPr lang="en-US" sz="900" b="1"/>
              <a:t>21</a:t>
            </a:r>
            <a:r>
              <a:rPr lang="en-US" sz="900"/>
              <a:t>, 536 (2003)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Solving the Maxwell Eigenproblem: 3a</a:t>
            </a:r>
          </a:p>
        </p:txBody>
      </p:sp>
      <p:sp>
        <p:nvSpPr>
          <p:cNvPr id="15364" name="Oval 3"/>
          <p:cNvSpPr>
            <a:spLocks noChangeArrowheads="1"/>
          </p:cNvSpPr>
          <p:nvPr/>
        </p:nvSpPr>
        <p:spPr bwMode="auto">
          <a:xfrm>
            <a:off x="1281113" y="1311275"/>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1</a:t>
            </a:r>
            <a:endParaRPr lang="en-US">
              <a:solidFill>
                <a:schemeClr val="bg2"/>
              </a:solidFill>
            </a:endParaRPr>
          </a:p>
        </p:txBody>
      </p:sp>
      <p:sp>
        <p:nvSpPr>
          <p:cNvPr id="15365" name="Text Box 4"/>
          <p:cNvSpPr txBox="1">
            <a:spLocks noChangeArrowheads="1"/>
          </p:cNvSpPr>
          <p:nvPr/>
        </p:nvSpPr>
        <p:spPr bwMode="auto">
          <a:xfrm>
            <a:off x="1738313" y="1233488"/>
            <a:ext cx="5519737" cy="519112"/>
          </a:xfrm>
          <a:prstGeom prst="rect">
            <a:avLst/>
          </a:prstGeom>
          <a:noFill/>
          <a:ln w="9525">
            <a:noFill/>
            <a:miter lim="800000"/>
            <a:headEnd/>
            <a:tailEnd/>
          </a:ln>
        </p:spPr>
        <p:txBody>
          <a:bodyPr wrap="none">
            <a:spAutoFit/>
          </a:bodyPr>
          <a:lstStyle/>
          <a:p>
            <a:pPr eaLnBrk="0" hangingPunct="0"/>
            <a:r>
              <a:rPr lang="en-US">
                <a:solidFill>
                  <a:schemeClr val="bg2"/>
                </a:solidFill>
              </a:rPr>
              <a:t>Limit range of</a:t>
            </a:r>
            <a:r>
              <a:rPr lang="en-US" i="1">
                <a:solidFill>
                  <a:schemeClr val="bg2"/>
                </a:solidFill>
              </a:rPr>
              <a:t> </a:t>
            </a:r>
            <a:r>
              <a:rPr lang="en-US" sz="2800" b="1">
                <a:solidFill>
                  <a:schemeClr val="bg2"/>
                </a:solidFill>
              </a:rPr>
              <a:t>k</a:t>
            </a:r>
            <a:r>
              <a:rPr lang="en-US">
                <a:solidFill>
                  <a:schemeClr val="bg2"/>
                </a:solidFill>
              </a:rPr>
              <a:t>: irreducible Brillouin zone</a:t>
            </a:r>
          </a:p>
        </p:txBody>
      </p:sp>
      <p:sp>
        <p:nvSpPr>
          <p:cNvPr id="15366" name="Oval 5"/>
          <p:cNvSpPr>
            <a:spLocks noChangeArrowheads="1"/>
          </p:cNvSpPr>
          <p:nvPr/>
        </p:nvSpPr>
        <p:spPr bwMode="auto">
          <a:xfrm>
            <a:off x="1281113" y="1928813"/>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2</a:t>
            </a:r>
            <a:endParaRPr lang="en-US">
              <a:solidFill>
                <a:schemeClr val="bg2"/>
              </a:solidFill>
            </a:endParaRPr>
          </a:p>
        </p:txBody>
      </p:sp>
      <p:sp>
        <p:nvSpPr>
          <p:cNvPr id="15367" name="Text Box 6"/>
          <p:cNvSpPr txBox="1">
            <a:spLocks noChangeArrowheads="1"/>
          </p:cNvSpPr>
          <p:nvPr/>
        </p:nvSpPr>
        <p:spPr bwMode="auto">
          <a:xfrm>
            <a:off x="1722438" y="1905000"/>
            <a:ext cx="6354762" cy="457200"/>
          </a:xfrm>
          <a:prstGeom prst="rect">
            <a:avLst/>
          </a:prstGeom>
          <a:noFill/>
          <a:ln w="9525">
            <a:noFill/>
            <a:miter lim="800000"/>
            <a:headEnd/>
            <a:tailEnd/>
          </a:ln>
        </p:spPr>
        <p:txBody>
          <a:bodyPr wrap="none">
            <a:spAutoFit/>
          </a:bodyPr>
          <a:lstStyle/>
          <a:p>
            <a:pPr eaLnBrk="0" hangingPunct="0"/>
            <a:r>
              <a:rPr lang="en-US">
                <a:solidFill>
                  <a:schemeClr val="bg2"/>
                </a:solidFill>
              </a:rPr>
              <a:t>Limit degrees of freedom: expand </a:t>
            </a:r>
            <a:r>
              <a:rPr lang="en-US" b="1">
                <a:solidFill>
                  <a:schemeClr val="bg2"/>
                </a:solidFill>
              </a:rPr>
              <a:t>H</a:t>
            </a:r>
            <a:r>
              <a:rPr lang="en-US">
                <a:solidFill>
                  <a:schemeClr val="bg2"/>
                </a:solidFill>
              </a:rPr>
              <a:t> in finite basis</a:t>
            </a:r>
          </a:p>
        </p:txBody>
      </p:sp>
      <p:sp>
        <p:nvSpPr>
          <p:cNvPr id="15368" name="Oval 7"/>
          <p:cNvSpPr>
            <a:spLocks noChangeArrowheads="1"/>
          </p:cNvSpPr>
          <p:nvPr/>
        </p:nvSpPr>
        <p:spPr bwMode="auto">
          <a:xfrm>
            <a:off x="1281113" y="2538413"/>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3</a:t>
            </a:r>
            <a:endParaRPr lang="en-US"/>
          </a:p>
        </p:txBody>
      </p:sp>
      <p:sp>
        <p:nvSpPr>
          <p:cNvPr id="15369" name="Text Box 8"/>
          <p:cNvSpPr txBox="1">
            <a:spLocks noChangeArrowheads="1"/>
          </p:cNvSpPr>
          <p:nvPr/>
        </p:nvSpPr>
        <p:spPr bwMode="auto">
          <a:xfrm>
            <a:off x="1738313" y="2514600"/>
            <a:ext cx="6216650" cy="457200"/>
          </a:xfrm>
          <a:prstGeom prst="rect">
            <a:avLst/>
          </a:prstGeom>
          <a:noFill/>
          <a:ln w="9525">
            <a:noFill/>
            <a:miter lim="800000"/>
            <a:headEnd/>
            <a:tailEnd/>
          </a:ln>
        </p:spPr>
        <p:txBody>
          <a:bodyPr wrap="none">
            <a:spAutoFit/>
          </a:bodyPr>
          <a:lstStyle/>
          <a:p>
            <a:pPr eaLnBrk="0" hangingPunct="0"/>
            <a:r>
              <a:rPr lang="en-US"/>
              <a:t>Efficiently solve eigenproblem: </a:t>
            </a:r>
            <a:r>
              <a:rPr lang="en-US">
                <a:solidFill>
                  <a:schemeClr val="accent2"/>
                </a:solidFill>
              </a:rPr>
              <a:t>iterative methods</a:t>
            </a:r>
          </a:p>
        </p:txBody>
      </p:sp>
      <p:graphicFrame>
        <p:nvGraphicFramePr>
          <p:cNvPr id="15362" name="Object 2"/>
          <p:cNvGraphicFramePr>
            <a:graphicFrameLocks noChangeAspect="1"/>
          </p:cNvGraphicFramePr>
          <p:nvPr/>
        </p:nvGraphicFramePr>
        <p:xfrm>
          <a:off x="3657600" y="3200400"/>
          <a:ext cx="2057400" cy="431800"/>
        </p:xfrm>
        <a:graphic>
          <a:graphicData uri="http://schemas.openxmlformats.org/presentationml/2006/ole">
            <p:oleObj spid="_x0000_s15362" name="Equation" r:id="rId3" imgW="2057400" imgH="431800" progId="Equation.3">
              <p:embed/>
            </p:oleObj>
          </a:graphicData>
        </a:graphic>
      </p:graphicFrame>
      <p:sp>
        <p:nvSpPr>
          <p:cNvPr id="15370" name="Text Box 10"/>
          <p:cNvSpPr txBox="1">
            <a:spLocks noChangeArrowheads="1"/>
          </p:cNvSpPr>
          <p:nvPr/>
        </p:nvSpPr>
        <p:spPr bwMode="auto">
          <a:xfrm>
            <a:off x="1219200" y="4800600"/>
            <a:ext cx="7380288" cy="1552575"/>
          </a:xfrm>
          <a:prstGeom prst="rect">
            <a:avLst/>
          </a:prstGeom>
          <a:noFill/>
          <a:ln w="9525">
            <a:noFill/>
            <a:miter lim="800000"/>
            <a:headEnd/>
            <a:tailEnd/>
          </a:ln>
        </p:spPr>
        <p:txBody>
          <a:bodyPr wrap="none">
            <a:spAutoFit/>
          </a:bodyPr>
          <a:lstStyle/>
          <a:p>
            <a:pPr eaLnBrk="0" hangingPunct="0"/>
            <a:r>
              <a:rPr lang="en-US">
                <a:solidFill>
                  <a:schemeClr val="accent2"/>
                </a:solidFill>
              </a:rPr>
              <a:t>Faster way</a:t>
            </a:r>
            <a:r>
              <a:rPr lang="en-US"/>
              <a:t>:</a:t>
            </a:r>
          </a:p>
          <a:p>
            <a:pPr eaLnBrk="0" hangingPunct="0"/>
            <a:r>
              <a:rPr lang="en-US"/>
              <a:t>	— start with </a:t>
            </a:r>
            <a:r>
              <a:rPr lang="en-US" i="1"/>
              <a:t>initial guess</a:t>
            </a:r>
            <a:r>
              <a:rPr lang="en-US"/>
              <a:t> eigenvector </a:t>
            </a:r>
            <a:r>
              <a:rPr lang="en-US" i="1"/>
              <a:t>h</a:t>
            </a:r>
            <a:r>
              <a:rPr lang="en-US" baseline="-25000"/>
              <a:t>0</a:t>
            </a:r>
            <a:endParaRPr lang="en-US" i="1"/>
          </a:p>
          <a:p>
            <a:pPr eaLnBrk="0" hangingPunct="0"/>
            <a:r>
              <a:rPr lang="en-US" i="1"/>
              <a:t>	</a:t>
            </a:r>
            <a:r>
              <a:rPr lang="en-US"/>
              <a:t>— </a:t>
            </a:r>
            <a:r>
              <a:rPr lang="en-US" i="1"/>
              <a:t>iteratively </a:t>
            </a:r>
            <a:r>
              <a:rPr lang="en-US"/>
              <a:t>improve</a:t>
            </a:r>
            <a:endParaRPr lang="en-US" baseline="-25000"/>
          </a:p>
          <a:p>
            <a:pPr eaLnBrk="0" hangingPunct="0"/>
            <a:r>
              <a:rPr lang="en-US" baseline="-25000"/>
              <a:t>	</a:t>
            </a:r>
            <a:r>
              <a:rPr lang="en-US"/>
              <a:t>— </a:t>
            </a:r>
            <a:r>
              <a:rPr lang="en-US">
                <a:solidFill>
                  <a:schemeClr val="accent2"/>
                </a:solidFill>
              </a:rPr>
              <a:t>O(</a:t>
            </a:r>
            <a:r>
              <a:rPr lang="en-US" i="1">
                <a:solidFill>
                  <a:schemeClr val="accent2"/>
                </a:solidFill>
              </a:rPr>
              <a:t>Np</a:t>
            </a:r>
            <a:r>
              <a:rPr lang="en-US">
                <a:solidFill>
                  <a:schemeClr val="accent2"/>
                </a:solidFill>
              </a:rPr>
              <a:t>)</a:t>
            </a:r>
            <a:r>
              <a:rPr lang="en-US"/>
              <a:t> storage, </a:t>
            </a:r>
            <a:r>
              <a:rPr lang="en-US">
                <a:solidFill>
                  <a:schemeClr val="accent2"/>
                </a:solidFill>
              </a:rPr>
              <a:t>~</a:t>
            </a:r>
            <a:r>
              <a:rPr lang="en-US"/>
              <a:t> </a:t>
            </a:r>
            <a:r>
              <a:rPr lang="en-US">
                <a:solidFill>
                  <a:schemeClr val="accent2"/>
                </a:solidFill>
              </a:rPr>
              <a:t>O(</a:t>
            </a:r>
            <a:r>
              <a:rPr lang="en-US" i="1">
                <a:solidFill>
                  <a:schemeClr val="accent2"/>
                </a:solidFill>
              </a:rPr>
              <a:t>Np</a:t>
            </a:r>
            <a:r>
              <a:rPr lang="en-US" baseline="30000">
                <a:solidFill>
                  <a:schemeClr val="accent2"/>
                </a:solidFill>
              </a:rPr>
              <a:t>2</a:t>
            </a:r>
            <a:r>
              <a:rPr lang="en-US">
                <a:solidFill>
                  <a:schemeClr val="accent2"/>
                </a:solidFill>
              </a:rPr>
              <a:t>)</a:t>
            </a:r>
            <a:r>
              <a:rPr lang="en-US"/>
              <a:t> time for </a:t>
            </a:r>
            <a:r>
              <a:rPr lang="en-US">
                <a:solidFill>
                  <a:schemeClr val="accent2"/>
                </a:solidFill>
              </a:rPr>
              <a:t>p eigenvectors</a:t>
            </a:r>
          </a:p>
        </p:txBody>
      </p:sp>
      <p:sp>
        <p:nvSpPr>
          <p:cNvPr id="15371" name="Text Box 11"/>
          <p:cNvSpPr txBox="1">
            <a:spLocks noChangeArrowheads="1"/>
          </p:cNvSpPr>
          <p:nvPr/>
        </p:nvSpPr>
        <p:spPr bwMode="auto">
          <a:xfrm>
            <a:off x="1219200" y="3886200"/>
            <a:ext cx="7240588" cy="822325"/>
          </a:xfrm>
          <a:prstGeom prst="rect">
            <a:avLst/>
          </a:prstGeom>
          <a:noFill/>
          <a:ln w="9525">
            <a:noFill/>
            <a:miter lim="800000"/>
            <a:headEnd/>
            <a:tailEnd/>
          </a:ln>
        </p:spPr>
        <p:txBody>
          <a:bodyPr wrap="none">
            <a:spAutoFit/>
          </a:bodyPr>
          <a:lstStyle/>
          <a:p>
            <a:pPr eaLnBrk="0" hangingPunct="0"/>
            <a:r>
              <a:rPr lang="en-US">
                <a:solidFill>
                  <a:srgbClr val="FF0000"/>
                </a:solidFill>
              </a:rPr>
              <a:t>Slow way</a:t>
            </a:r>
            <a:r>
              <a:rPr lang="en-US"/>
              <a:t>: compute </a:t>
            </a:r>
            <a:r>
              <a:rPr lang="en-US" i="1"/>
              <a:t>A</a:t>
            </a:r>
            <a:r>
              <a:rPr lang="en-US"/>
              <a:t> &amp; </a:t>
            </a:r>
            <a:r>
              <a:rPr lang="en-US" i="1"/>
              <a:t>B</a:t>
            </a:r>
            <a:r>
              <a:rPr lang="en-US"/>
              <a:t>, ask LAPACK for eigenvalues</a:t>
            </a:r>
          </a:p>
          <a:p>
            <a:pPr eaLnBrk="0" hangingPunct="0"/>
            <a:r>
              <a:rPr lang="en-US"/>
              <a:t>	— requires O(</a:t>
            </a:r>
            <a:r>
              <a:rPr lang="en-US" i="1"/>
              <a:t>N</a:t>
            </a:r>
            <a:r>
              <a:rPr lang="en-US" baseline="30000"/>
              <a:t>2</a:t>
            </a:r>
            <a:r>
              <a:rPr lang="en-US"/>
              <a:t>) storage, </a:t>
            </a:r>
            <a:r>
              <a:rPr lang="en-US">
                <a:solidFill>
                  <a:srgbClr val="FF0000"/>
                </a:solidFill>
              </a:rPr>
              <a:t>O(</a:t>
            </a:r>
            <a:r>
              <a:rPr lang="en-US" i="1">
                <a:solidFill>
                  <a:srgbClr val="FF0000"/>
                </a:solidFill>
              </a:rPr>
              <a:t>N</a:t>
            </a:r>
            <a:r>
              <a:rPr lang="en-US" baseline="30000">
                <a:solidFill>
                  <a:srgbClr val="FF0000"/>
                </a:solidFill>
              </a:rPr>
              <a:t>3</a:t>
            </a:r>
            <a:r>
              <a:rPr lang="en-US">
                <a:solidFill>
                  <a:srgbClr val="FF0000"/>
                </a:solidFill>
              </a:rPr>
              <a:t>) time</a:t>
            </a:r>
            <a:endParaRPr lang="en-US"/>
          </a:p>
        </p:txBody>
      </p:sp>
      <p:sp>
        <p:nvSpPr>
          <p:cNvPr id="15372" name="Text Box 12"/>
          <p:cNvSpPr txBox="1">
            <a:spLocks noChangeArrowheads="1"/>
          </p:cNvSpPr>
          <p:nvPr/>
        </p:nvSpPr>
        <p:spPr bwMode="auto">
          <a:xfrm>
            <a:off x="5883275" y="6294438"/>
            <a:ext cx="2632075" cy="396875"/>
          </a:xfrm>
          <a:prstGeom prst="rect">
            <a:avLst/>
          </a:prstGeom>
          <a:noFill/>
          <a:ln w="9525">
            <a:noFill/>
            <a:miter lim="800000"/>
            <a:headEnd/>
            <a:tailEnd/>
          </a:ln>
        </p:spPr>
        <p:txBody>
          <a:bodyPr wrap="none">
            <a:spAutoFit/>
          </a:bodyPr>
          <a:lstStyle/>
          <a:p>
            <a:pPr algn="ctr" eaLnBrk="0" hangingPunct="0"/>
            <a:r>
              <a:rPr lang="en-US" sz="2000"/>
              <a:t>(</a:t>
            </a:r>
            <a:r>
              <a:rPr lang="en-US" sz="2000">
                <a:solidFill>
                  <a:schemeClr val="accent2"/>
                </a:solidFill>
              </a:rPr>
              <a:t>p</a:t>
            </a:r>
            <a:r>
              <a:rPr lang="en-US" sz="2000"/>
              <a:t> </a:t>
            </a:r>
            <a:r>
              <a:rPr lang="en-US" sz="2000">
                <a:solidFill>
                  <a:srgbClr val="FF0000"/>
                </a:solidFill>
              </a:rPr>
              <a:t>smallest</a:t>
            </a:r>
            <a:r>
              <a:rPr lang="en-US" sz="2000"/>
              <a:t> eigenvalues)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43011" name="Rectangle 3"/>
          <p:cNvSpPr>
            <a:spLocks noGrp="1" noChangeArrowheads="1"/>
          </p:cNvSpPr>
          <p:nvPr>
            <p:ph type="body" idx="1"/>
          </p:nvPr>
        </p:nvSpPr>
        <p:spPr>
          <a:xfrm>
            <a:off x="685800" y="1600200"/>
            <a:ext cx="7772400" cy="4114800"/>
          </a:xfrm>
        </p:spPr>
        <p:txBody>
          <a:bodyPr/>
          <a:lstStyle/>
          <a:p>
            <a:r>
              <a:rPr lang="en-US" smtClean="0">
                <a:solidFill>
                  <a:srgbClr val="FF0000"/>
                </a:solidFill>
                <a:ea typeface="ＭＳ Ｐゴシック" charset="-128"/>
              </a:rPr>
              <a:t>Preliminaries: waves in periodic media</a:t>
            </a:r>
            <a:endParaRPr lang="en-US" smtClean="0">
              <a:ea typeface="ＭＳ Ｐゴシック" charset="-128"/>
            </a:endParaRPr>
          </a:p>
          <a:p>
            <a:r>
              <a:rPr lang="en-US" smtClean="0">
                <a:solidFill>
                  <a:schemeClr val="bg2"/>
                </a:solidFill>
                <a:ea typeface="ＭＳ Ｐゴシック" charset="-128"/>
              </a:rPr>
              <a:t>Photonic crystals in theory and practice</a:t>
            </a:r>
          </a:p>
          <a:p>
            <a:r>
              <a:rPr lang="en-US" smtClean="0">
                <a:solidFill>
                  <a:schemeClr val="bg2"/>
                </a:solidFill>
                <a:ea typeface="ＭＳ Ｐゴシック" charset="-128"/>
              </a:rPr>
              <a:t>Bulk crystal properties</a:t>
            </a:r>
          </a:p>
          <a:p>
            <a:r>
              <a:rPr lang="en-US" smtClean="0">
                <a:solidFill>
                  <a:schemeClr val="bg2"/>
                </a:solidFill>
                <a:ea typeface="ＭＳ Ｐゴシック" charset="-128"/>
              </a:rPr>
              <a:t>Intentional defects and devices</a:t>
            </a:r>
          </a:p>
          <a:p>
            <a:r>
              <a:rPr lang="en-US" smtClean="0">
                <a:solidFill>
                  <a:schemeClr val="bg2"/>
                </a:solidFill>
                <a:ea typeface="ＭＳ Ｐゴシック" charset="-128"/>
              </a:rPr>
              <a:t>Index-guiding and incomplete gaps</a:t>
            </a:r>
          </a:p>
          <a:p>
            <a:r>
              <a:rPr lang="en-US" smtClean="0">
                <a:solidFill>
                  <a:schemeClr val="bg2"/>
                </a:solidFill>
                <a:ea typeface="ＭＳ Ｐゴシック" charset="-128"/>
              </a:rPr>
              <a:t>Photonic-crystal fibers</a:t>
            </a:r>
          </a:p>
          <a:p>
            <a:r>
              <a:rPr lang="en-US" smtClean="0">
                <a:solidFill>
                  <a:schemeClr val="bg2"/>
                </a:solidFill>
                <a:ea typeface="ＭＳ Ｐゴシック" charset="-128"/>
              </a:rPr>
              <a:t>Perturbations, tuning, and disorder</a:t>
            </a:r>
            <a:endParaRPr lang="en-US" smtClean="0">
              <a:ea typeface="ＭＳ Ｐゴシック" charset="-128"/>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6"/>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Solving the Maxwell Eigenproblem: 3b</a:t>
            </a:r>
          </a:p>
        </p:txBody>
      </p:sp>
      <p:sp>
        <p:nvSpPr>
          <p:cNvPr id="16388" name="Oval 1027"/>
          <p:cNvSpPr>
            <a:spLocks noChangeArrowheads="1"/>
          </p:cNvSpPr>
          <p:nvPr/>
        </p:nvSpPr>
        <p:spPr bwMode="auto">
          <a:xfrm>
            <a:off x="1281113" y="1311275"/>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1</a:t>
            </a:r>
            <a:endParaRPr lang="en-US">
              <a:solidFill>
                <a:schemeClr val="bg2"/>
              </a:solidFill>
            </a:endParaRPr>
          </a:p>
        </p:txBody>
      </p:sp>
      <p:sp>
        <p:nvSpPr>
          <p:cNvPr id="16389" name="Text Box 1028"/>
          <p:cNvSpPr txBox="1">
            <a:spLocks noChangeArrowheads="1"/>
          </p:cNvSpPr>
          <p:nvPr/>
        </p:nvSpPr>
        <p:spPr bwMode="auto">
          <a:xfrm>
            <a:off x="1738313" y="1233488"/>
            <a:ext cx="5519737" cy="519112"/>
          </a:xfrm>
          <a:prstGeom prst="rect">
            <a:avLst/>
          </a:prstGeom>
          <a:noFill/>
          <a:ln w="9525">
            <a:noFill/>
            <a:miter lim="800000"/>
            <a:headEnd/>
            <a:tailEnd/>
          </a:ln>
        </p:spPr>
        <p:txBody>
          <a:bodyPr wrap="none">
            <a:spAutoFit/>
          </a:bodyPr>
          <a:lstStyle/>
          <a:p>
            <a:pPr eaLnBrk="0" hangingPunct="0"/>
            <a:r>
              <a:rPr lang="en-US">
                <a:solidFill>
                  <a:schemeClr val="bg2"/>
                </a:solidFill>
              </a:rPr>
              <a:t>Limit range of</a:t>
            </a:r>
            <a:r>
              <a:rPr lang="en-US" i="1">
                <a:solidFill>
                  <a:schemeClr val="bg2"/>
                </a:solidFill>
              </a:rPr>
              <a:t> </a:t>
            </a:r>
            <a:r>
              <a:rPr lang="en-US" sz="2800" b="1">
                <a:solidFill>
                  <a:schemeClr val="bg2"/>
                </a:solidFill>
              </a:rPr>
              <a:t>k</a:t>
            </a:r>
            <a:r>
              <a:rPr lang="en-US">
                <a:solidFill>
                  <a:schemeClr val="bg2"/>
                </a:solidFill>
              </a:rPr>
              <a:t>: irreducible Brillouin zone</a:t>
            </a:r>
          </a:p>
        </p:txBody>
      </p:sp>
      <p:sp>
        <p:nvSpPr>
          <p:cNvPr id="16390" name="Oval 1029"/>
          <p:cNvSpPr>
            <a:spLocks noChangeArrowheads="1"/>
          </p:cNvSpPr>
          <p:nvPr/>
        </p:nvSpPr>
        <p:spPr bwMode="auto">
          <a:xfrm>
            <a:off x="1281113" y="1928813"/>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2</a:t>
            </a:r>
            <a:endParaRPr lang="en-US">
              <a:solidFill>
                <a:schemeClr val="bg2"/>
              </a:solidFill>
            </a:endParaRPr>
          </a:p>
        </p:txBody>
      </p:sp>
      <p:sp>
        <p:nvSpPr>
          <p:cNvPr id="16391" name="Text Box 1030"/>
          <p:cNvSpPr txBox="1">
            <a:spLocks noChangeArrowheads="1"/>
          </p:cNvSpPr>
          <p:nvPr/>
        </p:nvSpPr>
        <p:spPr bwMode="auto">
          <a:xfrm>
            <a:off x="1722438" y="1905000"/>
            <a:ext cx="6354762" cy="457200"/>
          </a:xfrm>
          <a:prstGeom prst="rect">
            <a:avLst/>
          </a:prstGeom>
          <a:noFill/>
          <a:ln w="9525">
            <a:noFill/>
            <a:miter lim="800000"/>
            <a:headEnd/>
            <a:tailEnd/>
          </a:ln>
        </p:spPr>
        <p:txBody>
          <a:bodyPr wrap="none">
            <a:spAutoFit/>
          </a:bodyPr>
          <a:lstStyle/>
          <a:p>
            <a:pPr eaLnBrk="0" hangingPunct="0"/>
            <a:r>
              <a:rPr lang="en-US">
                <a:solidFill>
                  <a:schemeClr val="bg2"/>
                </a:solidFill>
              </a:rPr>
              <a:t>Limit degrees of freedom: expand </a:t>
            </a:r>
            <a:r>
              <a:rPr lang="en-US" b="1">
                <a:solidFill>
                  <a:schemeClr val="bg2"/>
                </a:solidFill>
              </a:rPr>
              <a:t>H</a:t>
            </a:r>
            <a:r>
              <a:rPr lang="en-US">
                <a:solidFill>
                  <a:schemeClr val="bg2"/>
                </a:solidFill>
              </a:rPr>
              <a:t> in finite basis</a:t>
            </a:r>
          </a:p>
        </p:txBody>
      </p:sp>
      <p:sp>
        <p:nvSpPr>
          <p:cNvPr id="16392" name="Oval 1031"/>
          <p:cNvSpPr>
            <a:spLocks noChangeArrowheads="1"/>
          </p:cNvSpPr>
          <p:nvPr/>
        </p:nvSpPr>
        <p:spPr bwMode="auto">
          <a:xfrm>
            <a:off x="1281113" y="2538413"/>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3</a:t>
            </a:r>
            <a:endParaRPr lang="en-US"/>
          </a:p>
        </p:txBody>
      </p:sp>
      <p:sp>
        <p:nvSpPr>
          <p:cNvPr id="16393" name="Text Box 1032"/>
          <p:cNvSpPr txBox="1">
            <a:spLocks noChangeArrowheads="1"/>
          </p:cNvSpPr>
          <p:nvPr/>
        </p:nvSpPr>
        <p:spPr bwMode="auto">
          <a:xfrm>
            <a:off x="1738313" y="2514600"/>
            <a:ext cx="6216650" cy="457200"/>
          </a:xfrm>
          <a:prstGeom prst="rect">
            <a:avLst/>
          </a:prstGeom>
          <a:noFill/>
          <a:ln w="9525">
            <a:noFill/>
            <a:miter lim="800000"/>
            <a:headEnd/>
            <a:tailEnd/>
          </a:ln>
        </p:spPr>
        <p:txBody>
          <a:bodyPr wrap="none">
            <a:spAutoFit/>
          </a:bodyPr>
          <a:lstStyle/>
          <a:p>
            <a:pPr eaLnBrk="0" hangingPunct="0"/>
            <a:r>
              <a:rPr lang="en-US"/>
              <a:t>Efficiently solve eigenproblem: iterative methods</a:t>
            </a:r>
          </a:p>
        </p:txBody>
      </p:sp>
      <p:graphicFrame>
        <p:nvGraphicFramePr>
          <p:cNvPr id="16386" name="Object 2"/>
          <p:cNvGraphicFramePr>
            <a:graphicFrameLocks noChangeAspect="1"/>
          </p:cNvGraphicFramePr>
          <p:nvPr/>
        </p:nvGraphicFramePr>
        <p:xfrm>
          <a:off x="3657600" y="3200400"/>
          <a:ext cx="2057400" cy="431800"/>
        </p:xfrm>
        <a:graphic>
          <a:graphicData uri="http://schemas.openxmlformats.org/presentationml/2006/ole">
            <p:oleObj spid="_x0000_s16386" name="Equation" r:id="rId3" imgW="2057400" imgH="431800" progId="Equation.3">
              <p:embed/>
            </p:oleObj>
          </a:graphicData>
        </a:graphic>
      </p:graphicFrame>
      <p:sp>
        <p:nvSpPr>
          <p:cNvPr id="16394" name="Text Box 1034"/>
          <p:cNvSpPr txBox="1">
            <a:spLocks noChangeArrowheads="1"/>
          </p:cNvSpPr>
          <p:nvPr/>
        </p:nvSpPr>
        <p:spPr bwMode="auto">
          <a:xfrm>
            <a:off x="1203325" y="3841750"/>
            <a:ext cx="7648575" cy="1187450"/>
          </a:xfrm>
          <a:prstGeom prst="rect">
            <a:avLst/>
          </a:prstGeom>
          <a:noFill/>
          <a:ln w="9525">
            <a:noFill/>
            <a:miter lim="800000"/>
            <a:headEnd/>
            <a:tailEnd/>
          </a:ln>
        </p:spPr>
        <p:txBody>
          <a:bodyPr wrap="none">
            <a:spAutoFit/>
          </a:bodyPr>
          <a:lstStyle/>
          <a:p>
            <a:pPr eaLnBrk="0" hangingPunct="0"/>
            <a:r>
              <a:rPr lang="en-US">
                <a:solidFill>
                  <a:schemeClr val="accent2"/>
                </a:solidFill>
              </a:rPr>
              <a:t>Many iterative methods</a:t>
            </a:r>
            <a:r>
              <a:rPr lang="en-US"/>
              <a:t>:</a:t>
            </a:r>
          </a:p>
          <a:p>
            <a:pPr eaLnBrk="0" hangingPunct="0"/>
            <a:r>
              <a:rPr lang="en-US"/>
              <a:t>	— Arnoldi, Lanczos, Davidson, Jacobi-Davidson, …,</a:t>
            </a:r>
          </a:p>
          <a:p>
            <a:pPr eaLnBrk="0" hangingPunct="0"/>
            <a:r>
              <a:rPr lang="en-US"/>
              <a:t>	     Rayleigh-quotient minimization</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1026"/>
          <p:cNvSpPr>
            <a:spLocks noGrp="1" noChangeArrowheads="1"/>
          </p:cNvSpPr>
          <p:nvPr>
            <p:ph type="title"/>
          </p:nvPr>
        </p:nvSpPr>
        <p:spPr>
          <a:xfrm>
            <a:off x="0" y="76200"/>
            <a:ext cx="9144000" cy="1143000"/>
          </a:xfrm>
        </p:spPr>
        <p:txBody>
          <a:bodyPr/>
          <a:lstStyle/>
          <a:p>
            <a:r>
              <a:rPr lang="en-US" smtClean="0">
                <a:solidFill>
                  <a:schemeClr val="accent2"/>
                </a:solidFill>
                <a:ea typeface="ＭＳ Ｐゴシック" charset="-128"/>
              </a:rPr>
              <a:t>Solving the Maxwell Eigenproblem: 3c</a:t>
            </a:r>
          </a:p>
        </p:txBody>
      </p:sp>
      <p:sp>
        <p:nvSpPr>
          <p:cNvPr id="17413" name="Oval 1027"/>
          <p:cNvSpPr>
            <a:spLocks noChangeArrowheads="1"/>
          </p:cNvSpPr>
          <p:nvPr/>
        </p:nvSpPr>
        <p:spPr bwMode="auto">
          <a:xfrm>
            <a:off x="1281113" y="1311275"/>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1</a:t>
            </a:r>
            <a:endParaRPr lang="en-US">
              <a:solidFill>
                <a:schemeClr val="bg2"/>
              </a:solidFill>
            </a:endParaRPr>
          </a:p>
        </p:txBody>
      </p:sp>
      <p:sp>
        <p:nvSpPr>
          <p:cNvPr id="17414" name="Text Box 1028"/>
          <p:cNvSpPr txBox="1">
            <a:spLocks noChangeArrowheads="1"/>
          </p:cNvSpPr>
          <p:nvPr/>
        </p:nvSpPr>
        <p:spPr bwMode="auto">
          <a:xfrm>
            <a:off x="1738313" y="1233488"/>
            <a:ext cx="5519737" cy="519112"/>
          </a:xfrm>
          <a:prstGeom prst="rect">
            <a:avLst/>
          </a:prstGeom>
          <a:noFill/>
          <a:ln w="9525">
            <a:noFill/>
            <a:miter lim="800000"/>
            <a:headEnd/>
            <a:tailEnd/>
          </a:ln>
        </p:spPr>
        <p:txBody>
          <a:bodyPr wrap="none">
            <a:spAutoFit/>
          </a:bodyPr>
          <a:lstStyle/>
          <a:p>
            <a:pPr eaLnBrk="0" hangingPunct="0"/>
            <a:r>
              <a:rPr lang="en-US">
                <a:solidFill>
                  <a:schemeClr val="bg2"/>
                </a:solidFill>
              </a:rPr>
              <a:t>Limit range of</a:t>
            </a:r>
            <a:r>
              <a:rPr lang="en-US" i="1">
                <a:solidFill>
                  <a:schemeClr val="bg2"/>
                </a:solidFill>
              </a:rPr>
              <a:t> </a:t>
            </a:r>
            <a:r>
              <a:rPr lang="en-US" sz="2800" b="1">
                <a:solidFill>
                  <a:schemeClr val="bg2"/>
                </a:solidFill>
              </a:rPr>
              <a:t>k</a:t>
            </a:r>
            <a:r>
              <a:rPr lang="en-US">
                <a:solidFill>
                  <a:schemeClr val="bg2"/>
                </a:solidFill>
              </a:rPr>
              <a:t>: irreducible Brillouin zone</a:t>
            </a:r>
          </a:p>
        </p:txBody>
      </p:sp>
      <p:sp>
        <p:nvSpPr>
          <p:cNvPr id="17415" name="Oval 1029"/>
          <p:cNvSpPr>
            <a:spLocks noChangeArrowheads="1"/>
          </p:cNvSpPr>
          <p:nvPr/>
        </p:nvSpPr>
        <p:spPr bwMode="auto">
          <a:xfrm>
            <a:off x="1281113" y="1928813"/>
            <a:ext cx="381000" cy="381000"/>
          </a:xfrm>
          <a:prstGeom prst="ellipse">
            <a:avLst/>
          </a:prstGeom>
          <a:solidFill>
            <a:srgbClr val="FFFFCC"/>
          </a:solidFill>
          <a:ln w="9525">
            <a:solidFill>
              <a:schemeClr val="bg2"/>
            </a:solidFill>
            <a:round/>
            <a:headEnd/>
            <a:tailEnd/>
          </a:ln>
        </p:spPr>
        <p:txBody>
          <a:bodyPr wrap="none" anchor="ctr"/>
          <a:lstStyle/>
          <a:p>
            <a:pPr algn="ctr" eaLnBrk="0" hangingPunct="0"/>
            <a:r>
              <a:rPr lang="en-US" sz="2000" b="1">
                <a:solidFill>
                  <a:schemeClr val="bg2"/>
                </a:solidFill>
              </a:rPr>
              <a:t>2</a:t>
            </a:r>
            <a:endParaRPr lang="en-US">
              <a:solidFill>
                <a:schemeClr val="bg2"/>
              </a:solidFill>
            </a:endParaRPr>
          </a:p>
        </p:txBody>
      </p:sp>
      <p:sp>
        <p:nvSpPr>
          <p:cNvPr id="17416" name="Text Box 1030"/>
          <p:cNvSpPr txBox="1">
            <a:spLocks noChangeArrowheads="1"/>
          </p:cNvSpPr>
          <p:nvPr/>
        </p:nvSpPr>
        <p:spPr bwMode="auto">
          <a:xfrm>
            <a:off x="1722438" y="1905000"/>
            <a:ext cx="6354762" cy="457200"/>
          </a:xfrm>
          <a:prstGeom prst="rect">
            <a:avLst/>
          </a:prstGeom>
          <a:noFill/>
          <a:ln w="9525">
            <a:noFill/>
            <a:miter lim="800000"/>
            <a:headEnd/>
            <a:tailEnd/>
          </a:ln>
        </p:spPr>
        <p:txBody>
          <a:bodyPr wrap="none">
            <a:spAutoFit/>
          </a:bodyPr>
          <a:lstStyle/>
          <a:p>
            <a:pPr eaLnBrk="0" hangingPunct="0"/>
            <a:r>
              <a:rPr lang="en-US">
                <a:solidFill>
                  <a:schemeClr val="bg2"/>
                </a:solidFill>
              </a:rPr>
              <a:t>Limit degrees of freedom: expand </a:t>
            </a:r>
            <a:r>
              <a:rPr lang="en-US" b="1">
                <a:solidFill>
                  <a:schemeClr val="bg2"/>
                </a:solidFill>
              </a:rPr>
              <a:t>H</a:t>
            </a:r>
            <a:r>
              <a:rPr lang="en-US">
                <a:solidFill>
                  <a:schemeClr val="bg2"/>
                </a:solidFill>
              </a:rPr>
              <a:t> in finite basis</a:t>
            </a:r>
          </a:p>
        </p:txBody>
      </p:sp>
      <p:sp>
        <p:nvSpPr>
          <p:cNvPr id="17417" name="Oval 1031"/>
          <p:cNvSpPr>
            <a:spLocks noChangeArrowheads="1"/>
          </p:cNvSpPr>
          <p:nvPr/>
        </p:nvSpPr>
        <p:spPr bwMode="auto">
          <a:xfrm>
            <a:off x="1281113" y="2538413"/>
            <a:ext cx="381000" cy="381000"/>
          </a:xfrm>
          <a:prstGeom prst="ellipse">
            <a:avLst/>
          </a:prstGeom>
          <a:solidFill>
            <a:srgbClr val="FFFF00"/>
          </a:solidFill>
          <a:ln w="9525">
            <a:solidFill>
              <a:schemeClr val="bg2"/>
            </a:solidFill>
            <a:round/>
            <a:headEnd/>
            <a:tailEnd/>
          </a:ln>
        </p:spPr>
        <p:txBody>
          <a:bodyPr wrap="none" anchor="ctr"/>
          <a:lstStyle/>
          <a:p>
            <a:pPr algn="ctr" eaLnBrk="0" hangingPunct="0"/>
            <a:r>
              <a:rPr lang="en-US" sz="2000" b="1"/>
              <a:t>3</a:t>
            </a:r>
            <a:endParaRPr lang="en-US"/>
          </a:p>
        </p:txBody>
      </p:sp>
      <p:sp>
        <p:nvSpPr>
          <p:cNvPr id="17418" name="Text Box 1032"/>
          <p:cNvSpPr txBox="1">
            <a:spLocks noChangeArrowheads="1"/>
          </p:cNvSpPr>
          <p:nvPr/>
        </p:nvSpPr>
        <p:spPr bwMode="auto">
          <a:xfrm>
            <a:off x="1738313" y="2514600"/>
            <a:ext cx="6216650" cy="457200"/>
          </a:xfrm>
          <a:prstGeom prst="rect">
            <a:avLst/>
          </a:prstGeom>
          <a:noFill/>
          <a:ln w="9525">
            <a:noFill/>
            <a:miter lim="800000"/>
            <a:headEnd/>
            <a:tailEnd/>
          </a:ln>
        </p:spPr>
        <p:txBody>
          <a:bodyPr wrap="none">
            <a:spAutoFit/>
          </a:bodyPr>
          <a:lstStyle/>
          <a:p>
            <a:pPr eaLnBrk="0" hangingPunct="0"/>
            <a:r>
              <a:rPr lang="en-US"/>
              <a:t>Efficiently solve eigenproblem: iterative methods</a:t>
            </a:r>
          </a:p>
        </p:txBody>
      </p:sp>
      <p:graphicFrame>
        <p:nvGraphicFramePr>
          <p:cNvPr id="17410" name="Object 2"/>
          <p:cNvGraphicFramePr>
            <a:graphicFrameLocks noChangeAspect="1"/>
          </p:cNvGraphicFramePr>
          <p:nvPr/>
        </p:nvGraphicFramePr>
        <p:xfrm>
          <a:off x="3657600" y="3200400"/>
          <a:ext cx="2057400" cy="431800"/>
        </p:xfrm>
        <a:graphic>
          <a:graphicData uri="http://schemas.openxmlformats.org/presentationml/2006/ole">
            <p:oleObj spid="_x0000_s17410" name="Equation" r:id="rId3" imgW="2057400" imgH="431800" progId="Equation.3">
              <p:embed/>
            </p:oleObj>
          </a:graphicData>
        </a:graphic>
      </p:graphicFrame>
      <p:sp>
        <p:nvSpPr>
          <p:cNvPr id="17419" name="Text Box 1034"/>
          <p:cNvSpPr txBox="1">
            <a:spLocks noChangeArrowheads="1"/>
          </p:cNvSpPr>
          <p:nvPr/>
        </p:nvSpPr>
        <p:spPr bwMode="auto">
          <a:xfrm>
            <a:off x="1203325" y="3841750"/>
            <a:ext cx="7648575" cy="1187450"/>
          </a:xfrm>
          <a:prstGeom prst="rect">
            <a:avLst/>
          </a:prstGeom>
          <a:noFill/>
          <a:ln w="9525">
            <a:noFill/>
            <a:miter lim="800000"/>
            <a:headEnd/>
            <a:tailEnd/>
          </a:ln>
        </p:spPr>
        <p:txBody>
          <a:bodyPr wrap="none">
            <a:spAutoFit/>
          </a:bodyPr>
          <a:lstStyle/>
          <a:p>
            <a:pPr eaLnBrk="0" hangingPunct="0"/>
            <a:r>
              <a:rPr lang="en-US">
                <a:solidFill>
                  <a:schemeClr val="bg2"/>
                </a:solidFill>
              </a:rPr>
              <a:t>Many iterative methods:</a:t>
            </a:r>
          </a:p>
          <a:p>
            <a:pPr eaLnBrk="0" hangingPunct="0"/>
            <a:r>
              <a:rPr lang="en-US">
                <a:solidFill>
                  <a:schemeClr val="bg2"/>
                </a:solidFill>
              </a:rPr>
              <a:t>	— Arnoldi, Lanczos, Davidson, Jacobi-Davidson, …,</a:t>
            </a:r>
            <a:endParaRPr lang="en-US"/>
          </a:p>
          <a:p>
            <a:pPr eaLnBrk="0" hangingPunct="0"/>
            <a:r>
              <a:rPr lang="en-US"/>
              <a:t>	     </a:t>
            </a:r>
            <a:r>
              <a:rPr lang="en-US">
                <a:solidFill>
                  <a:schemeClr val="accent2"/>
                </a:solidFill>
              </a:rPr>
              <a:t>Rayleigh-quotient minimization</a:t>
            </a:r>
            <a:endParaRPr lang="en-US"/>
          </a:p>
        </p:txBody>
      </p:sp>
      <p:sp>
        <p:nvSpPr>
          <p:cNvPr id="17420" name="Text Box 1035"/>
          <p:cNvSpPr txBox="1">
            <a:spLocks noChangeArrowheads="1"/>
          </p:cNvSpPr>
          <p:nvPr/>
        </p:nvSpPr>
        <p:spPr bwMode="auto">
          <a:xfrm>
            <a:off x="1311275" y="5194300"/>
            <a:ext cx="7396163" cy="461963"/>
          </a:xfrm>
          <a:prstGeom prst="rect">
            <a:avLst/>
          </a:prstGeom>
          <a:noFill/>
          <a:ln w="9525">
            <a:noFill/>
            <a:miter lim="800000"/>
            <a:headEnd/>
            <a:tailEnd/>
          </a:ln>
        </p:spPr>
        <p:txBody>
          <a:bodyPr wrap="none">
            <a:spAutoFit/>
          </a:bodyPr>
          <a:lstStyle/>
          <a:p>
            <a:pPr eaLnBrk="0" hangingPunct="0"/>
            <a:r>
              <a:rPr lang="en-US"/>
              <a:t>for </a:t>
            </a:r>
            <a:r>
              <a:rPr lang="en-US">
                <a:solidFill>
                  <a:schemeClr val="accent2"/>
                </a:solidFill>
              </a:rPr>
              <a:t>Hermitian</a:t>
            </a:r>
            <a:r>
              <a:rPr lang="en-US"/>
              <a:t> matrices, smallest eigenvalue </a:t>
            </a:r>
            <a:r>
              <a:rPr lang="en-US">
                <a:latin typeface="Symbol" pitchFamily="18" charset="2"/>
              </a:rPr>
              <a:t>ω</a:t>
            </a:r>
            <a:r>
              <a:rPr lang="en-US" baseline="-25000"/>
              <a:t>0</a:t>
            </a:r>
            <a:r>
              <a:rPr lang="en-US"/>
              <a:t> </a:t>
            </a:r>
            <a:r>
              <a:rPr lang="en-US">
                <a:solidFill>
                  <a:schemeClr val="accent2"/>
                </a:solidFill>
              </a:rPr>
              <a:t>minimizes</a:t>
            </a:r>
            <a:r>
              <a:rPr lang="en-US"/>
              <a:t>:</a:t>
            </a:r>
          </a:p>
        </p:txBody>
      </p:sp>
      <p:graphicFrame>
        <p:nvGraphicFramePr>
          <p:cNvPr id="17411" name="Object 3"/>
          <p:cNvGraphicFramePr>
            <a:graphicFrameLocks noChangeAspect="1"/>
          </p:cNvGraphicFramePr>
          <p:nvPr/>
        </p:nvGraphicFramePr>
        <p:xfrm>
          <a:off x="1676400" y="5715000"/>
          <a:ext cx="2743200" cy="977900"/>
        </p:xfrm>
        <a:graphic>
          <a:graphicData uri="http://schemas.openxmlformats.org/presentationml/2006/ole">
            <p:oleObj spid="_x0000_s17411" name="Equation" r:id="rId4" imgW="2743200" imgH="977900" progId="Equation.3">
              <p:embed/>
            </p:oleObj>
          </a:graphicData>
        </a:graphic>
      </p:graphicFrame>
      <p:sp>
        <p:nvSpPr>
          <p:cNvPr id="17421" name="Text Box 1037"/>
          <p:cNvSpPr txBox="1">
            <a:spLocks noChangeArrowheads="1"/>
          </p:cNvSpPr>
          <p:nvPr/>
        </p:nvSpPr>
        <p:spPr bwMode="auto">
          <a:xfrm>
            <a:off x="4962525" y="5791200"/>
            <a:ext cx="3614738" cy="822325"/>
          </a:xfrm>
          <a:prstGeom prst="rect">
            <a:avLst/>
          </a:prstGeom>
          <a:noFill/>
          <a:ln w="9525">
            <a:noFill/>
            <a:miter lim="800000"/>
            <a:headEnd/>
            <a:tailEnd/>
          </a:ln>
        </p:spPr>
        <p:txBody>
          <a:bodyPr wrap="none">
            <a:spAutoFit/>
          </a:bodyPr>
          <a:lstStyle/>
          <a:p>
            <a:pPr algn="ctr" eaLnBrk="0" hangingPunct="0"/>
            <a:r>
              <a:rPr lang="en-US"/>
              <a:t>minimize by </a:t>
            </a:r>
            <a:r>
              <a:rPr lang="en-US">
                <a:solidFill>
                  <a:srgbClr val="FF0000"/>
                </a:solidFill>
              </a:rPr>
              <a:t>preconditioned</a:t>
            </a:r>
            <a:endParaRPr lang="en-US"/>
          </a:p>
          <a:p>
            <a:pPr algn="ctr" eaLnBrk="0" hangingPunct="0"/>
            <a:r>
              <a:rPr lang="en-US">
                <a:solidFill>
                  <a:srgbClr val="FF0000"/>
                </a:solidFill>
              </a:rPr>
              <a:t> conjugate-gradient</a:t>
            </a:r>
            <a:r>
              <a:rPr lang="en-US"/>
              <a:t>  </a:t>
            </a:r>
            <a:r>
              <a:rPr lang="en-US" sz="2000"/>
              <a:t>(or…)</a:t>
            </a:r>
            <a:endParaRPr lang="en-US"/>
          </a:p>
        </p:txBody>
      </p:sp>
      <p:sp>
        <p:nvSpPr>
          <p:cNvPr id="17422" name="Text Box 1038"/>
          <p:cNvSpPr txBox="1">
            <a:spLocks noChangeArrowheads="1"/>
          </p:cNvSpPr>
          <p:nvPr/>
        </p:nvSpPr>
        <p:spPr bwMode="auto">
          <a:xfrm>
            <a:off x="176213" y="5835650"/>
            <a:ext cx="1263650" cy="641350"/>
          </a:xfrm>
          <a:prstGeom prst="rect">
            <a:avLst/>
          </a:prstGeom>
          <a:noFill/>
          <a:ln w="9525">
            <a:noFill/>
            <a:miter lim="800000"/>
            <a:headEnd/>
            <a:tailEnd/>
          </a:ln>
        </p:spPr>
        <p:txBody>
          <a:bodyPr wrap="none">
            <a:spAutoFit/>
          </a:bodyPr>
          <a:lstStyle/>
          <a:p>
            <a:pPr algn="ctr" eaLnBrk="0" hangingPunct="0"/>
            <a:r>
              <a:rPr lang="ja-JP" altLang="en-US" sz="1800">
                <a:solidFill>
                  <a:srgbClr val="FF0000"/>
                </a:solidFill>
              </a:rPr>
              <a:t>“</a:t>
            </a:r>
            <a:r>
              <a:rPr lang="en-US" altLang="ja-JP" sz="1800">
                <a:solidFill>
                  <a:srgbClr val="FF0000"/>
                </a:solidFill>
              </a:rPr>
              <a:t>variational</a:t>
            </a:r>
          </a:p>
          <a:p>
            <a:pPr algn="ctr" eaLnBrk="0" hangingPunct="0"/>
            <a:r>
              <a:rPr lang="en-US" sz="1800">
                <a:solidFill>
                  <a:srgbClr val="FF0000"/>
                </a:solidFill>
              </a:rPr>
              <a:t>theorem</a:t>
            </a:r>
            <a:r>
              <a:rPr lang="ja-JP" altLang="en-US" sz="1800">
                <a:solidFill>
                  <a:srgbClr val="FF0000"/>
                </a:solidFill>
              </a:rPr>
              <a:t>”</a:t>
            </a:r>
            <a:endParaRPr lang="en-US" sz="1800">
              <a:solidFill>
                <a:srgbClr val="FF000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65539" name="Rectangle 1027"/>
          <p:cNvSpPr>
            <a:spLocks noGrp="1" noChangeArrowheads="1"/>
          </p:cNvSpPr>
          <p:nvPr>
            <p:ph type="body" idx="1"/>
          </p:nvPr>
        </p:nvSpPr>
        <p:spPr>
          <a:xfrm>
            <a:off x="685800" y="1600200"/>
            <a:ext cx="7772400" cy="4114800"/>
          </a:xfrm>
        </p:spPr>
        <p:txBody>
          <a:bodyPr/>
          <a:lstStyle/>
          <a:p>
            <a:r>
              <a:rPr lang="en-US" smtClean="0">
                <a:solidFill>
                  <a:schemeClr val="bg2"/>
                </a:solidFill>
                <a:ea typeface="ＭＳ Ｐゴシック" charset="-128"/>
              </a:rPr>
              <a:t>Preliminaries: waves in periodic media</a:t>
            </a:r>
          </a:p>
          <a:p>
            <a:r>
              <a:rPr lang="en-US" smtClean="0">
                <a:solidFill>
                  <a:srgbClr val="FF0000"/>
                </a:solidFill>
                <a:ea typeface="ＭＳ Ｐゴシック" charset="-128"/>
              </a:rPr>
              <a:t>Photonic crystals in theory and practice</a:t>
            </a:r>
            <a:endParaRPr lang="en-US" smtClean="0">
              <a:solidFill>
                <a:schemeClr val="bg2"/>
              </a:solidFill>
              <a:ea typeface="ＭＳ Ｐゴシック" charset="-128"/>
            </a:endParaRPr>
          </a:p>
          <a:p>
            <a:r>
              <a:rPr lang="en-US" smtClean="0">
                <a:solidFill>
                  <a:schemeClr val="bg2"/>
                </a:solidFill>
                <a:ea typeface="ＭＳ Ｐゴシック" charset="-128"/>
              </a:rPr>
              <a:t>Bulk crystal properties</a:t>
            </a:r>
          </a:p>
          <a:p>
            <a:r>
              <a:rPr lang="en-US" smtClean="0">
                <a:solidFill>
                  <a:schemeClr val="bg2"/>
                </a:solidFill>
                <a:ea typeface="ＭＳ Ｐゴシック" charset="-128"/>
              </a:rPr>
              <a:t>Intentional defects and devices</a:t>
            </a:r>
          </a:p>
          <a:p>
            <a:r>
              <a:rPr lang="en-US" smtClean="0">
                <a:solidFill>
                  <a:schemeClr val="bg2"/>
                </a:solidFill>
                <a:ea typeface="ＭＳ Ｐゴシック" charset="-128"/>
              </a:rPr>
              <a:t>Index-guiding and incomplete gaps</a:t>
            </a:r>
          </a:p>
          <a:p>
            <a:r>
              <a:rPr lang="en-US" smtClean="0">
                <a:solidFill>
                  <a:schemeClr val="bg2"/>
                </a:solidFill>
                <a:ea typeface="ＭＳ Ｐゴシック" charset="-128"/>
              </a:rPr>
              <a:t>Photonic-crystal fibers</a:t>
            </a:r>
          </a:p>
          <a:p>
            <a:r>
              <a:rPr lang="en-US" smtClean="0">
                <a:solidFill>
                  <a:schemeClr val="bg2"/>
                </a:solidFill>
                <a:ea typeface="ＭＳ Ｐゴシック" charset="-128"/>
              </a:rPr>
              <a:t>Perturbations, tuning, and disorder</a:t>
            </a:r>
            <a:endParaRPr lang="en-US" smtClean="0">
              <a:ea typeface="ＭＳ Ｐゴシック" charset="-128"/>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28600"/>
            <a:ext cx="7772400" cy="1143000"/>
          </a:xfrm>
        </p:spPr>
        <p:txBody>
          <a:bodyPr/>
          <a:lstStyle/>
          <a:p>
            <a:r>
              <a:rPr lang="en-US" sz="3200" smtClean="0">
                <a:ea typeface="ＭＳ Ｐゴシック" charset="-128"/>
              </a:rPr>
              <a:t>2d periodicity, </a:t>
            </a:r>
            <a:r>
              <a:rPr lang="en-US" sz="3200" i="1" smtClean="0">
                <a:latin typeface="Symbol" pitchFamily="18" charset="2"/>
                <a:ea typeface="ＭＳ Ｐゴシック" charset="-128"/>
              </a:rPr>
              <a:t>ε</a:t>
            </a:r>
            <a:r>
              <a:rPr lang="en-US" sz="3200" smtClean="0">
                <a:ea typeface="ＭＳ Ｐゴシック" charset="-128"/>
              </a:rPr>
              <a:t>=12:1</a:t>
            </a:r>
          </a:p>
        </p:txBody>
      </p:sp>
      <p:sp>
        <p:nvSpPr>
          <p:cNvPr id="66563" name="Text Box 7"/>
          <p:cNvSpPr txBox="1">
            <a:spLocks noChangeArrowheads="1"/>
          </p:cNvSpPr>
          <p:nvPr/>
        </p:nvSpPr>
        <p:spPr bwMode="auto">
          <a:xfrm>
            <a:off x="5192713" y="5486400"/>
            <a:ext cx="369887" cy="457200"/>
          </a:xfrm>
          <a:prstGeom prst="rect">
            <a:avLst/>
          </a:prstGeom>
          <a:noFill/>
          <a:ln w="9525">
            <a:noFill/>
            <a:miter lim="800000"/>
            <a:headEnd/>
            <a:tailEnd/>
          </a:ln>
        </p:spPr>
        <p:txBody>
          <a:bodyPr wrap="none">
            <a:spAutoFit/>
          </a:bodyPr>
          <a:lstStyle/>
          <a:p>
            <a:pPr eaLnBrk="0" hangingPunct="0"/>
            <a:r>
              <a:rPr lang="en-US" i="1">
                <a:solidFill>
                  <a:schemeClr val="accent2"/>
                </a:solidFill>
              </a:rPr>
              <a:t>E</a:t>
            </a:r>
            <a:endParaRPr lang="en-US">
              <a:solidFill>
                <a:schemeClr val="accent2"/>
              </a:solidFill>
            </a:endParaRPr>
          </a:p>
        </p:txBody>
      </p:sp>
      <p:sp>
        <p:nvSpPr>
          <p:cNvPr id="66564" name="Text Box 8"/>
          <p:cNvSpPr txBox="1">
            <a:spLocks noChangeArrowheads="1"/>
          </p:cNvSpPr>
          <p:nvPr/>
        </p:nvSpPr>
        <p:spPr bwMode="auto">
          <a:xfrm>
            <a:off x="5257800" y="6019800"/>
            <a:ext cx="404813" cy="457200"/>
          </a:xfrm>
          <a:prstGeom prst="rect">
            <a:avLst/>
          </a:prstGeom>
          <a:noFill/>
          <a:ln w="9525">
            <a:noFill/>
            <a:miter lim="800000"/>
            <a:headEnd/>
            <a:tailEnd/>
          </a:ln>
        </p:spPr>
        <p:txBody>
          <a:bodyPr wrap="none">
            <a:spAutoFit/>
          </a:bodyPr>
          <a:lstStyle/>
          <a:p>
            <a:pPr eaLnBrk="0" hangingPunct="0"/>
            <a:r>
              <a:rPr lang="en-US" i="1">
                <a:solidFill>
                  <a:schemeClr val="accent2"/>
                </a:solidFill>
              </a:rPr>
              <a:t>H</a:t>
            </a:r>
            <a:endParaRPr lang="en-US">
              <a:solidFill>
                <a:schemeClr val="accent2"/>
              </a:solidFill>
            </a:endParaRPr>
          </a:p>
        </p:txBody>
      </p:sp>
      <p:sp>
        <p:nvSpPr>
          <p:cNvPr id="66565" name="Line 9"/>
          <p:cNvSpPr>
            <a:spLocks noChangeShapeType="1"/>
          </p:cNvSpPr>
          <p:nvPr/>
        </p:nvSpPr>
        <p:spPr bwMode="auto">
          <a:xfrm flipV="1">
            <a:off x="4724400" y="6019800"/>
            <a:ext cx="533400" cy="457200"/>
          </a:xfrm>
          <a:prstGeom prst="line">
            <a:avLst/>
          </a:prstGeom>
          <a:noFill/>
          <a:ln w="9525">
            <a:solidFill>
              <a:schemeClr val="accent2"/>
            </a:solidFill>
            <a:round/>
            <a:headEnd/>
            <a:tailEnd type="triangle" w="med" len="med"/>
          </a:ln>
        </p:spPr>
        <p:txBody>
          <a:bodyPr wrap="none" anchor="ctr"/>
          <a:lstStyle/>
          <a:p>
            <a:endParaRPr lang="cs-CZ"/>
          </a:p>
        </p:txBody>
      </p:sp>
      <p:pic>
        <p:nvPicPr>
          <p:cNvPr id="66566" name="Picture 10"/>
          <p:cNvPicPr>
            <a:picLocks noChangeAspect="1" noChangeArrowheads="1"/>
          </p:cNvPicPr>
          <p:nvPr/>
        </p:nvPicPr>
        <p:blipFill>
          <a:blip r:embed="rId2"/>
          <a:srcRect/>
          <a:stretch>
            <a:fillRect/>
          </a:stretch>
        </p:blipFill>
        <p:spPr bwMode="auto">
          <a:xfrm>
            <a:off x="4953000" y="5562600"/>
            <a:ext cx="203200" cy="215900"/>
          </a:xfrm>
          <a:prstGeom prst="rect">
            <a:avLst/>
          </a:prstGeom>
          <a:noFill/>
          <a:ln w="9525">
            <a:noFill/>
            <a:miter lim="800000"/>
            <a:headEnd/>
            <a:tailEnd/>
          </a:ln>
        </p:spPr>
      </p:pic>
      <p:sp>
        <p:nvSpPr>
          <p:cNvPr id="66567" name="Text Box 15"/>
          <p:cNvSpPr txBox="1">
            <a:spLocks noChangeArrowheads="1"/>
          </p:cNvSpPr>
          <p:nvPr/>
        </p:nvSpPr>
        <p:spPr bwMode="auto">
          <a:xfrm>
            <a:off x="3962400" y="5638800"/>
            <a:ext cx="717550" cy="519113"/>
          </a:xfrm>
          <a:prstGeom prst="rect">
            <a:avLst/>
          </a:prstGeom>
          <a:noFill/>
          <a:ln w="9525">
            <a:noFill/>
            <a:miter lim="800000"/>
            <a:headEnd/>
            <a:tailEnd/>
          </a:ln>
        </p:spPr>
        <p:txBody>
          <a:bodyPr wrap="none">
            <a:spAutoFit/>
          </a:bodyPr>
          <a:lstStyle/>
          <a:p>
            <a:pPr eaLnBrk="0" hangingPunct="0"/>
            <a:r>
              <a:rPr lang="en-US" sz="2800">
                <a:solidFill>
                  <a:schemeClr val="accent2"/>
                </a:solidFill>
              </a:rPr>
              <a:t>TM</a:t>
            </a:r>
          </a:p>
        </p:txBody>
      </p:sp>
      <p:sp>
        <p:nvSpPr>
          <p:cNvPr id="66568" name="Oval 18"/>
          <p:cNvSpPr>
            <a:spLocks noChangeArrowheads="1"/>
          </p:cNvSpPr>
          <p:nvPr/>
        </p:nvSpPr>
        <p:spPr bwMode="auto">
          <a:xfrm>
            <a:off x="2286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69" name="Oval 19"/>
          <p:cNvSpPr>
            <a:spLocks noChangeArrowheads="1"/>
          </p:cNvSpPr>
          <p:nvPr/>
        </p:nvSpPr>
        <p:spPr bwMode="auto">
          <a:xfrm>
            <a:off x="8382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0" name="Oval 20"/>
          <p:cNvSpPr>
            <a:spLocks noChangeArrowheads="1"/>
          </p:cNvSpPr>
          <p:nvPr/>
        </p:nvSpPr>
        <p:spPr bwMode="auto">
          <a:xfrm>
            <a:off x="14478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1" name="Oval 21"/>
          <p:cNvSpPr>
            <a:spLocks noChangeArrowheads="1"/>
          </p:cNvSpPr>
          <p:nvPr/>
        </p:nvSpPr>
        <p:spPr bwMode="auto">
          <a:xfrm>
            <a:off x="20574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2" name="Oval 22"/>
          <p:cNvSpPr>
            <a:spLocks noChangeArrowheads="1"/>
          </p:cNvSpPr>
          <p:nvPr/>
        </p:nvSpPr>
        <p:spPr bwMode="auto">
          <a:xfrm>
            <a:off x="26670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3" name="Oval 38"/>
          <p:cNvSpPr>
            <a:spLocks noChangeArrowheads="1"/>
          </p:cNvSpPr>
          <p:nvPr/>
        </p:nvSpPr>
        <p:spPr bwMode="auto">
          <a:xfrm>
            <a:off x="2286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4" name="Oval 39"/>
          <p:cNvSpPr>
            <a:spLocks noChangeArrowheads="1"/>
          </p:cNvSpPr>
          <p:nvPr/>
        </p:nvSpPr>
        <p:spPr bwMode="auto">
          <a:xfrm>
            <a:off x="8382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5" name="Oval 40"/>
          <p:cNvSpPr>
            <a:spLocks noChangeArrowheads="1"/>
          </p:cNvSpPr>
          <p:nvPr/>
        </p:nvSpPr>
        <p:spPr bwMode="auto">
          <a:xfrm>
            <a:off x="14478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6" name="Oval 41"/>
          <p:cNvSpPr>
            <a:spLocks noChangeArrowheads="1"/>
          </p:cNvSpPr>
          <p:nvPr/>
        </p:nvSpPr>
        <p:spPr bwMode="auto">
          <a:xfrm>
            <a:off x="20574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7" name="Oval 42"/>
          <p:cNvSpPr>
            <a:spLocks noChangeArrowheads="1"/>
          </p:cNvSpPr>
          <p:nvPr/>
        </p:nvSpPr>
        <p:spPr bwMode="auto">
          <a:xfrm>
            <a:off x="26670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8" name="Oval 43"/>
          <p:cNvSpPr>
            <a:spLocks noChangeArrowheads="1"/>
          </p:cNvSpPr>
          <p:nvPr/>
        </p:nvSpPr>
        <p:spPr bwMode="auto">
          <a:xfrm>
            <a:off x="2286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79" name="Oval 44"/>
          <p:cNvSpPr>
            <a:spLocks noChangeArrowheads="1"/>
          </p:cNvSpPr>
          <p:nvPr/>
        </p:nvSpPr>
        <p:spPr bwMode="auto">
          <a:xfrm>
            <a:off x="8382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0" name="Oval 45"/>
          <p:cNvSpPr>
            <a:spLocks noChangeArrowheads="1"/>
          </p:cNvSpPr>
          <p:nvPr/>
        </p:nvSpPr>
        <p:spPr bwMode="auto">
          <a:xfrm>
            <a:off x="14478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1" name="Oval 46"/>
          <p:cNvSpPr>
            <a:spLocks noChangeArrowheads="1"/>
          </p:cNvSpPr>
          <p:nvPr/>
        </p:nvSpPr>
        <p:spPr bwMode="auto">
          <a:xfrm>
            <a:off x="20574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2" name="Oval 47"/>
          <p:cNvSpPr>
            <a:spLocks noChangeArrowheads="1"/>
          </p:cNvSpPr>
          <p:nvPr/>
        </p:nvSpPr>
        <p:spPr bwMode="auto">
          <a:xfrm>
            <a:off x="26670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3" name="Oval 48"/>
          <p:cNvSpPr>
            <a:spLocks noChangeArrowheads="1"/>
          </p:cNvSpPr>
          <p:nvPr/>
        </p:nvSpPr>
        <p:spPr bwMode="auto">
          <a:xfrm>
            <a:off x="2286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4" name="Oval 49"/>
          <p:cNvSpPr>
            <a:spLocks noChangeArrowheads="1"/>
          </p:cNvSpPr>
          <p:nvPr/>
        </p:nvSpPr>
        <p:spPr bwMode="auto">
          <a:xfrm>
            <a:off x="8382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5" name="Oval 50"/>
          <p:cNvSpPr>
            <a:spLocks noChangeArrowheads="1"/>
          </p:cNvSpPr>
          <p:nvPr/>
        </p:nvSpPr>
        <p:spPr bwMode="auto">
          <a:xfrm>
            <a:off x="14478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6" name="Oval 51"/>
          <p:cNvSpPr>
            <a:spLocks noChangeArrowheads="1"/>
          </p:cNvSpPr>
          <p:nvPr/>
        </p:nvSpPr>
        <p:spPr bwMode="auto">
          <a:xfrm>
            <a:off x="20574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7" name="Oval 52"/>
          <p:cNvSpPr>
            <a:spLocks noChangeArrowheads="1"/>
          </p:cNvSpPr>
          <p:nvPr/>
        </p:nvSpPr>
        <p:spPr bwMode="auto">
          <a:xfrm>
            <a:off x="26670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8" name="Oval 53"/>
          <p:cNvSpPr>
            <a:spLocks noChangeArrowheads="1"/>
          </p:cNvSpPr>
          <p:nvPr/>
        </p:nvSpPr>
        <p:spPr bwMode="auto">
          <a:xfrm>
            <a:off x="2286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89" name="Oval 54"/>
          <p:cNvSpPr>
            <a:spLocks noChangeArrowheads="1"/>
          </p:cNvSpPr>
          <p:nvPr/>
        </p:nvSpPr>
        <p:spPr bwMode="auto">
          <a:xfrm>
            <a:off x="8382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90" name="Oval 55"/>
          <p:cNvSpPr>
            <a:spLocks noChangeArrowheads="1"/>
          </p:cNvSpPr>
          <p:nvPr/>
        </p:nvSpPr>
        <p:spPr bwMode="auto">
          <a:xfrm>
            <a:off x="14478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91" name="Oval 56"/>
          <p:cNvSpPr>
            <a:spLocks noChangeArrowheads="1"/>
          </p:cNvSpPr>
          <p:nvPr/>
        </p:nvSpPr>
        <p:spPr bwMode="auto">
          <a:xfrm>
            <a:off x="20574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92" name="Oval 57"/>
          <p:cNvSpPr>
            <a:spLocks noChangeArrowheads="1"/>
          </p:cNvSpPr>
          <p:nvPr/>
        </p:nvSpPr>
        <p:spPr bwMode="auto">
          <a:xfrm>
            <a:off x="26670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6593" name="Line 58"/>
          <p:cNvSpPr>
            <a:spLocks noChangeShapeType="1"/>
          </p:cNvSpPr>
          <p:nvPr/>
        </p:nvSpPr>
        <p:spPr bwMode="auto">
          <a:xfrm>
            <a:off x="381000" y="990600"/>
            <a:ext cx="609600" cy="0"/>
          </a:xfrm>
          <a:prstGeom prst="line">
            <a:avLst/>
          </a:prstGeom>
          <a:noFill/>
          <a:ln w="9525">
            <a:solidFill>
              <a:srgbClr val="FF0000"/>
            </a:solidFill>
            <a:round/>
            <a:headEnd/>
            <a:tailEnd/>
          </a:ln>
        </p:spPr>
        <p:txBody>
          <a:bodyPr wrap="none" anchor="ctr"/>
          <a:lstStyle/>
          <a:p>
            <a:endParaRPr lang="cs-CZ"/>
          </a:p>
        </p:txBody>
      </p:sp>
      <p:sp>
        <p:nvSpPr>
          <p:cNvPr id="66594" name="Text Box 59"/>
          <p:cNvSpPr txBox="1">
            <a:spLocks noChangeArrowheads="1"/>
          </p:cNvSpPr>
          <p:nvPr/>
        </p:nvSpPr>
        <p:spPr bwMode="auto">
          <a:xfrm>
            <a:off x="533400" y="593725"/>
            <a:ext cx="336550" cy="457200"/>
          </a:xfrm>
          <a:prstGeom prst="rect">
            <a:avLst/>
          </a:prstGeom>
          <a:noFill/>
          <a:ln w="9525">
            <a:noFill/>
            <a:miter lim="800000"/>
            <a:headEnd/>
            <a:tailEnd/>
          </a:ln>
        </p:spPr>
        <p:txBody>
          <a:bodyPr wrap="none">
            <a:spAutoFit/>
          </a:bodyPr>
          <a:lstStyle/>
          <a:p>
            <a:pPr eaLnBrk="0" hangingPunct="0"/>
            <a:r>
              <a:rPr lang="en-US" i="1">
                <a:solidFill>
                  <a:srgbClr val="FF0000"/>
                </a:solidFill>
              </a:rPr>
              <a:t>a</a:t>
            </a:r>
            <a:endParaRPr lang="en-US">
              <a:solidFill>
                <a:srgbClr val="FF0000"/>
              </a:solidFill>
            </a:endParaRPr>
          </a:p>
        </p:txBody>
      </p:sp>
      <p:sp>
        <p:nvSpPr>
          <p:cNvPr id="66595" name="Text Box 61"/>
          <p:cNvSpPr txBox="1">
            <a:spLocks noChangeArrowheads="1"/>
          </p:cNvSpPr>
          <p:nvPr/>
        </p:nvSpPr>
        <p:spPr bwMode="auto">
          <a:xfrm rot="-5400000">
            <a:off x="1906588" y="2554287"/>
            <a:ext cx="3397250" cy="460375"/>
          </a:xfrm>
          <a:prstGeom prst="rect">
            <a:avLst/>
          </a:prstGeom>
          <a:noFill/>
          <a:ln w="9525">
            <a:noFill/>
            <a:miter lim="800000"/>
            <a:headEnd/>
            <a:tailEnd/>
          </a:ln>
        </p:spPr>
        <p:txBody>
          <a:bodyPr wrap="none">
            <a:spAutoFit/>
          </a:bodyPr>
          <a:lstStyle/>
          <a:p>
            <a:pPr eaLnBrk="0" hangingPunct="0"/>
            <a:r>
              <a:rPr lang="en-US" sz="2000">
                <a:solidFill>
                  <a:srgbClr val="FF0000"/>
                </a:solidFill>
              </a:rPr>
              <a:t>Frequency</a:t>
            </a:r>
            <a:r>
              <a:rPr lang="en-US" sz="2000"/>
              <a:t> </a:t>
            </a:r>
            <a:r>
              <a:rPr lang="en-US" b="1">
                <a:latin typeface="Symbol" pitchFamily="18" charset="2"/>
              </a:rPr>
              <a:t>ω</a:t>
            </a:r>
            <a:r>
              <a:rPr lang="en-US"/>
              <a:t>  </a:t>
            </a:r>
            <a:r>
              <a:rPr lang="en-US" sz="2000"/>
              <a:t>(2πc/</a:t>
            </a:r>
            <a:r>
              <a:rPr lang="en-US" sz="2000" i="1"/>
              <a:t>a</a:t>
            </a:r>
            <a:r>
              <a:rPr lang="en-US" sz="2000"/>
              <a:t>)  = </a:t>
            </a:r>
            <a:r>
              <a:rPr lang="en-US" i="1">
                <a:solidFill>
                  <a:srgbClr val="FF0000"/>
                </a:solidFill>
              </a:rPr>
              <a:t>a</a:t>
            </a:r>
            <a:r>
              <a:rPr lang="en-US">
                <a:solidFill>
                  <a:srgbClr val="FF0000"/>
                </a:solidFill>
              </a:rPr>
              <a:t> / λ</a:t>
            </a:r>
            <a:endParaRPr lang="en-US" sz="2000"/>
          </a:p>
        </p:txBody>
      </p:sp>
      <p:sp>
        <p:nvSpPr>
          <p:cNvPr id="66596" name="Rectangle 62"/>
          <p:cNvSpPr>
            <a:spLocks noChangeArrowheads="1"/>
          </p:cNvSpPr>
          <p:nvPr/>
        </p:nvSpPr>
        <p:spPr bwMode="auto">
          <a:xfrm>
            <a:off x="1162050" y="5486400"/>
            <a:ext cx="990600" cy="990600"/>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66597" name="AutoShape 63"/>
          <p:cNvSpPr>
            <a:spLocks noChangeArrowheads="1"/>
          </p:cNvSpPr>
          <p:nvPr/>
        </p:nvSpPr>
        <p:spPr bwMode="auto">
          <a:xfrm flipH="1">
            <a:off x="1619250" y="5486400"/>
            <a:ext cx="533400" cy="533400"/>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sp>
        <p:nvSpPr>
          <p:cNvPr id="66598" name="Text Box 64"/>
          <p:cNvSpPr txBox="1">
            <a:spLocks noChangeArrowheads="1"/>
          </p:cNvSpPr>
          <p:nvPr/>
        </p:nvSpPr>
        <p:spPr bwMode="auto">
          <a:xfrm>
            <a:off x="1314450" y="5884863"/>
            <a:ext cx="369888" cy="461962"/>
          </a:xfrm>
          <a:prstGeom prst="rect">
            <a:avLst/>
          </a:prstGeom>
          <a:noFill/>
          <a:ln w="9525">
            <a:noFill/>
            <a:miter lim="800000"/>
            <a:headEnd/>
            <a:tailEnd/>
          </a:ln>
        </p:spPr>
        <p:txBody>
          <a:bodyPr wrap="none">
            <a:spAutoFit/>
          </a:bodyPr>
          <a:lstStyle/>
          <a:p>
            <a:pPr eaLnBrk="0" hangingPunct="0"/>
            <a:r>
              <a:rPr lang="en-US">
                <a:solidFill>
                  <a:srgbClr val="008000"/>
                </a:solidFill>
                <a:latin typeface="Symbol" pitchFamily="18" charset="2"/>
              </a:rPr>
              <a:t>Γ</a:t>
            </a:r>
          </a:p>
        </p:txBody>
      </p:sp>
      <p:sp>
        <p:nvSpPr>
          <p:cNvPr id="66599" name="Text Box 65"/>
          <p:cNvSpPr txBox="1">
            <a:spLocks noChangeArrowheads="1"/>
          </p:cNvSpPr>
          <p:nvPr/>
        </p:nvSpPr>
        <p:spPr bwMode="auto">
          <a:xfrm>
            <a:off x="2136775" y="5775325"/>
            <a:ext cx="404813" cy="457200"/>
          </a:xfrm>
          <a:prstGeom prst="rect">
            <a:avLst/>
          </a:prstGeom>
          <a:noFill/>
          <a:ln w="9525">
            <a:noFill/>
            <a:miter lim="800000"/>
            <a:headEnd/>
            <a:tailEnd/>
          </a:ln>
        </p:spPr>
        <p:txBody>
          <a:bodyPr wrap="none">
            <a:spAutoFit/>
          </a:bodyPr>
          <a:lstStyle/>
          <a:p>
            <a:pPr eaLnBrk="0" hangingPunct="0"/>
            <a:r>
              <a:rPr lang="en-US">
                <a:solidFill>
                  <a:srgbClr val="008000"/>
                </a:solidFill>
              </a:rPr>
              <a:t>X</a:t>
            </a:r>
          </a:p>
        </p:txBody>
      </p:sp>
      <p:sp>
        <p:nvSpPr>
          <p:cNvPr id="66600" name="Text Box 66"/>
          <p:cNvSpPr txBox="1">
            <a:spLocks noChangeArrowheads="1"/>
          </p:cNvSpPr>
          <p:nvPr/>
        </p:nvSpPr>
        <p:spPr bwMode="auto">
          <a:xfrm>
            <a:off x="2136775" y="5165725"/>
            <a:ext cx="455613" cy="457200"/>
          </a:xfrm>
          <a:prstGeom prst="rect">
            <a:avLst/>
          </a:prstGeom>
          <a:noFill/>
          <a:ln w="9525">
            <a:noFill/>
            <a:miter lim="800000"/>
            <a:headEnd/>
            <a:tailEnd/>
          </a:ln>
        </p:spPr>
        <p:txBody>
          <a:bodyPr wrap="none">
            <a:spAutoFit/>
          </a:bodyPr>
          <a:lstStyle/>
          <a:p>
            <a:pPr eaLnBrk="0" hangingPunct="0"/>
            <a:r>
              <a:rPr lang="en-US">
                <a:solidFill>
                  <a:srgbClr val="008000"/>
                </a:solidFill>
              </a:rPr>
              <a:t>M</a:t>
            </a:r>
          </a:p>
        </p:txBody>
      </p:sp>
      <p:sp>
        <p:nvSpPr>
          <p:cNvPr id="66601" name="Text Box 67"/>
          <p:cNvSpPr txBox="1">
            <a:spLocks noChangeArrowheads="1"/>
          </p:cNvSpPr>
          <p:nvPr/>
        </p:nvSpPr>
        <p:spPr bwMode="auto">
          <a:xfrm>
            <a:off x="4008438" y="4876800"/>
            <a:ext cx="325437" cy="369888"/>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
        <p:nvSpPr>
          <p:cNvPr id="66602" name="Text Box 68"/>
          <p:cNvSpPr txBox="1">
            <a:spLocks noChangeArrowheads="1"/>
          </p:cNvSpPr>
          <p:nvPr/>
        </p:nvSpPr>
        <p:spPr bwMode="auto">
          <a:xfrm>
            <a:off x="5380038" y="4879975"/>
            <a:ext cx="349250" cy="366713"/>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66603" name="Text Box 69"/>
          <p:cNvSpPr txBox="1">
            <a:spLocks noChangeArrowheads="1"/>
          </p:cNvSpPr>
          <p:nvPr/>
        </p:nvSpPr>
        <p:spPr bwMode="auto">
          <a:xfrm>
            <a:off x="6675438" y="4879975"/>
            <a:ext cx="387350" cy="366713"/>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66604" name="Text Box 70"/>
          <p:cNvSpPr txBox="1">
            <a:spLocks noChangeArrowheads="1"/>
          </p:cNvSpPr>
          <p:nvPr/>
        </p:nvSpPr>
        <p:spPr bwMode="auto">
          <a:xfrm>
            <a:off x="7985125" y="4876800"/>
            <a:ext cx="325438" cy="369888"/>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
        <p:nvSpPr>
          <p:cNvPr id="66605" name="Text Box 71"/>
          <p:cNvSpPr txBox="1">
            <a:spLocks noChangeArrowheads="1"/>
          </p:cNvSpPr>
          <p:nvPr/>
        </p:nvSpPr>
        <p:spPr bwMode="auto">
          <a:xfrm>
            <a:off x="152400" y="4800600"/>
            <a:ext cx="3327400" cy="457200"/>
          </a:xfrm>
          <a:prstGeom prst="rect">
            <a:avLst/>
          </a:prstGeom>
          <a:noFill/>
          <a:ln w="9525">
            <a:noFill/>
            <a:miter lim="800000"/>
            <a:headEnd/>
            <a:tailEnd/>
          </a:ln>
        </p:spPr>
        <p:txBody>
          <a:bodyPr wrap="none">
            <a:spAutoFit/>
          </a:bodyPr>
          <a:lstStyle/>
          <a:p>
            <a:pPr eaLnBrk="0" hangingPunct="0"/>
            <a:r>
              <a:rPr lang="en-US">
                <a:solidFill>
                  <a:srgbClr val="008000"/>
                </a:solidFill>
              </a:rPr>
              <a:t>irreducible Brillouin zone</a:t>
            </a:r>
          </a:p>
        </p:txBody>
      </p:sp>
      <p:pic>
        <p:nvPicPr>
          <p:cNvPr id="66606" name="Picture 75"/>
          <p:cNvPicPr>
            <a:picLocks noChangeAspect="1" noChangeArrowheads="1"/>
          </p:cNvPicPr>
          <p:nvPr/>
        </p:nvPicPr>
        <p:blipFill>
          <a:blip r:embed="rId3"/>
          <a:srcRect r="27641"/>
          <a:stretch>
            <a:fillRect/>
          </a:stretch>
        </p:blipFill>
        <p:spPr bwMode="auto">
          <a:xfrm>
            <a:off x="3881438" y="1065213"/>
            <a:ext cx="4438650" cy="3898900"/>
          </a:xfrm>
          <a:prstGeom prst="rect">
            <a:avLst/>
          </a:prstGeom>
          <a:noFill/>
          <a:ln w="9525">
            <a:noFill/>
            <a:miter lim="800000"/>
            <a:headEnd/>
            <a:tailEnd/>
          </a:ln>
        </p:spPr>
      </p:pic>
      <p:sp>
        <p:nvSpPr>
          <p:cNvPr id="66607" name="Text Box 76"/>
          <p:cNvSpPr txBox="1">
            <a:spLocks noChangeArrowheads="1"/>
          </p:cNvSpPr>
          <p:nvPr/>
        </p:nvSpPr>
        <p:spPr bwMode="auto">
          <a:xfrm>
            <a:off x="6588125" y="5562600"/>
            <a:ext cx="1595438" cy="822325"/>
          </a:xfrm>
          <a:prstGeom prst="rect">
            <a:avLst/>
          </a:prstGeom>
          <a:noFill/>
          <a:ln w="9525">
            <a:noFill/>
            <a:miter lim="800000"/>
            <a:headEnd/>
            <a:tailEnd/>
          </a:ln>
        </p:spPr>
        <p:txBody>
          <a:bodyPr wrap="none">
            <a:spAutoFit/>
          </a:bodyPr>
          <a:lstStyle/>
          <a:p>
            <a:pPr algn="ctr" eaLnBrk="0" hangingPunct="0"/>
            <a:r>
              <a:rPr lang="en-US"/>
              <a:t>gap for</a:t>
            </a:r>
          </a:p>
          <a:p>
            <a:pPr algn="ctr" eaLnBrk="0" hangingPunct="0"/>
            <a:r>
              <a:rPr lang="en-US" i="1"/>
              <a:t>n</a:t>
            </a:r>
            <a:r>
              <a:rPr lang="en-US"/>
              <a:t> &gt; ~1.75:1</a:t>
            </a:r>
          </a:p>
        </p:txBody>
      </p:sp>
      <p:sp>
        <p:nvSpPr>
          <p:cNvPr id="66608" name="TextBox 48"/>
          <p:cNvSpPr txBox="1">
            <a:spLocks noChangeArrowheads="1"/>
          </p:cNvSpPr>
          <p:nvPr/>
        </p:nvSpPr>
        <p:spPr bwMode="auto">
          <a:xfrm>
            <a:off x="635000" y="5410200"/>
            <a:ext cx="355600" cy="461963"/>
          </a:xfrm>
          <a:prstGeom prst="rect">
            <a:avLst/>
          </a:prstGeom>
          <a:noFill/>
          <a:ln w="9525">
            <a:noFill/>
            <a:miter lim="800000"/>
            <a:headEnd/>
            <a:tailEnd/>
          </a:ln>
        </p:spPr>
        <p:txBody>
          <a:bodyPr wrap="none">
            <a:spAutoFit/>
          </a:bodyPr>
          <a:lstStyle/>
          <a:p>
            <a:pPr algn="ctr" eaLnBrk="0" hangingPunct="0"/>
            <a:r>
              <a:rPr lang="en-US" b="1"/>
              <a:t>k</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0"/>
          <p:cNvPicPr>
            <a:picLocks noChangeAspect="1" noChangeArrowheads="1"/>
          </p:cNvPicPr>
          <p:nvPr/>
        </p:nvPicPr>
        <p:blipFill>
          <a:blip r:embed="rId2"/>
          <a:srcRect r="28175"/>
          <a:stretch>
            <a:fillRect/>
          </a:stretch>
        </p:blipFill>
        <p:spPr bwMode="auto">
          <a:xfrm>
            <a:off x="3886200" y="1066800"/>
            <a:ext cx="4405313" cy="3898900"/>
          </a:xfrm>
          <a:prstGeom prst="rect">
            <a:avLst/>
          </a:prstGeom>
          <a:noFill/>
          <a:ln w="9525">
            <a:noFill/>
            <a:miter lim="800000"/>
            <a:headEnd/>
            <a:tailEnd/>
          </a:ln>
        </p:spPr>
      </p:pic>
      <p:sp>
        <p:nvSpPr>
          <p:cNvPr id="67587" name="Rectangle 2"/>
          <p:cNvSpPr>
            <a:spLocks noGrp="1" noChangeArrowheads="1"/>
          </p:cNvSpPr>
          <p:nvPr>
            <p:ph type="title"/>
          </p:nvPr>
        </p:nvSpPr>
        <p:spPr>
          <a:xfrm>
            <a:off x="685800" y="-228600"/>
            <a:ext cx="7772400" cy="1143000"/>
          </a:xfrm>
        </p:spPr>
        <p:txBody>
          <a:bodyPr/>
          <a:lstStyle/>
          <a:p>
            <a:r>
              <a:rPr lang="en-US" sz="3200" smtClean="0">
                <a:ea typeface="ＭＳ Ｐゴシック" charset="-128"/>
              </a:rPr>
              <a:t>2d periodicity, </a:t>
            </a:r>
            <a:r>
              <a:rPr lang="en-US" sz="3200" i="1" smtClean="0">
                <a:latin typeface="Symbol" pitchFamily="18" charset="2"/>
                <a:ea typeface="ＭＳ Ｐゴシック" charset="-128"/>
              </a:rPr>
              <a:t>ε</a:t>
            </a:r>
            <a:r>
              <a:rPr lang="en-US" sz="3200" smtClean="0">
                <a:ea typeface="ＭＳ Ｐゴシック" charset="-128"/>
              </a:rPr>
              <a:t>=12:1</a:t>
            </a:r>
          </a:p>
        </p:txBody>
      </p:sp>
      <p:sp>
        <p:nvSpPr>
          <p:cNvPr id="67588" name="Text Box 3"/>
          <p:cNvSpPr txBox="1">
            <a:spLocks noChangeArrowheads="1"/>
          </p:cNvSpPr>
          <p:nvPr/>
        </p:nvSpPr>
        <p:spPr bwMode="auto">
          <a:xfrm>
            <a:off x="5192713" y="5486400"/>
            <a:ext cx="369887" cy="457200"/>
          </a:xfrm>
          <a:prstGeom prst="rect">
            <a:avLst/>
          </a:prstGeom>
          <a:noFill/>
          <a:ln w="9525">
            <a:noFill/>
            <a:miter lim="800000"/>
            <a:headEnd/>
            <a:tailEnd/>
          </a:ln>
        </p:spPr>
        <p:txBody>
          <a:bodyPr wrap="none">
            <a:spAutoFit/>
          </a:bodyPr>
          <a:lstStyle/>
          <a:p>
            <a:pPr eaLnBrk="0" hangingPunct="0"/>
            <a:r>
              <a:rPr lang="en-US" i="1">
                <a:solidFill>
                  <a:schemeClr val="accent2"/>
                </a:solidFill>
              </a:rPr>
              <a:t>E</a:t>
            </a:r>
            <a:endParaRPr lang="en-US">
              <a:solidFill>
                <a:schemeClr val="accent2"/>
              </a:solidFill>
            </a:endParaRPr>
          </a:p>
        </p:txBody>
      </p:sp>
      <p:sp>
        <p:nvSpPr>
          <p:cNvPr id="67589" name="Text Box 4"/>
          <p:cNvSpPr txBox="1">
            <a:spLocks noChangeArrowheads="1"/>
          </p:cNvSpPr>
          <p:nvPr/>
        </p:nvSpPr>
        <p:spPr bwMode="auto">
          <a:xfrm>
            <a:off x="5257800" y="6019800"/>
            <a:ext cx="404813" cy="457200"/>
          </a:xfrm>
          <a:prstGeom prst="rect">
            <a:avLst/>
          </a:prstGeom>
          <a:noFill/>
          <a:ln w="9525">
            <a:noFill/>
            <a:miter lim="800000"/>
            <a:headEnd/>
            <a:tailEnd/>
          </a:ln>
        </p:spPr>
        <p:txBody>
          <a:bodyPr wrap="none">
            <a:spAutoFit/>
          </a:bodyPr>
          <a:lstStyle/>
          <a:p>
            <a:pPr eaLnBrk="0" hangingPunct="0"/>
            <a:r>
              <a:rPr lang="en-US" i="1">
                <a:solidFill>
                  <a:schemeClr val="accent2"/>
                </a:solidFill>
              </a:rPr>
              <a:t>H</a:t>
            </a:r>
            <a:endParaRPr lang="en-US">
              <a:solidFill>
                <a:schemeClr val="accent2"/>
              </a:solidFill>
            </a:endParaRPr>
          </a:p>
        </p:txBody>
      </p:sp>
      <p:sp>
        <p:nvSpPr>
          <p:cNvPr id="67590" name="Line 5"/>
          <p:cNvSpPr>
            <a:spLocks noChangeShapeType="1"/>
          </p:cNvSpPr>
          <p:nvPr/>
        </p:nvSpPr>
        <p:spPr bwMode="auto">
          <a:xfrm flipV="1">
            <a:off x="4724400" y="6019800"/>
            <a:ext cx="533400" cy="457200"/>
          </a:xfrm>
          <a:prstGeom prst="line">
            <a:avLst/>
          </a:prstGeom>
          <a:noFill/>
          <a:ln w="9525">
            <a:solidFill>
              <a:schemeClr val="accent2"/>
            </a:solidFill>
            <a:round/>
            <a:headEnd/>
            <a:tailEnd type="triangle" w="med" len="med"/>
          </a:ln>
        </p:spPr>
        <p:txBody>
          <a:bodyPr wrap="none" anchor="ctr"/>
          <a:lstStyle/>
          <a:p>
            <a:endParaRPr lang="cs-CZ"/>
          </a:p>
        </p:txBody>
      </p:sp>
      <p:pic>
        <p:nvPicPr>
          <p:cNvPr id="67591" name="Picture 6"/>
          <p:cNvPicPr>
            <a:picLocks noChangeAspect="1" noChangeArrowheads="1"/>
          </p:cNvPicPr>
          <p:nvPr/>
        </p:nvPicPr>
        <p:blipFill>
          <a:blip r:embed="rId3"/>
          <a:srcRect/>
          <a:stretch>
            <a:fillRect/>
          </a:stretch>
        </p:blipFill>
        <p:spPr bwMode="auto">
          <a:xfrm>
            <a:off x="4953000" y="5562600"/>
            <a:ext cx="203200" cy="215900"/>
          </a:xfrm>
          <a:prstGeom prst="rect">
            <a:avLst/>
          </a:prstGeom>
          <a:noFill/>
          <a:ln w="9525">
            <a:noFill/>
            <a:miter lim="800000"/>
            <a:headEnd/>
            <a:tailEnd/>
          </a:ln>
        </p:spPr>
      </p:pic>
      <p:sp>
        <p:nvSpPr>
          <p:cNvPr id="67592" name="Text Box 11"/>
          <p:cNvSpPr txBox="1">
            <a:spLocks noChangeArrowheads="1"/>
          </p:cNvSpPr>
          <p:nvPr/>
        </p:nvSpPr>
        <p:spPr bwMode="auto">
          <a:xfrm>
            <a:off x="3962400" y="5638800"/>
            <a:ext cx="717550" cy="519113"/>
          </a:xfrm>
          <a:prstGeom prst="rect">
            <a:avLst/>
          </a:prstGeom>
          <a:noFill/>
          <a:ln w="9525">
            <a:noFill/>
            <a:miter lim="800000"/>
            <a:headEnd/>
            <a:tailEnd/>
          </a:ln>
        </p:spPr>
        <p:txBody>
          <a:bodyPr wrap="none">
            <a:spAutoFit/>
          </a:bodyPr>
          <a:lstStyle/>
          <a:p>
            <a:pPr eaLnBrk="0" hangingPunct="0"/>
            <a:r>
              <a:rPr lang="en-US" sz="2800">
                <a:solidFill>
                  <a:schemeClr val="accent2"/>
                </a:solidFill>
              </a:rPr>
              <a:t>TM</a:t>
            </a:r>
          </a:p>
        </p:txBody>
      </p:sp>
      <p:grpSp>
        <p:nvGrpSpPr>
          <p:cNvPr id="67593" name="Group 68"/>
          <p:cNvGrpSpPr>
            <a:grpSpLocks/>
          </p:cNvGrpSpPr>
          <p:nvPr/>
        </p:nvGrpSpPr>
        <p:grpSpPr bwMode="auto">
          <a:xfrm>
            <a:off x="457200" y="3557588"/>
            <a:ext cx="6477000" cy="2751137"/>
            <a:chOff x="288" y="2241"/>
            <a:chExt cx="4080" cy="1733"/>
          </a:xfrm>
        </p:grpSpPr>
        <p:pic>
          <p:nvPicPr>
            <p:cNvPr id="67604" name="Picture 53" descr="e.k03.b01.z.tm.png                                             0009C61BWesternesse                    B6C46D1E:"/>
            <p:cNvPicPr>
              <a:picLocks noChangeAspect="1" noChangeArrowheads="1"/>
            </p:cNvPicPr>
            <p:nvPr/>
          </p:nvPicPr>
          <p:blipFill>
            <a:blip r:embed="rId4"/>
            <a:srcRect/>
            <a:stretch>
              <a:fillRect/>
            </a:stretch>
          </p:blipFill>
          <p:spPr bwMode="auto">
            <a:xfrm>
              <a:off x="624" y="2352"/>
              <a:ext cx="1280" cy="1280"/>
            </a:xfrm>
            <a:prstGeom prst="rect">
              <a:avLst/>
            </a:prstGeom>
            <a:noFill/>
            <a:ln w="9525">
              <a:noFill/>
              <a:miter lim="800000"/>
              <a:headEnd/>
              <a:tailEnd/>
            </a:ln>
          </p:spPr>
        </p:pic>
        <p:sp>
          <p:nvSpPr>
            <p:cNvPr id="67605" name="Oval 58"/>
            <p:cNvSpPr>
              <a:spLocks noChangeArrowheads="1"/>
            </p:cNvSpPr>
            <p:nvPr/>
          </p:nvSpPr>
          <p:spPr bwMode="auto">
            <a:xfrm>
              <a:off x="4224" y="2241"/>
              <a:ext cx="144" cy="144"/>
            </a:xfrm>
            <a:prstGeom prst="ellipse">
              <a:avLst/>
            </a:prstGeom>
            <a:noFill/>
            <a:ln w="28575">
              <a:solidFill>
                <a:schemeClr val="tx1"/>
              </a:solidFill>
              <a:round/>
              <a:headEnd/>
              <a:tailEnd/>
            </a:ln>
          </p:spPr>
          <p:txBody>
            <a:bodyPr wrap="none" anchor="ctr"/>
            <a:lstStyle/>
            <a:p>
              <a:pPr algn="ctr" eaLnBrk="0" hangingPunct="0"/>
              <a:endParaRPr lang="cs-CZ"/>
            </a:p>
          </p:txBody>
        </p:sp>
        <p:sp>
          <p:nvSpPr>
            <p:cNvPr id="67606" name="Line 59"/>
            <p:cNvSpPr>
              <a:spLocks noChangeShapeType="1"/>
            </p:cNvSpPr>
            <p:nvPr/>
          </p:nvSpPr>
          <p:spPr bwMode="auto">
            <a:xfrm flipH="1">
              <a:off x="1915" y="2348"/>
              <a:ext cx="2317" cy="568"/>
            </a:xfrm>
            <a:prstGeom prst="line">
              <a:avLst/>
            </a:prstGeom>
            <a:noFill/>
            <a:ln w="28575">
              <a:solidFill>
                <a:schemeClr val="tx1"/>
              </a:solidFill>
              <a:round/>
              <a:headEnd/>
              <a:tailEnd/>
            </a:ln>
          </p:spPr>
          <p:txBody>
            <a:bodyPr wrap="none" anchor="ctr"/>
            <a:lstStyle/>
            <a:p>
              <a:endParaRPr lang="cs-CZ"/>
            </a:p>
          </p:txBody>
        </p:sp>
        <p:sp>
          <p:nvSpPr>
            <p:cNvPr id="67607" name="Text Box 62"/>
            <p:cNvSpPr txBox="1">
              <a:spLocks noChangeArrowheads="1"/>
            </p:cNvSpPr>
            <p:nvPr/>
          </p:nvSpPr>
          <p:spPr bwMode="auto">
            <a:xfrm>
              <a:off x="288" y="2736"/>
              <a:ext cx="283" cy="288"/>
            </a:xfrm>
            <a:prstGeom prst="rect">
              <a:avLst/>
            </a:prstGeom>
            <a:noFill/>
            <a:ln w="9525">
              <a:noFill/>
              <a:miter lim="800000"/>
              <a:headEnd/>
              <a:tailEnd/>
            </a:ln>
          </p:spPr>
          <p:txBody>
            <a:bodyPr wrap="none">
              <a:spAutoFit/>
            </a:bodyPr>
            <a:lstStyle/>
            <a:p>
              <a:pPr eaLnBrk="0" hangingPunct="0"/>
              <a:r>
                <a:rPr lang="en-US" i="1"/>
                <a:t>E</a:t>
              </a:r>
              <a:r>
                <a:rPr lang="en-US" i="1" baseline="-25000"/>
                <a:t>z</a:t>
              </a:r>
              <a:endParaRPr lang="en-US" i="1"/>
            </a:p>
          </p:txBody>
        </p:sp>
        <p:sp>
          <p:nvSpPr>
            <p:cNvPr id="67608" name="Line 63"/>
            <p:cNvSpPr>
              <a:spLocks noChangeShapeType="1"/>
            </p:cNvSpPr>
            <p:nvPr/>
          </p:nvSpPr>
          <p:spPr bwMode="auto">
            <a:xfrm flipH="1">
              <a:off x="640" y="3515"/>
              <a:ext cx="114" cy="273"/>
            </a:xfrm>
            <a:prstGeom prst="line">
              <a:avLst/>
            </a:prstGeom>
            <a:noFill/>
            <a:ln w="9525">
              <a:solidFill>
                <a:schemeClr val="tx1"/>
              </a:solidFill>
              <a:round/>
              <a:headEnd/>
              <a:tailEnd/>
            </a:ln>
          </p:spPr>
          <p:txBody>
            <a:bodyPr wrap="none" anchor="ctr"/>
            <a:lstStyle/>
            <a:p>
              <a:endParaRPr lang="cs-CZ"/>
            </a:p>
          </p:txBody>
        </p:sp>
        <p:sp>
          <p:nvSpPr>
            <p:cNvPr id="67609" name="Line 64"/>
            <p:cNvSpPr>
              <a:spLocks noChangeShapeType="1"/>
            </p:cNvSpPr>
            <p:nvPr/>
          </p:nvSpPr>
          <p:spPr bwMode="auto">
            <a:xfrm>
              <a:off x="1017" y="3510"/>
              <a:ext cx="103" cy="278"/>
            </a:xfrm>
            <a:prstGeom prst="line">
              <a:avLst/>
            </a:prstGeom>
            <a:noFill/>
            <a:ln w="9525">
              <a:solidFill>
                <a:schemeClr val="tx1"/>
              </a:solidFill>
              <a:round/>
              <a:headEnd/>
              <a:tailEnd/>
            </a:ln>
          </p:spPr>
          <p:txBody>
            <a:bodyPr wrap="none" anchor="ctr"/>
            <a:lstStyle/>
            <a:p>
              <a:endParaRPr lang="cs-CZ"/>
            </a:p>
          </p:txBody>
        </p:sp>
        <p:sp>
          <p:nvSpPr>
            <p:cNvPr id="67610" name="Text Box 65"/>
            <p:cNvSpPr txBox="1">
              <a:spLocks noChangeArrowheads="1"/>
            </p:cNvSpPr>
            <p:nvPr/>
          </p:nvSpPr>
          <p:spPr bwMode="auto">
            <a:xfrm>
              <a:off x="518" y="3686"/>
              <a:ext cx="212" cy="288"/>
            </a:xfrm>
            <a:prstGeom prst="rect">
              <a:avLst/>
            </a:prstGeom>
            <a:noFill/>
            <a:ln w="9525">
              <a:noFill/>
              <a:miter lim="800000"/>
              <a:headEnd/>
              <a:tailEnd/>
            </a:ln>
          </p:spPr>
          <p:txBody>
            <a:bodyPr wrap="none">
              <a:spAutoFit/>
            </a:bodyPr>
            <a:lstStyle/>
            <a:p>
              <a:pPr eaLnBrk="0" hangingPunct="0"/>
              <a:r>
                <a:rPr lang="en-US"/>
                <a:t>–</a:t>
              </a:r>
            </a:p>
          </p:txBody>
        </p:sp>
        <p:sp>
          <p:nvSpPr>
            <p:cNvPr id="67611" name="Text Box 66"/>
            <p:cNvSpPr txBox="1">
              <a:spLocks noChangeArrowheads="1"/>
            </p:cNvSpPr>
            <p:nvPr/>
          </p:nvSpPr>
          <p:spPr bwMode="auto">
            <a:xfrm>
              <a:off x="1046" y="3686"/>
              <a:ext cx="224" cy="288"/>
            </a:xfrm>
            <a:prstGeom prst="rect">
              <a:avLst/>
            </a:prstGeom>
            <a:noFill/>
            <a:ln w="9525">
              <a:noFill/>
              <a:miter lim="800000"/>
              <a:headEnd/>
              <a:tailEnd/>
            </a:ln>
          </p:spPr>
          <p:txBody>
            <a:bodyPr wrap="none">
              <a:spAutoFit/>
            </a:bodyPr>
            <a:lstStyle/>
            <a:p>
              <a:pPr eaLnBrk="0" hangingPunct="0"/>
              <a:r>
                <a:rPr lang="en-US"/>
                <a:t>+</a:t>
              </a:r>
            </a:p>
          </p:txBody>
        </p:sp>
      </p:grpSp>
      <p:sp>
        <p:nvSpPr>
          <p:cNvPr id="67594" name="Oval 60"/>
          <p:cNvSpPr>
            <a:spLocks noChangeArrowheads="1"/>
          </p:cNvSpPr>
          <p:nvPr/>
        </p:nvSpPr>
        <p:spPr bwMode="auto">
          <a:xfrm>
            <a:off x="6705600" y="2803525"/>
            <a:ext cx="228600" cy="228600"/>
          </a:xfrm>
          <a:prstGeom prst="ellipse">
            <a:avLst/>
          </a:prstGeom>
          <a:noFill/>
          <a:ln w="28575">
            <a:solidFill>
              <a:schemeClr val="tx1"/>
            </a:solidFill>
            <a:round/>
            <a:headEnd/>
            <a:tailEnd/>
          </a:ln>
        </p:spPr>
        <p:txBody>
          <a:bodyPr wrap="none" anchor="ctr"/>
          <a:lstStyle/>
          <a:p>
            <a:pPr algn="ctr" eaLnBrk="0" hangingPunct="0"/>
            <a:endParaRPr lang="cs-CZ"/>
          </a:p>
        </p:txBody>
      </p:sp>
      <p:sp>
        <p:nvSpPr>
          <p:cNvPr id="67595" name="Line 61"/>
          <p:cNvSpPr>
            <a:spLocks noChangeShapeType="1"/>
          </p:cNvSpPr>
          <p:nvPr/>
        </p:nvSpPr>
        <p:spPr bwMode="auto">
          <a:xfrm flipH="1" flipV="1">
            <a:off x="3105150" y="2157413"/>
            <a:ext cx="3595688" cy="679450"/>
          </a:xfrm>
          <a:prstGeom prst="line">
            <a:avLst/>
          </a:prstGeom>
          <a:noFill/>
          <a:ln w="28575">
            <a:solidFill>
              <a:schemeClr val="tx1"/>
            </a:solidFill>
            <a:round/>
            <a:headEnd/>
            <a:tailEnd/>
          </a:ln>
        </p:spPr>
        <p:txBody>
          <a:bodyPr wrap="none" anchor="ctr"/>
          <a:lstStyle/>
          <a:p>
            <a:endParaRPr lang="cs-CZ"/>
          </a:p>
        </p:txBody>
      </p:sp>
      <p:sp>
        <p:nvSpPr>
          <p:cNvPr id="67596" name="Text Box 67"/>
          <p:cNvSpPr txBox="1">
            <a:spLocks noChangeArrowheads="1"/>
          </p:cNvSpPr>
          <p:nvPr/>
        </p:nvSpPr>
        <p:spPr bwMode="auto">
          <a:xfrm>
            <a:off x="457200" y="1752600"/>
            <a:ext cx="449263" cy="457200"/>
          </a:xfrm>
          <a:prstGeom prst="rect">
            <a:avLst/>
          </a:prstGeom>
          <a:noFill/>
          <a:ln w="9525">
            <a:noFill/>
            <a:miter lim="800000"/>
            <a:headEnd/>
            <a:tailEnd/>
          </a:ln>
        </p:spPr>
        <p:txBody>
          <a:bodyPr wrap="none">
            <a:spAutoFit/>
          </a:bodyPr>
          <a:lstStyle/>
          <a:p>
            <a:pPr eaLnBrk="0" hangingPunct="0"/>
            <a:r>
              <a:rPr lang="en-US" i="1"/>
              <a:t>E</a:t>
            </a:r>
            <a:r>
              <a:rPr lang="en-US" i="1" baseline="-25000"/>
              <a:t>z</a:t>
            </a:r>
            <a:endParaRPr lang="en-US" i="1"/>
          </a:p>
        </p:txBody>
      </p:sp>
      <p:pic>
        <p:nvPicPr>
          <p:cNvPr id="67597" name="Picture 72" descr="e.k03.b02.z.tm.png                                             0009C61BWesternesse                    B6C46D1E:"/>
          <p:cNvPicPr>
            <a:picLocks noChangeAspect="1" noChangeArrowheads="1"/>
          </p:cNvPicPr>
          <p:nvPr/>
        </p:nvPicPr>
        <p:blipFill>
          <a:blip r:embed="rId5"/>
          <a:srcRect/>
          <a:stretch>
            <a:fillRect/>
          </a:stretch>
        </p:blipFill>
        <p:spPr bwMode="auto">
          <a:xfrm>
            <a:off x="1066800" y="1066800"/>
            <a:ext cx="2032000" cy="2032000"/>
          </a:xfrm>
          <a:prstGeom prst="rect">
            <a:avLst/>
          </a:prstGeom>
          <a:noFill/>
          <a:ln w="9525">
            <a:noFill/>
            <a:miter lim="800000"/>
            <a:headEnd/>
            <a:tailEnd/>
          </a:ln>
        </p:spPr>
      </p:pic>
      <p:sp>
        <p:nvSpPr>
          <p:cNvPr id="67598" name="Text Box 73"/>
          <p:cNvSpPr txBox="1">
            <a:spLocks noChangeArrowheads="1"/>
          </p:cNvSpPr>
          <p:nvPr/>
        </p:nvSpPr>
        <p:spPr bwMode="auto">
          <a:xfrm>
            <a:off x="987425" y="3048000"/>
            <a:ext cx="2265363" cy="366713"/>
          </a:xfrm>
          <a:prstGeom prst="rect">
            <a:avLst/>
          </a:prstGeom>
          <a:noFill/>
          <a:ln w="9525">
            <a:noFill/>
            <a:miter lim="800000"/>
            <a:headEnd/>
            <a:tailEnd/>
          </a:ln>
        </p:spPr>
        <p:txBody>
          <a:bodyPr wrap="none">
            <a:spAutoFit/>
          </a:bodyPr>
          <a:lstStyle/>
          <a:p>
            <a:pPr algn="ctr" eaLnBrk="0" hangingPunct="0"/>
            <a:r>
              <a:rPr lang="en-US" sz="1800"/>
              <a:t>(+ 90° rotated version)</a:t>
            </a:r>
          </a:p>
        </p:txBody>
      </p:sp>
      <p:sp>
        <p:nvSpPr>
          <p:cNvPr id="67599" name="Text Box 74"/>
          <p:cNvSpPr txBox="1">
            <a:spLocks noChangeArrowheads="1"/>
          </p:cNvSpPr>
          <p:nvPr/>
        </p:nvSpPr>
        <p:spPr bwMode="auto">
          <a:xfrm>
            <a:off x="6588125" y="5562600"/>
            <a:ext cx="1595438" cy="822325"/>
          </a:xfrm>
          <a:prstGeom prst="rect">
            <a:avLst/>
          </a:prstGeom>
          <a:noFill/>
          <a:ln w="9525">
            <a:noFill/>
            <a:miter lim="800000"/>
            <a:headEnd/>
            <a:tailEnd/>
          </a:ln>
        </p:spPr>
        <p:txBody>
          <a:bodyPr wrap="none">
            <a:spAutoFit/>
          </a:bodyPr>
          <a:lstStyle/>
          <a:p>
            <a:pPr algn="ctr" eaLnBrk="0" hangingPunct="0"/>
            <a:r>
              <a:rPr lang="en-US"/>
              <a:t>gap for</a:t>
            </a:r>
          </a:p>
          <a:p>
            <a:pPr algn="ctr" eaLnBrk="0" hangingPunct="0"/>
            <a:r>
              <a:rPr lang="en-US" i="1"/>
              <a:t>n</a:t>
            </a:r>
            <a:r>
              <a:rPr lang="en-US"/>
              <a:t> &gt; ~1.75:1</a:t>
            </a:r>
          </a:p>
        </p:txBody>
      </p:sp>
      <p:sp>
        <p:nvSpPr>
          <p:cNvPr id="67600" name="Text Box 67"/>
          <p:cNvSpPr txBox="1">
            <a:spLocks noChangeArrowheads="1"/>
          </p:cNvSpPr>
          <p:nvPr/>
        </p:nvSpPr>
        <p:spPr bwMode="auto">
          <a:xfrm>
            <a:off x="4008438" y="4876800"/>
            <a:ext cx="325437" cy="369888"/>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
        <p:nvSpPr>
          <p:cNvPr id="67601" name="Text Box 68"/>
          <p:cNvSpPr txBox="1">
            <a:spLocks noChangeArrowheads="1"/>
          </p:cNvSpPr>
          <p:nvPr/>
        </p:nvSpPr>
        <p:spPr bwMode="auto">
          <a:xfrm>
            <a:off x="5380038" y="4879975"/>
            <a:ext cx="349250" cy="366713"/>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67602" name="Text Box 69"/>
          <p:cNvSpPr txBox="1">
            <a:spLocks noChangeArrowheads="1"/>
          </p:cNvSpPr>
          <p:nvPr/>
        </p:nvSpPr>
        <p:spPr bwMode="auto">
          <a:xfrm>
            <a:off x="6675438" y="4879975"/>
            <a:ext cx="387350" cy="366713"/>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67603" name="Text Box 70"/>
          <p:cNvSpPr txBox="1">
            <a:spLocks noChangeArrowheads="1"/>
          </p:cNvSpPr>
          <p:nvPr/>
        </p:nvSpPr>
        <p:spPr bwMode="auto">
          <a:xfrm>
            <a:off x="7985125" y="4876800"/>
            <a:ext cx="325438" cy="369888"/>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1143000"/>
          </a:xfrm>
        </p:spPr>
        <p:txBody>
          <a:bodyPr/>
          <a:lstStyle/>
          <a:p>
            <a:r>
              <a:rPr lang="en-US" sz="3200" smtClean="0">
                <a:ea typeface="ＭＳ Ｐゴシック" charset="-128"/>
              </a:rPr>
              <a:t>2d periodicity, </a:t>
            </a:r>
            <a:r>
              <a:rPr lang="en-US" sz="3200" i="1" smtClean="0">
                <a:latin typeface="Symbol" pitchFamily="18" charset="2"/>
                <a:ea typeface="ＭＳ Ｐゴシック" charset="-128"/>
              </a:rPr>
              <a:t>ε</a:t>
            </a:r>
            <a:r>
              <a:rPr lang="en-US" sz="3200" smtClean="0">
                <a:ea typeface="ＭＳ Ｐゴシック" charset="-128"/>
              </a:rPr>
              <a:t>=12:1</a:t>
            </a:r>
          </a:p>
        </p:txBody>
      </p:sp>
      <p:sp>
        <p:nvSpPr>
          <p:cNvPr id="68611" name="Text Box 3"/>
          <p:cNvSpPr txBox="1">
            <a:spLocks noChangeArrowheads="1"/>
          </p:cNvSpPr>
          <p:nvPr/>
        </p:nvSpPr>
        <p:spPr bwMode="auto">
          <a:xfrm>
            <a:off x="5192713" y="5486400"/>
            <a:ext cx="369887" cy="457200"/>
          </a:xfrm>
          <a:prstGeom prst="rect">
            <a:avLst/>
          </a:prstGeom>
          <a:noFill/>
          <a:ln w="9525">
            <a:noFill/>
            <a:miter lim="800000"/>
            <a:headEnd/>
            <a:tailEnd/>
          </a:ln>
        </p:spPr>
        <p:txBody>
          <a:bodyPr wrap="none">
            <a:spAutoFit/>
          </a:bodyPr>
          <a:lstStyle/>
          <a:p>
            <a:pPr eaLnBrk="0" hangingPunct="0"/>
            <a:r>
              <a:rPr lang="en-US" i="1">
                <a:solidFill>
                  <a:schemeClr val="accent2"/>
                </a:solidFill>
              </a:rPr>
              <a:t>E</a:t>
            </a:r>
            <a:endParaRPr lang="en-US">
              <a:solidFill>
                <a:schemeClr val="accent2"/>
              </a:solidFill>
            </a:endParaRPr>
          </a:p>
        </p:txBody>
      </p:sp>
      <p:sp>
        <p:nvSpPr>
          <p:cNvPr id="68612" name="Text Box 4"/>
          <p:cNvSpPr txBox="1">
            <a:spLocks noChangeArrowheads="1"/>
          </p:cNvSpPr>
          <p:nvPr/>
        </p:nvSpPr>
        <p:spPr bwMode="auto">
          <a:xfrm>
            <a:off x="5257800" y="6019800"/>
            <a:ext cx="404813" cy="457200"/>
          </a:xfrm>
          <a:prstGeom prst="rect">
            <a:avLst/>
          </a:prstGeom>
          <a:noFill/>
          <a:ln w="9525">
            <a:noFill/>
            <a:miter lim="800000"/>
            <a:headEnd/>
            <a:tailEnd/>
          </a:ln>
        </p:spPr>
        <p:txBody>
          <a:bodyPr wrap="none">
            <a:spAutoFit/>
          </a:bodyPr>
          <a:lstStyle/>
          <a:p>
            <a:pPr eaLnBrk="0" hangingPunct="0"/>
            <a:r>
              <a:rPr lang="en-US" i="1">
                <a:solidFill>
                  <a:schemeClr val="accent2"/>
                </a:solidFill>
              </a:rPr>
              <a:t>H</a:t>
            </a:r>
            <a:endParaRPr lang="en-US">
              <a:solidFill>
                <a:schemeClr val="accent2"/>
              </a:solidFill>
            </a:endParaRPr>
          </a:p>
        </p:txBody>
      </p:sp>
      <p:sp>
        <p:nvSpPr>
          <p:cNvPr id="68613" name="Line 5"/>
          <p:cNvSpPr>
            <a:spLocks noChangeShapeType="1"/>
          </p:cNvSpPr>
          <p:nvPr/>
        </p:nvSpPr>
        <p:spPr bwMode="auto">
          <a:xfrm flipV="1">
            <a:off x="4724400" y="6019800"/>
            <a:ext cx="533400" cy="457200"/>
          </a:xfrm>
          <a:prstGeom prst="line">
            <a:avLst/>
          </a:prstGeom>
          <a:noFill/>
          <a:ln w="9525">
            <a:solidFill>
              <a:schemeClr val="accent2"/>
            </a:solidFill>
            <a:round/>
            <a:headEnd/>
            <a:tailEnd type="triangle" w="med" len="med"/>
          </a:ln>
        </p:spPr>
        <p:txBody>
          <a:bodyPr wrap="none" anchor="ctr"/>
          <a:lstStyle/>
          <a:p>
            <a:endParaRPr lang="cs-CZ"/>
          </a:p>
        </p:txBody>
      </p:sp>
      <p:pic>
        <p:nvPicPr>
          <p:cNvPr id="68614" name="Picture 6"/>
          <p:cNvPicPr>
            <a:picLocks noChangeAspect="1" noChangeArrowheads="1"/>
          </p:cNvPicPr>
          <p:nvPr/>
        </p:nvPicPr>
        <p:blipFill>
          <a:blip r:embed="rId2"/>
          <a:srcRect/>
          <a:stretch>
            <a:fillRect/>
          </a:stretch>
        </p:blipFill>
        <p:spPr bwMode="auto">
          <a:xfrm>
            <a:off x="4953000" y="5562600"/>
            <a:ext cx="203200" cy="215900"/>
          </a:xfrm>
          <a:prstGeom prst="rect">
            <a:avLst/>
          </a:prstGeom>
          <a:noFill/>
          <a:ln w="9525">
            <a:noFill/>
            <a:miter lim="800000"/>
            <a:headEnd/>
            <a:tailEnd/>
          </a:ln>
        </p:spPr>
      </p:pic>
      <p:pic>
        <p:nvPicPr>
          <p:cNvPr id="68615" name="Picture 7"/>
          <p:cNvPicPr>
            <a:picLocks noChangeAspect="1" noChangeArrowheads="1"/>
          </p:cNvPicPr>
          <p:nvPr/>
        </p:nvPicPr>
        <p:blipFill>
          <a:blip r:embed="rId3"/>
          <a:srcRect/>
          <a:stretch>
            <a:fillRect/>
          </a:stretch>
        </p:blipFill>
        <p:spPr bwMode="auto">
          <a:xfrm>
            <a:off x="7337425" y="6248400"/>
            <a:ext cx="203200" cy="215900"/>
          </a:xfrm>
          <a:prstGeom prst="rect">
            <a:avLst/>
          </a:prstGeom>
          <a:noFill/>
          <a:ln w="9525">
            <a:noFill/>
            <a:miter lim="800000"/>
            <a:headEnd/>
            <a:tailEnd/>
          </a:ln>
        </p:spPr>
      </p:pic>
      <p:sp>
        <p:nvSpPr>
          <p:cNvPr id="68616" name="Line 8"/>
          <p:cNvSpPr>
            <a:spLocks noChangeShapeType="1"/>
          </p:cNvSpPr>
          <p:nvPr/>
        </p:nvSpPr>
        <p:spPr bwMode="auto">
          <a:xfrm flipV="1">
            <a:off x="7261225" y="5562600"/>
            <a:ext cx="533400" cy="457200"/>
          </a:xfrm>
          <a:prstGeom prst="line">
            <a:avLst/>
          </a:prstGeom>
          <a:noFill/>
          <a:ln w="9525">
            <a:solidFill>
              <a:srgbClr val="FF0000"/>
            </a:solidFill>
            <a:round/>
            <a:headEnd/>
            <a:tailEnd type="triangle" w="med" len="med"/>
          </a:ln>
        </p:spPr>
        <p:txBody>
          <a:bodyPr wrap="none" anchor="ctr"/>
          <a:lstStyle/>
          <a:p>
            <a:endParaRPr lang="cs-CZ"/>
          </a:p>
        </p:txBody>
      </p:sp>
      <p:sp>
        <p:nvSpPr>
          <p:cNvPr id="68617" name="Text Box 9"/>
          <p:cNvSpPr txBox="1">
            <a:spLocks noChangeArrowheads="1"/>
          </p:cNvSpPr>
          <p:nvPr/>
        </p:nvSpPr>
        <p:spPr bwMode="auto">
          <a:xfrm>
            <a:off x="7859713" y="5486400"/>
            <a:ext cx="369887" cy="457200"/>
          </a:xfrm>
          <a:prstGeom prst="rect">
            <a:avLst/>
          </a:prstGeom>
          <a:noFill/>
          <a:ln w="9525">
            <a:noFill/>
            <a:miter lim="800000"/>
            <a:headEnd/>
            <a:tailEnd/>
          </a:ln>
        </p:spPr>
        <p:txBody>
          <a:bodyPr wrap="none">
            <a:spAutoFit/>
          </a:bodyPr>
          <a:lstStyle/>
          <a:p>
            <a:pPr eaLnBrk="0" hangingPunct="0"/>
            <a:r>
              <a:rPr lang="en-US" i="1">
                <a:solidFill>
                  <a:srgbClr val="FF0000"/>
                </a:solidFill>
              </a:rPr>
              <a:t>E</a:t>
            </a:r>
            <a:endParaRPr lang="en-US">
              <a:solidFill>
                <a:srgbClr val="FF0000"/>
              </a:solidFill>
            </a:endParaRPr>
          </a:p>
        </p:txBody>
      </p:sp>
      <p:sp>
        <p:nvSpPr>
          <p:cNvPr id="68618" name="Text Box 10"/>
          <p:cNvSpPr txBox="1">
            <a:spLocks noChangeArrowheads="1"/>
          </p:cNvSpPr>
          <p:nvPr/>
        </p:nvSpPr>
        <p:spPr bwMode="auto">
          <a:xfrm>
            <a:off x="7566025" y="6172200"/>
            <a:ext cx="404813" cy="457200"/>
          </a:xfrm>
          <a:prstGeom prst="rect">
            <a:avLst/>
          </a:prstGeom>
          <a:noFill/>
          <a:ln w="9525">
            <a:noFill/>
            <a:miter lim="800000"/>
            <a:headEnd/>
            <a:tailEnd/>
          </a:ln>
        </p:spPr>
        <p:txBody>
          <a:bodyPr wrap="none">
            <a:spAutoFit/>
          </a:bodyPr>
          <a:lstStyle/>
          <a:p>
            <a:pPr eaLnBrk="0" hangingPunct="0"/>
            <a:r>
              <a:rPr lang="en-US" i="1">
                <a:solidFill>
                  <a:srgbClr val="FF0000"/>
                </a:solidFill>
              </a:rPr>
              <a:t>H</a:t>
            </a:r>
            <a:endParaRPr lang="en-US">
              <a:solidFill>
                <a:srgbClr val="FF0000"/>
              </a:solidFill>
            </a:endParaRPr>
          </a:p>
        </p:txBody>
      </p:sp>
      <p:sp>
        <p:nvSpPr>
          <p:cNvPr id="68619" name="Text Box 11"/>
          <p:cNvSpPr txBox="1">
            <a:spLocks noChangeArrowheads="1"/>
          </p:cNvSpPr>
          <p:nvPr/>
        </p:nvSpPr>
        <p:spPr bwMode="auto">
          <a:xfrm>
            <a:off x="3962400" y="5638800"/>
            <a:ext cx="717550" cy="519113"/>
          </a:xfrm>
          <a:prstGeom prst="rect">
            <a:avLst/>
          </a:prstGeom>
          <a:noFill/>
          <a:ln w="9525">
            <a:noFill/>
            <a:miter lim="800000"/>
            <a:headEnd/>
            <a:tailEnd/>
          </a:ln>
        </p:spPr>
        <p:txBody>
          <a:bodyPr wrap="none">
            <a:spAutoFit/>
          </a:bodyPr>
          <a:lstStyle/>
          <a:p>
            <a:pPr eaLnBrk="0" hangingPunct="0"/>
            <a:r>
              <a:rPr lang="en-US" sz="2800">
                <a:solidFill>
                  <a:schemeClr val="accent2"/>
                </a:solidFill>
              </a:rPr>
              <a:t>TM</a:t>
            </a:r>
          </a:p>
        </p:txBody>
      </p:sp>
      <p:sp>
        <p:nvSpPr>
          <p:cNvPr id="68620" name="Text Box 12"/>
          <p:cNvSpPr txBox="1">
            <a:spLocks noChangeArrowheads="1"/>
          </p:cNvSpPr>
          <p:nvPr/>
        </p:nvSpPr>
        <p:spPr bwMode="auto">
          <a:xfrm>
            <a:off x="6446838" y="5638800"/>
            <a:ext cx="619125" cy="519113"/>
          </a:xfrm>
          <a:prstGeom prst="rect">
            <a:avLst/>
          </a:prstGeom>
          <a:noFill/>
          <a:ln w="9525">
            <a:noFill/>
            <a:miter lim="800000"/>
            <a:headEnd/>
            <a:tailEnd/>
          </a:ln>
        </p:spPr>
        <p:txBody>
          <a:bodyPr wrap="none">
            <a:spAutoFit/>
          </a:bodyPr>
          <a:lstStyle/>
          <a:p>
            <a:pPr eaLnBrk="0" hangingPunct="0"/>
            <a:r>
              <a:rPr lang="en-US" sz="2800">
                <a:solidFill>
                  <a:srgbClr val="FF0000"/>
                </a:solidFill>
              </a:rPr>
              <a:t>TE</a:t>
            </a:r>
          </a:p>
        </p:txBody>
      </p:sp>
      <p:sp>
        <p:nvSpPr>
          <p:cNvPr id="68621" name="Oval 13"/>
          <p:cNvSpPr>
            <a:spLocks noChangeArrowheads="1"/>
          </p:cNvSpPr>
          <p:nvPr/>
        </p:nvSpPr>
        <p:spPr bwMode="auto">
          <a:xfrm>
            <a:off x="2286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2" name="Oval 14"/>
          <p:cNvSpPr>
            <a:spLocks noChangeArrowheads="1"/>
          </p:cNvSpPr>
          <p:nvPr/>
        </p:nvSpPr>
        <p:spPr bwMode="auto">
          <a:xfrm>
            <a:off x="8382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3" name="Oval 15"/>
          <p:cNvSpPr>
            <a:spLocks noChangeArrowheads="1"/>
          </p:cNvSpPr>
          <p:nvPr/>
        </p:nvSpPr>
        <p:spPr bwMode="auto">
          <a:xfrm>
            <a:off x="14478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4" name="Oval 16"/>
          <p:cNvSpPr>
            <a:spLocks noChangeArrowheads="1"/>
          </p:cNvSpPr>
          <p:nvPr/>
        </p:nvSpPr>
        <p:spPr bwMode="auto">
          <a:xfrm>
            <a:off x="20574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5" name="Oval 17"/>
          <p:cNvSpPr>
            <a:spLocks noChangeArrowheads="1"/>
          </p:cNvSpPr>
          <p:nvPr/>
        </p:nvSpPr>
        <p:spPr bwMode="auto">
          <a:xfrm>
            <a:off x="2667000" y="10668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6" name="Oval 18"/>
          <p:cNvSpPr>
            <a:spLocks noChangeArrowheads="1"/>
          </p:cNvSpPr>
          <p:nvPr/>
        </p:nvSpPr>
        <p:spPr bwMode="auto">
          <a:xfrm>
            <a:off x="2286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7" name="Oval 19"/>
          <p:cNvSpPr>
            <a:spLocks noChangeArrowheads="1"/>
          </p:cNvSpPr>
          <p:nvPr/>
        </p:nvSpPr>
        <p:spPr bwMode="auto">
          <a:xfrm>
            <a:off x="8382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8" name="Oval 20"/>
          <p:cNvSpPr>
            <a:spLocks noChangeArrowheads="1"/>
          </p:cNvSpPr>
          <p:nvPr/>
        </p:nvSpPr>
        <p:spPr bwMode="auto">
          <a:xfrm>
            <a:off x="14478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29" name="Oval 21"/>
          <p:cNvSpPr>
            <a:spLocks noChangeArrowheads="1"/>
          </p:cNvSpPr>
          <p:nvPr/>
        </p:nvSpPr>
        <p:spPr bwMode="auto">
          <a:xfrm>
            <a:off x="20574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0" name="Oval 22"/>
          <p:cNvSpPr>
            <a:spLocks noChangeArrowheads="1"/>
          </p:cNvSpPr>
          <p:nvPr/>
        </p:nvSpPr>
        <p:spPr bwMode="auto">
          <a:xfrm>
            <a:off x="2667000" y="16764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1" name="Oval 23"/>
          <p:cNvSpPr>
            <a:spLocks noChangeArrowheads="1"/>
          </p:cNvSpPr>
          <p:nvPr/>
        </p:nvSpPr>
        <p:spPr bwMode="auto">
          <a:xfrm>
            <a:off x="2286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2" name="Oval 24"/>
          <p:cNvSpPr>
            <a:spLocks noChangeArrowheads="1"/>
          </p:cNvSpPr>
          <p:nvPr/>
        </p:nvSpPr>
        <p:spPr bwMode="auto">
          <a:xfrm>
            <a:off x="8382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3" name="Oval 25"/>
          <p:cNvSpPr>
            <a:spLocks noChangeArrowheads="1"/>
          </p:cNvSpPr>
          <p:nvPr/>
        </p:nvSpPr>
        <p:spPr bwMode="auto">
          <a:xfrm>
            <a:off x="14478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4" name="Oval 26"/>
          <p:cNvSpPr>
            <a:spLocks noChangeArrowheads="1"/>
          </p:cNvSpPr>
          <p:nvPr/>
        </p:nvSpPr>
        <p:spPr bwMode="auto">
          <a:xfrm>
            <a:off x="20574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5" name="Oval 27"/>
          <p:cNvSpPr>
            <a:spLocks noChangeArrowheads="1"/>
          </p:cNvSpPr>
          <p:nvPr/>
        </p:nvSpPr>
        <p:spPr bwMode="auto">
          <a:xfrm>
            <a:off x="2667000" y="22860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6" name="Oval 28"/>
          <p:cNvSpPr>
            <a:spLocks noChangeArrowheads="1"/>
          </p:cNvSpPr>
          <p:nvPr/>
        </p:nvSpPr>
        <p:spPr bwMode="auto">
          <a:xfrm>
            <a:off x="2286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7" name="Oval 29"/>
          <p:cNvSpPr>
            <a:spLocks noChangeArrowheads="1"/>
          </p:cNvSpPr>
          <p:nvPr/>
        </p:nvSpPr>
        <p:spPr bwMode="auto">
          <a:xfrm>
            <a:off x="8382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8" name="Oval 30"/>
          <p:cNvSpPr>
            <a:spLocks noChangeArrowheads="1"/>
          </p:cNvSpPr>
          <p:nvPr/>
        </p:nvSpPr>
        <p:spPr bwMode="auto">
          <a:xfrm>
            <a:off x="14478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39" name="Oval 31"/>
          <p:cNvSpPr>
            <a:spLocks noChangeArrowheads="1"/>
          </p:cNvSpPr>
          <p:nvPr/>
        </p:nvSpPr>
        <p:spPr bwMode="auto">
          <a:xfrm>
            <a:off x="20574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40" name="Oval 32"/>
          <p:cNvSpPr>
            <a:spLocks noChangeArrowheads="1"/>
          </p:cNvSpPr>
          <p:nvPr/>
        </p:nvSpPr>
        <p:spPr bwMode="auto">
          <a:xfrm>
            <a:off x="2667000" y="28956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41" name="Oval 33"/>
          <p:cNvSpPr>
            <a:spLocks noChangeArrowheads="1"/>
          </p:cNvSpPr>
          <p:nvPr/>
        </p:nvSpPr>
        <p:spPr bwMode="auto">
          <a:xfrm>
            <a:off x="2286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42" name="Oval 34"/>
          <p:cNvSpPr>
            <a:spLocks noChangeArrowheads="1"/>
          </p:cNvSpPr>
          <p:nvPr/>
        </p:nvSpPr>
        <p:spPr bwMode="auto">
          <a:xfrm>
            <a:off x="8382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43" name="Oval 35"/>
          <p:cNvSpPr>
            <a:spLocks noChangeArrowheads="1"/>
          </p:cNvSpPr>
          <p:nvPr/>
        </p:nvSpPr>
        <p:spPr bwMode="auto">
          <a:xfrm>
            <a:off x="14478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44" name="Oval 36"/>
          <p:cNvSpPr>
            <a:spLocks noChangeArrowheads="1"/>
          </p:cNvSpPr>
          <p:nvPr/>
        </p:nvSpPr>
        <p:spPr bwMode="auto">
          <a:xfrm>
            <a:off x="20574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45" name="Oval 37"/>
          <p:cNvSpPr>
            <a:spLocks noChangeArrowheads="1"/>
          </p:cNvSpPr>
          <p:nvPr/>
        </p:nvSpPr>
        <p:spPr bwMode="auto">
          <a:xfrm>
            <a:off x="2667000" y="3505200"/>
            <a:ext cx="304800" cy="304800"/>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68646" name="Line 38"/>
          <p:cNvSpPr>
            <a:spLocks noChangeShapeType="1"/>
          </p:cNvSpPr>
          <p:nvPr/>
        </p:nvSpPr>
        <p:spPr bwMode="auto">
          <a:xfrm>
            <a:off x="381000" y="990600"/>
            <a:ext cx="609600" cy="0"/>
          </a:xfrm>
          <a:prstGeom prst="line">
            <a:avLst/>
          </a:prstGeom>
          <a:noFill/>
          <a:ln w="9525">
            <a:solidFill>
              <a:srgbClr val="FF0000"/>
            </a:solidFill>
            <a:round/>
            <a:headEnd/>
            <a:tailEnd/>
          </a:ln>
        </p:spPr>
        <p:txBody>
          <a:bodyPr wrap="none" anchor="ctr"/>
          <a:lstStyle/>
          <a:p>
            <a:endParaRPr lang="cs-CZ"/>
          </a:p>
        </p:txBody>
      </p:sp>
      <p:sp>
        <p:nvSpPr>
          <p:cNvPr id="68647" name="Text Box 39"/>
          <p:cNvSpPr txBox="1">
            <a:spLocks noChangeArrowheads="1"/>
          </p:cNvSpPr>
          <p:nvPr/>
        </p:nvSpPr>
        <p:spPr bwMode="auto">
          <a:xfrm>
            <a:off x="533400" y="593725"/>
            <a:ext cx="336550" cy="457200"/>
          </a:xfrm>
          <a:prstGeom prst="rect">
            <a:avLst/>
          </a:prstGeom>
          <a:noFill/>
          <a:ln w="9525">
            <a:noFill/>
            <a:miter lim="800000"/>
            <a:headEnd/>
            <a:tailEnd/>
          </a:ln>
        </p:spPr>
        <p:txBody>
          <a:bodyPr wrap="none">
            <a:spAutoFit/>
          </a:bodyPr>
          <a:lstStyle/>
          <a:p>
            <a:pPr eaLnBrk="0" hangingPunct="0"/>
            <a:r>
              <a:rPr lang="en-US" i="1">
                <a:solidFill>
                  <a:srgbClr val="FF0000"/>
                </a:solidFill>
              </a:rPr>
              <a:t>a</a:t>
            </a:r>
            <a:endParaRPr lang="en-US">
              <a:solidFill>
                <a:srgbClr val="FF0000"/>
              </a:solidFill>
            </a:endParaRPr>
          </a:p>
        </p:txBody>
      </p:sp>
      <p:sp>
        <p:nvSpPr>
          <p:cNvPr id="68648" name="Text Box 40"/>
          <p:cNvSpPr txBox="1">
            <a:spLocks noChangeArrowheads="1"/>
          </p:cNvSpPr>
          <p:nvPr/>
        </p:nvSpPr>
        <p:spPr bwMode="auto">
          <a:xfrm rot="-5400000">
            <a:off x="1947863" y="2554287"/>
            <a:ext cx="3314700" cy="460375"/>
          </a:xfrm>
          <a:prstGeom prst="rect">
            <a:avLst/>
          </a:prstGeom>
          <a:noFill/>
          <a:ln w="9525">
            <a:noFill/>
            <a:miter lim="800000"/>
            <a:headEnd/>
            <a:tailEnd/>
          </a:ln>
        </p:spPr>
        <p:txBody>
          <a:bodyPr wrap="none">
            <a:spAutoFit/>
          </a:bodyPr>
          <a:lstStyle/>
          <a:p>
            <a:pPr eaLnBrk="0" hangingPunct="0"/>
            <a:r>
              <a:rPr lang="en-US" sz="2000">
                <a:solidFill>
                  <a:srgbClr val="FF0000"/>
                </a:solidFill>
              </a:rPr>
              <a:t>frequency</a:t>
            </a:r>
            <a:r>
              <a:rPr lang="en-US" sz="2000"/>
              <a:t> ω</a:t>
            </a:r>
            <a:r>
              <a:rPr lang="en-US"/>
              <a:t>  </a:t>
            </a:r>
            <a:r>
              <a:rPr lang="en-US" sz="2000"/>
              <a:t>(2πc/</a:t>
            </a:r>
            <a:r>
              <a:rPr lang="en-US" sz="2000" i="1"/>
              <a:t>a</a:t>
            </a:r>
            <a:r>
              <a:rPr lang="en-US" sz="2000"/>
              <a:t>)  = </a:t>
            </a:r>
            <a:r>
              <a:rPr lang="en-US" i="1">
                <a:solidFill>
                  <a:srgbClr val="FF0000"/>
                </a:solidFill>
              </a:rPr>
              <a:t>a</a:t>
            </a:r>
            <a:r>
              <a:rPr lang="en-US">
                <a:solidFill>
                  <a:srgbClr val="FF0000"/>
                </a:solidFill>
              </a:rPr>
              <a:t> / λ</a:t>
            </a:r>
            <a:endParaRPr lang="en-US" sz="2000"/>
          </a:p>
        </p:txBody>
      </p:sp>
      <p:sp>
        <p:nvSpPr>
          <p:cNvPr id="68649" name="Rectangle 41"/>
          <p:cNvSpPr>
            <a:spLocks noChangeArrowheads="1"/>
          </p:cNvSpPr>
          <p:nvPr/>
        </p:nvSpPr>
        <p:spPr bwMode="auto">
          <a:xfrm>
            <a:off x="1162050" y="5486400"/>
            <a:ext cx="990600" cy="990600"/>
          </a:xfrm>
          <a:prstGeom prst="rect">
            <a:avLst/>
          </a:prstGeom>
          <a:solidFill>
            <a:schemeClr val="bg1"/>
          </a:solidFill>
          <a:ln w="9525">
            <a:solidFill>
              <a:schemeClr val="tx1"/>
            </a:solidFill>
            <a:miter lim="800000"/>
            <a:headEnd/>
            <a:tailEnd/>
          </a:ln>
        </p:spPr>
        <p:txBody>
          <a:bodyPr wrap="none" anchor="ctr"/>
          <a:lstStyle/>
          <a:p>
            <a:pPr algn="ctr" eaLnBrk="0" hangingPunct="0"/>
            <a:endParaRPr lang="cs-CZ"/>
          </a:p>
        </p:txBody>
      </p:sp>
      <p:sp>
        <p:nvSpPr>
          <p:cNvPr id="68650" name="AutoShape 42"/>
          <p:cNvSpPr>
            <a:spLocks noChangeArrowheads="1"/>
          </p:cNvSpPr>
          <p:nvPr/>
        </p:nvSpPr>
        <p:spPr bwMode="auto">
          <a:xfrm flipH="1">
            <a:off x="1619250" y="5486400"/>
            <a:ext cx="533400" cy="533400"/>
          </a:xfrm>
          <a:prstGeom prst="rtTriangle">
            <a:avLst/>
          </a:prstGeom>
          <a:solidFill>
            <a:srgbClr val="99FF99"/>
          </a:solidFill>
          <a:ln w="9525">
            <a:solidFill>
              <a:schemeClr val="tx1"/>
            </a:solidFill>
            <a:miter lim="800000"/>
            <a:headEnd/>
            <a:tailEnd/>
          </a:ln>
        </p:spPr>
        <p:txBody>
          <a:bodyPr wrap="none" anchor="ctr"/>
          <a:lstStyle/>
          <a:p>
            <a:pPr algn="ctr" eaLnBrk="0" hangingPunct="0"/>
            <a:endParaRPr lang="cs-CZ"/>
          </a:p>
        </p:txBody>
      </p:sp>
      <p:sp>
        <p:nvSpPr>
          <p:cNvPr id="68651" name="Text Box 43"/>
          <p:cNvSpPr txBox="1">
            <a:spLocks noChangeArrowheads="1"/>
          </p:cNvSpPr>
          <p:nvPr/>
        </p:nvSpPr>
        <p:spPr bwMode="auto">
          <a:xfrm>
            <a:off x="1314450" y="5884863"/>
            <a:ext cx="369888" cy="461962"/>
          </a:xfrm>
          <a:prstGeom prst="rect">
            <a:avLst/>
          </a:prstGeom>
          <a:noFill/>
          <a:ln w="9525">
            <a:noFill/>
            <a:miter lim="800000"/>
            <a:headEnd/>
            <a:tailEnd/>
          </a:ln>
        </p:spPr>
        <p:txBody>
          <a:bodyPr wrap="none">
            <a:spAutoFit/>
          </a:bodyPr>
          <a:lstStyle/>
          <a:p>
            <a:pPr eaLnBrk="0" hangingPunct="0"/>
            <a:r>
              <a:rPr lang="en-US">
                <a:solidFill>
                  <a:srgbClr val="008000"/>
                </a:solidFill>
                <a:latin typeface="Symbol" pitchFamily="18" charset="2"/>
              </a:rPr>
              <a:t>Γ</a:t>
            </a:r>
          </a:p>
        </p:txBody>
      </p:sp>
      <p:sp>
        <p:nvSpPr>
          <p:cNvPr id="68652" name="Text Box 44"/>
          <p:cNvSpPr txBox="1">
            <a:spLocks noChangeArrowheads="1"/>
          </p:cNvSpPr>
          <p:nvPr/>
        </p:nvSpPr>
        <p:spPr bwMode="auto">
          <a:xfrm>
            <a:off x="2136775" y="5775325"/>
            <a:ext cx="404813" cy="457200"/>
          </a:xfrm>
          <a:prstGeom prst="rect">
            <a:avLst/>
          </a:prstGeom>
          <a:noFill/>
          <a:ln w="9525">
            <a:noFill/>
            <a:miter lim="800000"/>
            <a:headEnd/>
            <a:tailEnd/>
          </a:ln>
        </p:spPr>
        <p:txBody>
          <a:bodyPr wrap="none">
            <a:spAutoFit/>
          </a:bodyPr>
          <a:lstStyle/>
          <a:p>
            <a:pPr eaLnBrk="0" hangingPunct="0"/>
            <a:r>
              <a:rPr lang="en-US">
                <a:solidFill>
                  <a:srgbClr val="008000"/>
                </a:solidFill>
              </a:rPr>
              <a:t>X</a:t>
            </a:r>
          </a:p>
        </p:txBody>
      </p:sp>
      <p:sp>
        <p:nvSpPr>
          <p:cNvPr id="68653" name="Text Box 45"/>
          <p:cNvSpPr txBox="1">
            <a:spLocks noChangeArrowheads="1"/>
          </p:cNvSpPr>
          <p:nvPr/>
        </p:nvSpPr>
        <p:spPr bwMode="auto">
          <a:xfrm>
            <a:off x="2136775" y="5165725"/>
            <a:ext cx="455613" cy="457200"/>
          </a:xfrm>
          <a:prstGeom prst="rect">
            <a:avLst/>
          </a:prstGeom>
          <a:noFill/>
          <a:ln w="9525">
            <a:noFill/>
            <a:miter lim="800000"/>
            <a:headEnd/>
            <a:tailEnd/>
          </a:ln>
        </p:spPr>
        <p:txBody>
          <a:bodyPr wrap="none">
            <a:spAutoFit/>
          </a:bodyPr>
          <a:lstStyle/>
          <a:p>
            <a:pPr eaLnBrk="0" hangingPunct="0"/>
            <a:r>
              <a:rPr lang="en-US">
                <a:solidFill>
                  <a:srgbClr val="008000"/>
                </a:solidFill>
              </a:rPr>
              <a:t>M</a:t>
            </a:r>
          </a:p>
        </p:txBody>
      </p:sp>
      <p:sp>
        <p:nvSpPr>
          <p:cNvPr id="68654" name="Text Box 50"/>
          <p:cNvSpPr txBox="1">
            <a:spLocks noChangeArrowheads="1"/>
          </p:cNvSpPr>
          <p:nvPr/>
        </p:nvSpPr>
        <p:spPr bwMode="auto">
          <a:xfrm>
            <a:off x="152400" y="4800600"/>
            <a:ext cx="3327400" cy="457200"/>
          </a:xfrm>
          <a:prstGeom prst="rect">
            <a:avLst/>
          </a:prstGeom>
          <a:noFill/>
          <a:ln w="9525">
            <a:noFill/>
            <a:miter lim="800000"/>
            <a:headEnd/>
            <a:tailEnd/>
          </a:ln>
        </p:spPr>
        <p:txBody>
          <a:bodyPr wrap="none">
            <a:spAutoFit/>
          </a:bodyPr>
          <a:lstStyle/>
          <a:p>
            <a:pPr eaLnBrk="0" hangingPunct="0"/>
            <a:r>
              <a:rPr lang="en-US">
                <a:solidFill>
                  <a:srgbClr val="008000"/>
                </a:solidFill>
              </a:rPr>
              <a:t>irreducible Brillouin zone</a:t>
            </a:r>
          </a:p>
        </p:txBody>
      </p:sp>
      <p:pic>
        <p:nvPicPr>
          <p:cNvPr id="68655" name="Picture 52"/>
          <p:cNvPicPr>
            <a:picLocks noChangeAspect="1" noChangeArrowheads="1"/>
          </p:cNvPicPr>
          <p:nvPr/>
        </p:nvPicPr>
        <p:blipFill>
          <a:blip r:embed="rId4"/>
          <a:srcRect r="33595"/>
          <a:stretch>
            <a:fillRect/>
          </a:stretch>
        </p:blipFill>
        <p:spPr bwMode="auto">
          <a:xfrm>
            <a:off x="3886200" y="1066800"/>
            <a:ext cx="4629150" cy="3898900"/>
          </a:xfrm>
          <a:prstGeom prst="rect">
            <a:avLst/>
          </a:prstGeom>
          <a:noFill/>
          <a:ln w="9525">
            <a:noFill/>
            <a:miter lim="800000"/>
            <a:headEnd/>
            <a:tailEnd/>
          </a:ln>
        </p:spPr>
      </p:pic>
      <p:sp>
        <p:nvSpPr>
          <p:cNvPr id="68656" name="Text Box 67"/>
          <p:cNvSpPr txBox="1">
            <a:spLocks noChangeArrowheads="1"/>
          </p:cNvSpPr>
          <p:nvPr/>
        </p:nvSpPr>
        <p:spPr bwMode="auto">
          <a:xfrm>
            <a:off x="4008438" y="4876800"/>
            <a:ext cx="325437" cy="369888"/>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
        <p:nvSpPr>
          <p:cNvPr id="68657" name="Text Box 68"/>
          <p:cNvSpPr txBox="1">
            <a:spLocks noChangeArrowheads="1"/>
          </p:cNvSpPr>
          <p:nvPr/>
        </p:nvSpPr>
        <p:spPr bwMode="auto">
          <a:xfrm>
            <a:off x="5380038" y="4879975"/>
            <a:ext cx="349250" cy="366713"/>
          </a:xfrm>
          <a:prstGeom prst="rect">
            <a:avLst/>
          </a:prstGeom>
          <a:noFill/>
          <a:ln w="9525">
            <a:noFill/>
            <a:miter lim="800000"/>
            <a:headEnd/>
            <a:tailEnd/>
          </a:ln>
        </p:spPr>
        <p:txBody>
          <a:bodyPr wrap="none">
            <a:spAutoFit/>
          </a:bodyPr>
          <a:lstStyle/>
          <a:p>
            <a:pPr eaLnBrk="0" hangingPunct="0"/>
            <a:r>
              <a:rPr lang="en-US" sz="1800">
                <a:solidFill>
                  <a:srgbClr val="008000"/>
                </a:solidFill>
              </a:rPr>
              <a:t>X</a:t>
            </a:r>
          </a:p>
        </p:txBody>
      </p:sp>
      <p:sp>
        <p:nvSpPr>
          <p:cNvPr id="68658" name="Text Box 69"/>
          <p:cNvSpPr txBox="1">
            <a:spLocks noChangeArrowheads="1"/>
          </p:cNvSpPr>
          <p:nvPr/>
        </p:nvSpPr>
        <p:spPr bwMode="auto">
          <a:xfrm>
            <a:off x="6675438" y="4879975"/>
            <a:ext cx="387350" cy="366713"/>
          </a:xfrm>
          <a:prstGeom prst="rect">
            <a:avLst/>
          </a:prstGeom>
          <a:noFill/>
          <a:ln w="9525">
            <a:noFill/>
            <a:miter lim="800000"/>
            <a:headEnd/>
            <a:tailEnd/>
          </a:ln>
        </p:spPr>
        <p:txBody>
          <a:bodyPr wrap="none">
            <a:spAutoFit/>
          </a:bodyPr>
          <a:lstStyle/>
          <a:p>
            <a:pPr eaLnBrk="0" hangingPunct="0"/>
            <a:r>
              <a:rPr lang="en-US" sz="1800">
                <a:solidFill>
                  <a:srgbClr val="008000"/>
                </a:solidFill>
              </a:rPr>
              <a:t>M</a:t>
            </a:r>
          </a:p>
        </p:txBody>
      </p:sp>
      <p:sp>
        <p:nvSpPr>
          <p:cNvPr id="68659" name="Text Box 70"/>
          <p:cNvSpPr txBox="1">
            <a:spLocks noChangeArrowheads="1"/>
          </p:cNvSpPr>
          <p:nvPr/>
        </p:nvSpPr>
        <p:spPr bwMode="auto">
          <a:xfrm>
            <a:off x="7985125" y="4876800"/>
            <a:ext cx="325438" cy="369888"/>
          </a:xfrm>
          <a:prstGeom prst="rect">
            <a:avLst/>
          </a:prstGeom>
          <a:noFill/>
          <a:ln w="9525">
            <a:noFill/>
            <a:miter lim="800000"/>
            <a:headEnd/>
            <a:tailEnd/>
          </a:ln>
        </p:spPr>
        <p:txBody>
          <a:bodyPr wrap="none">
            <a:spAutoFit/>
          </a:bodyPr>
          <a:lstStyle/>
          <a:p>
            <a:pPr eaLnBrk="0" hangingPunct="0"/>
            <a:r>
              <a:rPr lang="en-US" sz="1800">
                <a:solidFill>
                  <a:srgbClr val="008000"/>
                </a:solidFill>
                <a:latin typeface="Symbol" pitchFamily="18" charset="2"/>
              </a:rPr>
              <a:t>Γ</a:t>
            </a:r>
          </a:p>
        </p:txBody>
      </p:sp>
      <p:sp>
        <p:nvSpPr>
          <p:cNvPr id="68660" name="TextBox 56"/>
          <p:cNvSpPr txBox="1">
            <a:spLocks noChangeArrowheads="1"/>
          </p:cNvSpPr>
          <p:nvPr/>
        </p:nvSpPr>
        <p:spPr bwMode="auto">
          <a:xfrm>
            <a:off x="635000" y="5410200"/>
            <a:ext cx="355600" cy="461963"/>
          </a:xfrm>
          <a:prstGeom prst="rect">
            <a:avLst/>
          </a:prstGeom>
          <a:noFill/>
          <a:ln w="9525">
            <a:noFill/>
            <a:miter lim="800000"/>
            <a:headEnd/>
            <a:tailEnd/>
          </a:ln>
        </p:spPr>
        <p:txBody>
          <a:bodyPr wrap="none">
            <a:spAutoFit/>
          </a:bodyPr>
          <a:lstStyle/>
          <a:p>
            <a:pPr algn="ctr" eaLnBrk="0" hangingPunct="0"/>
            <a:r>
              <a:rPr lang="en-US" b="1"/>
              <a:t>k</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What a difference</a:t>
            </a:r>
            <a:br>
              <a:rPr lang="en-US" smtClean="0">
                <a:ea typeface="ＭＳ Ｐゴシック" charset="-128"/>
              </a:rPr>
            </a:br>
            <a:r>
              <a:rPr lang="en-US" smtClean="0">
                <a:ea typeface="ＭＳ Ｐゴシック" charset="-128"/>
              </a:rPr>
              <a:t>a boundary condition makes…</a:t>
            </a:r>
          </a:p>
        </p:txBody>
      </p:sp>
      <p:sp>
        <p:nvSpPr>
          <p:cNvPr id="69635" name="Rectangle 3"/>
          <p:cNvSpPr>
            <a:spLocks noChangeArrowheads="1"/>
          </p:cNvSpPr>
          <p:nvPr/>
        </p:nvSpPr>
        <p:spPr bwMode="auto">
          <a:xfrm>
            <a:off x="0" y="1981200"/>
            <a:ext cx="3276600" cy="4876800"/>
          </a:xfrm>
          <a:prstGeom prst="rect">
            <a:avLst/>
          </a:prstGeom>
          <a:solidFill>
            <a:schemeClr val="accent1"/>
          </a:solidFill>
          <a:ln w="9525">
            <a:solidFill>
              <a:schemeClr val="tx1"/>
            </a:solidFill>
            <a:miter lim="800000"/>
            <a:headEnd/>
            <a:tailEnd/>
          </a:ln>
        </p:spPr>
        <p:txBody>
          <a:bodyPr wrap="none" anchor="ctr"/>
          <a:lstStyle/>
          <a:p>
            <a:endParaRPr lang="cs-CZ"/>
          </a:p>
        </p:txBody>
      </p:sp>
      <p:sp>
        <p:nvSpPr>
          <p:cNvPr id="69636" name="Text Box 4"/>
          <p:cNvSpPr txBox="1">
            <a:spLocks noChangeArrowheads="1"/>
          </p:cNvSpPr>
          <p:nvPr/>
        </p:nvSpPr>
        <p:spPr bwMode="auto">
          <a:xfrm>
            <a:off x="2741613" y="2025650"/>
            <a:ext cx="422275" cy="461963"/>
          </a:xfrm>
          <a:prstGeom prst="rect">
            <a:avLst/>
          </a:prstGeom>
          <a:noFill/>
          <a:ln w="9525">
            <a:noFill/>
            <a:miter lim="800000"/>
            <a:headEnd/>
            <a:tailEnd/>
          </a:ln>
        </p:spPr>
        <p:txBody>
          <a:bodyPr wrap="none">
            <a:spAutoFit/>
          </a:bodyPr>
          <a:lstStyle/>
          <a:p>
            <a:pPr algn="ctr"/>
            <a:r>
              <a:rPr lang="en-US">
                <a:latin typeface="Symbol" pitchFamily="18" charset="2"/>
              </a:rPr>
              <a:t>ε</a:t>
            </a:r>
            <a:r>
              <a:rPr lang="en-US" baseline="-25000"/>
              <a:t>1</a:t>
            </a:r>
            <a:endParaRPr lang="en-US"/>
          </a:p>
        </p:txBody>
      </p:sp>
      <p:sp>
        <p:nvSpPr>
          <p:cNvPr id="69637" name="Text Box 5"/>
          <p:cNvSpPr txBox="1">
            <a:spLocks noChangeArrowheads="1"/>
          </p:cNvSpPr>
          <p:nvPr/>
        </p:nvSpPr>
        <p:spPr bwMode="auto">
          <a:xfrm>
            <a:off x="3389313" y="2025650"/>
            <a:ext cx="422275" cy="461963"/>
          </a:xfrm>
          <a:prstGeom prst="rect">
            <a:avLst/>
          </a:prstGeom>
          <a:noFill/>
          <a:ln w="9525">
            <a:noFill/>
            <a:miter lim="800000"/>
            <a:headEnd/>
            <a:tailEnd/>
          </a:ln>
        </p:spPr>
        <p:txBody>
          <a:bodyPr wrap="none">
            <a:spAutoFit/>
          </a:bodyPr>
          <a:lstStyle/>
          <a:p>
            <a:pPr algn="ctr"/>
            <a:r>
              <a:rPr lang="en-US">
                <a:latin typeface="Symbol" pitchFamily="18" charset="2"/>
              </a:rPr>
              <a:t>ε</a:t>
            </a:r>
            <a:r>
              <a:rPr lang="en-US" baseline="-25000"/>
              <a:t>2</a:t>
            </a:r>
            <a:endParaRPr lang="en-US"/>
          </a:p>
        </p:txBody>
      </p:sp>
      <p:sp>
        <p:nvSpPr>
          <p:cNvPr id="69638" name="Line 6"/>
          <p:cNvSpPr>
            <a:spLocks noChangeShapeType="1"/>
          </p:cNvSpPr>
          <p:nvPr/>
        </p:nvSpPr>
        <p:spPr bwMode="auto">
          <a:xfrm flipV="1">
            <a:off x="3048000" y="2743200"/>
            <a:ext cx="0" cy="457200"/>
          </a:xfrm>
          <a:prstGeom prst="line">
            <a:avLst/>
          </a:prstGeom>
          <a:noFill/>
          <a:ln w="9525">
            <a:solidFill>
              <a:srgbClr val="FF0000"/>
            </a:solidFill>
            <a:round/>
            <a:headEnd/>
            <a:tailEnd type="triangle" w="med" len="med"/>
          </a:ln>
        </p:spPr>
        <p:txBody>
          <a:bodyPr wrap="none" anchor="ctr"/>
          <a:lstStyle/>
          <a:p>
            <a:endParaRPr lang="cs-CZ"/>
          </a:p>
        </p:txBody>
      </p:sp>
      <p:sp>
        <p:nvSpPr>
          <p:cNvPr id="69639" name="Line 7"/>
          <p:cNvSpPr>
            <a:spLocks noChangeShapeType="1"/>
          </p:cNvSpPr>
          <p:nvPr/>
        </p:nvSpPr>
        <p:spPr bwMode="auto">
          <a:xfrm flipV="1">
            <a:off x="3505200" y="2743200"/>
            <a:ext cx="0" cy="457200"/>
          </a:xfrm>
          <a:prstGeom prst="line">
            <a:avLst/>
          </a:prstGeom>
          <a:noFill/>
          <a:ln w="9525">
            <a:solidFill>
              <a:srgbClr val="FF0000"/>
            </a:solidFill>
            <a:round/>
            <a:headEnd/>
            <a:tailEnd type="triangle" w="med" len="med"/>
          </a:ln>
        </p:spPr>
        <p:txBody>
          <a:bodyPr wrap="none" anchor="ctr"/>
          <a:lstStyle/>
          <a:p>
            <a:endParaRPr lang="cs-CZ"/>
          </a:p>
        </p:txBody>
      </p:sp>
      <p:sp>
        <p:nvSpPr>
          <p:cNvPr id="69640" name="Oval 8"/>
          <p:cNvSpPr>
            <a:spLocks noChangeArrowheads="1"/>
          </p:cNvSpPr>
          <p:nvPr/>
        </p:nvSpPr>
        <p:spPr bwMode="auto">
          <a:xfrm>
            <a:off x="2743200" y="2895600"/>
            <a:ext cx="76200" cy="76200"/>
          </a:xfrm>
          <a:prstGeom prst="ellipse">
            <a:avLst/>
          </a:prstGeom>
          <a:solidFill>
            <a:srgbClr val="FF0000"/>
          </a:solidFill>
          <a:ln w="9525">
            <a:noFill/>
            <a:round/>
            <a:headEnd/>
            <a:tailEnd/>
          </a:ln>
        </p:spPr>
        <p:txBody>
          <a:bodyPr wrap="none" anchor="ctr"/>
          <a:lstStyle/>
          <a:p>
            <a:endParaRPr lang="cs-CZ"/>
          </a:p>
        </p:txBody>
      </p:sp>
      <p:sp>
        <p:nvSpPr>
          <p:cNvPr id="69641" name="Oval 9"/>
          <p:cNvSpPr>
            <a:spLocks noChangeArrowheads="1"/>
          </p:cNvSpPr>
          <p:nvPr/>
        </p:nvSpPr>
        <p:spPr bwMode="auto">
          <a:xfrm>
            <a:off x="3733800" y="2895600"/>
            <a:ext cx="76200" cy="76200"/>
          </a:xfrm>
          <a:prstGeom prst="ellipse">
            <a:avLst/>
          </a:prstGeom>
          <a:solidFill>
            <a:srgbClr val="FF0000"/>
          </a:solidFill>
          <a:ln w="9525">
            <a:noFill/>
            <a:round/>
            <a:headEnd/>
            <a:tailEnd/>
          </a:ln>
        </p:spPr>
        <p:txBody>
          <a:bodyPr wrap="none" anchor="ctr"/>
          <a:lstStyle/>
          <a:p>
            <a:endParaRPr lang="cs-CZ"/>
          </a:p>
        </p:txBody>
      </p:sp>
      <p:sp>
        <p:nvSpPr>
          <p:cNvPr id="69642" name="Text Box 10"/>
          <p:cNvSpPr txBox="1">
            <a:spLocks noChangeArrowheads="1"/>
          </p:cNvSpPr>
          <p:nvPr/>
        </p:nvSpPr>
        <p:spPr bwMode="auto">
          <a:xfrm>
            <a:off x="2590800" y="3276600"/>
            <a:ext cx="1384300" cy="457200"/>
          </a:xfrm>
          <a:prstGeom prst="rect">
            <a:avLst/>
          </a:prstGeom>
          <a:noFill/>
          <a:ln w="9525">
            <a:noFill/>
            <a:miter lim="800000"/>
            <a:headEnd/>
            <a:tailEnd/>
          </a:ln>
        </p:spPr>
        <p:txBody>
          <a:bodyPr wrap="none">
            <a:spAutoFit/>
          </a:bodyPr>
          <a:lstStyle/>
          <a:p>
            <a:pPr algn="ctr"/>
            <a:r>
              <a:rPr lang="en-US" b="1">
                <a:solidFill>
                  <a:srgbClr val="FF0000"/>
                </a:solidFill>
              </a:rPr>
              <a:t>E</a:t>
            </a:r>
            <a:r>
              <a:rPr lang="en-US" baseline="-25000">
                <a:solidFill>
                  <a:srgbClr val="FF0000"/>
                </a:solidFill>
              </a:rPr>
              <a:t>1,||</a:t>
            </a:r>
            <a:r>
              <a:rPr lang="en-US">
                <a:solidFill>
                  <a:srgbClr val="FF0000"/>
                </a:solidFill>
              </a:rPr>
              <a:t> = </a:t>
            </a:r>
            <a:r>
              <a:rPr lang="en-US" b="1">
                <a:solidFill>
                  <a:srgbClr val="FF0000"/>
                </a:solidFill>
              </a:rPr>
              <a:t>E</a:t>
            </a:r>
            <a:r>
              <a:rPr lang="en-US" baseline="-25000">
                <a:solidFill>
                  <a:srgbClr val="FF0000"/>
                </a:solidFill>
              </a:rPr>
              <a:t>2,||</a:t>
            </a:r>
          </a:p>
        </p:txBody>
      </p:sp>
      <p:sp>
        <p:nvSpPr>
          <p:cNvPr id="69643" name="Line 11"/>
          <p:cNvSpPr>
            <a:spLocks noChangeShapeType="1"/>
          </p:cNvSpPr>
          <p:nvPr/>
        </p:nvSpPr>
        <p:spPr bwMode="auto">
          <a:xfrm flipV="1">
            <a:off x="2438400" y="4419600"/>
            <a:ext cx="609600" cy="0"/>
          </a:xfrm>
          <a:prstGeom prst="line">
            <a:avLst/>
          </a:prstGeom>
          <a:noFill/>
          <a:ln w="9525">
            <a:solidFill>
              <a:srgbClr val="FF0000"/>
            </a:solidFill>
            <a:round/>
            <a:headEnd/>
            <a:tailEnd type="triangle" w="med" len="med"/>
          </a:ln>
        </p:spPr>
        <p:txBody>
          <a:bodyPr wrap="none" anchor="ctr"/>
          <a:lstStyle/>
          <a:p>
            <a:endParaRPr lang="cs-CZ"/>
          </a:p>
        </p:txBody>
      </p:sp>
      <p:sp>
        <p:nvSpPr>
          <p:cNvPr id="69644" name="Line 12"/>
          <p:cNvSpPr>
            <a:spLocks noChangeShapeType="1"/>
          </p:cNvSpPr>
          <p:nvPr/>
        </p:nvSpPr>
        <p:spPr bwMode="auto">
          <a:xfrm flipV="1">
            <a:off x="3429000" y="4419600"/>
            <a:ext cx="990600" cy="0"/>
          </a:xfrm>
          <a:prstGeom prst="line">
            <a:avLst/>
          </a:prstGeom>
          <a:noFill/>
          <a:ln w="9525">
            <a:solidFill>
              <a:srgbClr val="FF0000"/>
            </a:solidFill>
            <a:round/>
            <a:headEnd/>
            <a:tailEnd type="triangle" w="med" len="med"/>
          </a:ln>
        </p:spPr>
        <p:txBody>
          <a:bodyPr wrap="none" anchor="ctr"/>
          <a:lstStyle/>
          <a:p>
            <a:endParaRPr lang="cs-CZ"/>
          </a:p>
        </p:txBody>
      </p:sp>
      <p:sp>
        <p:nvSpPr>
          <p:cNvPr id="69645" name="Text Box 13"/>
          <p:cNvSpPr txBox="1">
            <a:spLocks noChangeArrowheads="1"/>
          </p:cNvSpPr>
          <p:nvPr/>
        </p:nvSpPr>
        <p:spPr bwMode="auto">
          <a:xfrm>
            <a:off x="2224088" y="4538663"/>
            <a:ext cx="2117725" cy="461962"/>
          </a:xfrm>
          <a:prstGeom prst="rect">
            <a:avLst/>
          </a:prstGeom>
          <a:noFill/>
          <a:ln w="9525">
            <a:noFill/>
            <a:miter lim="800000"/>
            <a:headEnd/>
            <a:tailEnd/>
          </a:ln>
        </p:spPr>
        <p:txBody>
          <a:bodyPr wrap="none">
            <a:spAutoFit/>
          </a:bodyPr>
          <a:lstStyle/>
          <a:p>
            <a:pPr algn="ctr"/>
            <a:r>
              <a:rPr lang="en-US">
                <a:latin typeface="Symbol" pitchFamily="18" charset="2"/>
              </a:rPr>
              <a:t>ε</a:t>
            </a:r>
            <a:r>
              <a:rPr lang="en-US" baseline="-25000"/>
              <a:t>1</a:t>
            </a:r>
            <a:r>
              <a:rPr lang="en-US" b="1">
                <a:solidFill>
                  <a:srgbClr val="FF0000"/>
                </a:solidFill>
              </a:rPr>
              <a:t>E</a:t>
            </a:r>
            <a:r>
              <a:rPr lang="en-US" baseline="-25000">
                <a:solidFill>
                  <a:srgbClr val="FF0000"/>
                </a:solidFill>
              </a:rPr>
              <a:t>1,</a:t>
            </a:r>
            <a:r>
              <a:rPr lang="en-US" baseline="-25000">
                <a:solidFill>
                  <a:srgbClr val="FF0000"/>
                </a:solidFill>
                <a:sym typeface="Symbol" pitchFamily="18" charset="2"/>
              </a:rPr>
              <a:t>⊥</a:t>
            </a:r>
            <a:r>
              <a:rPr lang="en-US">
                <a:solidFill>
                  <a:srgbClr val="FF0000"/>
                </a:solidFill>
              </a:rPr>
              <a:t> = </a:t>
            </a:r>
            <a:r>
              <a:rPr lang="en-US">
                <a:latin typeface="Symbol" pitchFamily="18" charset="2"/>
              </a:rPr>
              <a:t>ε</a:t>
            </a:r>
            <a:r>
              <a:rPr lang="en-US" baseline="-25000"/>
              <a:t>2</a:t>
            </a:r>
            <a:r>
              <a:rPr lang="en-US" b="1">
                <a:solidFill>
                  <a:srgbClr val="FF0000"/>
                </a:solidFill>
              </a:rPr>
              <a:t>E</a:t>
            </a:r>
            <a:r>
              <a:rPr lang="en-US" baseline="-25000">
                <a:solidFill>
                  <a:srgbClr val="FF0000"/>
                </a:solidFill>
              </a:rPr>
              <a:t>2,</a:t>
            </a:r>
            <a:r>
              <a:rPr lang="en-US" baseline="-25000">
                <a:solidFill>
                  <a:srgbClr val="FF0000"/>
                </a:solidFill>
                <a:sym typeface="Symbol" pitchFamily="18" charset="2"/>
              </a:rPr>
              <a:t>⊥</a:t>
            </a:r>
          </a:p>
        </p:txBody>
      </p:sp>
      <p:sp>
        <p:nvSpPr>
          <p:cNvPr id="69646" name="Rectangle 15"/>
          <p:cNvSpPr>
            <a:spLocks noChangeArrowheads="1"/>
          </p:cNvSpPr>
          <p:nvPr/>
        </p:nvSpPr>
        <p:spPr bwMode="auto">
          <a:xfrm>
            <a:off x="5118100" y="2438400"/>
            <a:ext cx="2625725" cy="1200150"/>
          </a:xfrm>
          <a:prstGeom prst="rect">
            <a:avLst/>
          </a:prstGeom>
          <a:noFill/>
          <a:ln w="9525">
            <a:noFill/>
            <a:miter lim="800000"/>
            <a:headEnd/>
            <a:tailEnd/>
          </a:ln>
        </p:spPr>
        <p:txBody>
          <a:bodyPr wrap="none">
            <a:spAutoFit/>
          </a:bodyPr>
          <a:lstStyle/>
          <a:p>
            <a:pPr algn="ctr"/>
            <a:r>
              <a:rPr lang="en-US" b="1">
                <a:solidFill>
                  <a:srgbClr val="FF0000"/>
                </a:solidFill>
              </a:rPr>
              <a:t>E</a:t>
            </a:r>
            <a:r>
              <a:rPr lang="en-US" baseline="-25000">
                <a:solidFill>
                  <a:srgbClr val="FF0000"/>
                </a:solidFill>
              </a:rPr>
              <a:t>||</a:t>
            </a:r>
            <a:r>
              <a:rPr lang="en-US"/>
              <a:t> is continuous:</a:t>
            </a:r>
          </a:p>
          <a:p>
            <a:pPr algn="ctr"/>
            <a:r>
              <a:rPr lang="en-US"/>
              <a:t>energy density </a:t>
            </a:r>
            <a:r>
              <a:rPr lang="en-US">
                <a:latin typeface="Symbol" pitchFamily="18" charset="2"/>
              </a:rPr>
              <a:t>ε</a:t>
            </a:r>
            <a:r>
              <a:rPr lang="en-US"/>
              <a:t>|</a:t>
            </a:r>
            <a:r>
              <a:rPr lang="en-US" b="1"/>
              <a:t>E</a:t>
            </a:r>
            <a:r>
              <a:rPr lang="en-US"/>
              <a:t>|</a:t>
            </a:r>
            <a:r>
              <a:rPr lang="en-US" baseline="30000"/>
              <a:t>2</a:t>
            </a:r>
            <a:endParaRPr lang="en-US"/>
          </a:p>
          <a:p>
            <a:pPr algn="ctr"/>
            <a:r>
              <a:rPr lang="en-US"/>
              <a:t>more in </a:t>
            </a:r>
            <a:r>
              <a:rPr lang="en-US">
                <a:solidFill>
                  <a:schemeClr val="accent2"/>
                </a:solidFill>
              </a:rPr>
              <a:t>larger</a:t>
            </a:r>
            <a:r>
              <a:rPr lang="en-US"/>
              <a:t> </a:t>
            </a:r>
            <a:r>
              <a:rPr lang="en-US">
                <a:latin typeface="Symbol" pitchFamily="18" charset="2"/>
              </a:rPr>
              <a:t>ε</a:t>
            </a:r>
            <a:endParaRPr lang="en-US" baseline="-25000">
              <a:solidFill>
                <a:srgbClr val="FF0000"/>
              </a:solidFill>
            </a:endParaRPr>
          </a:p>
        </p:txBody>
      </p:sp>
      <p:sp>
        <p:nvSpPr>
          <p:cNvPr id="69647" name="Rectangle 16"/>
          <p:cNvSpPr>
            <a:spLocks noChangeArrowheads="1"/>
          </p:cNvSpPr>
          <p:nvPr/>
        </p:nvSpPr>
        <p:spPr bwMode="auto">
          <a:xfrm>
            <a:off x="5087938" y="3886200"/>
            <a:ext cx="2852737" cy="1200150"/>
          </a:xfrm>
          <a:prstGeom prst="rect">
            <a:avLst/>
          </a:prstGeom>
          <a:noFill/>
          <a:ln w="9525">
            <a:noFill/>
            <a:miter lim="800000"/>
            <a:headEnd/>
            <a:tailEnd/>
          </a:ln>
        </p:spPr>
        <p:txBody>
          <a:bodyPr wrap="none">
            <a:spAutoFit/>
          </a:bodyPr>
          <a:lstStyle/>
          <a:p>
            <a:pPr algn="ctr"/>
            <a:r>
              <a:rPr lang="en-US">
                <a:latin typeface="Symbol" pitchFamily="18" charset="2"/>
              </a:rPr>
              <a:t>ε</a:t>
            </a:r>
            <a:r>
              <a:rPr lang="en-US" b="1">
                <a:solidFill>
                  <a:srgbClr val="FF0000"/>
                </a:solidFill>
              </a:rPr>
              <a:t>E</a:t>
            </a:r>
            <a:r>
              <a:rPr lang="en-US" baseline="-25000">
                <a:solidFill>
                  <a:srgbClr val="FF0000"/>
                </a:solidFill>
                <a:sym typeface="Symbol" pitchFamily="18" charset="2"/>
              </a:rPr>
              <a:t>⊥</a:t>
            </a:r>
            <a:r>
              <a:rPr lang="en-US"/>
              <a:t> is continuous:</a:t>
            </a:r>
          </a:p>
          <a:p>
            <a:pPr algn="ctr"/>
            <a:r>
              <a:rPr lang="en-US"/>
              <a:t>energy density |</a:t>
            </a:r>
            <a:r>
              <a:rPr lang="en-US">
                <a:latin typeface="Symbol" pitchFamily="18" charset="2"/>
              </a:rPr>
              <a:t>ε</a:t>
            </a:r>
            <a:r>
              <a:rPr lang="en-US" b="1"/>
              <a:t>E</a:t>
            </a:r>
            <a:r>
              <a:rPr lang="en-US"/>
              <a:t>|</a:t>
            </a:r>
            <a:r>
              <a:rPr lang="en-US" baseline="30000"/>
              <a:t>2</a:t>
            </a:r>
            <a:r>
              <a:rPr lang="en-US"/>
              <a:t>/</a:t>
            </a:r>
            <a:r>
              <a:rPr lang="en-US">
                <a:latin typeface="Symbol" pitchFamily="18" charset="2"/>
              </a:rPr>
              <a:t>ε</a:t>
            </a:r>
            <a:endParaRPr lang="en-US"/>
          </a:p>
          <a:p>
            <a:pPr algn="ctr"/>
            <a:r>
              <a:rPr lang="en-US"/>
              <a:t>more in </a:t>
            </a:r>
            <a:r>
              <a:rPr lang="en-US">
                <a:solidFill>
                  <a:schemeClr val="accent2"/>
                </a:solidFill>
              </a:rPr>
              <a:t>smaller</a:t>
            </a:r>
            <a:r>
              <a:rPr lang="en-US"/>
              <a:t> </a:t>
            </a:r>
            <a:r>
              <a:rPr lang="en-US">
                <a:latin typeface="Symbol" pitchFamily="18" charset="2"/>
              </a:rPr>
              <a:t>ε</a:t>
            </a:r>
          </a:p>
        </p:txBody>
      </p:sp>
      <p:sp>
        <p:nvSpPr>
          <p:cNvPr id="69648" name="Text Box 17"/>
          <p:cNvSpPr txBox="1">
            <a:spLocks noChangeArrowheads="1"/>
          </p:cNvSpPr>
          <p:nvPr/>
        </p:nvSpPr>
        <p:spPr bwMode="auto">
          <a:xfrm>
            <a:off x="3429000" y="6096000"/>
            <a:ext cx="184150" cy="457200"/>
          </a:xfrm>
          <a:prstGeom prst="rect">
            <a:avLst/>
          </a:prstGeom>
          <a:noFill/>
          <a:ln w="9525">
            <a:noFill/>
            <a:miter lim="800000"/>
            <a:headEnd/>
            <a:tailEnd/>
          </a:ln>
        </p:spPr>
        <p:txBody>
          <a:bodyPr>
            <a:spAutoFit/>
          </a:bodyPr>
          <a:lstStyle/>
          <a:p>
            <a:pPr algn="ctr">
              <a:spcBef>
                <a:spcPct val="50000"/>
              </a:spcBef>
            </a:pPr>
            <a:endParaRPr lang="cs-CZ"/>
          </a:p>
        </p:txBody>
      </p:sp>
      <p:sp>
        <p:nvSpPr>
          <p:cNvPr id="69649" name="Rectangle 18"/>
          <p:cNvSpPr>
            <a:spLocks noChangeArrowheads="1"/>
          </p:cNvSpPr>
          <p:nvPr/>
        </p:nvSpPr>
        <p:spPr bwMode="auto">
          <a:xfrm>
            <a:off x="3810000" y="5334000"/>
            <a:ext cx="4519613" cy="822325"/>
          </a:xfrm>
          <a:prstGeom prst="rect">
            <a:avLst/>
          </a:prstGeom>
          <a:noFill/>
          <a:ln w="9525">
            <a:noFill/>
            <a:miter lim="800000"/>
            <a:headEnd/>
            <a:tailEnd/>
          </a:ln>
        </p:spPr>
        <p:txBody>
          <a:bodyPr wrap="none">
            <a:spAutoFit/>
          </a:bodyPr>
          <a:lstStyle/>
          <a:p>
            <a:pPr algn="ctr"/>
            <a:r>
              <a:rPr lang="en-US"/>
              <a:t>To get strong confinement &amp; gaps,</a:t>
            </a:r>
          </a:p>
          <a:p>
            <a:pPr algn="ctr"/>
            <a:r>
              <a:rPr lang="en-US">
                <a:solidFill>
                  <a:schemeClr val="accent2"/>
                </a:solidFill>
              </a:rPr>
              <a:t>want </a:t>
            </a:r>
            <a:r>
              <a:rPr lang="en-US" b="1">
                <a:solidFill>
                  <a:schemeClr val="accent2"/>
                </a:solidFill>
              </a:rPr>
              <a:t>E</a:t>
            </a:r>
            <a:r>
              <a:rPr lang="en-US">
                <a:solidFill>
                  <a:schemeClr val="accent2"/>
                </a:solidFill>
              </a:rPr>
              <a:t> mostly parallel to interfaces</a:t>
            </a:r>
          </a:p>
        </p:txBody>
      </p:sp>
      <p:sp>
        <p:nvSpPr>
          <p:cNvPr id="69650" name="Oval 20"/>
          <p:cNvSpPr>
            <a:spLocks noChangeArrowheads="1"/>
          </p:cNvSpPr>
          <p:nvPr/>
        </p:nvSpPr>
        <p:spPr bwMode="auto">
          <a:xfrm>
            <a:off x="5486400" y="6324600"/>
            <a:ext cx="304800" cy="304800"/>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69651" name="Oval 21"/>
          <p:cNvSpPr>
            <a:spLocks noChangeArrowheads="1"/>
          </p:cNvSpPr>
          <p:nvPr/>
        </p:nvSpPr>
        <p:spPr bwMode="auto">
          <a:xfrm>
            <a:off x="5599113" y="6453188"/>
            <a:ext cx="76200" cy="76200"/>
          </a:xfrm>
          <a:prstGeom prst="ellipse">
            <a:avLst/>
          </a:prstGeom>
          <a:solidFill>
            <a:srgbClr val="FF0000"/>
          </a:solidFill>
          <a:ln w="9525">
            <a:noFill/>
            <a:round/>
            <a:headEnd/>
            <a:tailEnd/>
          </a:ln>
        </p:spPr>
        <p:txBody>
          <a:bodyPr wrap="none" anchor="ctr"/>
          <a:lstStyle/>
          <a:p>
            <a:endParaRPr lang="cs-CZ"/>
          </a:p>
        </p:txBody>
      </p:sp>
      <p:sp>
        <p:nvSpPr>
          <p:cNvPr id="69652" name="Text Box 22"/>
          <p:cNvSpPr txBox="1">
            <a:spLocks noChangeArrowheads="1"/>
          </p:cNvSpPr>
          <p:nvPr/>
        </p:nvSpPr>
        <p:spPr bwMode="auto">
          <a:xfrm>
            <a:off x="4411663" y="6248400"/>
            <a:ext cx="922337" cy="457200"/>
          </a:xfrm>
          <a:prstGeom prst="rect">
            <a:avLst/>
          </a:prstGeom>
          <a:noFill/>
          <a:ln w="9525">
            <a:noFill/>
            <a:miter lim="800000"/>
            <a:headEnd/>
            <a:tailEnd/>
          </a:ln>
        </p:spPr>
        <p:txBody>
          <a:bodyPr wrap="none">
            <a:spAutoFit/>
          </a:bodyPr>
          <a:lstStyle/>
          <a:p>
            <a:pPr algn="ctr"/>
            <a:r>
              <a:rPr lang="en-US"/>
              <a:t>TM: ||</a:t>
            </a:r>
          </a:p>
        </p:txBody>
      </p:sp>
      <p:sp>
        <p:nvSpPr>
          <p:cNvPr id="69653" name="Oval 23"/>
          <p:cNvSpPr>
            <a:spLocks noChangeArrowheads="1"/>
          </p:cNvSpPr>
          <p:nvPr/>
        </p:nvSpPr>
        <p:spPr bwMode="auto">
          <a:xfrm>
            <a:off x="7543800" y="6324600"/>
            <a:ext cx="304800" cy="304800"/>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69654" name="Text Box 24"/>
          <p:cNvSpPr txBox="1">
            <a:spLocks noChangeArrowheads="1"/>
          </p:cNvSpPr>
          <p:nvPr/>
        </p:nvSpPr>
        <p:spPr bwMode="auto">
          <a:xfrm>
            <a:off x="6343650" y="6215063"/>
            <a:ext cx="1030288" cy="461962"/>
          </a:xfrm>
          <a:prstGeom prst="rect">
            <a:avLst/>
          </a:prstGeom>
          <a:noFill/>
          <a:ln w="9525">
            <a:noFill/>
            <a:miter lim="800000"/>
            <a:headEnd/>
            <a:tailEnd/>
          </a:ln>
        </p:spPr>
        <p:txBody>
          <a:bodyPr wrap="none">
            <a:spAutoFit/>
          </a:bodyPr>
          <a:lstStyle/>
          <a:p>
            <a:pPr algn="ctr"/>
            <a:r>
              <a:rPr lang="en-US"/>
              <a:t>TE: ⊥</a:t>
            </a:r>
          </a:p>
        </p:txBody>
      </p:sp>
      <p:sp>
        <p:nvSpPr>
          <p:cNvPr id="69655" name="Freeform 25"/>
          <p:cNvSpPr>
            <a:spLocks/>
          </p:cNvSpPr>
          <p:nvPr/>
        </p:nvSpPr>
        <p:spPr bwMode="auto">
          <a:xfrm>
            <a:off x="7651750" y="6248400"/>
            <a:ext cx="381000" cy="609600"/>
          </a:xfrm>
          <a:custGeom>
            <a:avLst/>
            <a:gdLst>
              <a:gd name="T0" fmla="*/ 0 w 240"/>
              <a:gd name="T1" fmla="*/ 967740089 h 384"/>
              <a:gd name="T2" fmla="*/ 241935038 w 240"/>
              <a:gd name="T3" fmla="*/ 362902484 h 384"/>
              <a:gd name="T4" fmla="*/ 604837545 w 240"/>
              <a:gd name="T5" fmla="*/ 0 h 384"/>
              <a:gd name="T6" fmla="*/ 0 60000 65536"/>
              <a:gd name="T7" fmla="*/ 0 60000 65536"/>
              <a:gd name="T8" fmla="*/ 0 60000 65536"/>
              <a:gd name="T9" fmla="*/ 0 w 240"/>
              <a:gd name="T10" fmla="*/ 0 h 384"/>
              <a:gd name="T11" fmla="*/ 240 w 240"/>
              <a:gd name="T12" fmla="*/ 384 h 384"/>
            </a:gdLst>
            <a:ahLst/>
            <a:cxnLst>
              <a:cxn ang="T6">
                <a:pos x="T0" y="T1"/>
              </a:cxn>
              <a:cxn ang="T7">
                <a:pos x="T2" y="T3"/>
              </a:cxn>
              <a:cxn ang="T8">
                <a:pos x="T4" y="T5"/>
              </a:cxn>
            </a:cxnLst>
            <a:rect l="T9" t="T10" r="T11" b="T12"/>
            <a:pathLst>
              <a:path w="240" h="384">
                <a:moveTo>
                  <a:pt x="0" y="384"/>
                </a:moveTo>
                <a:cubicBezTo>
                  <a:pt x="28" y="296"/>
                  <a:pt x="56" y="208"/>
                  <a:pt x="96" y="144"/>
                </a:cubicBezTo>
                <a:cubicBezTo>
                  <a:pt x="136" y="80"/>
                  <a:pt x="216" y="24"/>
                  <a:pt x="240" y="0"/>
                </a:cubicBezTo>
              </a:path>
            </a:pathLst>
          </a:custGeom>
          <a:noFill/>
          <a:ln w="9525">
            <a:solidFill>
              <a:srgbClr val="FF0000"/>
            </a:solidFill>
            <a:round/>
            <a:headEnd/>
            <a:tailEnd type="triangle" w="med" len="med"/>
          </a:ln>
        </p:spPr>
        <p:txBody>
          <a:bodyPr wrap="none" anchor="ctr"/>
          <a:lstStyle/>
          <a:p>
            <a:endParaRPr lang="cs-CZ"/>
          </a:p>
        </p:txBody>
      </p:sp>
      <p:sp>
        <p:nvSpPr>
          <p:cNvPr id="69656" name="Freeform 26"/>
          <p:cNvSpPr>
            <a:spLocks/>
          </p:cNvSpPr>
          <p:nvPr/>
        </p:nvSpPr>
        <p:spPr bwMode="auto">
          <a:xfrm>
            <a:off x="7467600" y="6172200"/>
            <a:ext cx="457200" cy="609600"/>
          </a:xfrm>
          <a:custGeom>
            <a:avLst/>
            <a:gdLst>
              <a:gd name="T0" fmla="*/ 0 w 288"/>
              <a:gd name="T1" fmla="*/ 967740089 h 384"/>
              <a:gd name="T2" fmla="*/ 483869993 w 288"/>
              <a:gd name="T3" fmla="*/ 362902484 h 384"/>
              <a:gd name="T4" fmla="*/ 725804891 w 288"/>
              <a:gd name="T5" fmla="*/ 0 h 384"/>
              <a:gd name="T6" fmla="*/ 0 60000 65536"/>
              <a:gd name="T7" fmla="*/ 0 60000 65536"/>
              <a:gd name="T8" fmla="*/ 0 60000 65536"/>
              <a:gd name="T9" fmla="*/ 0 w 288"/>
              <a:gd name="T10" fmla="*/ 0 h 384"/>
              <a:gd name="T11" fmla="*/ 288 w 288"/>
              <a:gd name="T12" fmla="*/ 384 h 384"/>
            </a:gdLst>
            <a:ahLst/>
            <a:cxnLst>
              <a:cxn ang="T6">
                <a:pos x="T0" y="T1"/>
              </a:cxn>
              <a:cxn ang="T7">
                <a:pos x="T2" y="T3"/>
              </a:cxn>
              <a:cxn ang="T8">
                <a:pos x="T4" y="T5"/>
              </a:cxn>
            </a:cxnLst>
            <a:rect l="T9" t="T10" r="T11" b="T12"/>
            <a:pathLst>
              <a:path w="288" h="384">
                <a:moveTo>
                  <a:pt x="0" y="384"/>
                </a:moveTo>
                <a:cubicBezTo>
                  <a:pt x="72" y="296"/>
                  <a:pt x="144" y="208"/>
                  <a:pt x="192" y="144"/>
                </a:cubicBezTo>
                <a:cubicBezTo>
                  <a:pt x="240" y="80"/>
                  <a:pt x="264" y="40"/>
                  <a:pt x="288" y="0"/>
                </a:cubicBezTo>
              </a:path>
            </a:pathLst>
          </a:custGeom>
          <a:noFill/>
          <a:ln w="9525">
            <a:solidFill>
              <a:srgbClr val="FF0000"/>
            </a:solidFill>
            <a:round/>
            <a:headEnd/>
            <a:tailEnd type="triangle" w="med" len="med"/>
          </a:ln>
        </p:spPr>
        <p:txBody>
          <a:bodyPr wrap="none" anchor="ctr"/>
          <a:lstStyle/>
          <a:p>
            <a:endParaRPr lang="cs-CZ"/>
          </a:p>
        </p:txBody>
      </p:sp>
      <p:sp>
        <p:nvSpPr>
          <p:cNvPr id="69657" name="Freeform 27"/>
          <p:cNvSpPr>
            <a:spLocks/>
          </p:cNvSpPr>
          <p:nvPr/>
        </p:nvSpPr>
        <p:spPr bwMode="auto">
          <a:xfrm>
            <a:off x="7315200" y="6172200"/>
            <a:ext cx="457200" cy="533400"/>
          </a:xfrm>
          <a:custGeom>
            <a:avLst/>
            <a:gdLst>
              <a:gd name="T0" fmla="*/ 0 w 288"/>
              <a:gd name="T1" fmla="*/ 846772589 h 336"/>
              <a:gd name="T2" fmla="*/ 483869993 w 288"/>
              <a:gd name="T3" fmla="*/ 483870023 h 336"/>
              <a:gd name="T4" fmla="*/ 725804891 w 288"/>
              <a:gd name="T5" fmla="*/ 0 h 336"/>
              <a:gd name="T6" fmla="*/ 0 60000 65536"/>
              <a:gd name="T7" fmla="*/ 0 60000 65536"/>
              <a:gd name="T8" fmla="*/ 0 60000 65536"/>
              <a:gd name="T9" fmla="*/ 0 w 288"/>
              <a:gd name="T10" fmla="*/ 0 h 336"/>
              <a:gd name="T11" fmla="*/ 288 w 288"/>
              <a:gd name="T12" fmla="*/ 336 h 336"/>
            </a:gdLst>
            <a:ahLst/>
            <a:cxnLst>
              <a:cxn ang="T6">
                <a:pos x="T0" y="T1"/>
              </a:cxn>
              <a:cxn ang="T7">
                <a:pos x="T2" y="T3"/>
              </a:cxn>
              <a:cxn ang="T8">
                <a:pos x="T4" y="T5"/>
              </a:cxn>
            </a:cxnLst>
            <a:rect l="T9" t="T10" r="T11" b="T12"/>
            <a:pathLst>
              <a:path w="288" h="336">
                <a:moveTo>
                  <a:pt x="0" y="336"/>
                </a:moveTo>
                <a:cubicBezTo>
                  <a:pt x="72" y="292"/>
                  <a:pt x="144" y="248"/>
                  <a:pt x="192" y="192"/>
                </a:cubicBezTo>
                <a:cubicBezTo>
                  <a:pt x="240" y="136"/>
                  <a:pt x="264" y="68"/>
                  <a:pt x="288" y="0"/>
                </a:cubicBezTo>
              </a:path>
            </a:pathLst>
          </a:custGeom>
          <a:noFill/>
          <a:ln w="9525">
            <a:solidFill>
              <a:srgbClr val="FF0000"/>
            </a:solidFill>
            <a:round/>
            <a:headEnd/>
            <a:tailEnd type="triangle" w="med" len="med"/>
          </a:ln>
        </p:spPr>
        <p:txBody>
          <a:bodyPr wrap="none" anchor="ctr"/>
          <a:lstStyle/>
          <a:p>
            <a:endParaRPr 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0"/>
            <a:ext cx="7772400" cy="1143000"/>
          </a:xfrm>
        </p:spPr>
        <p:txBody>
          <a:bodyPr/>
          <a:lstStyle/>
          <a:p>
            <a:r>
              <a:rPr lang="en-US" sz="2800" smtClean="0">
                <a:ea typeface="ＭＳ Ｐゴシック" charset="-128"/>
              </a:rPr>
              <a:t>2d photonic crystal: TE gap</a:t>
            </a:r>
            <a:r>
              <a:rPr lang="en-US" sz="3200" smtClean="0">
                <a:ea typeface="ＭＳ Ｐゴシック" charset="-128"/>
              </a:rPr>
              <a:t>, </a:t>
            </a:r>
            <a:r>
              <a:rPr lang="en-US" sz="3200" i="1" smtClean="0">
                <a:latin typeface="Symbol" pitchFamily="18" charset="2"/>
                <a:ea typeface="ＭＳ Ｐゴシック" charset="-128"/>
              </a:rPr>
              <a:t>ε</a:t>
            </a:r>
            <a:r>
              <a:rPr lang="en-US" sz="3200" smtClean="0">
                <a:ea typeface="ＭＳ Ｐゴシック" charset="-128"/>
              </a:rPr>
              <a:t>=12:1</a:t>
            </a:r>
          </a:p>
        </p:txBody>
      </p:sp>
      <p:pic>
        <p:nvPicPr>
          <p:cNvPr id="70659" name="Picture 3"/>
          <p:cNvPicPr>
            <a:picLocks noChangeAspect="1" noChangeArrowheads="1"/>
          </p:cNvPicPr>
          <p:nvPr/>
        </p:nvPicPr>
        <p:blipFill>
          <a:blip r:embed="rId2"/>
          <a:srcRect/>
          <a:stretch>
            <a:fillRect/>
          </a:stretch>
        </p:blipFill>
        <p:spPr bwMode="auto">
          <a:xfrm>
            <a:off x="381000" y="1524000"/>
            <a:ext cx="8153400" cy="4291013"/>
          </a:xfrm>
          <a:prstGeom prst="rect">
            <a:avLst/>
          </a:prstGeom>
          <a:noFill/>
          <a:ln w="9525">
            <a:noFill/>
            <a:miter lim="800000"/>
            <a:headEnd/>
            <a:tailEnd/>
          </a:ln>
        </p:spPr>
      </p:pic>
      <p:sp>
        <p:nvSpPr>
          <p:cNvPr id="70660" name="Text Box 4"/>
          <p:cNvSpPr txBox="1">
            <a:spLocks noChangeArrowheads="1"/>
          </p:cNvSpPr>
          <p:nvPr/>
        </p:nvSpPr>
        <p:spPr bwMode="auto">
          <a:xfrm>
            <a:off x="7500938" y="3810000"/>
            <a:ext cx="957262" cy="336550"/>
          </a:xfrm>
          <a:prstGeom prst="rect">
            <a:avLst/>
          </a:prstGeom>
          <a:noFill/>
          <a:ln w="9525">
            <a:noFill/>
            <a:miter lim="800000"/>
            <a:headEnd/>
            <a:tailEnd/>
          </a:ln>
        </p:spPr>
        <p:txBody>
          <a:bodyPr wrap="none">
            <a:spAutoFit/>
          </a:bodyPr>
          <a:lstStyle/>
          <a:p>
            <a:pPr eaLnBrk="0" hangingPunct="0"/>
            <a:r>
              <a:rPr lang="en-US" sz="1600">
                <a:solidFill>
                  <a:srgbClr val="FF0000"/>
                </a:solidFill>
              </a:rPr>
              <a:t>TE bands</a:t>
            </a:r>
          </a:p>
        </p:txBody>
      </p:sp>
      <p:sp>
        <p:nvSpPr>
          <p:cNvPr id="70661" name="Text Box 5"/>
          <p:cNvSpPr txBox="1">
            <a:spLocks noChangeArrowheads="1"/>
          </p:cNvSpPr>
          <p:nvPr/>
        </p:nvSpPr>
        <p:spPr bwMode="auto">
          <a:xfrm>
            <a:off x="6781800" y="4191000"/>
            <a:ext cx="1014413" cy="336550"/>
          </a:xfrm>
          <a:prstGeom prst="rect">
            <a:avLst/>
          </a:prstGeom>
          <a:noFill/>
          <a:ln w="9525">
            <a:noFill/>
            <a:miter lim="800000"/>
            <a:headEnd/>
            <a:tailEnd/>
          </a:ln>
        </p:spPr>
        <p:txBody>
          <a:bodyPr wrap="none">
            <a:spAutoFit/>
          </a:bodyPr>
          <a:lstStyle/>
          <a:p>
            <a:pPr eaLnBrk="0" hangingPunct="0"/>
            <a:r>
              <a:rPr lang="en-US" sz="1600">
                <a:solidFill>
                  <a:schemeClr val="accent2"/>
                </a:solidFill>
              </a:rPr>
              <a:t>TM bands</a:t>
            </a:r>
          </a:p>
        </p:txBody>
      </p:sp>
      <p:sp>
        <p:nvSpPr>
          <p:cNvPr id="70662" name="Text Box 6"/>
          <p:cNvSpPr txBox="1">
            <a:spLocks noChangeArrowheads="1"/>
          </p:cNvSpPr>
          <p:nvPr/>
        </p:nvSpPr>
        <p:spPr bwMode="auto">
          <a:xfrm>
            <a:off x="6448425" y="6172200"/>
            <a:ext cx="2390775" cy="457200"/>
          </a:xfrm>
          <a:prstGeom prst="rect">
            <a:avLst/>
          </a:prstGeom>
          <a:noFill/>
          <a:ln w="9525">
            <a:noFill/>
            <a:miter lim="800000"/>
            <a:headEnd/>
            <a:tailEnd/>
          </a:ln>
        </p:spPr>
        <p:txBody>
          <a:bodyPr wrap="none">
            <a:spAutoFit/>
          </a:bodyPr>
          <a:lstStyle/>
          <a:p>
            <a:pPr algn="ctr" eaLnBrk="0" hangingPunct="0"/>
            <a:r>
              <a:rPr lang="en-US"/>
              <a:t>gap for </a:t>
            </a:r>
            <a:r>
              <a:rPr lang="en-US" i="1"/>
              <a:t>n</a:t>
            </a:r>
            <a:r>
              <a:rPr lang="en-US"/>
              <a:t> &gt; ~1.4:1</a:t>
            </a:r>
          </a:p>
        </p:txBody>
      </p:sp>
      <p:grpSp>
        <p:nvGrpSpPr>
          <p:cNvPr id="70663" name="Group 83"/>
          <p:cNvGrpSpPr>
            <a:grpSpLocks/>
          </p:cNvGrpSpPr>
          <p:nvPr/>
        </p:nvGrpSpPr>
        <p:grpSpPr bwMode="auto">
          <a:xfrm>
            <a:off x="228600" y="1371600"/>
            <a:ext cx="3429000" cy="2819400"/>
            <a:chOff x="288" y="1104"/>
            <a:chExt cx="2160" cy="1776"/>
          </a:xfrm>
        </p:grpSpPr>
        <p:sp>
          <p:nvSpPr>
            <p:cNvPr id="70669" name="Rectangle 7"/>
            <p:cNvSpPr>
              <a:spLocks noChangeArrowheads="1"/>
            </p:cNvSpPr>
            <p:nvPr/>
          </p:nvSpPr>
          <p:spPr bwMode="auto">
            <a:xfrm>
              <a:off x="288" y="1104"/>
              <a:ext cx="2160" cy="1776"/>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70670" name="Oval 9"/>
            <p:cNvSpPr>
              <a:spLocks noChangeArrowheads="1"/>
            </p:cNvSpPr>
            <p:nvPr/>
          </p:nvSpPr>
          <p:spPr bwMode="auto">
            <a:xfrm>
              <a:off x="410" y="123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1" name="Oval 10"/>
            <p:cNvSpPr>
              <a:spLocks noChangeArrowheads="1"/>
            </p:cNvSpPr>
            <p:nvPr/>
          </p:nvSpPr>
          <p:spPr bwMode="auto">
            <a:xfrm>
              <a:off x="650" y="122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2" name="Oval 11"/>
            <p:cNvSpPr>
              <a:spLocks noChangeArrowheads="1"/>
            </p:cNvSpPr>
            <p:nvPr/>
          </p:nvSpPr>
          <p:spPr bwMode="auto">
            <a:xfrm>
              <a:off x="890" y="122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3" name="Oval 12"/>
            <p:cNvSpPr>
              <a:spLocks noChangeArrowheads="1"/>
            </p:cNvSpPr>
            <p:nvPr/>
          </p:nvSpPr>
          <p:spPr bwMode="auto">
            <a:xfrm>
              <a:off x="1130" y="121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4" name="Oval 13"/>
            <p:cNvSpPr>
              <a:spLocks noChangeArrowheads="1"/>
            </p:cNvSpPr>
            <p:nvPr/>
          </p:nvSpPr>
          <p:spPr bwMode="auto">
            <a:xfrm>
              <a:off x="1370" y="121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5" name="Oval 14"/>
            <p:cNvSpPr>
              <a:spLocks noChangeArrowheads="1"/>
            </p:cNvSpPr>
            <p:nvPr/>
          </p:nvSpPr>
          <p:spPr bwMode="auto">
            <a:xfrm>
              <a:off x="1610" y="120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6" name="Oval 15"/>
            <p:cNvSpPr>
              <a:spLocks noChangeArrowheads="1"/>
            </p:cNvSpPr>
            <p:nvPr/>
          </p:nvSpPr>
          <p:spPr bwMode="auto">
            <a:xfrm>
              <a:off x="1850" y="120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7" name="Oval 16"/>
            <p:cNvSpPr>
              <a:spLocks noChangeArrowheads="1"/>
            </p:cNvSpPr>
            <p:nvPr/>
          </p:nvSpPr>
          <p:spPr bwMode="auto">
            <a:xfrm>
              <a:off x="2090" y="119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8" name="Oval 17"/>
            <p:cNvSpPr>
              <a:spLocks noChangeArrowheads="1"/>
            </p:cNvSpPr>
            <p:nvPr/>
          </p:nvSpPr>
          <p:spPr bwMode="auto">
            <a:xfrm>
              <a:off x="534" y="142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79" name="Oval 18"/>
            <p:cNvSpPr>
              <a:spLocks noChangeArrowheads="1"/>
            </p:cNvSpPr>
            <p:nvPr/>
          </p:nvSpPr>
          <p:spPr bwMode="auto">
            <a:xfrm>
              <a:off x="774" y="142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0" name="Oval 19"/>
            <p:cNvSpPr>
              <a:spLocks noChangeArrowheads="1"/>
            </p:cNvSpPr>
            <p:nvPr/>
          </p:nvSpPr>
          <p:spPr bwMode="auto">
            <a:xfrm>
              <a:off x="1014" y="141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1" name="Oval 20"/>
            <p:cNvSpPr>
              <a:spLocks noChangeArrowheads="1"/>
            </p:cNvSpPr>
            <p:nvPr/>
          </p:nvSpPr>
          <p:spPr bwMode="auto">
            <a:xfrm>
              <a:off x="1254" y="141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2" name="Oval 21"/>
            <p:cNvSpPr>
              <a:spLocks noChangeArrowheads="1"/>
            </p:cNvSpPr>
            <p:nvPr/>
          </p:nvSpPr>
          <p:spPr bwMode="auto">
            <a:xfrm>
              <a:off x="1494" y="140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3" name="Oval 22"/>
            <p:cNvSpPr>
              <a:spLocks noChangeArrowheads="1"/>
            </p:cNvSpPr>
            <p:nvPr/>
          </p:nvSpPr>
          <p:spPr bwMode="auto">
            <a:xfrm>
              <a:off x="1734" y="140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4" name="Oval 23"/>
            <p:cNvSpPr>
              <a:spLocks noChangeArrowheads="1"/>
            </p:cNvSpPr>
            <p:nvPr/>
          </p:nvSpPr>
          <p:spPr bwMode="auto">
            <a:xfrm>
              <a:off x="1974" y="139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5" name="Oval 24"/>
            <p:cNvSpPr>
              <a:spLocks noChangeArrowheads="1"/>
            </p:cNvSpPr>
            <p:nvPr/>
          </p:nvSpPr>
          <p:spPr bwMode="auto">
            <a:xfrm>
              <a:off x="2214" y="139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6" name="Oval 25"/>
            <p:cNvSpPr>
              <a:spLocks noChangeArrowheads="1"/>
            </p:cNvSpPr>
            <p:nvPr/>
          </p:nvSpPr>
          <p:spPr bwMode="auto">
            <a:xfrm>
              <a:off x="410" y="1619"/>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7" name="Oval 26"/>
            <p:cNvSpPr>
              <a:spLocks noChangeArrowheads="1"/>
            </p:cNvSpPr>
            <p:nvPr/>
          </p:nvSpPr>
          <p:spPr bwMode="auto">
            <a:xfrm>
              <a:off x="650" y="1614"/>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8" name="Oval 27"/>
            <p:cNvSpPr>
              <a:spLocks noChangeArrowheads="1"/>
            </p:cNvSpPr>
            <p:nvPr/>
          </p:nvSpPr>
          <p:spPr bwMode="auto">
            <a:xfrm>
              <a:off x="890" y="1609"/>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89" name="Oval 28"/>
            <p:cNvSpPr>
              <a:spLocks noChangeArrowheads="1"/>
            </p:cNvSpPr>
            <p:nvPr/>
          </p:nvSpPr>
          <p:spPr bwMode="auto">
            <a:xfrm>
              <a:off x="1130" y="1604"/>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0" name="Oval 29"/>
            <p:cNvSpPr>
              <a:spLocks noChangeArrowheads="1"/>
            </p:cNvSpPr>
            <p:nvPr/>
          </p:nvSpPr>
          <p:spPr bwMode="auto">
            <a:xfrm>
              <a:off x="1370" y="1599"/>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1" name="Oval 30"/>
            <p:cNvSpPr>
              <a:spLocks noChangeArrowheads="1"/>
            </p:cNvSpPr>
            <p:nvPr/>
          </p:nvSpPr>
          <p:spPr bwMode="auto">
            <a:xfrm>
              <a:off x="1610" y="1594"/>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2" name="Oval 31"/>
            <p:cNvSpPr>
              <a:spLocks noChangeArrowheads="1"/>
            </p:cNvSpPr>
            <p:nvPr/>
          </p:nvSpPr>
          <p:spPr bwMode="auto">
            <a:xfrm>
              <a:off x="1850" y="1589"/>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3" name="Oval 32"/>
            <p:cNvSpPr>
              <a:spLocks noChangeArrowheads="1"/>
            </p:cNvSpPr>
            <p:nvPr/>
          </p:nvSpPr>
          <p:spPr bwMode="auto">
            <a:xfrm>
              <a:off x="2090" y="1584"/>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4" name="Oval 33"/>
            <p:cNvSpPr>
              <a:spLocks noChangeArrowheads="1"/>
            </p:cNvSpPr>
            <p:nvPr/>
          </p:nvSpPr>
          <p:spPr bwMode="auto">
            <a:xfrm>
              <a:off x="534" y="181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5" name="Oval 34"/>
            <p:cNvSpPr>
              <a:spLocks noChangeArrowheads="1"/>
            </p:cNvSpPr>
            <p:nvPr/>
          </p:nvSpPr>
          <p:spPr bwMode="auto">
            <a:xfrm>
              <a:off x="774" y="181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6" name="Oval 35"/>
            <p:cNvSpPr>
              <a:spLocks noChangeArrowheads="1"/>
            </p:cNvSpPr>
            <p:nvPr/>
          </p:nvSpPr>
          <p:spPr bwMode="auto">
            <a:xfrm>
              <a:off x="1014" y="180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7" name="Oval 36"/>
            <p:cNvSpPr>
              <a:spLocks noChangeArrowheads="1"/>
            </p:cNvSpPr>
            <p:nvPr/>
          </p:nvSpPr>
          <p:spPr bwMode="auto">
            <a:xfrm>
              <a:off x="1254" y="180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8" name="Oval 37"/>
            <p:cNvSpPr>
              <a:spLocks noChangeArrowheads="1"/>
            </p:cNvSpPr>
            <p:nvPr/>
          </p:nvSpPr>
          <p:spPr bwMode="auto">
            <a:xfrm>
              <a:off x="1494" y="179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699" name="Oval 38"/>
            <p:cNvSpPr>
              <a:spLocks noChangeArrowheads="1"/>
            </p:cNvSpPr>
            <p:nvPr/>
          </p:nvSpPr>
          <p:spPr bwMode="auto">
            <a:xfrm>
              <a:off x="1734" y="179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0" name="Oval 39"/>
            <p:cNvSpPr>
              <a:spLocks noChangeArrowheads="1"/>
            </p:cNvSpPr>
            <p:nvPr/>
          </p:nvSpPr>
          <p:spPr bwMode="auto">
            <a:xfrm>
              <a:off x="1974" y="178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1" name="Oval 40"/>
            <p:cNvSpPr>
              <a:spLocks noChangeArrowheads="1"/>
            </p:cNvSpPr>
            <p:nvPr/>
          </p:nvSpPr>
          <p:spPr bwMode="auto">
            <a:xfrm>
              <a:off x="2214" y="178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2" name="Oval 41"/>
            <p:cNvSpPr>
              <a:spLocks noChangeArrowheads="1"/>
            </p:cNvSpPr>
            <p:nvPr/>
          </p:nvSpPr>
          <p:spPr bwMode="auto">
            <a:xfrm>
              <a:off x="410" y="200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3" name="Oval 42"/>
            <p:cNvSpPr>
              <a:spLocks noChangeArrowheads="1"/>
            </p:cNvSpPr>
            <p:nvPr/>
          </p:nvSpPr>
          <p:spPr bwMode="auto">
            <a:xfrm>
              <a:off x="650" y="200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4" name="Oval 43"/>
            <p:cNvSpPr>
              <a:spLocks noChangeArrowheads="1"/>
            </p:cNvSpPr>
            <p:nvPr/>
          </p:nvSpPr>
          <p:spPr bwMode="auto">
            <a:xfrm>
              <a:off x="890" y="199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5" name="Oval 44"/>
            <p:cNvSpPr>
              <a:spLocks noChangeArrowheads="1"/>
            </p:cNvSpPr>
            <p:nvPr/>
          </p:nvSpPr>
          <p:spPr bwMode="auto">
            <a:xfrm>
              <a:off x="1130" y="199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6" name="Oval 45"/>
            <p:cNvSpPr>
              <a:spLocks noChangeArrowheads="1"/>
            </p:cNvSpPr>
            <p:nvPr/>
          </p:nvSpPr>
          <p:spPr bwMode="auto">
            <a:xfrm>
              <a:off x="1370" y="198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7" name="Oval 46"/>
            <p:cNvSpPr>
              <a:spLocks noChangeArrowheads="1"/>
            </p:cNvSpPr>
            <p:nvPr/>
          </p:nvSpPr>
          <p:spPr bwMode="auto">
            <a:xfrm>
              <a:off x="1610" y="198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8" name="Oval 47"/>
            <p:cNvSpPr>
              <a:spLocks noChangeArrowheads="1"/>
            </p:cNvSpPr>
            <p:nvPr/>
          </p:nvSpPr>
          <p:spPr bwMode="auto">
            <a:xfrm>
              <a:off x="1850" y="1977"/>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09" name="Oval 48"/>
            <p:cNvSpPr>
              <a:spLocks noChangeArrowheads="1"/>
            </p:cNvSpPr>
            <p:nvPr/>
          </p:nvSpPr>
          <p:spPr bwMode="auto">
            <a:xfrm>
              <a:off x="2090" y="1972"/>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0" name="Oval 49"/>
            <p:cNvSpPr>
              <a:spLocks noChangeArrowheads="1"/>
            </p:cNvSpPr>
            <p:nvPr/>
          </p:nvSpPr>
          <p:spPr bwMode="auto">
            <a:xfrm>
              <a:off x="534" y="2203"/>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1" name="Oval 50"/>
            <p:cNvSpPr>
              <a:spLocks noChangeArrowheads="1"/>
            </p:cNvSpPr>
            <p:nvPr/>
          </p:nvSpPr>
          <p:spPr bwMode="auto">
            <a:xfrm>
              <a:off x="774" y="2198"/>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2" name="Oval 51"/>
            <p:cNvSpPr>
              <a:spLocks noChangeArrowheads="1"/>
            </p:cNvSpPr>
            <p:nvPr/>
          </p:nvSpPr>
          <p:spPr bwMode="auto">
            <a:xfrm>
              <a:off x="1014" y="2193"/>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3" name="Oval 52"/>
            <p:cNvSpPr>
              <a:spLocks noChangeArrowheads="1"/>
            </p:cNvSpPr>
            <p:nvPr/>
          </p:nvSpPr>
          <p:spPr bwMode="auto">
            <a:xfrm>
              <a:off x="1254" y="2188"/>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4" name="Oval 53"/>
            <p:cNvSpPr>
              <a:spLocks noChangeArrowheads="1"/>
            </p:cNvSpPr>
            <p:nvPr/>
          </p:nvSpPr>
          <p:spPr bwMode="auto">
            <a:xfrm>
              <a:off x="1494" y="2183"/>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5" name="Oval 54"/>
            <p:cNvSpPr>
              <a:spLocks noChangeArrowheads="1"/>
            </p:cNvSpPr>
            <p:nvPr/>
          </p:nvSpPr>
          <p:spPr bwMode="auto">
            <a:xfrm>
              <a:off x="1734" y="2178"/>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6" name="Oval 55"/>
            <p:cNvSpPr>
              <a:spLocks noChangeArrowheads="1"/>
            </p:cNvSpPr>
            <p:nvPr/>
          </p:nvSpPr>
          <p:spPr bwMode="auto">
            <a:xfrm>
              <a:off x="1974" y="2173"/>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7" name="Oval 56"/>
            <p:cNvSpPr>
              <a:spLocks noChangeArrowheads="1"/>
            </p:cNvSpPr>
            <p:nvPr/>
          </p:nvSpPr>
          <p:spPr bwMode="auto">
            <a:xfrm>
              <a:off x="2214" y="2168"/>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8" name="Oval 57"/>
            <p:cNvSpPr>
              <a:spLocks noChangeArrowheads="1"/>
            </p:cNvSpPr>
            <p:nvPr/>
          </p:nvSpPr>
          <p:spPr bwMode="auto">
            <a:xfrm>
              <a:off x="410" y="239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19" name="Oval 58"/>
            <p:cNvSpPr>
              <a:spLocks noChangeArrowheads="1"/>
            </p:cNvSpPr>
            <p:nvPr/>
          </p:nvSpPr>
          <p:spPr bwMode="auto">
            <a:xfrm>
              <a:off x="650" y="239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0" name="Oval 59"/>
            <p:cNvSpPr>
              <a:spLocks noChangeArrowheads="1"/>
            </p:cNvSpPr>
            <p:nvPr/>
          </p:nvSpPr>
          <p:spPr bwMode="auto">
            <a:xfrm>
              <a:off x="890" y="238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1" name="Oval 60"/>
            <p:cNvSpPr>
              <a:spLocks noChangeArrowheads="1"/>
            </p:cNvSpPr>
            <p:nvPr/>
          </p:nvSpPr>
          <p:spPr bwMode="auto">
            <a:xfrm>
              <a:off x="1130" y="238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2" name="Oval 61"/>
            <p:cNvSpPr>
              <a:spLocks noChangeArrowheads="1"/>
            </p:cNvSpPr>
            <p:nvPr/>
          </p:nvSpPr>
          <p:spPr bwMode="auto">
            <a:xfrm>
              <a:off x="1370" y="237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3" name="Oval 62"/>
            <p:cNvSpPr>
              <a:spLocks noChangeArrowheads="1"/>
            </p:cNvSpPr>
            <p:nvPr/>
          </p:nvSpPr>
          <p:spPr bwMode="auto">
            <a:xfrm>
              <a:off x="1610" y="237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4" name="Oval 63"/>
            <p:cNvSpPr>
              <a:spLocks noChangeArrowheads="1"/>
            </p:cNvSpPr>
            <p:nvPr/>
          </p:nvSpPr>
          <p:spPr bwMode="auto">
            <a:xfrm>
              <a:off x="1850" y="2365"/>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5" name="Oval 64"/>
            <p:cNvSpPr>
              <a:spLocks noChangeArrowheads="1"/>
            </p:cNvSpPr>
            <p:nvPr/>
          </p:nvSpPr>
          <p:spPr bwMode="auto">
            <a:xfrm>
              <a:off x="2090" y="2360"/>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6" name="Oval 65"/>
            <p:cNvSpPr>
              <a:spLocks noChangeArrowheads="1"/>
            </p:cNvSpPr>
            <p:nvPr/>
          </p:nvSpPr>
          <p:spPr bwMode="auto">
            <a:xfrm>
              <a:off x="534" y="259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7" name="Oval 66"/>
            <p:cNvSpPr>
              <a:spLocks noChangeArrowheads="1"/>
            </p:cNvSpPr>
            <p:nvPr/>
          </p:nvSpPr>
          <p:spPr bwMode="auto">
            <a:xfrm>
              <a:off x="774" y="258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8" name="Oval 67"/>
            <p:cNvSpPr>
              <a:spLocks noChangeArrowheads="1"/>
            </p:cNvSpPr>
            <p:nvPr/>
          </p:nvSpPr>
          <p:spPr bwMode="auto">
            <a:xfrm>
              <a:off x="1014" y="258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29" name="Oval 68"/>
            <p:cNvSpPr>
              <a:spLocks noChangeArrowheads="1"/>
            </p:cNvSpPr>
            <p:nvPr/>
          </p:nvSpPr>
          <p:spPr bwMode="auto">
            <a:xfrm>
              <a:off x="1254" y="257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30" name="Oval 69"/>
            <p:cNvSpPr>
              <a:spLocks noChangeArrowheads="1"/>
            </p:cNvSpPr>
            <p:nvPr/>
          </p:nvSpPr>
          <p:spPr bwMode="auto">
            <a:xfrm>
              <a:off x="1494" y="257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31" name="Oval 70"/>
            <p:cNvSpPr>
              <a:spLocks noChangeArrowheads="1"/>
            </p:cNvSpPr>
            <p:nvPr/>
          </p:nvSpPr>
          <p:spPr bwMode="auto">
            <a:xfrm>
              <a:off x="1734" y="256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32" name="Oval 71"/>
            <p:cNvSpPr>
              <a:spLocks noChangeArrowheads="1"/>
            </p:cNvSpPr>
            <p:nvPr/>
          </p:nvSpPr>
          <p:spPr bwMode="auto">
            <a:xfrm>
              <a:off x="1974" y="2561"/>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sp>
          <p:nvSpPr>
            <p:cNvPr id="70733" name="Oval 72"/>
            <p:cNvSpPr>
              <a:spLocks noChangeArrowheads="1"/>
            </p:cNvSpPr>
            <p:nvPr/>
          </p:nvSpPr>
          <p:spPr bwMode="auto">
            <a:xfrm>
              <a:off x="2214" y="2556"/>
              <a:ext cx="166" cy="166"/>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pic>
        <p:nvPicPr>
          <p:cNvPr id="70664" name="Picture 77"/>
          <p:cNvPicPr>
            <a:picLocks noChangeAspect="1" noChangeArrowheads="1"/>
          </p:cNvPicPr>
          <p:nvPr/>
        </p:nvPicPr>
        <p:blipFill>
          <a:blip r:embed="rId3"/>
          <a:srcRect/>
          <a:stretch>
            <a:fillRect/>
          </a:stretch>
        </p:blipFill>
        <p:spPr bwMode="auto">
          <a:xfrm>
            <a:off x="5280025" y="6248400"/>
            <a:ext cx="203200" cy="215900"/>
          </a:xfrm>
          <a:prstGeom prst="rect">
            <a:avLst/>
          </a:prstGeom>
          <a:noFill/>
          <a:ln w="9525">
            <a:noFill/>
            <a:miter lim="800000"/>
            <a:headEnd/>
            <a:tailEnd/>
          </a:ln>
        </p:spPr>
      </p:pic>
      <p:sp>
        <p:nvSpPr>
          <p:cNvPr id="70665" name="Line 78"/>
          <p:cNvSpPr>
            <a:spLocks noChangeShapeType="1"/>
          </p:cNvSpPr>
          <p:nvPr/>
        </p:nvSpPr>
        <p:spPr bwMode="auto">
          <a:xfrm flipV="1">
            <a:off x="5203825" y="5562600"/>
            <a:ext cx="533400" cy="457200"/>
          </a:xfrm>
          <a:prstGeom prst="line">
            <a:avLst/>
          </a:prstGeom>
          <a:noFill/>
          <a:ln w="9525">
            <a:solidFill>
              <a:srgbClr val="FF0000"/>
            </a:solidFill>
            <a:round/>
            <a:headEnd/>
            <a:tailEnd type="triangle" w="med" len="med"/>
          </a:ln>
        </p:spPr>
        <p:txBody>
          <a:bodyPr wrap="none" anchor="ctr"/>
          <a:lstStyle/>
          <a:p>
            <a:endParaRPr lang="cs-CZ"/>
          </a:p>
        </p:txBody>
      </p:sp>
      <p:sp>
        <p:nvSpPr>
          <p:cNvPr id="70666" name="Text Box 79"/>
          <p:cNvSpPr txBox="1">
            <a:spLocks noChangeArrowheads="1"/>
          </p:cNvSpPr>
          <p:nvPr/>
        </p:nvSpPr>
        <p:spPr bwMode="auto">
          <a:xfrm>
            <a:off x="5802313" y="5486400"/>
            <a:ext cx="369887" cy="457200"/>
          </a:xfrm>
          <a:prstGeom prst="rect">
            <a:avLst/>
          </a:prstGeom>
          <a:noFill/>
          <a:ln w="9525">
            <a:noFill/>
            <a:miter lim="800000"/>
            <a:headEnd/>
            <a:tailEnd/>
          </a:ln>
        </p:spPr>
        <p:txBody>
          <a:bodyPr wrap="none">
            <a:spAutoFit/>
          </a:bodyPr>
          <a:lstStyle/>
          <a:p>
            <a:pPr eaLnBrk="0" hangingPunct="0"/>
            <a:r>
              <a:rPr lang="en-US" i="1">
                <a:solidFill>
                  <a:srgbClr val="FF0000"/>
                </a:solidFill>
              </a:rPr>
              <a:t>E</a:t>
            </a:r>
            <a:endParaRPr lang="en-US">
              <a:solidFill>
                <a:srgbClr val="FF0000"/>
              </a:solidFill>
            </a:endParaRPr>
          </a:p>
        </p:txBody>
      </p:sp>
      <p:sp>
        <p:nvSpPr>
          <p:cNvPr id="70667" name="Text Box 80"/>
          <p:cNvSpPr txBox="1">
            <a:spLocks noChangeArrowheads="1"/>
          </p:cNvSpPr>
          <p:nvPr/>
        </p:nvSpPr>
        <p:spPr bwMode="auto">
          <a:xfrm>
            <a:off x="5508625" y="6172200"/>
            <a:ext cx="404813" cy="457200"/>
          </a:xfrm>
          <a:prstGeom prst="rect">
            <a:avLst/>
          </a:prstGeom>
          <a:noFill/>
          <a:ln w="9525">
            <a:noFill/>
            <a:miter lim="800000"/>
            <a:headEnd/>
            <a:tailEnd/>
          </a:ln>
        </p:spPr>
        <p:txBody>
          <a:bodyPr wrap="none">
            <a:spAutoFit/>
          </a:bodyPr>
          <a:lstStyle/>
          <a:p>
            <a:pPr eaLnBrk="0" hangingPunct="0"/>
            <a:r>
              <a:rPr lang="en-US" i="1">
                <a:solidFill>
                  <a:srgbClr val="FF0000"/>
                </a:solidFill>
              </a:rPr>
              <a:t>H</a:t>
            </a:r>
            <a:endParaRPr lang="en-US">
              <a:solidFill>
                <a:srgbClr val="FF0000"/>
              </a:solidFill>
            </a:endParaRPr>
          </a:p>
        </p:txBody>
      </p:sp>
      <p:sp>
        <p:nvSpPr>
          <p:cNvPr id="70668" name="Text Box 82"/>
          <p:cNvSpPr txBox="1">
            <a:spLocks noChangeArrowheads="1"/>
          </p:cNvSpPr>
          <p:nvPr/>
        </p:nvSpPr>
        <p:spPr bwMode="auto">
          <a:xfrm>
            <a:off x="4389438" y="5638800"/>
            <a:ext cx="619125" cy="519113"/>
          </a:xfrm>
          <a:prstGeom prst="rect">
            <a:avLst/>
          </a:prstGeom>
          <a:noFill/>
          <a:ln w="9525">
            <a:noFill/>
            <a:miter lim="800000"/>
            <a:headEnd/>
            <a:tailEnd/>
          </a:ln>
        </p:spPr>
        <p:txBody>
          <a:bodyPr wrap="none">
            <a:spAutoFit/>
          </a:bodyPr>
          <a:lstStyle/>
          <a:p>
            <a:pPr eaLnBrk="0" hangingPunct="0"/>
            <a:r>
              <a:rPr lang="en-US" sz="2800">
                <a:solidFill>
                  <a:srgbClr val="FF0000"/>
                </a:solidFill>
              </a:rPr>
              <a:t>TE</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6" descr="new3d#highrend.jpg                                             00001993Arnor                          B6C46D21:"/>
          <p:cNvPicPr>
            <a:picLocks noChangeAspect="1" noChangeArrowheads="1"/>
          </p:cNvPicPr>
          <p:nvPr/>
        </p:nvPicPr>
        <p:blipFill>
          <a:blip r:embed="rId2"/>
          <a:srcRect/>
          <a:stretch>
            <a:fillRect/>
          </a:stretch>
        </p:blipFill>
        <p:spPr bwMode="auto">
          <a:xfrm>
            <a:off x="304800" y="990600"/>
            <a:ext cx="4572000" cy="4154488"/>
          </a:xfrm>
          <a:prstGeom prst="rect">
            <a:avLst/>
          </a:prstGeom>
          <a:noFill/>
          <a:ln w="9525">
            <a:noFill/>
            <a:miter lim="800000"/>
            <a:headEnd/>
            <a:tailEnd/>
          </a:ln>
        </p:spPr>
      </p:pic>
      <p:sp>
        <p:nvSpPr>
          <p:cNvPr id="71683" name="Rectangle 2"/>
          <p:cNvSpPr>
            <a:spLocks noGrp="1" noChangeArrowheads="1"/>
          </p:cNvSpPr>
          <p:nvPr>
            <p:ph type="title"/>
          </p:nvPr>
        </p:nvSpPr>
        <p:spPr>
          <a:xfrm>
            <a:off x="304800" y="-76200"/>
            <a:ext cx="8534400" cy="1143000"/>
          </a:xfrm>
        </p:spPr>
        <p:txBody>
          <a:bodyPr/>
          <a:lstStyle/>
          <a:p>
            <a:r>
              <a:rPr lang="en-US" sz="3600" smtClean="0">
                <a:ea typeface="ＭＳ Ｐゴシック" charset="-128"/>
              </a:rPr>
              <a:t>3d photonic crystal: complete gap </a:t>
            </a:r>
            <a:r>
              <a:rPr lang="en-US" sz="3200" smtClean="0">
                <a:ea typeface="ＭＳ Ｐゴシック" charset="-128"/>
              </a:rPr>
              <a:t>, </a:t>
            </a:r>
            <a:r>
              <a:rPr lang="en-US" sz="3200" i="1" smtClean="0">
                <a:latin typeface="Symbol" pitchFamily="18" charset="2"/>
                <a:ea typeface="ＭＳ Ｐゴシック" charset="-128"/>
              </a:rPr>
              <a:t>ε</a:t>
            </a:r>
            <a:r>
              <a:rPr lang="en-US" sz="3200" smtClean="0">
                <a:ea typeface="ＭＳ Ｐゴシック" charset="-128"/>
              </a:rPr>
              <a:t>=12:1</a:t>
            </a:r>
          </a:p>
        </p:txBody>
      </p:sp>
      <p:pic>
        <p:nvPicPr>
          <p:cNvPr id="71684" name="Picture 4"/>
          <p:cNvPicPr>
            <a:picLocks noChangeAspect="1" noChangeArrowheads="1"/>
          </p:cNvPicPr>
          <p:nvPr/>
        </p:nvPicPr>
        <p:blipFill>
          <a:blip r:embed="rId3"/>
          <a:srcRect/>
          <a:stretch>
            <a:fillRect/>
          </a:stretch>
        </p:blipFill>
        <p:spPr bwMode="auto">
          <a:xfrm>
            <a:off x="4648200" y="2057400"/>
            <a:ext cx="3949700" cy="3695700"/>
          </a:xfrm>
          <a:prstGeom prst="rect">
            <a:avLst/>
          </a:prstGeom>
          <a:noFill/>
          <a:ln w="9525">
            <a:noFill/>
            <a:miter lim="800000"/>
            <a:headEnd/>
            <a:tailEnd/>
          </a:ln>
        </p:spPr>
      </p:pic>
      <p:pic>
        <p:nvPicPr>
          <p:cNvPr id="71685" name="Picture 9"/>
          <p:cNvPicPr>
            <a:picLocks noChangeAspect="1" noChangeArrowheads="1"/>
          </p:cNvPicPr>
          <p:nvPr/>
        </p:nvPicPr>
        <p:blipFill>
          <a:blip r:embed="rId4"/>
          <a:srcRect/>
          <a:stretch>
            <a:fillRect/>
          </a:stretch>
        </p:blipFill>
        <p:spPr bwMode="auto">
          <a:xfrm>
            <a:off x="762000" y="5245100"/>
            <a:ext cx="3035300" cy="1155700"/>
          </a:xfrm>
          <a:prstGeom prst="rect">
            <a:avLst/>
          </a:prstGeom>
          <a:noFill/>
          <a:ln w="9525">
            <a:noFill/>
            <a:miter lim="800000"/>
            <a:headEnd/>
            <a:tailEnd/>
          </a:ln>
        </p:spPr>
      </p:pic>
      <p:sp>
        <p:nvSpPr>
          <p:cNvPr id="71686" name="Line 11"/>
          <p:cNvSpPr>
            <a:spLocks noChangeShapeType="1"/>
          </p:cNvSpPr>
          <p:nvPr/>
        </p:nvSpPr>
        <p:spPr bwMode="auto">
          <a:xfrm>
            <a:off x="1143000" y="1143000"/>
            <a:ext cx="304800" cy="304800"/>
          </a:xfrm>
          <a:prstGeom prst="line">
            <a:avLst/>
          </a:prstGeom>
          <a:noFill/>
          <a:ln w="9525">
            <a:solidFill>
              <a:schemeClr val="tx1"/>
            </a:solidFill>
            <a:round/>
            <a:headEnd/>
            <a:tailEnd type="triangle" w="med" len="med"/>
          </a:ln>
        </p:spPr>
        <p:txBody>
          <a:bodyPr wrap="none" anchor="ctr"/>
          <a:lstStyle/>
          <a:p>
            <a:endParaRPr lang="cs-CZ"/>
          </a:p>
        </p:txBody>
      </p:sp>
      <p:sp>
        <p:nvSpPr>
          <p:cNvPr id="71687" name="Text Box 12"/>
          <p:cNvSpPr txBox="1">
            <a:spLocks noChangeArrowheads="1"/>
          </p:cNvSpPr>
          <p:nvPr/>
        </p:nvSpPr>
        <p:spPr bwMode="auto">
          <a:xfrm>
            <a:off x="858838" y="838200"/>
            <a:ext cx="361950" cy="457200"/>
          </a:xfrm>
          <a:prstGeom prst="rect">
            <a:avLst/>
          </a:prstGeom>
          <a:noFill/>
          <a:ln w="9525">
            <a:noFill/>
            <a:miter lim="800000"/>
            <a:headEnd/>
            <a:tailEnd/>
          </a:ln>
        </p:spPr>
        <p:txBody>
          <a:bodyPr wrap="none">
            <a:spAutoFit/>
          </a:bodyPr>
          <a:lstStyle/>
          <a:p>
            <a:pPr eaLnBrk="0" hangingPunct="0"/>
            <a:r>
              <a:rPr lang="en-US"/>
              <a:t>I.</a:t>
            </a:r>
          </a:p>
        </p:txBody>
      </p:sp>
      <p:sp>
        <p:nvSpPr>
          <p:cNvPr id="71688" name="Line 13"/>
          <p:cNvSpPr>
            <a:spLocks noChangeShapeType="1"/>
          </p:cNvSpPr>
          <p:nvPr/>
        </p:nvSpPr>
        <p:spPr bwMode="auto">
          <a:xfrm>
            <a:off x="457200" y="1905000"/>
            <a:ext cx="207963" cy="381000"/>
          </a:xfrm>
          <a:prstGeom prst="line">
            <a:avLst/>
          </a:prstGeom>
          <a:noFill/>
          <a:ln w="9525">
            <a:solidFill>
              <a:schemeClr val="tx1"/>
            </a:solidFill>
            <a:round/>
            <a:headEnd/>
            <a:tailEnd type="triangle" w="med" len="med"/>
          </a:ln>
        </p:spPr>
        <p:txBody>
          <a:bodyPr wrap="none" anchor="ctr"/>
          <a:lstStyle/>
          <a:p>
            <a:endParaRPr lang="cs-CZ"/>
          </a:p>
        </p:txBody>
      </p:sp>
      <p:sp>
        <p:nvSpPr>
          <p:cNvPr id="71689" name="Text Box 14"/>
          <p:cNvSpPr txBox="1">
            <a:spLocks noChangeArrowheads="1"/>
          </p:cNvSpPr>
          <p:nvPr/>
        </p:nvSpPr>
        <p:spPr bwMode="auto">
          <a:xfrm>
            <a:off x="225425" y="1524000"/>
            <a:ext cx="463550" cy="457200"/>
          </a:xfrm>
          <a:prstGeom prst="rect">
            <a:avLst/>
          </a:prstGeom>
          <a:noFill/>
          <a:ln w="9525">
            <a:noFill/>
            <a:miter lim="800000"/>
            <a:headEnd/>
            <a:tailEnd/>
          </a:ln>
        </p:spPr>
        <p:txBody>
          <a:bodyPr wrap="none">
            <a:spAutoFit/>
          </a:bodyPr>
          <a:lstStyle/>
          <a:p>
            <a:pPr eaLnBrk="0" hangingPunct="0"/>
            <a:r>
              <a:rPr lang="en-US"/>
              <a:t>II.</a:t>
            </a:r>
          </a:p>
        </p:txBody>
      </p:sp>
      <p:sp>
        <p:nvSpPr>
          <p:cNvPr id="71690" name="Text Box 18"/>
          <p:cNvSpPr txBox="1">
            <a:spLocks noChangeArrowheads="1"/>
          </p:cNvSpPr>
          <p:nvPr/>
        </p:nvSpPr>
        <p:spPr bwMode="auto">
          <a:xfrm>
            <a:off x="4338638" y="6477000"/>
            <a:ext cx="4818062" cy="336550"/>
          </a:xfrm>
          <a:prstGeom prst="rect">
            <a:avLst/>
          </a:prstGeom>
          <a:noFill/>
          <a:ln w="9525">
            <a:noFill/>
            <a:miter lim="800000"/>
            <a:headEnd/>
            <a:tailEnd/>
          </a:ln>
        </p:spPr>
        <p:txBody>
          <a:bodyPr wrap="none">
            <a:spAutoFit/>
          </a:bodyPr>
          <a:lstStyle/>
          <a:p>
            <a:pPr algn="ctr" eaLnBrk="0" hangingPunct="0"/>
            <a:r>
              <a:rPr lang="en-US" sz="1600"/>
              <a:t>[ S. G. Johnson </a:t>
            </a:r>
            <a:r>
              <a:rPr lang="en-US" sz="1600" i="1"/>
              <a:t>et al.</a:t>
            </a:r>
            <a:r>
              <a:rPr lang="en-US" sz="1600"/>
              <a:t>, </a:t>
            </a:r>
            <a:r>
              <a:rPr lang="en-US" sz="1600" i="1"/>
              <a:t>Appl. Phys. Lett.</a:t>
            </a:r>
            <a:r>
              <a:rPr lang="en-US" sz="1600"/>
              <a:t> </a:t>
            </a:r>
            <a:r>
              <a:rPr lang="en-US" sz="1600" b="1"/>
              <a:t>77</a:t>
            </a:r>
            <a:r>
              <a:rPr lang="en-US" sz="1600"/>
              <a:t>, 3490 (2000) ]</a:t>
            </a:r>
          </a:p>
        </p:txBody>
      </p:sp>
      <p:sp>
        <p:nvSpPr>
          <p:cNvPr id="71691" name="Text Box 19"/>
          <p:cNvSpPr txBox="1">
            <a:spLocks noChangeArrowheads="1"/>
          </p:cNvSpPr>
          <p:nvPr/>
        </p:nvSpPr>
        <p:spPr bwMode="auto">
          <a:xfrm>
            <a:off x="5437188" y="5867400"/>
            <a:ext cx="2184400" cy="461963"/>
          </a:xfrm>
          <a:prstGeom prst="rect">
            <a:avLst/>
          </a:prstGeom>
          <a:noFill/>
          <a:ln w="9525">
            <a:noFill/>
            <a:miter lim="800000"/>
            <a:headEnd/>
            <a:tailEnd/>
          </a:ln>
        </p:spPr>
        <p:txBody>
          <a:bodyPr wrap="none">
            <a:spAutoFit/>
          </a:bodyPr>
          <a:lstStyle/>
          <a:p>
            <a:pPr algn="ctr" eaLnBrk="0" hangingPunct="0"/>
            <a:r>
              <a:rPr lang="en-US"/>
              <a:t>gap for </a:t>
            </a:r>
            <a:r>
              <a:rPr lang="en-US" i="1"/>
              <a:t>n</a:t>
            </a:r>
            <a:r>
              <a:rPr lang="en-US"/>
              <a:t> &gt; ~2:1</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mtClean="0">
                <a:ea typeface="ＭＳ Ｐゴシック" charset="-128"/>
              </a:rPr>
              <a:t>You, too, can compute</a:t>
            </a:r>
            <a:br>
              <a:rPr lang="en-US" smtClean="0">
                <a:ea typeface="ＭＳ Ｐゴシック" charset="-128"/>
              </a:rPr>
            </a:br>
            <a:r>
              <a:rPr lang="en-US" smtClean="0">
                <a:ea typeface="ＭＳ Ｐゴシック" charset="-128"/>
              </a:rPr>
              <a:t>photonic eigenmodes!</a:t>
            </a:r>
          </a:p>
        </p:txBody>
      </p:sp>
      <p:sp>
        <p:nvSpPr>
          <p:cNvPr id="72707" name="Text Box 3"/>
          <p:cNvSpPr txBox="1">
            <a:spLocks noChangeArrowheads="1"/>
          </p:cNvSpPr>
          <p:nvPr/>
        </p:nvSpPr>
        <p:spPr bwMode="auto">
          <a:xfrm>
            <a:off x="1981200" y="2514600"/>
            <a:ext cx="5295900" cy="1004888"/>
          </a:xfrm>
          <a:prstGeom prst="rect">
            <a:avLst/>
          </a:prstGeom>
          <a:noFill/>
          <a:ln w="9525">
            <a:noFill/>
            <a:miter lim="800000"/>
            <a:headEnd/>
            <a:tailEnd/>
          </a:ln>
        </p:spPr>
        <p:txBody>
          <a:bodyPr wrap="none">
            <a:spAutoFit/>
          </a:bodyPr>
          <a:lstStyle/>
          <a:p>
            <a:pPr algn="ctr" eaLnBrk="0" hangingPunct="0"/>
            <a:r>
              <a:rPr lang="en-US">
                <a:solidFill>
                  <a:srgbClr val="FF0000"/>
                </a:solidFill>
              </a:rPr>
              <a:t>MIT Photonic-Bands</a:t>
            </a:r>
            <a:r>
              <a:rPr lang="en-US"/>
              <a:t> (</a:t>
            </a:r>
            <a:r>
              <a:rPr lang="en-US">
                <a:solidFill>
                  <a:schemeClr val="accent2"/>
                </a:solidFill>
              </a:rPr>
              <a:t>MPB</a:t>
            </a:r>
            <a:r>
              <a:rPr lang="en-US"/>
              <a:t>) package:</a:t>
            </a:r>
          </a:p>
          <a:p>
            <a:pPr algn="ctr" eaLnBrk="0" hangingPunct="0">
              <a:lnSpc>
                <a:spcPct val="150000"/>
              </a:lnSpc>
            </a:pPr>
            <a:r>
              <a:rPr lang="en-US">
                <a:latin typeface="Courier" charset="0"/>
              </a:rPr>
              <a:t>http://ab-initio.mit.edu/mpb</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685800" y="228600"/>
            <a:ext cx="7772400" cy="533400"/>
          </a:xfrm>
        </p:spPr>
        <p:txBody>
          <a:bodyPr/>
          <a:lstStyle/>
          <a:p>
            <a:r>
              <a:rPr lang="en-US" smtClean="0">
                <a:ea typeface="ＭＳ Ｐゴシック" charset="-128"/>
              </a:rPr>
              <a:t>To Begin: A Cartoon in 2d</a:t>
            </a:r>
          </a:p>
        </p:txBody>
      </p:sp>
      <p:grpSp>
        <p:nvGrpSpPr>
          <p:cNvPr id="1030" name="Group 7"/>
          <p:cNvGrpSpPr>
            <a:grpSpLocks/>
          </p:cNvGrpSpPr>
          <p:nvPr/>
        </p:nvGrpSpPr>
        <p:grpSpPr bwMode="auto">
          <a:xfrm>
            <a:off x="381000" y="2068513"/>
            <a:ext cx="1905000" cy="590550"/>
            <a:chOff x="240" y="1303"/>
            <a:chExt cx="1200" cy="372"/>
          </a:xfrm>
        </p:grpSpPr>
        <p:sp>
          <p:nvSpPr>
            <p:cNvPr id="1060" name="Rectangle 4"/>
            <p:cNvSpPr>
              <a:spLocks noChangeArrowheads="1"/>
            </p:cNvSpPr>
            <p:nvPr/>
          </p:nvSpPr>
          <p:spPr bwMode="auto">
            <a:xfrm>
              <a:off x="240" y="1392"/>
              <a:ext cx="960"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61" name="AutoShape 5"/>
            <p:cNvSpPr>
              <a:spLocks noChangeArrowheads="1"/>
            </p:cNvSpPr>
            <p:nvPr/>
          </p:nvSpPr>
          <p:spPr bwMode="auto">
            <a:xfrm rot="5400000">
              <a:off x="1111" y="1392"/>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1062" name="Oval 6"/>
            <p:cNvSpPr>
              <a:spLocks noChangeArrowheads="1"/>
            </p:cNvSpPr>
            <p:nvPr/>
          </p:nvSpPr>
          <p:spPr bwMode="auto">
            <a:xfrm>
              <a:off x="1346" y="1307"/>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pic>
        <p:nvPicPr>
          <p:cNvPr id="1031" name="Picture 15"/>
          <p:cNvPicPr>
            <a:picLocks noChangeAspect="1" noChangeArrowheads="1"/>
          </p:cNvPicPr>
          <p:nvPr/>
        </p:nvPicPr>
        <p:blipFill>
          <a:blip r:embed="rId3"/>
          <a:srcRect/>
          <a:stretch>
            <a:fillRect/>
          </a:stretch>
        </p:blipFill>
        <p:spPr bwMode="auto">
          <a:xfrm>
            <a:off x="2286000" y="1104900"/>
            <a:ext cx="177800" cy="2552700"/>
          </a:xfrm>
          <a:prstGeom prst="rect">
            <a:avLst/>
          </a:prstGeom>
          <a:noFill/>
          <a:ln w="9525">
            <a:noFill/>
            <a:miter lim="800000"/>
            <a:headEnd/>
            <a:tailEnd/>
          </a:ln>
        </p:spPr>
      </p:pic>
      <p:pic>
        <p:nvPicPr>
          <p:cNvPr id="1032" name="Picture 16"/>
          <p:cNvPicPr>
            <a:picLocks noChangeAspect="1" noChangeArrowheads="1"/>
          </p:cNvPicPr>
          <p:nvPr/>
        </p:nvPicPr>
        <p:blipFill>
          <a:blip r:embed="rId4"/>
          <a:srcRect/>
          <a:stretch>
            <a:fillRect/>
          </a:stretch>
        </p:blipFill>
        <p:spPr bwMode="auto">
          <a:xfrm>
            <a:off x="2438400" y="1104900"/>
            <a:ext cx="177800" cy="2552700"/>
          </a:xfrm>
          <a:prstGeom prst="rect">
            <a:avLst/>
          </a:prstGeom>
          <a:noFill/>
          <a:ln w="9525">
            <a:noFill/>
            <a:miter lim="800000"/>
            <a:headEnd/>
            <a:tailEnd/>
          </a:ln>
        </p:spPr>
      </p:pic>
      <p:pic>
        <p:nvPicPr>
          <p:cNvPr id="1033" name="Picture 17"/>
          <p:cNvPicPr>
            <a:picLocks noChangeAspect="1" noChangeArrowheads="1"/>
          </p:cNvPicPr>
          <p:nvPr/>
        </p:nvPicPr>
        <p:blipFill>
          <a:blip r:embed="rId5"/>
          <a:srcRect/>
          <a:stretch>
            <a:fillRect/>
          </a:stretch>
        </p:blipFill>
        <p:spPr bwMode="auto">
          <a:xfrm>
            <a:off x="2590800" y="1104900"/>
            <a:ext cx="177800" cy="2552700"/>
          </a:xfrm>
          <a:prstGeom prst="rect">
            <a:avLst/>
          </a:prstGeom>
          <a:noFill/>
          <a:ln w="9525">
            <a:noFill/>
            <a:miter lim="800000"/>
            <a:headEnd/>
            <a:tailEnd/>
          </a:ln>
        </p:spPr>
      </p:pic>
      <p:pic>
        <p:nvPicPr>
          <p:cNvPr id="1034" name="Picture 18"/>
          <p:cNvPicPr>
            <a:picLocks noChangeAspect="1" noChangeArrowheads="1"/>
          </p:cNvPicPr>
          <p:nvPr/>
        </p:nvPicPr>
        <p:blipFill>
          <a:blip r:embed="rId6"/>
          <a:srcRect/>
          <a:stretch>
            <a:fillRect/>
          </a:stretch>
        </p:blipFill>
        <p:spPr bwMode="auto">
          <a:xfrm>
            <a:off x="2743200" y="1104900"/>
            <a:ext cx="177800" cy="2552700"/>
          </a:xfrm>
          <a:prstGeom prst="rect">
            <a:avLst/>
          </a:prstGeom>
          <a:noFill/>
          <a:ln w="9525">
            <a:noFill/>
            <a:miter lim="800000"/>
            <a:headEnd/>
            <a:tailEnd/>
          </a:ln>
        </p:spPr>
      </p:pic>
      <p:pic>
        <p:nvPicPr>
          <p:cNvPr id="1035" name="Picture 19"/>
          <p:cNvPicPr>
            <a:picLocks noChangeAspect="1" noChangeArrowheads="1"/>
          </p:cNvPicPr>
          <p:nvPr/>
        </p:nvPicPr>
        <p:blipFill>
          <a:blip r:embed="rId7"/>
          <a:srcRect/>
          <a:stretch>
            <a:fillRect/>
          </a:stretch>
        </p:blipFill>
        <p:spPr bwMode="auto">
          <a:xfrm>
            <a:off x="2895600" y="1104900"/>
            <a:ext cx="177800" cy="2552700"/>
          </a:xfrm>
          <a:prstGeom prst="rect">
            <a:avLst/>
          </a:prstGeom>
          <a:noFill/>
          <a:ln w="9525">
            <a:noFill/>
            <a:miter lim="800000"/>
            <a:headEnd/>
            <a:tailEnd/>
          </a:ln>
        </p:spPr>
      </p:pic>
      <p:pic>
        <p:nvPicPr>
          <p:cNvPr id="1036" name="Picture 20"/>
          <p:cNvPicPr>
            <a:picLocks noChangeAspect="1" noChangeArrowheads="1"/>
          </p:cNvPicPr>
          <p:nvPr/>
        </p:nvPicPr>
        <p:blipFill>
          <a:blip r:embed="rId8"/>
          <a:srcRect/>
          <a:stretch>
            <a:fillRect/>
          </a:stretch>
        </p:blipFill>
        <p:spPr bwMode="auto">
          <a:xfrm>
            <a:off x="3048000" y="1104900"/>
            <a:ext cx="177800" cy="2552700"/>
          </a:xfrm>
          <a:prstGeom prst="rect">
            <a:avLst/>
          </a:prstGeom>
          <a:noFill/>
          <a:ln w="9525">
            <a:noFill/>
            <a:miter lim="800000"/>
            <a:headEnd/>
            <a:tailEnd/>
          </a:ln>
        </p:spPr>
      </p:pic>
      <p:pic>
        <p:nvPicPr>
          <p:cNvPr id="1037" name="Picture 21"/>
          <p:cNvPicPr>
            <a:picLocks noChangeAspect="1" noChangeArrowheads="1"/>
          </p:cNvPicPr>
          <p:nvPr/>
        </p:nvPicPr>
        <p:blipFill>
          <a:blip r:embed="rId9"/>
          <a:srcRect/>
          <a:stretch>
            <a:fillRect/>
          </a:stretch>
        </p:blipFill>
        <p:spPr bwMode="auto">
          <a:xfrm>
            <a:off x="3200400" y="1104900"/>
            <a:ext cx="177800" cy="2552700"/>
          </a:xfrm>
          <a:prstGeom prst="rect">
            <a:avLst/>
          </a:prstGeom>
          <a:noFill/>
          <a:ln w="9525">
            <a:noFill/>
            <a:miter lim="800000"/>
            <a:headEnd/>
            <a:tailEnd/>
          </a:ln>
        </p:spPr>
      </p:pic>
      <p:sp>
        <p:nvSpPr>
          <p:cNvPr id="1038" name="Line 23"/>
          <p:cNvSpPr>
            <a:spLocks noChangeShapeType="1"/>
          </p:cNvSpPr>
          <p:nvPr/>
        </p:nvSpPr>
        <p:spPr bwMode="auto">
          <a:xfrm>
            <a:off x="3048000" y="2362200"/>
            <a:ext cx="1066800" cy="0"/>
          </a:xfrm>
          <a:prstGeom prst="line">
            <a:avLst/>
          </a:prstGeom>
          <a:noFill/>
          <a:ln w="9525">
            <a:solidFill>
              <a:srgbClr val="FF0000"/>
            </a:solidFill>
            <a:round/>
            <a:headEnd/>
            <a:tailEnd type="triangle" w="med" len="med"/>
          </a:ln>
        </p:spPr>
        <p:txBody>
          <a:bodyPr wrap="none" anchor="ctr"/>
          <a:lstStyle/>
          <a:p>
            <a:endParaRPr lang="cs-CZ"/>
          </a:p>
        </p:txBody>
      </p:sp>
      <p:grpSp>
        <p:nvGrpSpPr>
          <p:cNvPr id="1039" name="Group 52"/>
          <p:cNvGrpSpPr>
            <a:grpSpLocks/>
          </p:cNvGrpSpPr>
          <p:nvPr/>
        </p:nvGrpSpPr>
        <p:grpSpPr bwMode="auto">
          <a:xfrm>
            <a:off x="1600200" y="1752600"/>
            <a:ext cx="2362200" cy="3954463"/>
            <a:chOff x="1008" y="1104"/>
            <a:chExt cx="1488" cy="2491"/>
          </a:xfrm>
        </p:grpSpPr>
        <p:sp>
          <p:nvSpPr>
            <p:cNvPr id="1059" name="Text Box 24"/>
            <p:cNvSpPr txBox="1">
              <a:spLocks noChangeArrowheads="1"/>
            </p:cNvSpPr>
            <p:nvPr/>
          </p:nvSpPr>
          <p:spPr bwMode="auto">
            <a:xfrm>
              <a:off x="1225" y="2400"/>
              <a:ext cx="936" cy="288"/>
            </a:xfrm>
            <a:prstGeom prst="rect">
              <a:avLst/>
            </a:prstGeom>
            <a:noFill/>
            <a:ln w="9525">
              <a:noFill/>
              <a:miter lim="800000"/>
              <a:headEnd/>
              <a:tailEnd/>
            </a:ln>
          </p:spPr>
          <p:txBody>
            <a:bodyPr wrap="none">
              <a:spAutoFit/>
            </a:bodyPr>
            <a:lstStyle/>
            <a:p>
              <a:pPr eaLnBrk="0" hangingPunct="0"/>
              <a:r>
                <a:rPr lang="en-US"/>
                <a:t>planewave</a:t>
              </a:r>
            </a:p>
          </p:txBody>
        </p:sp>
        <p:graphicFrame>
          <p:nvGraphicFramePr>
            <p:cNvPr id="1026" name="Object 2"/>
            <p:cNvGraphicFramePr>
              <a:graphicFrameLocks noChangeAspect="1"/>
            </p:cNvGraphicFramePr>
            <p:nvPr/>
          </p:nvGraphicFramePr>
          <p:xfrm>
            <a:off x="1008" y="2721"/>
            <a:ext cx="1488" cy="357"/>
          </p:xfrm>
          <a:graphic>
            <a:graphicData uri="http://schemas.openxmlformats.org/presentationml/2006/ole">
              <p:oleObj spid="_x0000_s1026" name="Equation" r:id="rId10" imgW="952500" imgH="228600" progId="">
                <p:embed/>
              </p:oleObj>
            </a:graphicData>
          </a:graphic>
        </p:graphicFrame>
        <p:graphicFrame>
          <p:nvGraphicFramePr>
            <p:cNvPr id="1027" name="Object 3"/>
            <p:cNvGraphicFramePr>
              <a:graphicFrameLocks noChangeAspect="1"/>
            </p:cNvGraphicFramePr>
            <p:nvPr/>
          </p:nvGraphicFramePr>
          <p:xfrm>
            <a:off x="1008" y="3024"/>
            <a:ext cx="1440" cy="571"/>
          </p:xfrm>
          <a:graphic>
            <a:graphicData uri="http://schemas.openxmlformats.org/presentationml/2006/ole">
              <p:oleObj spid="_x0000_s1027" name="Equation" r:id="rId11" imgW="990600" imgH="393700" progId="">
                <p:embed/>
              </p:oleObj>
            </a:graphicData>
          </a:graphic>
        </p:graphicFrame>
        <p:graphicFrame>
          <p:nvGraphicFramePr>
            <p:cNvPr id="1028" name="Object 4"/>
            <p:cNvGraphicFramePr>
              <a:graphicFrameLocks noChangeAspect="1"/>
            </p:cNvGraphicFramePr>
            <p:nvPr/>
          </p:nvGraphicFramePr>
          <p:xfrm>
            <a:off x="2208" y="1104"/>
            <a:ext cx="248" cy="336"/>
          </p:xfrm>
          <a:graphic>
            <a:graphicData uri="http://schemas.openxmlformats.org/presentationml/2006/ole">
              <p:oleObj spid="_x0000_s1028" name="Equation" r:id="rId12" imgW="139700" imgH="190500" progId="">
                <p:embed/>
              </p:oleObj>
            </a:graphicData>
          </a:graphic>
        </p:graphicFrame>
      </p:grpSp>
      <p:grpSp>
        <p:nvGrpSpPr>
          <p:cNvPr id="4" name="Group 43"/>
          <p:cNvGrpSpPr>
            <a:grpSpLocks/>
          </p:cNvGrpSpPr>
          <p:nvPr/>
        </p:nvGrpSpPr>
        <p:grpSpPr bwMode="auto">
          <a:xfrm>
            <a:off x="6629400" y="3935413"/>
            <a:ext cx="457200" cy="1093787"/>
            <a:chOff x="4176" y="2479"/>
            <a:chExt cx="288" cy="689"/>
          </a:xfrm>
        </p:grpSpPr>
        <p:grpSp>
          <p:nvGrpSpPr>
            <p:cNvPr id="1051" name="Group 38"/>
            <p:cNvGrpSpPr>
              <a:grpSpLocks/>
            </p:cNvGrpSpPr>
            <p:nvPr/>
          </p:nvGrpSpPr>
          <p:grpSpPr bwMode="auto">
            <a:xfrm>
              <a:off x="4176" y="2640"/>
              <a:ext cx="288" cy="528"/>
              <a:chOff x="3888" y="2640"/>
              <a:chExt cx="288" cy="528"/>
            </a:xfrm>
          </p:grpSpPr>
          <p:sp>
            <p:nvSpPr>
              <p:cNvPr id="1053" name="Line 32"/>
              <p:cNvSpPr>
                <a:spLocks noChangeShapeType="1"/>
              </p:cNvSpPr>
              <p:nvPr/>
            </p:nvSpPr>
            <p:spPr bwMode="auto">
              <a:xfrm>
                <a:off x="4032" y="2688"/>
                <a:ext cx="0" cy="288"/>
              </a:xfrm>
              <a:prstGeom prst="line">
                <a:avLst/>
              </a:prstGeom>
              <a:noFill/>
              <a:ln w="19050">
                <a:solidFill>
                  <a:schemeClr val="tx1"/>
                </a:solidFill>
                <a:round/>
                <a:headEnd/>
                <a:tailEnd/>
              </a:ln>
            </p:spPr>
            <p:txBody>
              <a:bodyPr wrap="none" anchor="ctr"/>
              <a:lstStyle/>
              <a:p>
                <a:endParaRPr lang="cs-CZ"/>
              </a:p>
            </p:txBody>
          </p:sp>
          <p:sp>
            <p:nvSpPr>
              <p:cNvPr id="1054" name="Line 33"/>
              <p:cNvSpPr>
                <a:spLocks noChangeShapeType="1"/>
              </p:cNvSpPr>
              <p:nvPr/>
            </p:nvSpPr>
            <p:spPr bwMode="auto">
              <a:xfrm flipH="1">
                <a:off x="3888" y="2832"/>
                <a:ext cx="144" cy="144"/>
              </a:xfrm>
              <a:prstGeom prst="line">
                <a:avLst/>
              </a:prstGeom>
              <a:noFill/>
              <a:ln w="19050">
                <a:solidFill>
                  <a:schemeClr val="tx1"/>
                </a:solidFill>
                <a:round/>
                <a:headEnd/>
                <a:tailEnd/>
              </a:ln>
            </p:spPr>
            <p:txBody>
              <a:bodyPr wrap="none" anchor="ctr"/>
              <a:lstStyle/>
              <a:p>
                <a:endParaRPr lang="cs-CZ"/>
              </a:p>
            </p:txBody>
          </p:sp>
          <p:sp>
            <p:nvSpPr>
              <p:cNvPr id="1055" name="Line 34"/>
              <p:cNvSpPr>
                <a:spLocks noChangeShapeType="1"/>
              </p:cNvSpPr>
              <p:nvPr/>
            </p:nvSpPr>
            <p:spPr bwMode="auto">
              <a:xfrm>
                <a:off x="4032" y="2832"/>
                <a:ext cx="144" cy="144"/>
              </a:xfrm>
              <a:prstGeom prst="line">
                <a:avLst/>
              </a:prstGeom>
              <a:noFill/>
              <a:ln w="19050">
                <a:solidFill>
                  <a:schemeClr val="tx1"/>
                </a:solidFill>
                <a:round/>
                <a:headEnd/>
                <a:tailEnd/>
              </a:ln>
            </p:spPr>
            <p:txBody>
              <a:bodyPr wrap="none" anchor="ctr"/>
              <a:lstStyle/>
              <a:p>
                <a:endParaRPr lang="cs-CZ"/>
              </a:p>
            </p:txBody>
          </p:sp>
          <p:sp>
            <p:nvSpPr>
              <p:cNvPr id="1056" name="Line 35"/>
              <p:cNvSpPr>
                <a:spLocks noChangeShapeType="1"/>
              </p:cNvSpPr>
              <p:nvPr/>
            </p:nvSpPr>
            <p:spPr bwMode="auto">
              <a:xfrm flipH="1">
                <a:off x="3888" y="2976"/>
                <a:ext cx="144" cy="192"/>
              </a:xfrm>
              <a:prstGeom prst="line">
                <a:avLst/>
              </a:prstGeom>
              <a:noFill/>
              <a:ln w="19050">
                <a:solidFill>
                  <a:schemeClr val="tx1"/>
                </a:solidFill>
                <a:round/>
                <a:headEnd/>
                <a:tailEnd/>
              </a:ln>
            </p:spPr>
            <p:txBody>
              <a:bodyPr wrap="none" anchor="ctr"/>
              <a:lstStyle/>
              <a:p>
                <a:endParaRPr lang="cs-CZ"/>
              </a:p>
            </p:txBody>
          </p:sp>
          <p:sp>
            <p:nvSpPr>
              <p:cNvPr id="1057" name="Line 36"/>
              <p:cNvSpPr>
                <a:spLocks noChangeShapeType="1"/>
              </p:cNvSpPr>
              <p:nvPr/>
            </p:nvSpPr>
            <p:spPr bwMode="auto">
              <a:xfrm>
                <a:off x="4032" y="2976"/>
                <a:ext cx="96" cy="192"/>
              </a:xfrm>
              <a:prstGeom prst="line">
                <a:avLst/>
              </a:prstGeom>
              <a:noFill/>
              <a:ln w="19050">
                <a:solidFill>
                  <a:schemeClr val="tx1"/>
                </a:solidFill>
                <a:round/>
                <a:headEnd/>
                <a:tailEnd/>
              </a:ln>
            </p:spPr>
            <p:txBody>
              <a:bodyPr wrap="none" anchor="ctr"/>
              <a:lstStyle/>
              <a:p>
                <a:endParaRPr lang="cs-CZ"/>
              </a:p>
            </p:txBody>
          </p:sp>
          <p:sp>
            <p:nvSpPr>
              <p:cNvPr id="1058" name="Oval 37"/>
              <p:cNvSpPr>
                <a:spLocks noChangeArrowheads="1"/>
              </p:cNvSpPr>
              <p:nvPr/>
            </p:nvSpPr>
            <p:spPr bwMode="auto">
              <a:xfrm>
                <a:off x="3963" y="2640"/>
                <a:ext cx="144" cy="144"/>
              </a:xfrm>
              <a:prstGeom prst="ellipse">
                <a:avLst/>
              </a:prstGeom>
              <a:solidFill>
                <a:schemeClr val="bg1"/>
              </a:solidFill>
              <a:ln w="19050">
                <a:solidFill>
                  <a:schemeClr val="tx1"/>
                </a:solidFill>
                <a:round/>
                <a:headEnd/>
                <a:tailEnd/>
              </a:ln>
            </p:spPr>
            <p:txBody>
              <a:bodyPr wrap="none" anchor="ctr"/>
              <a:lstStyle/>
              <a:p>
                <a:pPr algn="ctr" eaLnBrk="0" hangingPunct="0"/>
                <a:endParaRPr lang="cs-CZ"/>
              </a:p>
            </p:txBody>
          </p:sp>
        </p:grpSp>
        <p:sp>
          <p:nvSpPr>
            <p:cNvPr id="1052" name="Line 39"/>
            <p:cNvSpPr>
              <a:spLocks noChangeShapeType="1"/>
            </p:cNvSpPr>
            <p:nvPr/>
          </p:nvSpPr>
          <p:spPr bwMode="auto">
            <a:xfrm flipV="1">
              <a:off x="4321" y="2479"/>
              <a:ext cx="0" cy="124"/>
            </a:xfrm>
            <a:prstGeom prst="line">
              <a:avLst/>
            </a:prstGeom>
            <a:noFill/>
            <a:ln w="19050">
              <a:solidFill>
                <a:schemeClr val="tx1"/>
              </a:solidFill>
              <a:round/>
              <a:headEnd/>
              <a:tailEnd type="triangle" w="med" len="med"/>
            </a:ln>
          </p:spPr>
          <p:txBody>
            <a:bodyPr wrap="none" anchor="ctr"/>
            <a:lstStyle/>
            <a:p>
              <a:endParaRPr lang="cs-CZ"/>
            </a:p>
          </p:txBody>
        </p:sp>
      </p:grpSp>
      <p:grpSp>
        <p:nvGrpSpPr>
          <p:cNvPr id="6" name="Group 51"/>
          <p:cNvGrpSpPr>
            <a:grpSpLocks/>
          </p:cNvGrpSpPr>
          <p:nvPr/>
        </p:nvGrpSpPr>
        <p:grpSpPr bwMode="auto">
          <a:xfrm>
            <a:off x="6324600" y="2209800"/>
            <a:ext cx="1168400" cy="1112838"/>
            <a:chOff x="3984" y="1392"/>
            <a:chExt cx="736" cy="701"/>
          </a:xfrm>
        </p:grpSpPr>
        <p:sp>
          <p:nvSpPr>
            <p:cNvPr id="1048" name="Oval 40"/>
            <p:cNvSpPr>
              <a:spLocks noChangeArrowheads="1"/>
            </p:cNvSpPr>
            <p:nvPr/>
          </p:nvSpPr>
          <p:spPr bwMode="auto">
            <a:xfrm>
              <a:off x="4128" y="139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1049" name="Line 41"/>
            <p:cNvSpPr>
              <a:spLocks noChangeShapeType="1"/>
            </p:cNvSpPr>
            <p:nvPr/>
          </p:nvSpPr>
          <p:spPr bwMode="auto">
            <a:xfrm>
              <a:off x="4210" y="1488"/>
              <a:ext cx="96" cy="384"/>
            </a:xfrm>
            <a:prstGeom prst="line">
              <a:avLst/>
            </a:prstGeom>
            <a:noFill/>
            <a:ln w="9525">
              <a:solidFill>
                <a:srgbClr val="FF0000"/>
              </a:solidFill>
              <a:round/>
              <a:headEnd/>
              <a:tailEnd type="triangle" w="med" len="med"/>
            </a:ln>
          </p:spPr>
          <p:txBody>
            <a:bodyPr wrap="none" anchor="ctr"/>
            <a:lstStyle/>
            <a:p>
              <a:endParaRPr lang="cs-CZ"/>
            </a:p>
          </p:txBody>
        </p:sp>
        <p:sp>
          <p:nvSpPr>
            <p:cNvPr id="1050" name="Text Box 42"/>
            <p:cNvSpPr txBox="1">
              <a:spLocks noChangeArrowheads="1"/>
            </p:cNvSpPr>
            <p:nvPr/>
          </p:nvSpPr>
          <p:spPr bwMode="auto">
            <a:xfrm>
              <a:off x="3984" y="1843"/>
              <a:ext cx="736" cy="250"/>
            </a:xfrm>
            <a:prstGeom prst="rect">
              <a:avLst/>
            </a:prstGeom>
            <a:noFill/>
            <a:ln w="9525">
              <a:noFill/>
              <a:miter lim="800000"/>
              <a:headEnd/>
              <a:tailEnd/>
            </a:ln>
          </p:spPr>
          <p:txBody>
            <a:bodyPr wrap="none">
              <a:spAutoFit/>
            </a:bodyPr>
            <a:lstStyle/>
            <a:p>
              <a:pPr eaLnBrk="0" hangingPunct="0"/>
              <a:r>
                <a:rPr lang="en-US" sz="2000">
                  <a:solidFill>
                    <a:srgbClr val="FF0000"/>
                  </a:solidFill>
                </a:rPr>
                <a:t>scattering</a:t>
              </a:r>
            </a:p>
          </p:txBody>
        </p:sp>
      </p:grpSp>
      <p:grpSp>
        <p:nvGrpSpPr>
          <p:cNvPr id="7" name="Group 50"/>
          <p:cNvGrpSpPr>
            <a:grpSpLocks/>
          </p:cNvGrpSpPr>
          <p:nvPr/>
        </p:nvGrpSpPr>
        <p:grpSpPr bwMode="auto">
          <a:xfrm>
            <a:off x="7053263" y="1828800"/>
            <a:ext cx="338137" cy="990600"/>
            <a:chOff x="4443" y="1152"/>
            <a:chExt cx="213" cy="624"/>
          </a:xfrm>
        </p:grpSpPr>
        <p:sp>
          <p:nvSpPr>
            <p:cNvPr id="1046" name="Oval 45"/>
            <p:cNvSpPr>
              <a:spLocks noChangeArrowheads="1"/>
            </p:cNvSpPr>
            <p:nvPr/>
          </p:nvSpPr>
          <p:spPr bwMode="auto">
            <a:xfrm>
              <a:off x="4512"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1047" name="Line 46"/>
            <p:cNvSpPr>
              <a:spLocks noChangeShapeType="1"/>
            </p:cNvSpPr>
            <p:nvPr/>
          </p:nvSpPr>
          <p:spPr bwMode="auto">
            <a:xfrm flipH="1">
              <a:off x="4443" y="1248"/>
              <a:ext cx="144" cy="528"/>
            </a:xfrm>
            <a:prstGeom prst="line">
              <a:avLst/>
            </a:prstGeom>
            <a:noFill/>
            <a:ln w="9525">
              <a:solidFill>
                <a:srgbClr val="FF0000"/>
              </a:solidFill>
              <a:round/>
              <a:headEnd/>
              <a:tailEnd type="triangle" w="med" len="med"/>
            </a:ln>
          </p:spPr>
          <p:txBody>
            <a:bodyPr wrap="none" anchor="ctr"/>
            <a:lstStyle/>
            <a:p>
              <a:endParaRPr lang="cs-CZ"/>
            </a:p>
          </p:txBody>
        </p:sp>
      </p:grpSp>
      <p:grpSp>
        <p:nvGrpSpPr>
          <p:cNvPr id="8" name="Group 49"/>
          <p:cNvGrpSpPr>
            <a:grpSpLocks/>
          </p:cNvGrpSpPr>
          <p:nvPr/>
        </p:nvGrpSpPr>
        <p:grpSpPr bwMode="auto">
          <a:xfrm>
            <a:off x="6781800" y="1981200"/>
            <a:ext cx="457200" cy="609600"/>
            <a:chOff x="4272" y="1248"/>
            <a:chExt cx="288" cy="384"/>
          </a:xfrm>
        </p:grpSpPr>
        <p:sp>
          <p:nvSpPr>
            <p:cNvPr id="1044" name="Line 47"/>
            <p:cNvSpPr>
              <a:spLocks noChangeShapeType="1"/>
            </p:cNvSpPr>
            <p:nvPr/>
          </p:nvSpPr>
          <p:spPr bwMode="auto">
            <a:xfrm flipH="1">
              <a:off x="4272" y="1248"/>
              <a:ext cx="288" cy="192"/>
            </a:xfrm>
            <a:prstGeom prst="line">
              <a:avLst/>
            </a:prstGeom>
            <a:noFill/>
            <a:ln w="9525">
              <a:solidFill>
                <a:srgbClr val="FF0000"/>
              </a:solidFill>
              <a:round/>
              <a:headEnd/>
              <a:tailEnd type="triangle" w="med" len="med"/>
            </a:ln>
          </p:spPr>
          <p:txBody>
            <a:bodyPr wrap="none" anchor="ctr"/>
            <a:lstStyle/>
            <a:p>
              <a:endParaRPr lang="cs-CZ"/>
            </a:p>
          </p:txBody>
        </p:sp>
        <p:sp>
          <p:nvSpPr>
            <p:cNvPr id="1045" name="Line 48"/>
            <p:cNvSpPr>
              <a:spLocks noChangeShapeType="1"/>
            </p:cNvSpPr>
            <p:nvPr/>
          </p:nvSpPr>
          <p:spPr bwMode="auto">
            <a:xfrm>
              <a:off x="4272" y="1488"/>
              <a:ext cx="48" cy="144"/>
            </a:xfrm>
            <a:prstGeom prst="line">
              <a:avLst/>
            </a:prstGeom>
            <a:noFill/>
            <a:ln w="9525">
              <a:solidFill>
                <a:srgbClr val="FF0000"/>
              </a:solidFill>
              <a:round/>
              <a:headEnd/>
              <a:tailEnd type="triangle" w="med" len="med"/>
            </a:ln>
          </p:spPr>
          <p:txBody>
            <a:bodyPr wrap="none" anchor="ctr"/>
            <a:lstStyle/>
            <a:p>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title" idx="4294967295"/>
          </p:nvPr>
        </p:nvSpPr>
        <p:spPr>
          <a:xfrm>
            <a:off x="152400" y="-76200"/>
            <a:ext cx="8839200" cy="1143000"/>
          </a:xfrm>
        </p:spPr>
        <p:txBody>
          <a:bodyPr/>
          <a:lstStyle/>
          <a:p>
            <a:r>
              <a:rPr lang="en-US" smtClean="0">
                <a:ea typeface="ＭＳ Ｐゴシック" charset="-128"/>
              </a:rPr>
              <a:t>The Mother of </a:t>
            </a:r>
            <a:r>
              <a:rPr lang="en-US" sz="2400" smtClean="0">
                <a:ea typeface="ＭＳ Ｐゴシック" charset="-128"/>
              </a:rPr>
              <a:t>(almost)</a:t>
            </a:r>
            <a:r>
              <a:rPr lang="en-US" smtClean="0">
                <a:ea typeface="ＭＳ Ｐゴシック" charset="-128"/>
              </a:rPr>
              <a:t> All Bandgaps</a:t>
            </a:r>
          </a:p>
        </p:txBody>
      </p:sp>
      <p:sp>
        <p:nvSpPr>
          <p:cNvPr id="73731" name="Text Box 5"/>
          <p:cNvSpPr txBox="1">
            <a:spLocks noChangeArrowheads="1"/>
          </p:cNvSpPr>
          <p:nvPr/>
        </p:nvSpPr>
        <p:spPr bwMode="auto">
          <a:xfrm>
            <a:off x="73025" y="1371600"/>
            <a:ext cx="3860800" cy="1614488"/>
          </a:xfrm>
          <a:prstGeom prst="rect">
            <a:avLst/>
          </a:prstGeom>
          <a:noFill/>
          <a:ln w="9525">
            <a:noFill/>
            <a:miter lim="800000"/>
            <a:headEnd/>
            <a:tailEnd/>
          </a:ln>
        </p:spPr>
        <p:txBody>
          <a:bodyPr wrap="none">
            <a:spAutoFit/>
          </a:bodyPr>
          <a:lstStyle/>
          <a:p>
            <a:pPr algn="ctr" eaLnBrk="0" hangingPunct="0"/>
            <a:r>
              <a:rPr lang="en-US" sz="2800">
                <a:solidFill>
                  <a:srgbClr val="FF0000"/>
                </a:solidFill>
              </a:rPr>
              <a:t>The diamond lattice:</a:t>
            </a:r>
            <a:endParaRPr lang="en-US"/>
          </a:p>
          <a:p>
            <a:pPr algn="ctr" eaLnBrk="0" hangingPunct="0"/>
            <a:endParaRPr lang="en-US"/>
          </a:p>
          <a:p>
            <a:pPr algn="ctr" eaLnBrk="0" hangingPunct="0"/>
            <a:r>
              <a:rPr lang="en-US">
                <a:solidFill>
                  <a:schemeClr val="accent2"/>
                </a:solidFill>
              </a:rPr>
              <a:t>fcc</a:t>
            </a:r>
            <a:r>
              <a:rPr lang="en-US"/>
              <a:t> (face-centered-cubic)</a:t>
            </a:r>
          </a:p>
          <a:p>
            <a:pPr algn="ctr" eaLnBrk="0" hangingPunct="0"/>
            <a:r>
              <a:rPr lang="en-US"/>
              <a:t>with two </a:t>
            </a:r>
            <a:r>
              <a:rPr lang="ja-JP" altLang="en-US"/>
              <a:t>“</a:t>
            </a:r>
            <a:r>
              <a:rPr lang="en-US" altLang="ja-JP"/>
              <a:t>atoms</a:t>
            </a:r>
            <a:r>
              <a:rPr lang="ja-JP" altLang="en-US"/>
              <a:t>”</a:t>
            </a:r>
            <a:r>
              <a:rPr lang="en-US" altLang="ja-JP"/>
              <a:t> per unit cell</a:t>
            </a:r>
            <a:endParaRPr lang="en-US"/>
          </a:p>
        </p:txBody>
      </p:sp>
      <p:grpSp>
        <p:nvGrpSpPr>
          <p:cNvPr id="2" name="Group 6"/>
          <p:cNvGrpSpPr>
            <a:grpSpLocks/>
          </p:cNvGrpSpPr>
          <p:nvPr/>
        </p:nvGrpSpPr>
        <p:grpSpPr bwMode="auto">
          <a:xfrm>
            <a:off x="1828800" y="2971800"/>
            <a:ext cx="1501775" cy="838200"/>
            <a:chOff x="1152" y="1872"/>
            <a:chExt cx="946" cy="528"/>
          </a:xfrm>
        </p:grpSpPr>
        <p:sp>
          <p:nvSpPr>
            <p:cNvPr id="73738" name="Line 7"/>
            <p:cNvSpPr>
              <a:spLocks noChangeShapeType="1"/>
            </p:cNvSpPr>
            <p:nvPr/>
          </p:nvSpPr>
          <p:spPr bwMode="auto">
            <a:xfrm flipV="1">
              <a:off x="1680" y="1872"/>
              <a:ext cx="144" cy="288"/>
            </a:xfrm>
            <a:prstGeom prst="line">
              <a:avLst/>
            </a:prstGeom>
            <a:noFill/>
            <a:ln w="9525">
              <a:solidFill>
                <a:schemeClr val="tx1"/>
              </a:solidFill>
              <a:round/>
              <a:headEnd/>
              <a:tailEnd type="triangle" w="med" len="med"/>
            </a:ln>
          </p:spPr>
          <p:txBody>
            <a:bodyPr wrap="none" anchor="ctr"/>
            <a:lstStyle/>
            <a:p>
              <a:endParaRPr lang="cs-CZ"/>
            </a:p>
          </p:txBody>
        </p:sp>
        <p:sp>
          <p:nvSpPr>
            <p:cNvPr id="73739" name="Text Box 8"/>
            <p:cNvSpPr txBox="1">
              <a:spLocks noChangeArrowheads="1"/>
            </p:cNvSpPr>
            <p:nvPr/>
          </p:nvSpPr>
          <p:spPr bwMode="auto">
            <a:xfrm>
              <a:off x="1152" y="2112"/>
              <a:ext cx="946" cy="288"/>
            </a:xfrm>
            <a:prstGeom prst="rect">
              <a:avLst/>
            </a:prstGeom>
            <a:noFill/>
            <a:ln w="9525">
              <a:noFill/>
              <a:miter lim="800000"/>
              <a:headEnd/>
              <a:tailEnd/>
            </a:ln>
          </p:spPr>
          <p:txBody>
            <a:bodyPr wrap="none">
              <a:spAutoFit/>
            </a:bodyPr>
            <a:lstStyle/>
            <a:p>
              <a:pPr eaLnBrk="0" hangingPunct="0"/>
              <a:r>
                <a:rPr lang="en-US"/>
                <a:t>(primitive)</a:t>
              </a:r>
            </a:p>
          </p:txBody>
        </p:sp>
      </p:grpSp>
      <p:grpSp>
        <p:nvGrpSpPr>
          <p:cNvPr id="3" name="Group 10"/>
          <p:cNvGrpSpPr>
            <a:grpSpLocks/>
          </p:cNvGrpSpPr>
          <p:nvPr/>
        </p:nvGrpSpPr>
        <p:grpSpPr bwMode="auto">
          <a:xfrm>
            <a:off x="152400" y="4359275"/>
            <a:ext cx="8367713" cy="1508125"/>
            <a:chOff x="96" y="2544"/>
            <a:chExt cx="5271" cy="950"/>
          </a:xfrm>
        </p:grpSpPr>
        <p:sp>
          <p:nvSpPr>
            <p:cNvPr id="73735" name="Text Box 11"/>
            <p:cNvSpPr txBox="1">
              <a:spLocks noChangeArrowheads="1"/>
            </p:cNvSpPr>
            <p:nvPr/>
          </p:nvSpPr>
          <p:spPr bwMode="auto">
            <a:xfrm>
              <a:off x="96" y="2880"/>
              <a:ext cx="2833" cy="288"/>
            </a:xfrm>
            <a:prstGeom prst="rect">
              <a:avLst/>
            </a:prstGeom>
            <a:noFill/>
            <a:ln w="9525">
              <a:noFill/>
              <a:miter lim="800000"/>
              <a:headEnd/>
              <a:tailEnd/>
            </a:ln>
          </p:spPr>
          <p:txBody>
            <a:bodyPr wrap="none">
              <a:spAutoFit/>
            </a:bodyPr>
            <a:lstStyle/>
            <a:p>
              <a:pPr eaLnBrk="0" hangingPunct="0"/>
              <a:r>
                <a:rPr lang="en-US"/>
                <a:t>fcc = </a:t>
              </a:r>
              <a:r>
                <a:rPr lang="en-US">
                  <a:solidFill>
                    <a:schemeClr val="accent2"/>
                  </a:solidFill>
                </a:rPr>
                <a:t>most-spherical Brillouin zone</a:t>
              </a:r>
              <a:endParaRPr lang="en-US"/>
            </a:p>
          </p:txBody>
        </p:sp>
        <p:sp>
          <p:nvSpPr>
            <p:cNvPr id="73736" name="Text Box 12"/>
            <p:cNvSpPr txBox="1">
              <a:spLocks noChangeArrowheads="1"/>
            </p:cNvSpPr>
            <p:nvPr/>
          </p:nvSpPr>
          <p:spPr bwMode="auto">
            <a:xfrm>
              <a:off x="230" y="3206"/>
              <a:ext cx="5137" cy="288"/>
            </a:xfrm>
            <a:prstGeom prst="rect">
              <a:avLst/>
            </a:prstGeom>
            <a:noFill/>
            <a:ln w="9525">
              <a:noFill/>
              <a:miter lim="800000"/>
              <a:headEnd/>
              <a:tailEnd/>
            </a:ln>
          </p:spPr>
          <p:txBody>
            <a:bodyPr wrap="none">
              <a:spAutoFit/>
            </a:bodyPr>
            <a:lstStyle/>
            <a:p>
              <a:pPr eaLnBrk="0" hangingPunct="0"/>
              <a:r>
                <a:rPr lang="en-US"/>
                <a:t>+ diamond </a:t>
              </a:r>
              <a:r>
                <a:rPr lang="ja-JP" altLang="en-US"/>
                <a:t>“</a:t>
              </a:r>
              <a:r>
                <a:rPr lang="en-US" altLang="ja-JP"/>
                <a:t>bonds</a:t>
              </a:r>
              <a:r>
                <a:rPr lang="ja-JP" altLang="en-US"/>
                <a:t>”</a:t>
              </a:r>
              <a:r>
                <a:rPr lang="en-US" altLang="ja-JP"/>
                <a:t> = lowest (two) bands can </a:t>
              </a:r>
              <a:r>
                <a:rPr lang="en-US" altLang="ja-JP">
                  <a:solidFill>
                    <a:schemeClr val="accent2"/>
                  </a:solidFill>
                </a:rPr>
                <a:t>concentrate in lines</a:t>
              </a:r>
              <a:endParaRPr lang="en-US"/>
            </a:p>
          </p:txBody>
        </p:sp>
        <p:sp>
          <p:nvSpPr>
            <p:cNvPr id="73737" name="Text Box 13"/>
            <p:cNvSpPr txBox="1">
              <a:spLocks noChangeArrowheads="1"/>
            </p:cNvSpPr>
            <p:nvPr/>
          </p:nvSpPr>
          <p:spPr bwMode="auto">
            <a:xfrm>
              <a:off x="240" y="2544"/>
              <a:ext cx="2181" cy="288"/>
            </a:xfrm>
            <a:prstGeom prst="rect">
              <a:avLst/>
            </a:prstGeom>
            <a:noFill/>
            <a:ln w="9525">
              <a:noFill/>
              <a:miter lim="800000"/>
              <a:headEnd/>
              <a:tailEnd/>
            </a:ln>
          </p:spPr>
          <p:txBody>
            <a:bodyPr wrap="none">
              <a:spAutoFit/>
            </a:bodyPr>
            <a:lstStyle/>
            <a:p>
              <a:pPr eaLnBrk="0" hangingPunct="0"/>
              <a:r>
                <a:rPr lang="en-US">
                  <a:solidFill>
                    <a:srgbClr val="FF0000"/>
                  </a:solidFill>
                </a:rPr>
                <a:t>Recipe for a complete gap:</a:t>
              </a:r>
            </a:p>
          </p:txBody>
        </p:sp>
      </p:grpSp>
      <p:pic>
        <p:nvPicPr>
          <p:cNvPr id="73734" name="Picture 14"/>
          <p:cNvPicPr>
            <a:picLocks noChangeAspect="1" noChangeArrowheads="1"/>
          </p:cNvPicPr>
          <p:nvPr/>
        </p:nvPicPr>
        <p:blipFill>
          <a:blip r:embed="rId3"/>
          <a:srcRect/>
          <a:stretch>
            <a:fillRect/>
          </a:stretch>
        </p:blipFill>
        <p:spPr bwMode="auto">
          <a:xfrm>
            <a:off x="4267200" y="1143000"/>
            <a:ext cx="4365625" cy="37544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76200" y="1676400"/>
            <a:ext cx="4951413" cy="3741738"/>
            <a:chOff x="577" y="624"/>
            <a:chExt cx="3663" cy="2768"/>
          </a:xfrm>
        </p:grpSpPr>
        <p:pic>
          <p:nvPicPr>
            <p:cNvPr id="74766" name="Picture 3"/>
            <p:cNvPicPr>
              <a:picLocks noChangeAspect="1" noChangeArrowheads="1"/>
            </p:cNvPicPr>
            <p:nvPr/>
          </p:nvPicPr>
          <p:blipFill>
            <a:blip r:embed="rId3"/>
            <a:srcRect/>
            <a:stretch>
              <a:fillRect/>
            </a:stretch>
          </p:blipFill>
          <p:spPr bwMode="auto">
            <a:xfrm>
              <a:off x="672" y="624"/>
              <a:ext cx="3568" cy="2768"/>
            </a:xfrm>
            <a:prstGeom prst="rect">
              <a:avLst/>
            </a:prstGeom>
            <a:noFill/>
            <a:ln w="9525">
              <a:noFill/>
              <a:miter lim="800000"/>
              <a:headEnd/>
              <a:tailEnd/>
            </a:ln>
          </p:spPr>
        </p:pic>
        <p:sp>
          <p:nvSpPr>
            <p:cNvPr id="74767" name="Rectangle 4"/>
            <p:cNvSpPr>
              <a:spLocks noChangeArrowheads="1"/>
            </p:cNvSpPr>
            <p:nvPr/>
          </p:nvSpPr>
          <p:spPr bwMode="auto">
            <a:xfrm>
              <a:off x="630" y="1414"/>
              <a:ext cx="206" cy="955"/>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74768" name="Text Box 5"/>
            <p:cNvSpPr txBox="1">
              <a:spLocks noChangeArrowheads="1"/>
            </p:cNvSpPr>
            <p:nvPr/>
          </p:nvSpPr>
          <p:spPr bwMode="auto">
            <a:xfrm rot="-5400000">
              <a:off x="-7" y="1639"/>
              <a:ext cx="1506" cy="338"/>
            </a:xfrm>
            <a:prstGeom prst="rect">
              <a:avLst/>
            </a:prstGeom>
            <a:noFill/>
            <a:ln w="9525">
              <a:noFill/>
              <a:miter lim="800000"/>
              <a:headEnd/>
              <a:tailEnd/>
            </a:ln>
          </p:spPr>
          <p:txBody>
            <a:bodyPr wrap="none">
              <a:spAutoFit/>
            </a:bodyPr>
            <a:lstStyle/>
            <a:p>
              <a:pPr eaLnBrk="0" hangingPunct="0"/>
              <a:r>
                <a:rPr lang="en-US"/>
                <a:t>frequency (c/a)</a:t>
              </a:r>
            </a:p>
          </p:txBody>
        </p:sp>
      </p:grpSp>
      <p:pic>
        <p:nvPicPr>
          <p:cNvPr id="74755" name="Picture 6"/>
          <p:cNvPicPr>
            <a:picLocks noChangeAspect="1" noChangeArrowheads="1"/>
          </p:cNvPicPr>
          <p:nvPr/>
        </p:nvPicPr>
        <p:blipFill>
          <a:blip r:embed="rId4"/>
          <a:srcRect/>
          <a:stretch>
            <a:fillRect/>
          </a:stretch>
        </p:blipFill>
        <p:spPr bwMode="auto">
          <a:xfrm>
            <a:off x="5029200" y="1447800"/>
            <a:ext cx="3962400" cy="3962400"/>
          </a:xfrm>
          <a:prstGeom prst="rect">
            <a:avLst/>
          </a:prstGeom>
          <a:noFill/>
          <a:ln w="9525">
            <a:noFill/>
            <a:miter lim="800000"/>
            <a:headEnd/>
            <a:tailEnd/>
          </a:ln>
        </p:spPr>
      </p:pic>
      <p:sp>
        <p:nvSpPr>
          <p:cNvPr id="74756" name="Rectangle 7"/>
          <p:cNvSpPr>
            <a:spLocks noGrp="1" noChangeArrowheads="1"/>
          </p:cNvSpPr>
          <p:nvPr>
            <p:ph type="title" idx="4294967295"/>
          </p:nvPr>
        </p:nvSpPr>
        <p:spPr>
          <a:xfrm>
            <a:off x="152400" y="-76200"/>
            <a:ext cx="8839200" cy="1143000"/>
          </a:xfrm>
        </p:spPr>
        <p:txBody>
          <a:bodyPr/>
          <a:lstStyle/>
          <a:p>
            <a:r>
              <a:rPr lang="en-US" smtClean="0">
                <a:ea typeface="ＭＳ Ｐゴシック" charset="-128"/>
              </a:rPr>
              <a:t>The First 3d Bandgap Structure</a:t>
            </a:r>
          </a:p>
        </p:txBody>
      </p:sp>
      <p:sp>
        <p:nvSpPr>
          <p:cNvPr id="74757" name="Rectangle 8"/>
          <p:cNvSpPr>
            <a:spLocks noChangeArrowheads="1"/>
          </p:cNvSpPr>
          <p:nvPr/>
        </p:nvSpPr>
        <p:spPr bwMode="auto">
          <a:xfrm>
            <a:off x="1284288" y="838200"/>
            <a:ext cx="6513512" cy="336550"/>
          </a:xfrm>
          <a:prstGeom prst="rect">
            <a:avLst/>
          </a:prstGeom>
          <a:noFill/>
          <a:ln w="9525">
            <a:noFill/>
            <a:miter lim="800000"/>
            <a:headEnd/>
            <a:tailEnd/>
          </a:ln>
        </p:spPr>
        <p:txBody>
          <a:bodyPr wrap="none">
            <a:spAutoFit/>
          </a:bodyPr>
          <a:lstStyle/>
          <a:p>
            <a:pPr eaLnBrk="0" hangingPunct="0"/>
            <a:r>
              <a:rPr lang="en-US" sz="1600">
                <a:solidFill>
                  <a:srgbClr val="000000"/>
                </a:solidFill>
              </a:rPr>
              <a:t>K. M. </a:t>
            </a:r>
            <a:r>
              <a:rPr lang="en-US" sz="1600">
                <a:solidFill>
                  <a:srgbClr val="FF0000"/>
                </a:solidFill>
              </a:rPr>
              <a:t>Ho</a:t>
            </a:r>
            <a:r>
              <a:rPr lang="en-US" sz="1600">
                <a:solidFill>
                  <a:srgbClr val="000000"/>
                </a:solidFill>
              </a:rPr>
              <a:t>, C. T. </a:t>
            </a:r>
            <a:r>
              <a:rPr lang="en-US" sz="1600">
                <a:solidFill>
                  <a:srgbClr val="FF0000"/>
                </a:solidFill>
              </a:rPr>
              <a:t>Chan</a:t>
            </a:r>
            <a:r>
              <a:rPr lang="en-US" sz="1600">
                <a:solidFill>
                  <a:srgbClr val="000000"/>
                </a:solidFill>
              </a:rPr>
              <a:t>, and C. M. </a:t>
            </a:r>
            <a:r>
              <a:rPr lang="en-US" sz="1600">
                <a:solidFill>
                  <a:srgbClr val="FF0000"/>
                </a:solidFill>
              </a:rPr>
              <a:t>Soukoulis</a:t>
            </a:r>
            <a:r>
              <a:rPr lang="en-US" sz="1600">
                <a:solidFill>
                  <a:srgbClr val="000000"/>
                </a:solidFill>
              </a:rPr>
              <a:t>, </a:t>
            </a:r>
            <a:r>
              <a:rPr lang="en-US" sz="1600" i="1">
                <a:solidFill>
                  <a:srgbClr val="000000"/>
                </a:solidFill>
              </a:rPr>
              <a:t>Phys. Rev. Lett.</a:t>
            </a:r>
            <a:r>
              <a:rPr lang="en-US" sz="1600">
                <a:solidFill>
                  <a:srgbClr val="000000"/>
                </a:solidFill>
              </a:rPr>
              <a:t> </a:t>
            </a:r>
            <a:r>
              <a:rPr lang="en-US" sz="1600" b="1">
                <a:solidFill>
                  <a:srgbClr val="000000"/>
                </a:solidFill>
              </a:rPr>
              <a:t>65</a:t>
            </a:r>
            <a:r>
              <a:rPr lang="en-US" sz="1600">
                <a:solidFill>
                  <a:srgbClr val="000000"/>
                </a:solidFill>
              </a:rPr>
              <a:t>, 3152 (</a:t>
            </a:r>
            <a:r>
              <a:rPr lang="en-US" sz="1600">
                <a:solidFill>
                  <a:srgbClr val="FF0000"/>
                </a:solidFill>
              </a:rPr>
              <a:t>1990</a:t>
            </a:r>
            <a:r>
              <a:rPr lang="en-US" sz="1600">
                <a:solidFill>
                  <a:srgbClr val="000000"/>
                </a:solidFill>
              </a:rPr>
              <a:t>).</a:t>
            </a:r>
          </a:p>
        </p:txBody>
      </p:sp>
      <p:sp>
        <p:nvSpPr>
          <p:cNvPr id="74758" name="Text Box 9"/>
          <p:cNvSpPr txBox="1">
            <a:spLocks noChangeArrowheads="1"/>
          </p:cNvSpPr>
          <p:nvPr/>
        </p:nvSpPr>
        <p:spPr bwMode="auto">
          <a:xfrm>
            <a:off x="2273300" y="2544763"/>
            <a:ext cx="1079500" cy="396875"/>
          </a:xfrm>
          <a:prstGeom prst="rect">
            <a:avLst/>
          </a:prstGeom>
          <a:noFill/>
          <a:ln w="9525">
            <a:noFill/>
            <a:miter lim="800000"/>
            <a:headEnd/>
            <a:tailEnd/>
          </a:ln>
        </p:spPr>
        <p:txBody>
          <a:bodyPr wrap="none">
            <a:spAutoFit/>
          </a:bodyPr>
          <a:lstStyle/>
          <a:p>
            <a:pPr eaLnBrk="0" hangingPunct="0"/>
            <a:r>
              <a:rPr lang="en-US" sz="2000"/>
              <a:t>11% gap</a:t>
            </a:r>
          </a:p>
        </p:txBody>
      </p:sp>
      <p:sp>
        <p:nvSpPr>
          <p:cNvPr id="74759" name="Line 10"/>
          <p:cNvSpPr>
            <a:spLocks noChangeShapeType="1"/>
          </p:cNvSpPr>
          <p:nvPr/>
        </p:nvSpPr>
        <p:spPr bwMode="auto">
          <a:xfrm flipV="1">
            <a:off x="5791200" y="4724400"/>
            <a:ext cx="304800" cy="1066800"/>
          </a:xfrm>
          <a:prstGeom prst="line">
            <a:avLst/>
          </a:prstGeom>
          <a:noFill/>
          <a:ln w="9525">
            <a:solidFill>
              <a:schemeClr val="tx1"/>
            </a:solidFill>
            <a:round/>
            <a:headEnd/>
            <a:tailEnd type="triangle" w="med" len="med"/>
          </a:ln>
        </p:spPr>
        <p:txBody>
          <a:bodyPr wrap="none" anchor="ctr"/>
          <a:lstStyle/>
          <a:p>
            <a:endParaRPr lang="cs-CZ"/>
          </a:p>
        </p:txBody>
      </p:sp>
      <p:sp>
        <p:nvSpPr>
          <p:cNvPr id="74760" name="Text Box 11"/>
          <p:cNvSpPr txBox="1">
            <a:spLocks noChangeArrowheads="1"/>
          </p:cNvSpPr>
          <p:nvPr/>
        </p:nvSpPr>
        <p:spPr bwMode="auto">
          <a:xfrm>
            <a:off x="4648200" y="5715000"/>
            <a:ext cx="2959100" cy="457200"/>
          </a:xfrm>
          <a:prstGeom prst="rect">
            <a:avLst/>
          </a:prstGeom>
          <a:noFill/>
          <a:ln w="9525">
            <a:noFill/>
            <a:miter lim="800000"/>
            <a:headEnd/>
            <a:tailEnd/>
          </a:ln>
        </p:spPr>
        <p:txBody>
          <a:bodyPr wrap="none">
            <a:spAutoFit/>
          </a:bodyPr>
          <a:lstStyle/>
          <a:p>
            <a:pPr eaLnBrk="0" hangingPunct="0"/>
            <a:r>
              <a:rPr lang="en-US">
                <a:solidFill>
                  <a:srgbClr val="FF0000"/>
                </a:solidFill>
              </a:rPr>
              <a:t>overlapping</a:t>
            </a:r>
            <a:r>
              <a:rPr lang="en-US"/>
              <a:t> Si spheres</a:t>
            </a:r>
          </a:p>
        </p:txBody>
      </p:sp>
      <p:sp>
        <p:nvSpPr>
          <p:cNvPr id="74761" name="Rectangle 12"/>
          <p:cNvSpPr>
            <a:spLocks noChangeArrowheads="1"/>
          </p:cNvSpPr>
          <p:nvPr/>
        </p:nvSpPr>
        <p:spPr bwMode="auto">
          <a:xfrm>
            <a:off x="4648200" y="6400800"/>
            <a:ext cx="4327525" cy="336550"/>
          </a:xfrm>
          <a:prstGeom prst="rect">
            <a:avLst/>
          </a:prstGeom>
          <a:noFill/>
          <a:ln w="9525">
            <a:noFill/>
            <a:miter lim="800000"/>
            <a:headEnd/>
            <a:tailEnd/>
          </a:ln>
        </p:spPr>
        <p:txBody>
          <a:bodyPr wrap="none">
            <a:spAutoFit/>
          </a:bodyPr>
          <a:lstStyle/>
          <a:p>
            <a:pPr eaLnBrk="0" hangingPunct="0"/>
            <a:r>
              <a:rPr lang="en-US" sz="1600"/>
              <a:t>MPB tutorial,</a:t>
            </a:r>
            <a:r>
              <a:rPr lang="en-US" sz="1400"/>
              <a:t> </a:t>
            </a:r>
            <a:r>
              <a:rPr lang="en-US" sz="1400">
                <a:solidFill>
                  <a:srgbClr val="000000"/>
                </a:solidFill>
                <a:latin typeface="Courier" charset="0"/>
              </a:rPr>
              <a:t>http://ab-initio.mit.edu/mpb</a:t>
            </a:r>
            <a:endParaRPr lang="en-US" sz="1400">
              <a:solidFill>
                <a:srgbClr val="000000"/>
              </a:solidFill>
            </a:endParaRPr>
          </a:p>
        </p:txBody>
      </p:sp>
      <p:pic>
        <p:nvPicPr>
          <p:cNvPr id="74762" name="Picture 13"/>
          <p:cNvPicPr>
            <a:picLocks noChangeAspect="1" noChangeArrowheads="1"/>
          </p:cNvPicPr>
          <p:nvPr/>
        </p:nvPicPr>
        <p:blipFill>
          <a:blip r:embed="rId5"/>
          <a:srcRect/>
          <a:stretch>
            <a:fillRect/>
          </a:stretch>
        </p:blipFill>
        <p:spPr bwMode="auto">
          <a:xfrm>
            <a:off x="3276600" y="3352800"/>
            <a:ext cx="1574800" cy="1539875"/>
          </a:xfrm>
          <a:prstGeom prst="rect">
            <a:avLst/>
          </a:prstGeom>
          <a:noFill/>
          <a:ln w="9525">
            <a:noFill/>
            <a:miter lim="800000"/>
            <a:headEnd/>
            <a:tailEnd/>
          </a:ln>
        </p:spPr>
      </p:pic>
      <p:grpSp>
        <p:nvGrpSpPr>
          <p:cNvPr id="3" name="Group 14"/>
          <p:cNvGrpSpPr>
            <a:grpSpLocks/>
          </p:cNvGrpSpPr>
          <p:nvPr/>
        </p:nvGrpSpPr>
        <p:grpSpPr bwMode="auto">
          <a:xfrm>
            <a:off x="533400" y="5586413"/>
            <a:ext cx="3355975" cy="914400"/>
            <a:chOff x="336" y="3519"/>
            <a:chExt cx="2114" cy="576"/>
          </a:xfrm>
        </p:grpSpPr>
        <p:sp>
          <p:nvSpPr>
            <p:cNvPr id="74764" name="Rectangle 15"/>
            <p:cNvSpPr>
              <a:spLocks noChangeArrowheads="1"/>
            </p:cNvSpPr>
            <p:nvPr/>
          </p:nvSpPr>
          <p:spPr bwMode="auto">
            <a:xfrm>
              <a:off x="336" y="3519"/>
              <a:ext cx="2112" cy="576"/>
            </a:xfrm>
            <a:prstGeom prst="rect">
              <a:avLst/>
            </a:prstGeom>
            <a:solidFill>
              <a:srgbClr val="FFFFCC"/>
            </a:solidFill>
            <a:ln w="9525">
              <a:solidFill>
                <a:schemeClr val="folHlink"/>
              </a:solidFill>
              <a:miter lim="800000"/>
              <a:headEnd/>
              <a:tailEnd/>
            </a:ln>
          </p:spPr>
          <p:txBody>
            <a:bodyPr wrap="none" anchor="ctr"/>
            <a:lstStyle/>
            <a:p>
              <a:pPr algn="ctr" eaLnBrk="0" hangingPunct="0"/>
              <a:endParaRPr lang="cs-CZ"/>
            </a:p>
          </p:txBody>
        </p:sp>
        <p:sp>
          <p:nvSpPr>
            <p:cNvPr id="74765" name="Text Box 16"/>
            <p:cNvSpPr txBox="1">
              <a:spLocks noChangeArrowheads="1"/>
            </p:cNvSpPr>
            <p:nvPr/>
          </p:nvSpPr>
          <p:spPr bwMode="auto">
            <a:xfrm>
              <a:off x="361" y="3550"/>
              <a:ext cx="2089" cy="523"/>
            </a:xfrm>
            <a:prstGeom prst="rect">
              <a:avLst/>
            </a:prstGeom>
            <a:noFill/>
            <a:ln w="9525">
              <a:noFill/>
              <a:miter lim="800000"/>
              <a:headEnd/>
              <a:tailEnd/>
            </a:ln>
          </p:spPr>
          <p:txBody>
            <a:bodyPr wrap="none">
              <a:spAutoFit/>
            </a:bodyPr>
            <a:lstStyle/>
            <a:p>
              <a:pPr algn="ctr" eaLnBrk="0" hangingPunct="0"/>
              <a:r>
                <a:rPr lang="en-US"/>
                <a:t>for gap at λ</a:t>
              </a:r>
              <a:r>
                <a:rPr lang="en-US">
                  <a:solidFill>
                    <a:schemeClr val="accent2"/>
                  </a:solidFill>
                </a:rPr>
                <a:t> = 1.55µm</a:t>
              </a:r>
              <a:r>
                <a:rPr lang="en-US"/>
                <a:t>,</a:t>
              </a:r>
            </a:p>
            <a:p>
              <a:pPr algn="ctr" eaLnBrk="0" hangingPunct="0"/>
              <a:r>
                <a:rPr lang="en-US"/>
                <a:t>sphere </a:t>
              </a:r>
              <a:r>
                <a:rPr lang="en-US">
                  <a:solidFill>
                    <a:srgbClr val="FF0000"/>
                  </a:solidFill>
                </a:rPr>
                <a:t>diameter ~ 330nm</a:t>
              </a: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685800" y="76200"/>
            <a:ext cx="7772400" cy="1143000"/>
          </a:xfrm>
        </p:spPr>
        <p:txBody>
          <a:bodyPr/>
          <a:lstStyle/>
          <a:p>
            <a:r>
              <a:rPr lang="en-US" smtClean="0">
                <a:ea typeface="ＭＳ Ｐゴシック" charset="-128"/>
              </a:rPr>
              <a:t>Layer-by-Layer Lithography</a:t>
            </a:r>
          </a:p>
        </p:txBody>
      </p:sp>
      <p:sp>
        <p:nvSpPr>
          <p:cNvPr id="75779" name="Text Box 1027"/>
          <p:cNvSpPr txBox="1">
            <a:spLocks noChangeArrowheads="1"/>
          </p:cNvSpPr>
          <p:nvPr/>
        </p:nvSpPr>
        <p:spPr bwMode="auto">
          <a:xfrm>
            <a:off x="1057275" y="1752600"/>
            <a:ext cx="7370763" cy="822325"/>
          </a:xfrm>
          <a:prstGeom prst="rect">
            <a:avLst/>
          </a:prstGeom>
          <a:noFill/>
          <a:ln w="9525">
            <a:noFill/>
            <a:miter lim="800000"/>
            <a:headEnd/>
            <a:tailEnd/>
          </a:ln>
        </p:spPr>
        <p:txBody>
          <a:bodyPr wrap="none">
            <a:spAutoFit/>
          </a:bodyPr>
          <a:lstStyle/>
          <a:p>
            <a:pPr algn="ctr" eaLnBrk="0" hangingPunct="0"/>
            <a:r>
              <a:rPr lang="en-US"/>
              <a:t>• Fabrication of </a:t>
            </a:r>
            <a:r>
              <a:rPr lang="en-US">
                <a:solidFill>
                  <a:schemeClr val="accent2"/>
                </a:solidFill>
              </a:rPr>
              <a:t>2d patterns in Si or GaAs is very advanced</a:t>
            </a:r>
            <a:endParaRPr lang="en-US"/>
          </a:p>
          <a:p>
            <a:pPr algn="ctr" eaLnBrk="0" hangingPunct="0"/>
            <a:r>
              <a:rPr lang="en-US"/>
              <a:t>(think: Pentium IV, 50 million transistors)</a:t>
            </a:r>
          </a:p>
        </p:txBody>
      </p:sp>
      <p:sp>
        <p:nvSpPr>
          <p:cNvPr id="75780" name="Text Box 1028"/>
          <p:cNvSpPr txBox="1">
            <a:spLocks noChangeArrowheads="1"/>
          </p:cNvSpPr>
          <p:nvPr/>
        </p:nvSpPr>
        <p:spPr bwMode="auto">
          <a:xfrm>
            <a:off x="1219200" y="3535363"/>
            <a:ext cx="6834188" cy="579437"/>
          </a:xfrm>
          <a:prstGeom prst="rect">
            <a:avLst/>
          </a:prstGeom>
          <a:noFill/>
          <a:ln w="9525">
            <a:noFill/>
            <a:miter lim="800000"/>
            <a:headEnd/>
            <a:tailEnd/>
          </a:ln>
        </p:spPr>
        <p:txBody>
          <a:bodyPr wrap="none">
            <a:spAutoFit/>
          </a:bodyPr>
          <a:lstStyle/>
          <a:p>
            <a:pPr algn="ctr" eaLnBrk="0" hangingPunct="0"/>
            <a:r>
              <a:rPr lang="en-US" sz="3200">
                <a:solidFill>
                  <a:srgbClr val="FF0000"/>
                </a:solidFill>
              </a:rPr>
              <a:t>So, make 3d structure one layer at a time</a:t>
            </a:r>
          </a:p>
        </p:txBody>
      </p:sp>
      <p:sp>
        <p:nvSpPr>
          <p:cNvPr id="75781" name="Text Box 1029"/>
          <p:cNvSpPr txBox="1">
            <a:spLocks noChangeArrowheads="1"/>
          </p:cNvSpPr>
          <p:nvPr/>
        </p:nvSpPr>
        <p:spPr bwMode="auto">
          <a:xfrm>
            <a:off x="615950" y="2743200"/>
            <a:ext cx="8001000" cy="457200"/>
          </a:xfrm>
          <a:prstGeom prst="rect">
            <a:avLst/>
          </a:prstGeom>
          <a:noFill/>
          <a:ln w="9525">
            <a:noFill/>
            <a:miter lim="800000"/>
            <a:headEnd/>
            <a:tailEnd/>
          </a:ln>
        </p:spPr>
        <p:txBody>
          <a:bodyPr wrap="none">
            <a:spAutoFit/>
          </a:bodyPr>
          <a:lstStyle/>
          <a:p>
            <a:pPr algn="ctr" eaLnBrk="0" hangingPunct="0"/>
            <a:r>
              <a:rPr lang="en-US"/>
              <a:t>…</a:t>
            </a:r>
            <a:r>
              <a:rPr lang="en-US">
                <a:solidFill>
                  <a:schemeClr val="accent2"/>
                </a:solidFill>
              </a:rPr>
              <a:t>inter-layer alignment techniques</a:t>
            </a:r>
            <a:r>
              <a:rPr lang="en-US"/>
              <a:t> are only slightly more exotic</a:t>
            </a:r>
          </a:p>
        </p:txBody>
      </p:sp>
      <p:grpSp>
        <p:nvGrpSpPr>
          <p:cNvPr id="2" name="Group 1034"/>
          <p:cNvGrpSpPr>
            <a:grpSpLocks/>
          </p:cNvGrpSpPr>
          <p:nvPr/>
        </p:nvGrpSpPr>
        <p:grpSpPr bwMode="auto">
          <a:xfrm>
            <a:off x="685800" y="4343400"/>
            <a:ext cx="7696200" cy="2382838"/>
            <a:chOff x="432" y="3072"/>
            <a:chExt cx="4848" cy="1501"/>
          </a:xfrm>
        </p:grpSpPr>
        <p:pic>
          <p:nvPicPr>
            <p:cNvPr id="75783" name="Picture 1033" descr="new3d#highrend.jpg                                             00001993Arnor                          B6C46D21:"/>
            <p:cNvPicPr>
              <a:picLocks noChangeAspect="1" noChangeArrowheads="1"/>
            </p:cNvPicPr>
            <p:nvPr/>
          </p:nvPicPr>
          <p:blipFill>
            <a:blip r:embed="rId2"/>
            <a:srcRect/>
            <a:stretch>
              <a:fillRect/>
            </a:stretch>
          </p:blipFill>
          <p:spPr bwMode="auto">
            <a:xfrm>
              <a:off x="2256" y="3264"/>
              <a:ext cx="1440" cy="1309"/>
            </a:xfrm>
            <a:prstGeom prst="rect">
              <a:avLst/>
            </a:prstGeom>
            <a:noFill/>
            <a:ln w="9525">
              <a:noFill/>
              <a:miter lim="800000"/>
              <a:headEnd/>
              <a:tailEnd/>
            </a:ln>
          </p:spPr>
        </p:pic>
        <p:grpSp>
          <p:nvGrpSpPr>
            <p:cNvPr id="75784" name="Group 1030"/>
            <p:cNvGrpSpPr>
              <a:grpSpLocks/>
            </p:cNvGrpSpPr>
            <p:nvPr/>
          </p:nvGrpSpPr>
          <p:grpSpPr bwMode="auto">
            <a:xfrm>
              <a:off x="432" y="3072"/>
              <a:ext cx="4848" cy="432"/>
              <a:chOff x="432" y="3216"/>
              <a:chExt cx="4848" cy="432"/>
            </a:xfrm>
          </p:grpSpPr>
          <p:sp>
            <p:nvSpPr>
              <p:cNvPr id="75785" name="Rectangle 1031"/>
              <p:cNvSpPr>
                <a:spLocks noChangeArrowheads="1"/>
              </p:cNvSpPr>
              <p:nvPr/>
            </p:nvSpPr>
            <p:spPr bwMode="auto">
              <a:xfrm>
                <a:off x="432" y="3216"/>
                <a:ext cx="4848" cy="432"/>
              </a:xfrm>
              <a:prstGeom prst="rect">
                <a:avLst/>
              </a:prstGeom>
              <a:solidFill>
                <a:srgbClr val="FFFFCC"/>
              </a:solidFill>
              <a:ln w="9525">
                <a:solidFill>
                  <a:schemeClr val="folHlink"/>
                </a:solidFill>
                <a:miter lim="800000"/>
                <a:headEnd/>
                <a:tailEnd/>
              </a:ln>
            </p:spPr>
            <p:txBody>
              <a:bodyPr wrap="none" anchor="ctr"/>
              <a:lstStyle/>
              <a:p>
                <a:pPr algn="ctr" eaLnBrk="0" hangingPunct="0"/>
                <a:endParaRPr lang="cs-CZ"/>
              </a:p>
            </p:txBody>
          </p:sp>
          <p:sp>
            <p:nvSpPr>
              <p:cNvPr id="75786" name="Text Box 1032"/>
              <p:cNvSpPr txBox="1">
                <a:spLocks noChangeArrowheads="1"/>
              </p:cNvSpPr>
              <p:nvPr/>
            </p:nvSpPr>
            <p:spPr bwMode="auto">
              <a:xfrm>
                <a:off x="473" y="3273"/>
                <a:ext cx="4744" cy="327"/>
              </a:xfrm>
              <a:prstGeom prst="rect">
                <a:avLst/>
              </a:prstGeom>
              <a:noFill/>
              <a:ln w="9525">
                <a:noFill/>
                <a:miter lim="800000"/>
                <a:headEnd/>
                <a:tailEnd/>
              </a:ln>
            </p:spPr>
            <p:txBody>
              <a:bodyPr wrap="none">
                <a:spAutoFit/>
              </a:bodyPr>
              <a:lstStyle/>
              <a:p>
                <a:pPr algn="ctr" eaLnBrk="0" hangingPunct="0"/>
                <a:r>
                  <a:rPr lang="en-US" sz="2800"/>
                  <a:t>Need a </a:t>
                </a:r>
                <a:r>
                  <a:rPr lang="en-US" sz="2800">
                    <a:solidFill>
                      <a:schemeClr val="accent2"/>
                    </a:solidFill>
                  </a:rPr>
                  <a:t>3d crystal</a:t>
                </a:r>
                <a:r>
                  <a:rPr lang="en-US" sz="2800"/>
                  <a:t> with </a:t>
                </a:r>
                <a:r>
                  <a:rPr lang="en-US" sz="2800">
                    <a:solidFill>
                      <a:srgbClr val="FF0000"/>
                    </a:solidFill>
                  </a:rPr>
                  <a:t>constant cross-section</a:t>
                </a:r>
                <a:r>
                  <a:rPr lang="en-US" sz="2800"/>
                  <a:t> layers</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26"/>
          <p:cNvSpPr>
            <a:spLocks noGrp="1" noChangeArrowheads="1"/>
          </p:cNvSpPr>
          <p:nvPr>
            <p:ph type="title"/>
          </p:nvPr>
        </p:nvSpPr>
        <p:spPr>
          <a:xfrm>
            <a:off x="685800" y="76200"/>
            <a:ext cx="7772400" cy="1143000"/>
          </a:xfrm>
        </p:spPr>
        <p:txBody>
          <a:bodyPr/>
          <a:lstStyle/>
          <a:p>
            <a:r>
              <a:rPr lang="en-US" smtClean="0">
                <a:ea typeface="ＭＳ Ｐゴシック" charset="-128"/>
              </a:rPr>
              <a:t>A Schematic</a:t>
            </a:r>
          </a:p>
        </p:txBody>
      </p:sp>
      <p:pic>
        <p:nvPicPr>
          <p:cNvPr id="76803" name="Picture 1027"/>
          <p:cNvPicPr>
            <a:picLocks noChangeAspect="1" noChangeArrowheads="1"/>
          </p:cNvPicPr>
          <p:nvPr/>
        </p:nvPicPr>
        <p:blipFill>
          <a:blip r:embed="rId2"/>
          <a:srcRect/>
          <a:stretch>
            <a:fillRect/>
          </a:stretch>
        </p:blipFill>
        <p:spPr bwMode="auto">
          <a:xfrm>
            <a:off x="1295400" y="1000125"/>
            <a:ext cx="6845300" cy="5248275"/>
          </a:xfrm>
          <a:prstGeom prst="rect">
            <a:avLst/>
          </a:prstGeom>
          <a:noFill/>
          <a:ln w="9525">
            <a:noFill/>
            <a:miter lim="800000"/>
            <a:headEnd/>
            <a:tailEnd/>
          </a:ln>
        </p:spPr>
      </p:pic>
      <p:sp>
        <p:nvSpPr>
          <p:cNvPr id="76804" name="Text Box 1028"/>
          <p:cNvSpPr txBox="1">
            <a:spLocks noChangeArrowheads="1"/>
          </p:cNvSpPr>
          <p:nvPr/>
        </p:nvSpPr>
        <p:spPr bwMode="auto">
          <a:xfrm>
            <a:off x="5918200" y="6324600"/>
            <a:ext cx="3232150" cy="457200"/>
          </a:xfrm>
          <a:prstGeom prst="rect">
            <a:avLst/>
          </a:prstGeom>
          <a:noFill/>
          <a:ln w="9525">
            <a:noFill/>
            <a:miter lim="800000"/>
            <a:headEnd/>
            <a:tailEnd/>
          </a:ln>
        </p:spPr>
        <p:txBody>
          <a:bodyPr wrap="none">
            <a:spAutoFit/>
          </a:bodyPr>
          <a:lstStyle/>
          <a:p>
            <a:pPr algn="ctr" eaLnBrk="0" hangingPunct="0"/>
            <a:r>
              <a:rPr lang="en-US"/>
              <a:t>[ M. Qi, H. Smith, MIT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77827" name="Rectangle 1027"/>
          <p:cNvSpPr>
            <a:spLocks noChangeArrowheads="1"/>
          </p:cNvSpPr>
          <p:nvPr/>
        </p:nvSpPr>
        <p:spPr bwMode="auto">
          <a:xfrm>
            <a:off x="2235200" y="2940050"/>
            <a:ext cx="4940300" cy="1174750"/>
          </a:xfrm>
          <a:prstGeom prst="rect">
            <a:avLst/>
          </a:prstGeom>
          <a:solidFill>
            <a:srgbClr val="084B92"/>
          </a:solidFill>
          <a:ln w="9525">
            <a:noFill/>
            <a:miter lim="800000"/>
            <a:headEnd/>
            <a:tailEnd/>
          </a:ln>
        </p:spPr>
        <p:txBody>
          <a:bodyPr/>
          <a:lstStyle/>
          <a:p>
            <a:pPr algn="ctr" eaLnBrk="0" hangingPunct="0"/>
            <a:endParaRPr lang="cs-CZ"/>
          </a:p>
        </p:txBody>
      </p:sp>
      <p:sp>
        <p:nvSpPr>
          <p:cNvPr id="77828" name="Rectangle 1028"/>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77829" name="Rectangle 1029"/>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77830" name="Rectangle 1030"/>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77831" name="Rectangle 1031"/>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77832" name="Rectangle 1032"/>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77833" name="Rectangle 1033"/>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77834" name="Rectangle 1034"/>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77835" name="Rectangle 1035"/>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77836" name="Rectangle 1036"/>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77837" name="Rectangle 1037"/>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77838" name="Text Box 1038"/>
          <p:cNvSpPr txBox="1">
            <a:spLocks noChangeArrowheads="1"/>
          </p:cNvSpPr>
          <p:nvPr/>
        </p:nvSpPr>
        <p:spPr bwMode="auto">
          <a:xfrm>
            <a:off x="457200" y="5181600"/>
            <a:ext cx="1241425" cy="457200"/>
          </a:xfrm>
          <a:prstGeom prst="rect">
            <a:avLst/>
          </a:prstGeom>
          <a:noFill/>
          <a:ln w="9525">
            <a:noFill/>
            <a:miter lim="800000"/>
            <a:headEnd/>
            <a:tailEnd/>
          </a:ln>
        </p:spPr>
        <p:txBody>
          <a:bodyPr wrap="none">
            <a:spAutoFit/>
          </a:bodyPr>
          <a:lstStyle/>
          <a:p>
            <a:pPr algn="ctr" eaLnBrk="0" hangingPunct="0"/>
            <a:r>
              <a:rPr lang="en-US"/>
              <a:t>top view</a:t>
            </a:r>
          </a:p>
        </p:txBody>
      </p:sp>
      <p:sp>
        <p:nvSpPr>
          <p:cNvPr id="77839" name="Text Box 1039"/>
          <p:cNvSpPr txBox="1">
            <a:spLocks noChangeArrowheads="1"/>
          </p:cNvSpPr>
          <p:nvPr/>
        </p:nvSpPr>
        <p:spPr bwMode="auto">
          <a:xfrm>
            <a:off x="455613" y="3200400"/>
            <a:ext cx="1343025" cy="457200"/>
          </a:xfrm>
          <a:prstGeom prst="rect">
            <a:avLst/>
          </a:prstGeom>
          <a:noFill/>
          <a:ln w="9525">
            <a:noFill/>
            <a:miter lim="800000"/>
            <a:headEnd/>
            <a:tailEnd/>
          </a:ln>
        </p:spPr>
        <p:txBody>
          <a:bodyPr wrap="none">
            <a:spAutoFit/>
          </a:bodyPr>
          <a:lstStyle/>
          <a:p>
            <a:pPr algn="ctr" eaLnBrk="0" hangingPunct="0"/>
            <a:r>
              <a:rPr lang="en-US"/>
              <a:t>side view</a:t>
            </a:r>
          </a:p>
        </p:txBody>
      </p:sp>
      <p:sp>
        <p:nvSpPr>
          <p:cNvPr id="77840" name="Line 1040"/>
          <p:cNvSpPr>
            <a:spLocks noChangeShapeType="1"/>
          </p:cNvSpPr>
          <p:nvPr/>
        </p:nvSpPr>
        <p:spPr bwMode="auto">
          <a:xfrm flipH="1" flipV="1">
            <a:off x="7162800" y="3733800"/>
            <a:ext cx="533400" cy="304800"/>
          </a:xfrm>
          <a:prstGeom prst="line">
            <a:avLst/>
          </a:prstGeom>
          <a:noFill/>
          <a:ln w="9525">
            <a:solidFill>
              <a:schemeClr val="tx1"/>
            </a:solidFill>
            <a:round/>
            <a:headEnd/>
            <a:tailEnd type="triangle" w="med" len="med"/>
          </a:ln>
        </p:spPr>
        <p:txBody>
          <a:bodyPr wrap="none" anchor="ctr"/>
          <a:lstStyle/>
          <a:p>
            <a:endParaRPr lang="cs-CZ"/>
          </a:p>
        </p:txBody>
      </p:sp>
      <p:sp>
        <p:nvSpPr>
          <p:cNvPr id="77841" name="Line 1041"/>
          <p:cNvSpPr>
            <a:spLocks noChangeShapeType="1"/>
          </p:cNvSpPr>
          <p:nvPr/>
        </p:nvSpPr>
        <p:spPr bwMode="auto">
          <a:xfrm flipH="1">
            <a:off x="7162800" y="4419600"/>
            <a:ext cx="685800" cy="838200"/>
          </a:xfrm>
          <a:prstGeom prst="line">
            <a:avLst/>
          </a:prstGeom>
          <a:noFill/>
          <a:ln w="9525">
            <a:solidFill>
              <a:schemeClr val="tx1"/>
            </a:solidFill>
            <a:round/>
            <a:headEnd/>
            <a:tailEnd type="triangle" w="med" len="med"/>
          </a:ln>
        </p:spPr>
        <p:txBody>
          <a:bodyPr wrap="none" anchor="ctr"/>
          <a:lstStyle/>
          <a:p>
            <a:endParaRPr lang="cs-CZ"/>
          </a:p>
        </p:txBody>
      </p:sp>
      <p:sp>
        <p:nvSpPr>
          <p:cNvPr id="77842" name="Text Box 1042"/>
          <p:cNvSpPr txBox="1">
            <a:spLocks noChangeArrowheads="1"/>
          </p:cNvSpPr>
          <p:nvPr/>
        </p:nvSpPr>
        <p:spPr bwMode="auto">
          <a:xfrm>
            <a:off x="7793038" y="3870325"/>
            <a:ext cx="438150" cy="457200"/>
          </a:xfrm>
          <a:prstGeom prst="rect">
            <a:avLst/>
          </a:prstGeom>
          <a:noFill/>
          <a:ln w="9525">
            <a:noFill/>
            <a:miter lim="800000"/>
            <a:headEnd/>
            <a:tailEnd/>
          </a:ln>
        </p:spPr>
        <p:txBody>
          <a:bodyPr wrap="none">
            <a:spAutoFit/>
          </a:bodyPr>
          <a:lstStyle/>
          <a:p>
            <a:pPr algn="ctr" eaLnBrk="0" hangingPunct="0"/>
            <a:r>
              <a:rPr lang="en-US"/>
              <a:t>Si</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78851" name="Rectangle 1027"/>
          <p:cNvSpPr>
            <a:spLocks noChangeArrowheads="1"/>
          </p:cNvSpPr>
          <p:nvPr/>
        </p:nvSpPr>
        <p:spPr bwMode="auto">
          <a:xfrm>
            <a:off x="2235200" y="2940050"/>
            <a:ext cx="4940300" cy="1174750"/>
          </a:xfrm>
          <a:prstGeom prst="rect">
            <a:avLst/>
          </a:prstGeom>
          <a:solidFill>
            <a:srgbClr val="084B92"/>
          </a:solidFill>
          <a:ln w="9525">
            <a:noFill/>
            <a:miter lim="800000"/>
            <a:headEnd/>
            <a:tailEnd/>
          </a:ln>
        </p:spPr>
        <p:txBody>
          <a:bodyPr/>
          <a:lstStyle/>
          <a:p>
            <a:pPr algn="ctr" eaLnBrk="0" hangingPunct="0"/>
            <a:endParaRPr lang="cs-CZ"/>
          </a:p>
        </p:txBody>
      </p:sp>
      <p:sp>
        <p:nvSpPr>
          <p:cNvPr id="78852" name="Rectangle 1028"/>
          <p:cNvSpPr>
            <a:spLocks noChangeArrowheads="1"/>
          </p:cNvSpPr>
          <p:nvPr/>
        </p:nvSpPr>
        <p:spPr bwMode="auto">
          <a:xfrm>
            <a:off x="6159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78853" name="Rectangle 1029"/>
          <p:cNvSpPr>
            <a:spLocks noChangeArrowheads="1"/>
          </p:cNvSpPr>
          <p:nvPr/>
        </p:nvSpPr>
        <p:spPr bwMode="auto">
          <a:xfrm>
            <a:off x="5016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78854" name="Freeform 1030"/>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8855" name="Freeform 1031"/>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8856" name="Rectangle 1032"/>
          <p:cNvSpPr>
            <a:spLocks noChangeArrowheads="1"/>
          </p:cNvSpPr>
          <p:nvPr/>
        </p:nvSpPr>
        <p:spPr bwMode="auto">
          <a:xfrm>
            <a:off x="3860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78857" name="Rectangle 1033"/>
          <p:cNvSpPr>
            <a:spLocks noChangeArrowheads="1"/>
          </p:cNvSpPr>
          <p:nvPr/>
        </p:nvSpPr>
        <p:spPr bwMode="auto">
          <a:xfrm>
            <a:off x="2717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78858" name="Freeform 1034"/>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8859" name="Freeform 1035"/>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8860" name="Rectangle 1036"/>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78861" name="Freeform 1037"/>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8862" name="Freeform 1038"/>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8863" name="Freeform 1039"/>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8864" name="Freeform 1040"/>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8865" name="Freeform 1041"/>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8866" name="Freeform 1042"/>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8867" name="Freeform 1043"/>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8868" name="Freeform 1044"/>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8869" name="Freeform 1045"/>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8870" name="Freeform 1046"/>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8871" name="Freeform 1047"/>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8872" name="Freeform 1048"/>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8873" name="Freeform 1049"/>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8874" name="Freeform 1050"/>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8875" name="Freeform 1051"/>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8876" name="Freeform 1052"/>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8877" name="Freeform 1053"/>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8878" name="Freeform 1054"/>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8879" name="Freeform 1055"/>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8880" name="Freeform 1056"/>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8881" name="Freeform 1057"/>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8882" name="Freeform 1058"/>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78883" name="Freeform 1059"/>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8884" name="Freeform 1060"/>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78885" name="Freeform 1061"/>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78886" name="Freeform 1062"/>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8887" name="Freeform 1063"/>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78888" name="Freeform 1064"/>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8889" name="Freeform 1065"/>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78890" name="Freeform 1066"/>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8891" name="Freeform 1067"/>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78892" name="Freeform 1068"/>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8893" name="Freeform 1069"/>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78894" name="Freeform 1070"/>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8895" name="Freeform 1071"/>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78896" name="Freeform 1072"/>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8897" name="Freeform 1073"/>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8898" name="Freeform 1074"/>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8899" name="Freeform 1075"/>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8900" name="Freeform 1076"/>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8901" name="Freeform 1077"/>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8902" name="Freeform 1078"/>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8903" name="Rectangle 1079"/>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78904" name="Rectangle 1080"/>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78905" name="Rectangle 1081"/>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78906" name="Rectangle 1082"/>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78907" name="Rectangle 1083"/>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78908" name="Rectangle 1084"/>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78909" name="Rectangle 1085"/>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78910" name="Rectangle 1086"/>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78911" name="Rectangle 1087"/>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78912" name="Freeform 1088"/>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78913" name="Rectangle 1089"/>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14" name="Rectangle 1090"/>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15" name="Rectangle 1091"/>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16" name="Rectangle 1092"/>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17" name="Rectangle 1093"/>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18" name="Rectangle 1094"/>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19" name="Rectangle 1095"/>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0" name="Rectangle 1096"/>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1" name="Rectangle 1097"/>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2" name="Rectangle 1098"/>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3" name="Rectangle 1099"/>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4" name="Rectangle 1100"/>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5" name="Rectangle 1101"/>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6" name="Rectangle 1102"/>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7" name="Rectangle 1103"/>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8" name="Rectangle 1104"/>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29" name="Rectangle 1105"/>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0" name="Rectangle 1106"/>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1" name="Rectangle 1107"/>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2" name="Rectangle 1108"/>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3" name="Rectangle 1109"/>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4" name="Rectangle 1110"/>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5" name="Rectangle 1111"/>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6" name="Rectangle 1112"/>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7" name="Rectangle 1113"/>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8938" name="Text Box 1114"/>
          <p:cNvSpPr txBox="1">
            <a:spLocks noChangeArrowheads="1"/>
          </p:cNvSpPr>
          <p:nvPr/>
        </p:nvSpPr>
        <p:spPr bwMode="auto">
          <a:xfrm>
            <a:off x="215900" y="2971800"/>
            <a:ext cx="1620838" cy="822325"/>
          </a:xfrm>
          <a:prstGeom prst="rect">
            <a:avLst/>
          </a:prstGeom>
          <a:noFill/>
          <a:ln w="9525">
            <a:noFill/>
            <a:miter lim="800000"/>
            <a:headEnd/>
            <a:tailEnd/>
          </a:ln>
        </p:spPr>
        <p:txBody>
          <a:bodyPr wrap="none">
            <a:spAutoFit/>
          </a:bodyPr>
          <a:lstStyle/>
          <a:p>
            <a:pPr algn="ctr" eaLnBrk="0" hangingPunct="0"/>
            <a:r>
              <a:rPr lang="en-US"/>
              <a:t>expose/etch</a:t>
            </a:r>
          </a:p>
          <a:p>
            <a:pPr algn="ctr" eaLnBrk="0" hangingPunct="0"/>
            <a:r>
              <a:rPr lang="en-US"/>
              <a:t>holes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79875" name="Rectangle 3"/>
          <p:cNvSpPr>
            <a:spLocks noChangeArrowheads="1"/>
          </p:cNvSpPr>
          <p:nvPr/>
        </p:nvSpPr>
        <p:spPr bwMode="auto">
          <a:xfrm>
            <a:off x="2235200" y="2940050"/>
            <a:ext cx="4940300" cy="1174750"/>
          </a:xfrm>
          <a:prstGeom prst="rect">
            <a:avLst/>
          </a:prstGeom>
          <a:solidFill>
            <a:srgbClr val="084B92"/>
          </a:solidFill>
          <a:ln w="9525">
            <a:noFill/>
            <a:miter lim="800000"/>
            <a:headEnd/>
            <a:tailEnd/>
          </a:ln>
        </p:spPr>
        <p:txBody>
          <a:bodyPr/>
          <a:lstStyle/>
          <a:p>
            <a:pPr algn="ctr" eaLnBrk="0" hangingPunct="0"/>
            <a:endParaRPr lang="cs-CZ"/>
          </a:p>
        </p:txBody>
      </p:sp>
      <p:sp>
        <p:nvSpPr>
          <p:cNvPr id="79876" name="Rectangle 4"/>
          <p:cNvSpPr>
            <a:spLocks noChangeArrowheads="1"/>
          </p:cNvSpPr>
          <p:nvPr/>
        </p:nvSpPr>
        <p:spPr bwMode="auto">
          <a:xfrm>
            <a:off x="6159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79877" name="Rectangle 5"/>
          <p:cNvSpPr>
            <a:spLocks noChangeArrowheads="1"/>
          </p:cNvSpPr>
          <p:nvPr/>
        </p:nvSpPr>
        <p:spPr bwMode="auto">
          <a:xfrm>
            <a:off x="5016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79878" name="Freeform 6"/>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9879" name="Freeform 7"/>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9880" name="Rectangle 8"/>
          <p:cNvSpPr>
            <a:spLocks noChangeArrowheads="1"/>
          </p:cNvSpPr>
          <p:nvPr/>
        </p:nvSpPr>
        <p:spPr bwMode="auto">
          <a:xfrm>
            <a:off x="3860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79881" name="Rectangle 9"/>
          <p:cNvSpPr>
            <a:spLocks noChangeArrowheads="1"/>
          </p:cNvSpPr>
          <p:nvPr/>
        </p:nvSpPr>
        <p:spPr bwMode="auto">
          <a:xfrm>
            <a:off x="2717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79882" name="Freeform 10"/>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9883" name="Freeform 11"/>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79884" name="Rectangle 12"/>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79885" name="Freeform 13"/>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9886" name="Freeform 14"/>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9887" name="Freeform 15"/>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9888" name="Freeform 16"/>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9889" name="Freeform 17"/>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9890" name="Freeform 18"/>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9891" name="Freeform 19"/>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9892" name="Freeform 20"/>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9893" name="Freeform 21"/>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9894" name="Freeform 22"/>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9895" name="Freeform 23"/>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9896" name="Freeform 24"/>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9897" name="Freeform 25"/>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9898" name="Freeform 26"/>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9899" name="Freeform 27"/>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9900" name="Freeform 28"/>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9901" name="Freeform 29"/>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9902" name="Freeform 30"/>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79903" name="Freeform 31"/>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9904" name="Freeform 32"/>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79905" name="Freeform 33"/>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9906" name="Freeform 34"/>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79907" name="Freeform 35"/>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9908" name="Freeform 36"/>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79909" name="Freeform 37"/>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79910" name="Freeform 38"/>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79911" name="Freeform 39"/>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79912" name="Freeform 40"/>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79913" name="Freeform 41"/>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79914" name="Freeform 42"/>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9915" name="Freeform 43"/>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79916" name="Freeform 44"/>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9917" name="Freeform 45"/>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79918" name="Freeform 46"/>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9919" name="Freeform 47"/>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79920" name="Freeform 48"/>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9921" name="Freeform 49"/>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9922" name="Freeform 50"/>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79923" name="Freeform 51"/>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9924" name="Freeform 52"/>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79925" name="Freeform 53"/>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79926" name="Freeform 54"/>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79927" name="Rectangle 55"/>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79928" name="Rectangle 56"/>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79929" name="Rectangle 57"/>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79930" name="Rectangle 58"/>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79931" name="Rectangle 59"/>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79932" name="Rectangle 60"/>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79933" name="Rectangle 61"/>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79934" name="Rectangle 62"/>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79935" name="Rectangle 63"/>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79936" name="Freeform 64"/>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79937" name="Rectangle 65"/>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38" name="Rectangle 66"/>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39" name="Rectangle 67"/>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0" name="Rectangle 68"/>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1" name="Rectangle 69"/>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2" name="Rectangle 70"/>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3" name="Rectangle 71"/>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4" name="Rectangle 72"/>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5" name="Rectangle 73"/>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6" name="Rectangle 74"/>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7" name="Rectangle 75"/>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8" name="Rectangle 76"/>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49" name="Rectangle 77"/>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0" name="Rectangle 78"/>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1" name="Rectangle 79"/>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2" name="Rectangle 80"/>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3" name="Rectangle 81"/>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4" name="Rectangle 82"/>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5" name="Rectangle 83"/>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6" name="Rectangle 84"/>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7" name="Rectangle 85"/>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8" name="Rectangle 86"/>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59" name="Rectangle 87"/>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60" name="Rectangle 88"/>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61" name="Rectangle 89"/>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79962" name="Text Box 90"/>
          <p:cNvSpPr txBox="1">
            <a:spLocks noChangeArrowheads="1"/>
          </p:cNvSpPr>
          <p:nvPr/>
        </p:nvSpPr>
        <p:spPr bwMode="auto">
          <a:xfrm>
            <a:off x="163513" y="2971800"/>
            <a:ext cx="1730375" cy="1187450"/>
          </a:xfrm>
          <a:prstGeom prst="rect">
            <a:avLst/>
          </a:prstGeom>
          <a:noFill/>
          <a:ln w="9525">
            <a:noFill/>
            <a:miter lim="800000"/>
            <a:headEnd/>
            <a:tailEnd/>
          </a:ln>
        </p:spPr>
        <p:txBody>
          <a:bodyPr wrap="none">
            <a:spAutoFit/>
          </a:bodyPr>
          <a:lstStyle/>
          <a:p>
            <a:pPr algn="ctr" eaLnBrk="0" hangingPunct="0"/>
            <a:r>
              <a:rPr lang="en-US"/>
              <a:t>backfill with</a:t>
            </a:r>
          </a:p>
          <a:p>
            <a:pPr algn="ctr" eaLnBrk="0" hangingPunct="0"/>
            <a:r>
              <a:rPr lang="en-US"/>
              <a:t>silica (SiO</a:t>
            </a:r>
            <a:r>
              <a:rPr lang="en-US" baseline="-25000"/>
              <a:t>2</a:t>
            </a:r>
            <a:r>
              <a:rPr lang="en-US"/>
              <a:t>)</a:t>
            </a:r>
          </a:p>
          <a:p>
            <a:pPr algn="ctr" eaLnBrk="0" hangingPunct="0"/>
            <a:r>
              <a:rPr lang="en-US"/>
              <a:t>&amp; polish</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235200" y="2832100"/>
            <a:ext cx="4940300" cy="1282700"/>
          </a:xfrm>
          <a:prstGeom prst="rect">
            <a:avLst/>
          </a:prstGeom>
          <a:solidFill>
            <a:srgbClr val="084B92"/>
          </a:solidFill>
          <a:ln w="9525">
            <a:noFill/>
            <a:miter lim="800000"/>
            <a:headEnd/>
            <a:tailEnd/>
          </a:ln>
        </p:spPr>
        <p:txBody>
          <a:bodyPr/>
          <a:lstStyle/>
          <a:p>
            <a:pPr algn="ctr" eaLnBrk="0" hangingPunct="0"/>
            <a:endParaRPr lang="cs-CZ"/>
          </a:p>
        </p:txBody>
      </p:sp>
      <p:sp>
        <p:nvSpPr>
          <p:cNvPr id="80899" name="Rectangle 3"/>
          <p:cNvSpPr>
            <a:spLocks noChangeArrowheads="1"/>
          </p:cNvSpPr>
          <p:nvPr/>
        </p:nvSpPr>
        <p:spPr bwMode="auto">
          <a:xfrm>
            <a:off x="2235200" y="2336800"/>
            <a:ext cx="4940300" cy="609600"/>
          </a:xfrm>
          <a:prstGeom prst="rect">
            <a:avLst/>
          </a:prstGeom>
          <a:solidFill>
            <a:srgbClr val="FFED83"/>
          </a:solidFill>
          <a:ln w="9525">
            <a:noFill/>
            <a:miter lim="800000"/>
            <a:headEnd/>
            <a:tailEnd/>
          </a:ln>
        </p:spPr>
        <p:txBody>
          <a:bodyPr/>
          <a:lstStyle/>
          <a:p>
            <a:pPr algn="ctr" eaLnBrk="0" hangingPunct="0"/>
            <a:endParaRPr lang="cs-CZ"/>
          </a:p>
        </p:txBody>
      </p:sp>
      <p:sp>
        <p:nvSpPr>
          <p:cNvPr id="80900" name="Rectangle 4"/>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80901" name="Freeform 5"/>
          <p:cNvSpPr>
            <a:spLocks/>
          </p:cNvSpPr>
          <p:nvPr/>
        </p:nvSpPr>
        <p:spPr bwMode="auto">
          <a:xfrm>
            <a:off x="7086600" y="5372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0902" name="Freeform 6"/>
          <p:cNvSpPr>
            <a:spLocks/>
          </p:cNvSpPr>
          <p:nvPr/>
        </p:nvSpPr>
        <p:spPr bwMode="auto">
          <a:xfrm>
            <a:off x="7086600" y="5245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0903" name="Rectangle 7"/>
          <p:cNvSpPr>
            <a:spLocks noChangeArrowheads="1"/>
          </p:cNvSpPr>
          <p:nvPr/>
        </p:nvSpPr>
        <p:spPr bwMode="auto">
          <a:xfrm>
            <a:off x="6159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0904" name="Rectangle 8"/>
          <p:cNvSpPr>
            <a:spLocks noChangeArrowheads="1"/>
          </p:cNvSpPr>
          <p:nvPr/>
        </p:nvSpPr>
        <p:spPr bwMode="auto">
          <a:xfrm>
            <a:off x="5016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0905" name="Freeform 9"/>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0906" name="Freeform 10"/>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0907" name="Rectangle 11"/>
          <p:cNvSpPr>
            <a:spLocks noChangeArrowheads="1"/>
          </p:cNvSpPr>
          <p:nvPr/>
        </p:nvSpPr>
        <p:spPr bwMode="auto">
          <a:xfrm>
            <a:off x="3860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0908" name="Rectangle 12"/>
          <p:cNvSpPr>
            <a:spLocks noChangeArrowheads="1"/>
          </p:cNvSpPr>
          <p:nvPr/>
        </p:nvSpPr>
        <p:spPr bwMode="auto">
          <a:xfrm>
            <a:off x="2717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0909" name="Freeform 13"/>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0910" name="Freeform 14"/>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0911" name="Rectangle 15"/>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80912" name="Freeform 16"/>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0913" name="Freeform 17"/>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0914" name="Freeform 18"/>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0915" name="Freeform 19"/>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0916" name="Freeform 20"/>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0917" name="Freeform 21"/>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0918" name="Freeform 22"/>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0919" name="Freeform 23"/>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0920" name="Freeform 24"/>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0921" name="Freeform 25"/>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0922" name="Freeform 26"/>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0923" name="Freeform 27"/>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0924" name="Freeform 28"/>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0925" name="Freeform 29"/>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0926" name="Freeform 30"/>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0927" name="Freeform 31"/>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0928" name="Freeform 32"/>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0929" name="Freeform 33"/>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0930" name="Freeform 34"/>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0931" name="Freeform 35"/>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0932" name="Freeform 36"/>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0933" name="Freeform 37"/>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0934" name="Freeform 38"/>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0935" name="Freeform 39"/>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0936" name="Freeform 40"/>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0937" name="Freeform 41"/>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0938" name="Freeform 42"/>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0939" name="Freeform 43"/>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0940" name="Freeform 44"/>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0941" name="Freeform 45"/>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0942" name="Freeform 46"/>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0943" name="Freeform 47"/>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0944" name="Freeform 48"/>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0945" name="Freeform 49"/>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0946" name="Freeform 50"/>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0947" name="Freeform 51"/>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0948" name="Freeform 52"/>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0949" name="Freeform 53"/>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0950" name="Freeform 54"/>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0951" name="Freeform 55"/>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0952" name="Freeform 56"/>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0953" name="Freeform 57"/>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0954" name="Rectangle 58"/>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0955" name="Rectangle 59"/>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80956" name="Rectangle 60"/>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80957" name="Rectangle 61"/>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0958" name="Rectangle 62"/>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0959" name="Rectangle 63"/>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0960" name="Rectangle 64"/>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0961" name="Rectangle 65"/>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0962" name="Rectangle 66"/>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0963" name="Freeform 67"/>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0964" name="Rectangle 68"/>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65" name="Rectangle 69"/>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66" name="Rectangle 70"/>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67" name="Rectangle 71"/>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68" name="Rectangle 72"/>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69" name="Rectangle 73"/>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0" name="Rectangle 74"/>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1" name="Rectangle 75"/>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2" name="Rectangle 76"/>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3" name="Rectangle 77"/>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4" name="Rectangle 78"/>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5" name="Rectangle 79"/>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6" name="Rectangle 80"/>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7" name="Rectangle 81"/>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8" name="Rectangle 82"/>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79" name="Rectangle 83"/>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0" name="Rectangle 84"/>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1" name="Rectangle 85"/>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2" name="Rectangle 86"/>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3" name="Rectangle 87"/>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4" name="Rectangle 88"/>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5" name="Rectangle 89"/>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6" name="Rectangle 90"/>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7" name="Rectangle 91"/>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8" name="Rectangle 92"/>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0989" name="Text Box 93"/>
          <p:cNvSpPr txBox="1">
            <a:spLocks noChangeArrowheads="1"/>
          </p:cNvSpPr>
          <p:nvPr/>
        </p:nvSpPr>
        <p:spPr bwMode="auto">
          <a:xfrm>
            <a:off x="82550" y="2225675"/>
            <a:ext cx="2052638" cy="822325"/>
          </a:xfrm>
          <a:prstGeom prst="rect">
            <a:avLst/>
          </a:prstGeom>
          <a:noFill/>
          <a:ln w="9525">
            <a:noFill/>
            <a:miter lim="800000"/>
            <a:headEnd/>
            <a:tailEnd/>
          </a:ln>
        </p:spPr>
        <p:txBody>
          <a:bodyPr wrap="none">
            <a:spAutoFit/>
          </a:bodyPr>
          <a:lstStyle/>
          <a:p>
            <a:pPr algn="ctr" eaLnBrk="0" hangingPunct="0"/>
            <a:r>
              <a:rPr lang="en-US"/>
              <a:t>deposit another</a:t>
            </a:r>
          </a:p>
          <a:p>
            <a:pPr algn="ctr" eaLnBrk="0" hangingPunct="0"/>
            <a:r>
              <a:rPr lang="en-US"/>
              <a:t>Si layer</a:t>
            </a:r>
          </a:p>
        </p:txBody>
      </p:sp>
      <p:sp>
        <p:nvSpPr>
          <p:cNvPr id="80990" name="Rectangle 94"/>
          <p:cNvSpPr>
            <a:spLocks noChangeArrowheads="1"/>
          </p:cNvSpPr>
          <p:nvPr/>
        </p:nvSpPr>
        <p:spPr bwMode="auto">
          <a:xfrm>
            <a:off x="2354263" y="2741613"/>
            <a:ext cx="428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l</a:t>
            </a:r>
            <a:endParaRPr lang="en-US"/>
          </a:p>
        </p:txBody>
      </p:sp>
      <p:sp>
        <p:nvSpPr>
          <p:cNvPr id="80991" name="Rectangle 95"/>
          <p:cNvSpPr>
            <a:spLocks noChangeArrowheads="1"/>
          </p:cNvSpPr>
          <p:nvPr/>
        </p:nvSpPr>
        <p:spPr bwMode="auto">
          <a:xfrm>
            <a:off x="2392363" y="27416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a</a:t>
            </a:r>
            <a:endParaRPr lang="en-US"/>
          </a:p>
        </p:txBody>
      </p:sp>
      <p:sp>
        <p:nvSpPr>
          <p:cNvPr id="80992" name="Rectangle 96"/>
          <p:cNvSpPr>
            <a:spLocks noChangeArrowheads="1"/>
          </p:cNvSpPr>
          <p:nvPr/>
        </p:nvSpPr>
        <p:spPr bwMode="auto">
          <a:xfrm>
            <a:off x="24955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y</a:t>
            </a:r>
            <a:endParaRPr lang="en-US"/>
          </a:p>
        </p:txBody>
      </p:sp>
      <p:sp>
        <p:nvSpPr>
          <p:cNvPr id="80993" name="Rectangle 97"/>
          <p:cNvSpPr>
            <a:spLocks noChangeArrowheads="1"/>
          </p:cNvSpPr>
          <p:nvPr/>
        </p:nvSpPr>
        <p:spPr bwMode="auto">
          <a:xfrm>
            <a:off x="25971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e</a:t>
            </a:r>
            <a:endParaRPr lang="en-US"/>
          </a:p>
        </p:txBody>
      </p:sp>
      <p:sp>
        <p:nvSpPr>
          <p:cNvPr id="80994" name="Rectangle 98"/>
          <p:cNvSpPr>
            <a:spLocks noChangeArrowheads="1"/>
          </p:cNvSpPr>
          <p:nvPr/>
        </p:nvSpPr>
        <p:spPr bwMode="auto">
          <a:xfrm>
            <a:off x="2700338" y="27416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r</a:t>
            </a:r>
            <a:endParaRPr lang="en-US"/>
          </a:p>
        </p:txBody>
      </p:sp>
      <p:sp>
        <p:nvSpPr>
          <p:cNvPr id="80995" name="Rectangle 99"/>
          <p:cNvSpPr>
            <a:spLocks noChangeArrowheads="1"/>
          </p:cNvSpPr>
          <p:nvPr/>
        </p:nvSpPr>
        <p:spPr bwMode="auto">
          <a:xfrm>
            <a:off x="2762250" y="27416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 </a:t>
            </a:r>
            <a:endParaRPr lang="en-US"/>
          </a:p>
        </p:txBody>
      </p:sp>
      <p:sp>
        <p:nvSpPr>
          <p:cNvPr id="80996" name="Rectangle 100"/>
          <p:cNvSpPr>
            <a:spLocks noChangeArrowheads="1"/>
          </p:cNvSpPr>
          <p:nvPr/>
        </p:nvSpPr>
        <p:spPr bwMode="auto">
          <a:xfrm>
            <a:off x="2811463" y="27416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1</a:t>
            </a:r>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81923" name="Freeform 3"/>
          <p:cNvSpPr>
            <a:spLocks/>
          </p:cNvSpPr>
          <p:nvPr/>
        </p:nvSpPr>
        <p:spPr bwMode="auto">
          <a:xfrm>
            <a:off x="7086600" y="5372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1924" name="Freeform 4"/>
          <p:cNvSpPr>
            <a:spLocks/>
          </p:cNvSpPr>
          <p:nvPr/>
        </p:nvSpPr>
        <p:spPr bwMode="auto">
          <a:xfrm>
            <a:off x="7086600" y="5245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1925" name="Rectangle 5"/>
          <p:cNvSpPr>
            <a:spLocks noChangeArrowheads="1"/>
          </p:cNvSpPr>
          <p:nvPr/>
        </p:nvSpPr>
        <p:spPr bwMode="auto">
          <a:xfrm>
            <a:off x="2235200" y="2832100"/>
            <a:ext cx="4940300" cy="1282700"/>
          </a:xfrm>
          <a:prstGeom prst="rect">
            <a:avLst/>
          </a:prstGeom>
          <a:solidFill>
            <a:srgbClr val="084B92"/>
          </a:solidFill>
          <a:ln w="9525">
            <a:noFill/>
            <a:miter lim="800000"/>
            <a:headEnd/>
            <a:tailEnd/>
          </a:ln>
        </p:spPr>
        <p:txBody>
          <a:bodyPr/>
          <a:lstStyle/>
          <a:p>
            <a:pPr algn="ctr" eaLnBrk="0" hangingPunct="0"/>
            <a:endParaRPr lang="cs-CZ"/>
          </a:p>
        </p:txBody>
      </p:sp>
      <p:sp>
        <p:nvSpPr>
          <p:cNvPr id="81926" name="Rectangle 6"/>
          <p:cNvSpPr>
            <a:spLocks noChangeArrowheads="1"/>
          </p:cNvSpPr>
          <p:nvPr/>
        </p:nvSpPr>
        <p:spPr bwMode="auto">
          <a:xfrm>
            <a:off x="6159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1927" name="Rectangle 7"/>
          <p:cNvSpPr>
            <a:spLocks noChangeArrowheads="1"/>
          </p:cNvSpPr>
          <p:nvPr/>
        </p:nvSpPr>
        <p:spPr bwMode="auto">
          <a:xfrm>
            <a:off x="5016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1928" name="Freeform 8"/>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1929" name="Freeform 9"/>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1930" name="Rectangle 10"/>
          <p:cNvSpPr>
            <a:spLocks noChangeArrowheads="1"/>
          </p:cNvSpPr>
          <p:nvPr/>
        </p:nvSpPr>
        <p:spPr bwMode="auto">
          <a:xfrm>
            <a:off x="3860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1931" name="Rectangle 11"/>
          <p:cNvSpPr>
            <a:spLocks noChangeArrowheads="1"/>
          </p:cNvSpPr>
          <p:nvPr/>
        </p:nvSpPr>
        <p:spPr bwMode="auto">
          <a:xfrm>
            <a:off x="2717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1932" name="Freeform 12"/>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1933" name="Freeform 13"/>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1934" name="Rectangle 14"/>
          <p:cNvSpPr>
            <a:spLocks noChangeArrowheads="1"/>
          </p:cNvSpPr>
          <p:nvPr/>
        </p:nvSpPr>
        <p:spPr bwMode="auto">
          <a:xfrm>
            <a:off x="2235200" y="2336800"/>
            <a:ext cx="4940300" cy="609600"/>
          </a:xfrm>
          <a:prstGeom prst="rect">
            <a:avLst/>
          </a:prstGeom>
          <a:solidFill>
            <a:srgbClr val="FFED83"/>
          </a:solidFill>
          <a:ln w="9525">
            <a:noFill/>
            <a:miter lim="800000"/>
            <a:headEnd/>
            <a:tailEnd/>
          </a:ln>
        </p:spPr>
        <p:txBody>
          <a:bodyPr/>
          <a:lstStyle/>
          <a:p>
            <a:pPr algn="ctr" eaLnBrk="0" hangingPunct="0"/>
            <a:endParaRPr lang="cs-CZ"/>
          </a:p>
        </p:txBody>
      </p:sp>
      <p:sp>
        <p:nvSpPr>
          <p:cNvPr id="81935" name="Rectangle 15"/>
          <p:cNvSpPr>
            <a:spLocks noChangeArrowheads="1"/>
          </p:cNvSpPr>
          <p:nvPr/>
        </p:nvSpPr>
        <p:spPr bwMode="auto">
          <a:xfrm>
            <a:off x="5397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1936" name="Rectangle 16"/>
          <p:cNvSpPr>
            <a:spLocks noChangeArrowheads="1"/>
          </p:cNvSpPr>
          <p:nvPr/>
        </p:nvSpPr>
        <p:spPr bwMode="auto">
          <a:xfrm>
            <a:off x="42418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1937" name="Freeform 17"/>
          <p:cNvSpPr>
            <a:spLocks/>
          </p:cNvSpPr>
          <p:nvPr/>
        </p:nvSpPr>
        <p:spPr bwMode="auto">
          <a:xfrm>
            <a:off x="5397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1938" name="Freeform 18"/>
          <p:cNvSpPr>
            <a:spLocks/>
          </p:cNvSpPr>
          <p:nvPr/>
        </p:nvSpPr>
        <p:spPr bwMode="auto">
          <a:xfrm>
            <a:off x="42418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1939" name="Rectangle 19"/>
          <p:cNvSpPr>
            <a:spLocks noChangeArrowheads="1"/>
          </p:cNvSpPr>
          <p:nvPr/>
        </p:nvSpPr>
        <p:spPr bwMode="auto">
          <a:xfrm>
            <a:off x="30861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1940" name="Rectangle 20"/>
          <p:cNvSpPr>
            <a:spLocks noChangeArrowheads="1"/>
          </p:cNvSpPr>
          <p:nvPr/>
        </p:nvSpPr>
        <p:spPr bwMode="auto">
          <a:xfrm>
            <a:off x="6540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1941" name="Freeform 21"/>
          <p:cNvSpPr>
            <a:spLocks/>
          </p:cNvSpPr>
          <p:nvPr/>
        </p:nvSpPr>
        <p:spPr bwMode="auto">
          <a:xfrm>
            <a:off x="30861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1942" name="Freeform 22"/>
          <p:cNvSpPr>
            <a:spLocks/>
          </p:cNvSpPr>
          <p:nvPr/>
        </p:nvSpPr>
        <p:spPr bwMode="auto">
          <a:xfrm>
            <a:off x="6540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1943" name="Rectangle 23"/>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81944" name="Freeform 24"/>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1945" name="Freeform 25"/>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1946" name="Freeform 26"/>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1947" name="Freeform 27"/>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1948" name="Freeform 28"/>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1949" name="Freeform 29"/>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1950" name="Freeform 30"/>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1951" name="Freeform 31"/>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1952" name="Freeform 32"/>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1953" name="Freeform 33"/>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1954" name="Freeform 34"/>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1955" name="Freeform 35"/>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1956" name="Freeform 36"/>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1957" name="Freeform 37"/>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1958" name="Freeform 38"/>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1959" name="Freeform 39"/>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1960" name="Freeform 40"/>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1961" name="Freeform 41"/>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1962" name="Freeform 42"/>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1963" name="Freeform 43"/>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1964" name="Freeform 44"/>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1965" name="Freeform 45"/>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1966" name="Freeform 46"/>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1967" name="Freeform 47"/>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1968" name="Freeform 48"/>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1969" name="Freeform 49"/>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1970" name="Freeform 50"/>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1971" name="Freeform 51"/>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1972" name="Freeform 52"/>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1973" name="Freeform 53"/>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1974" name="Freeform 54"/>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1975" name="Freeform 55"/>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1976" name="Freeform 56"/>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1977" name="Freeform 57"/>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1978" name="Freeform 58"/>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1979" name="Freeform 59"/>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1980" name="Freeform 60"/>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1981" name="Freeform 61"/>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1982" name="Freeform 62"/>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1983" name="Freeform 63"/>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1984" name="Freeform 64"/>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1985" name="Freeform 65"/>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1986" name="Rectangle 66"/>
          <p:cNvSpPr>
            <a:spLocks noChangeArrowheads="1"/>
          </p:cNvSpPr>
          <p:nvPr/>
        </p:nvSpPr>
        <p:spPr bwMode="auto">
          <a:xfrm>
            <a:off x="33258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87" name="Rectangle 67"/>
          <p:cNvSpPr>
            <a:spLocks noChangeArrowheads="1"/>
          </p:cNvSpPr>
          <p:nvPr/>
        </p:nvSpPr>
        <p:spPr bwMode="auto">
          <a:xfrm>
            <a:off x="44561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88" name="Rectangle 68"/>
          <p:cNvSpPr>
            <a:spLocks noChangeArrowheads="1"/>
          </p:cNvSpPr>
          <p:nvPr/>
        </p:nvSpPr>
        <p:spPr bwMode="auto">
          <a:xfrm>
            <a:off x="5624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89" name="Rectangle 69"/>
          <p:cNvSpPr>
            <a:spLocks noChangeArrowheads="1"/>
          </p:cNvSpPr>
          <p:nvPr/>
        </p:nvSpPr>
        <p:spPr bwMode="auto">
          <a:xfrm>
            <a:off x="6767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0" name="Rectangle 70"/>
          <p:cNvSpPr>
            <a:spLocks noChangeArrowheads="1"/>
          </p:cNvSpPr>
          <p:nvPr/>
        </p:nvSpPr>
        <p:spPr bwMode="auto">
          <a:xfrm>
            <a:off x="33258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1" name="Rectangle 71"/>
          <p:cNvSpPr>
            <a:spLocks noChangeArrowheads="1"/>
          </p:cNvSpPr>
          <p:nvPr/>
        </p:nvSpPr>
        <p:spPr bwMode="auto">
          <a:xfrm>
            <a:off x="44561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2" name="Rectangle 72"/>
          <p:cNvSpPr>
            <a:spLocks noChangeArrowheads="1"/>
          </p:cNvSpPr>
          <p:nvPr/>
        </p:nvSpPr>
        <p:spPr bwMode="auto">
          <a:xfrm>
            <a:off x="5624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3" name="Rectangle 73"/>
          <p:cNvSpPr>
            <a:spLocks noChangeArrowheads="1"/>
          </p:cNvSpPr>
          <p:nvPr/>
        </p:nvSpPr>
        <p:spPr bwMode="auto">
          <a:xfrm>
            <a:off x="6767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4" name="Rectangle 74"/>
          <p:cNvSpPr>
            <a:spLocks noChangeArrowheads="1"/>
          </p:cNvSpPr>
          <p:nvPr/>
        </p:nvSpPr>
        <p:spPr bwMode="auto">
          <a:xfrm>
            <a:off x="33258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5" name="Rectangle 75"/>
          <p:cNvSpPr>
            <a:spLocks noChangeArrowheads="1"/>
          </p:cNvSpPr>
          <p:nvPr/>
        </p:nvSpPr>
        <p:spPr bwMode="auto">
          <a:xfrm>
            <a:off x="44561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6" name="Rectangle 76"/>
          <p:cNvSpPr>
            <a:spLocks noChangeArrowheads="1"/>
          </p:cNvSpPr>
          <p:nvPr/>
        </p:nvSpPr>
        <p:spPr bwMode="auto">
          <a:xfrm>
            <a:off x="5624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7" name="Rectangle 77"/>
          <p:cNvSpPr>
            <a:spLocks noChangeArrowheads="1"/>
          </p:cNvSpPr>
          <p:nvPr/>
        </p:nvSpPr>
        <p:spPr bwMode="auto">
          <a:xfrm>
            <a:off x="6767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8" name="Rectangle 78"/>
          <p:cNvSpPr>
            <a:spLocks noChangeArrowheads="1"/>
          </p:cNvSpPr>
          <p:nvPr/>
        </p:nvSpPr>
        <p:spPr bwMode="auto">
          <a:xfrm>
            <a:off x="3897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1999" name="Rectangle 79"/>
          <p:cNvSpPr>
            <a:spLocks noChangeArrowheads="1"/>
          </p:cNvSpPr>
          <p:nvPr/>
        </p:nvSpPr>
        <p:spPr bwMode="auto">
          <a:xfrm>
            <a:off x="5040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0" name="Rectangle 80"/>
          <p:cNvSpPr>
            <a:spLocks noChangeArrowheads="1"/>
          </p:cNvSpPr>
          <p:nvPr/>
        </p:nvSpPr>
        <p:spPr bwMode="auto">
          <a:xfrm>
            <a:off x="62087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1" name="Rectangle 81"/>
          <p:cNvSpPr>
            <a:spLocks noChangeArrowheads="1"/>
          </p:cNvSpPr>
          <p:nvPr/>
        </p:nvSpPr>
        <p:spPr bwMode="auto">
          <a:xfrm>
            <a:off x="3897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2" name="Rectangle 82"/>
          <p:cNvSpPr>
            <a:spLocks noChangeArrowheads="1"/>
          </p:cNvSpPr>
          <p:nvPr/>
        </p:nvSpPr>
        <p:spPr bwMode="auto">
          <a:xfrm>
            <a:off x="50022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3" name="Rectangle 83"/>
          <p:cNvSpPr>
            <a:spLocks noChangeArrowheads="1"/>
          </p:cNvSpPr>
          <p:nvPr/>
        </p:nvSpPr>
        <p:spPr bwMode="auto">
          <a:xfrm>
            <a:off x="6183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4" name="Rectangle 84"/>
          <p:cNvSpPr>
            <a:spLocks noChangeArrowheads="1"/>
          </p:cNvSpPr>
          <p:nvPr/>
        </p:nvSpPr>
        <p:spPr bwMode="auto">
          <a:xfrm>
            <a:off x="38973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5" name="Rectangle 85"/>
          <p:cNvSpPr>
            <a:spLocks noChangeArrowheads="1"/>
          </p:cNvSpPr>
          <p:nvPr/>
        </p:nvSpPr>
        <p:spPr bwMode="auto">
          <a:xfrm>
            <a:off x="50149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6" name="Rectangle 86"/>
          <p:cNvSpPr>
            <a:spLocks noChangeArrowheads="1"/>
          </p:cNvSpPr>
          <p:nvPr/>
        </p:nvSpPr>
        <p:spPr bwMode="auto">
          <a:xfrm>
            <a:off x="61706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2007" name="Rectangle 87"/>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2008" name="Rectangle 88"/>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82009" name="Rectangle 89"/>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82010" name="Rectangle 90"/>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2011" name="Rectangle 91"/>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2012" name="Rectangle 92"/>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2013" name="Rectangle 93"/>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2014" name="Rectangle 94"/>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2015" name="Rectangle 95"/>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2016" name="Rectangle 96"/>
          <p:cNvSpPr>
            <a:spLocks noChangeArrowheads="1"/>
          </p:cNvSpPr>
          <p:nvPr/>
        </p:nvSpPr>
        <p:spPr bwMode="auto">
          <a:xfrm>
            <a:off x="2354263" y="2741613"/>
            <a:ext cx="428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l</a:t>
            </a:r>
            <a:endParaRPr lang="en-US"/>
          </a:p>
        </p:txBody>
      </p:sp>
      <p:sp>
        <p:nvSpPr>
          <p:cNvPr id="82017" name="Rectangle 97"/>
          <p:cNvSpPr>
            <a:spLocks noChangeArrowheads="1"/>
          </p:cNvSpPr>
          <p:nvPr/>
        </p:nvSpPr>
        <p:spPr bwMode="auto">
          <a:xfrm>
            <a:off x="2392363" y="27416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a</a:t>
            </a:r>
            <a:endParaRPr lang="en-US"/>
          </a:p>
        </p:txBody>
      </p:sp>
      <p:sp>
        <p:nvSpPr>
          <p:cNvPr id="82018" name="Rectangle 98"/>
          <p:cNvSpPr>
            <a:spLocks noChangeArrowheads="1"/>
          </p:cNvSpPr>
          <p:nvPr/>
        </p:nvSpPr>
        <p:spPr bwMode="auto">
          <a:xfrm>
            <a:off x="24955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y</a:t>
            </a:r>
            <a:endParaRPr lang="en-US"/>
          </a:p>
        </p:txBody>
      </p:sp>
      <p:sp>
        <p:nvSpPr>
          <p:cNvPr id="82019" name="Rectangle 99"/>
          <p:cNvSpPr>
            <a:spLocks noChangeArrowheads="1"/>
          </p:cNvSpPr>
          <p:nvPr/>
        </p:nvSpPr>
        <p:spPr bwMode="auto">
          <a:xfrm>
            <a:off x="25971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e</a:t>
            </a:r>
            <a:endParaRPr lang="en-US"/>
          </a:p>
        </p:txBody>
      </p:sp>
      <p:sp>
        <p:nvSpPr>
          <p:cNvPr id="82020" name="Rectangle 100"/>
          <p:cNvSpPr>
            <a:spLocks noChangeArrowheads="1"/>
          </p:cNvSpPr>
          <p:nvPr/>
        </p:nvSpPr>
        <p:spPr bwMode="auto">
          <a:xfrm>
            <a:off x="2700338" y="27416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r</a:t>
            </a:r>
            <a:endParaRPr lang="en-US"/>
          </a:p>
        </p:txBody>
      </p:sp>
      <p:sp>
        <p:nvSpPr>
          <p:cNvPr id="82021" name="Rectangle 101"/>
          <p:cNvSpPr>
            <a:spLocks noChangeArrowheads="1"/>
          </p:cNvSpPr>
          <p:nvPr/>
        </p:nvSpPr>
        <p:spPr bwMode="auto">
          <a:xfrm>
            <a:off x="2762250" y="27416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 </a:t>
            </a:r>
            <a:endParaRPr lang="en-US"/>
          </a:p>
        </p:txBody>
      </p:sp>
      <p:sp>
        <p:nvSpPr>
          <p:cNvPr id="82022" name="Rectangle 102"/>
          <p:cNvSpPr>
            <a:spLocks noChangeArrowheads="1"/>
          </p:cNvSpPr>
          <p:nvPr/>
        </p:nvSpPr>
        <p:spPr bwMode="auto">
          <a:xfrm>
            <a:off x="2811463" y="27416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1</a:t>
            </a:r>
            <a:endParaRPr lang="en-US"/>
          </a:p>
        </p:txBody>
      </p:sp>
      <p:sp>
        <p:nvSpPr>
          <p:cNvPr id="82023" name="Freeform 103"/>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2024" name="Rectangle 104"/>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25" name="Rectangle 105"/>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26" name="Rectangle 106"/>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27" name="Rectangle 107"/>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28" name="Rectangle 108"/>
          <p:cNvSpPr>
            <a:spLocks noChangeArrowheads="1"/>
          </p:cNvSpPr>
          <p:nvPr/>
        </p:nvSpPr>
        <p:spPr bwMode="auto">
          <a:xfrm>
            <a:off x="33147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2029" name="Rectangle 109"/>
          <p:cNvSpPr>
            <a:spLocks noChangeArrowheads="1"/>
          </p:cNvSpPr>
          <p:nvPr/>
        </p:nvSpPr>
        <p:spPr bwMode="auto">
          <a:xfrm>
            <a:off x="44704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2030" name="Rectangle 110"/>
          <p:cNvSpPr>
            <a:spLocks noChangeArrowheads="1"/>
          </p:cNvSpPr>
          <p:nvPr/>
        </p:nvSpPr>
        <p:spPr bwMode="auto">
          <a:xfrm>
            <a:off x="5626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2031" name="Rectangle 111"/>
          <p:cNvSpPr>
            <a:spLocks noChangeArrowheads="1"/>
          </p:cNvSpPr>
          <p:nvPr/>
        </p:nvSpPr>
        <p:spPr bwMode="auto">
          <a:xfrm>
            <a:off x="6769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2032" name="Rectangle 112"/>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33" name="Rectangle 113"/>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34" name="Rectangle 114"/>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35" name="Rectangle 115"/>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36" name="Rectangle 116"/>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37" name="Rectangle 117"/>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38" name="Rectangle 118"/>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39" name="Rectangle 119"/>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0" name="Rectangle 120"/>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1" name="Rectangle 121"/>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2" name="Rectangle 122"/>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3" name="Rectangle 123"/>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4" name="Rectangle 124"/>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5" name="Rectangle 125"/>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6" name="Rectangle 126"/>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7" name="Rectangle 127"/>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8" name="Rectangle 128"/>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49" name="Rectangle 129"/>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50" name="Rectangle 130"/>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51" name="Rectangle 131"/>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52" name="Rectangle 132"/>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2053" name="Text Box 133"/>
          <p:cNvSpPr txBox="1">
            <a:spLocks noChangeArrowheads="1"/>
          </p:cNvSpPr>
          <p:nvPr/>
        </p:nvSpPr>
        <p:spPr bwMode="auto">
          <a:xfrm>
            <a:off x="133350" y="2346325"/>
            <a:ext cx="1993900" cy="1187450"/>
          </a:xfrm>
          <a:prstGeom prst="rect">
            <a:avLst/>
          </a:prstGeom>
          <a:noFill/>
          <a:ln w="9525">
            <a:noFill/>
            <a:miter lim="800000"/>
            <a:headEnd/>
            <a:tailEnd/>
          </a:ln>
        </p:spPr>
        <p:txBody>
          <a:bodyPr wrap="none">
            <a:spAutoFit/>
          </a:bodyPr>
          <a:lstStyle/>
          <a:p>
            <a:pPr algn="ctr" eaLnBrk="0" hangingPunct="0"/>
            <a:r>
              <a:rPr lang="en-US"/>
              <a:t>dig more holes</a:t>
            </a:r>
          </a:p>
          <a:p>
            <a:pPr algn="ctr" eaLnBrk="0" hangingPunct="0"/>
            <a:r>
              <a:rPr lang="en-US">
                <a:solidFill>
                  <a:srgbClr val="FF0000"/>
                </a:solidFill>
              </a:rPr>
              <a:t>offset</a:t>
            </a:r>
            <a:endParaRPr lang="en-US"/>
          </a:p>
          <a:p>
            <a:pPr algn="ctr" eaLnBrk="0" hangingPunct="0"/>
            <a:r>
              <a:rPr lang="en-US"/>
              <a:t>&amp; </a:t>
            </a:r>
            <a:r>
              <a:rPr lang="en-US">
                <a:solidFill>
                  <a:srgbClr val="FF0000"/>
                </a:solidFill>
              </a:rPr>
              <a:t>overlapping</a:t>
            </a:r>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82947" name="Freeform 3"/>
          <p:cNvSpPr>
            <a:spLocks/>
          </p:cNvSpPr>
          <p:nvPr/>
        </p:nvSpPr>
        <p:spPr bwMode="auto">
          <a:xfrm>
            <a:off x="7086600" y="5372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2948" name="Freeform 4"/>
          <p:cNvSpPr>
            <a:spLocks/>
          </p:cNvSpPr>
          <p:nvPr/>
        </p:nvSpPr>
        <p:spPr bwMode="auto">
          <a:xfrm>
            <a:off x="7086600" y="5245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2949" name="Rectangle 5"/>
          <p:cNvSpPr>
            <a:spLocks noChangeArrowheads="1"/>
          </p:cNvSpPr>
          <p:nvPr/>
        </p:nvSpPr>
        <p:spPr bwMode="auto">
          <a:xfrm>
            <a:off x="2235200" y="2832100"/>
            <a:ext cx="4940300" cy="1282700"/>
          </a:xfrm>
          <a:prstGeom prst="rect">
            <a:avLst/>
          </a:prstGeom>
          <a:solidFill>
            <a:srgbClr val="084B92"/>
          </a:solidFill>
          <a:ln w="9525">
            <a:noFill/>
            <a:miter lim="800000"/>
            <a:headEnd/>
            <a:tailEnd/>
          </a:ln>
        </p:spPr>
        <p:txBody>
          <a:bodyPr/>
          <a:lstStyle/>
          <a:p>
            <a:pPr algn="ctr" eaLnBrk="0" hangingPunct="0"/>
            <a:endParaRPr lang="cs-CZ"/>
          </a:p>
        </p:txBody>
      </p:sp>
      <p:sp>
        <p:nvSpPr>
          <p:cNvPr id="82950" name="Rectangle 6"/>
          <p:cNvSpPr>
            <a:spLocks noChangeArrowheads="1"/>
          </p:cNvSpPr>
          <p:nvPr/>
        </p:nvSpPr>
        <p:spPr bwMode="auto">
          <a:xfrm>
            <a:off x="6159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2951" name="Rectangle 7"/>
          <p:cNvSpPr>
            <a:spLocks noChangeArrowheads="1"/>
          </p:cNvSpPr>
          <p:nvPr/>
        </p:nvSpPr>
        <p:spPr bwMode="auto">
          <a:xfrm>
            <a:off x="50165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2952" name="Freeform 8"/>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2953" name="Freeform 9"/>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2954" name="Rectangle 10"/>
          <p:cNvSpPr>
            <a:spLocks noChangeArrowheads="1"/>
          </p:cNvSpPr>
          <p:nvPr/>
        </p:nvSpPr>
        <p:spPr bwMode="auto">
          <a:xfrm>
            <a:off x="3860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2955" name="Rectangle 11"/>
          <p:cNvSpPr>
            <a:spLocks noChangeArrowheads="1"/>
          </p:cNvSpPr>
          <p:nvPr/>
        </p:nvSpPr>
        <p:spPr bwMode="auto">
          <a:xfrm>
            <a:off x="2717800" y="2946400"/>
            <a:ext cx="508000" cy="927100"/>
          </a:xfrm>
          <a:prstGeom prst="rect">
            <a:avLst/>
          </a:prstGeom>
          <a:solidFill>
            <a:schemeClr val="folHlink"/>
          </a:solidFill>
          <a:ln w="9525">
            <a:noFill/>
            <a:miter lim="800000"/>
            <a:headEnd/>
            <a:tailEnd/>
          </a:ln>
        </p:spPr>
        <p:txBody>
          <a:bodyPr/>
          <a:lstStyle/>
          <a:p>
            <a:pPr algn="ctr" eaLnBrk="0" hangingPunct="0"/>
            <a:endParaRPr lang="cs-CZ"/>
          </a:p>
        </p:txBody>
      </p:sp>
      <p:sp>
        <p:nvSpPr>
          <p:cNvPr id="82956" name="Freeform 12"/>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2957" name="Freeform 13"/>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2958" name="Rectangle 14"/>
          <p:cNvSpPr>
            <a:spLocks noChangeArrowheads="1"/>
          </p:cNvSpPr>
          <p:nvPr/>
        </p:nvSpPr>
        <p:spPr bwMode="auto">
          <a:xfrm>
            <a:off x="2235200" y="2336800"/>
            <a:ext cx="4940300" cy="609600"/>
          </a:xfrm>
          <a:prstGeom prst="rect">
            <a:avLst/>
          </a:prstGeom>
          <a:solidFill>
            <a:srgbClr val="FFED83"/>
          </a:solidFill>
          <a:ln w="9525">
            <a:noFill/>
            <a:miter lim="800000"/>
            <a:headEnd/>
            <a:tailEnd/>
          </a:ln>
        </p:spPr>
        <p:txBody>
          <a:bodyPr/>
          <a:lstStyle/>
          <a:p>
            <a:pPr algn="ctr" eaLnBrk="0" hangingPunct="0"/>
            <a:endParaRPr lang="cs-CZ"/>
          </a:p>
        </p:txBody>
      </p:sp>
      <p:sp>
        <p:nvSpPr>
          <p:cNvPr id="82959" name="Rectangle 15"/>
          <p:cNvSpPr>
            <a:spLocks noChangeArrowheads="1"/>
          </p:cNvSpPr>
          <p:nvPr/>
        </p:nvSpPr>
        <p:spPr bwMode="auto">
          <a:xfrm>
            <a:off x="5397500" y="2349500"/>
            <a:ext cx="508000" cy="939800"/>
          </a:xfrm>
          <a:prstGeom prst="rect">
            <a:avLst/>
          </a:prstGeom>
          <a:solidFill>
            <a:schemeClr val="folHlink"/>
          </a:solidFill>
          <a:ln w="9525">
            <a:noFill/>
            <a:miter lim="800000"/>
            <a:headEnd/>
            <a:tailEnd/>
          </a:ln>
        </p:spPr>
        <p:txBody>
          <a:bodyPr/>
          <a:lstStyle/>
          <a:p>
            <a:pPr algn="ctr" eaLnBrk="0" hangingPunct="0"/>
            <a:endParaRPr lang="cs-CZ"/>
          </a:p>
        </p:txBody>
      </p:sp>
      <p:sp>
        <p:nvSpPr>
          <p:cNvPr id="82960" name="Rectangle 16"/>
          <p:cNvSpPr>
            <a:spLocks noChangeArrowheads="1"/>
          </p:cNvSpPr>
          <p:nvPr/>
        </p:nvSpPr>
        <p:spPr bwMode="auto">
          <a:xfrm>
            <a:off x="4241800" y="2349500"/>
            <a:ext cx="508000" cy="939800"/>
          </a:xfrm>
          <a:prstGeom prst="rect">
            <a:avLst/>
          </a:prstGeom>
          <a:solidFill>
            <a:schemeClr val="folHlink"/>
          </a:solidFill>
          <a:ln w="9525">
            <a:noFill/>
            <a:miter lim="800000"/>
            <a:headEnd/>
            <a:tailEnd/>
          </a:ln>
        </p:spPr>
        <p:txBody>
          <a:bodyPr/>
          <a:lstStyle/>
          <a:p>
            <a:pPr algn="ctr" eaLnBrk="0" hangingPunct="0"/>
            <a:endParaRPr lang="cs-CZ"/>
          </a:p>
        </p:txBody>
      </p:sp>
      <p:sp>
        <p:nvSpPr>
          <p:cNvPr id="82961" name="Freeform 17"/>
          <p:cNvSpPr>
            <a:spLocks/>
          </p:cNvSpPr>
          <p:nvPr/>
        </p:nvSpPr>
        <p:spPr bwMode="auto">
          <a:xfrm>
            <a:off x="5397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2962" name="Freeform 18"/>
          <p:cNvSpPr>
            <a:spLocks/>
          </p:cNvSpPr>
          <p:nvPr/>
        </p:nvSpPr>
        <p:spPr bwMode="auto">
          <a:xfrm>
            <a:off x="42418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2963" name="Rectangle 19"/>
          <p:cNvSpPr>
            <a:spLocks noChangeArrowheads="1"/>
          </p:cNvSpPr>
          <p:nvPr/>
        </p:nvSpPr>
        <p:spPr bwMode="auto">
          <a:xfrm>
            <a:off x="3086100" y="2349500"/>
            <a:ext cx="508000" cy="939800"/>
          </a:xfrm>
          <a:prstGeom prst="rect">
            <a:avLst/>
          </a:prstGeom>
          <a:solidFill>
            <a:schemeClr val="folHlink"/>
          </a:solidFill>
          <a:ln w="9525">
            <a:noFill/>
            <a:miter lim="800000"/>
            <a:headEnd/>
            <a:tailEnd/>
          </a:ln>
        </p:spPr>
        <p:txBody>
          <a:bodyPr/>
          <a:lstStyle/>
          <a:p>
            <a:pPr algn="ctr" eaLnBrk="0" hangingPunct="0"/>
            <a:endParaRPr lang="cs-CZ"/>
          </a:p>
        </p:txBody>
      </p:sp>
      <p:sp>
        <p:nvSpPr>
          <p:cNvPr id="82964" name="Rectangle 20"/>
          <p:cNvSpPr>
            <a:spLocks noChangeArrowheads="1"/>
          </p:cNvSpPr>
          <p:nvPr/>
        </p:nvSpPr>
        <p:spPr bwMode="auto">
          <a:xfrm>
            <a:off x="6540500" y="2349500"/>
            <a:ext cx="508000" cy="939800"/>
          </a:xfrm>
          <a:prstGeom prst="rect">
            <a:avLst/>
          </a:prstGeom>
          <a:solidFill>
            <a:schemeClr val="folHlink"/>
          </a:solidFill>
          <a:ln w="9525">
            <a:noFill/>
            <a:miter lim="800000"/>
            <a:headEnd/>
            <a:tailEnd/>
          </a:ln>
        </p:spPr>
        <p:txBody>
          <a:bodyPr/>
          <a:lstStyle/>
          <a:p>
            <a:pPr algn="ctr" eaLnBrk="0" hangingPunct="0"/>
            <a:endParaRPr lang="cs-CZ"/>
          </a:p>
        </p:txBody>
      </p:sp>
      <p:sp>
        <p:nvSpPr>
          <p:cNvPr id="82965" name="Freeform 21"/>
          <p:cNvSpPr>
            <a:spLocks/>
          </p:cNvSpPr>
          <p:nvPr/>
        </p:nvSpPr>
        <p:spPr bwMode="auto">
          <a:xfrm>
            <a:off x="30861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2966" name="Freeform 22"/>
          <p:cNvSpPr>
            <a:spLocks/>
          </p:cNvSpPr>
          <p:nvPr/>
        </p:nvSpPr>
        <p:spPr bwMode="auto">
          <a:xfrm>
            <a:off x="6540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2967" name="Rectangle 23"/>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82968" name="Freeform 24"/>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2969" name="Freeform 25"/>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2970" name="Freeform 26"/>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2971" name="Freeform 27"/>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2972" name="Freeform 28"/>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2973" name="Freeform 29"/>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2974" name="Freeform 30"/>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2975" name="Freeform 31"/>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2976" name="Freeform 32"/>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2977" name="Freeform 33"/>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2978" name="Freeform 34"/>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2979" name="Freeform 35"/>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2980" name="Freeform 36"/>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2981" name="Freeform 37"/>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2982" name="Freeform 38"/>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2983" name="Freeform 39"/>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2984" name="Freeform 40"/>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2985" name="Freeform 41"/>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2986" name="Freeform 42"/>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2987" name="Freeform 43"/>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2988" name="Freeform 44"/>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2989" name="Freeform 45"/>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2990" name="Freeform 46"/>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2991" name="Freeform 47"/>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2992" name="Freeform 48"/>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2993" name="Freeform 49"/>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2994" name="Freeform 50"/>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2995" name="Freeform 51"/>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2996" name="Freeform 52"/>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2997" name="Freeform 53"/>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2998" name="Freeform 54"/>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2999" name="Freeform 55"/>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3000" name="Freeform 56"/>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3001" name="Freeform 57"/>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3002" name="Freeform 58"/>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3003" name="Freeform 59"/>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3004" name="Freeform 60"/>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3005" name="Freeform 61"/>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3006" name="Freeform 62"/>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3007" name="Freeform 63"/>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3008" name="Freeform 64"/>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3009" name="Freeform 65"/>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3010" name="Rectangle 66"/>
          <p:cNvSpPr>
            <a:spLocks noChangeArrowheads="1"/>
          </p:cNvSpPr>
          <p:nvPr/>
        </p:nvSpPr>
        <p:spPr bwMode="auto">
          <a:xfrm>
            <a:off x="33258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1" name="Rectangle 67"/>
          <p:cNvSpPr>
            <a:spLocks noChangeArrowheads="1"/>
          </p:cNvSpPr>
          <p:nvPr/>
        </p:nvSpPr>
        <p:spPr bwMode="auto">
          <a:xfrm>
            <a:off x="44561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2" name="Rectangle 68"/>
          <p:cNvSpPr>
            <a:spLocks noChangeArrowheads="1"/>
          </p:cNvSpPr>
          <p:nvPr/>
        </p:nvSpPr>
        <p:spPr bwMode="auto">
          <a:xfrm>
            <a:off x="5624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3" name="Rectangle 69"/>
          <p:cNvSpPr>
            <a:spLocks noChangeArrowheads="1"/>
          </p:cNvSpPr>
          <p:nvPr/>
        </p:nvSpPr>
        <p:spPr bwMode="auto">
          <a:xfrm>
            <a:off x="6767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4" name="Rectangle 70"/>
          <p:cNvSpPr>
            <a:spLocks noChangeArrowheads="1"/>
          </p:cNvSpPr>
          <p:nvPr/>
        </p:nvSpPr>
        <p:spPr bwMode="auto">
          <a:xfrm>
            <a:off x="33258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5" name="Rectangle 71"/>
          <p:cNvSpPr>
            <a:spLocks noChangeArrowheads="1"/>
          </p:cNvSpPr>
          <p:nvPr/>
        </p:nvSpPr>
        <p:spPr bwMode="auto">
          <a:xfrm>
            <a:off x="44561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6" name="Rectangle 72"/>
          <p:cNvSpPr>
            <a:spLocks noChangeArrowheads="1"/>
          </p:cNvSpPr>
          <p:nvPr/>
        </p:nvSpPr>
        <p:spPr bwMode="auto">
          <a:xfrm>
            <a:off x="5624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7" name="Rectangle 73"/>
          <p:cNvSpPr>
            <a:spLocks noChangeArrowheads="1"/>
          </p:cNvSpPr>
          <p:nvPr/>
        </p:nvSpPr>
        <p:spPr bwMode="auto">
          <a:xfrm>
            <a:off x="6767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8" name="Rectangle 74"/>
          <p:cNvSpPr>
            <a:spLocks noChangeArrowheads="1"/>
          </p:cNvSpPr>
          <p:nvPr/>
        </p:nvSpPr>
        <p:spPr bwMode="auto">
          <a:xfrm>
            <a:off x="33258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19" name="Rectangle 75"/>
          <p:cNvSpPr>
            <a:spLocks noChangeArrowheads="1"/>
          </p:cNvSpPr>
          <p:nvPr/>
        </p:nvSpPr>
        <p:spPr bwMode="auto">
          <a:xfrm>
            <a:off x="44561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0" name="Rectangle 76"/>
          <p:cNvSpPr>
            <a:spLocks noChangeArrowheads="1"/>
          </p:cNvSpPr>
          <p:nvPr/>
        </p:nvSpPr>
        <p:spPr bwMode="auto">
          <a:xfrm>
            <a:off x="5624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1" name="Rectangle 77"/>
          <p:cNvSpPr>
            <a:spLocks noChangeArrowheads="1"/>
          </p:cNvSpPr>
          <p:nvPr/>
        </p:nvSpPr>
        <p:spPr bwMode="auto">
          <a:xfrm>
            <a:off x="6767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2" name="Rectangle 78"/>
          <p:cNvSpPr>
            <a:spLocks noChangeArrowheads="1"/>
          </p:cNvSpPr>
          <p:nvPr/>
        </p:nvSpPr>
        <p:spPr bwMode="auto">
          <a:xfrm>
            <a:off x="3897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3" name="Rectangle 79"/>
          <p:cNvSpPr>
            <a:spLocks noChangeArrowheads="1"/>
          </p:cNvSpPr>
          <p:nvPr/>
        </p:nvSpPr>
        <p:spPr bwMode="auto">
          <a:xfrm>
            <a:off x="5040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4" name="Rectangle 80"/>
          <p:cNvSpPr>
            <a:spLocks noChangeArrowheads="1"/>
          </p:cNvSpPr>
          <p:nvPr/>
        </p:nvSpPr>
        <p:spPr bwMode="auto">
          <a:xfrm>
            <a:off x="62087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5" name="Rectangle 81"/>
          <p:cNvSpPr>
            <a:spLocks noChangeArrowheads="1"/>
          </p:cNvSpPr>
          <p:nvPr/>
        </p:nvSpPr>
        <p:spPr bwMode="auto">
          <a:xfrm>
            <a:off x="3897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6" name="Rectangle 82"/>
          <p:cNvSpPr>
            <a:spLocks noChangeArrowheads="1"/>
          </p:cNvSpPr>
          <p:nvPr/>
        </p:nvSpPr>
        <p:spPr bwMode="auto">
          <a:xfrm>
            <a:off x="50022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7" name="Rectangle 83"/>
          <p:cNvSpPr>
            <a:spLocks noChangeArrowheads="1"/>
          </p:cNvSpPr>
          <p:nvPr/>
        </p:nvSpPr>
        <p:spPr bwMode="auto">
          <a:xfrm>
            <a:off x="6183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8" name="Rectangle 84"/>
          <p:cNvSpPr>
            <a:spLocks noChangeArrowheads="1"/>
          </p:cNvSpPr>
          <p:nvPr/>
        </p:nvSpPr>
        <p:spPr bwMode="auto">
          <a:xfrm>
            <a:off x="38973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29" name="Rectangle 85"/>
          <p:cNvSpPr>
            <a:spLocks noChangeArrowheads="1"/>
          </p:cNvSpPr>
          <p:nvPr/>
        </p:nvSpPr>
        <p:spPr bwMode="auto">
          <a:xfrm>
            <a:off x="50149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30" name="Rectangle 86"/>
          <p:cNvSpPr>
            <a:spLocks noChangeArrowheads="1"/>
          </p:cNvSpPr>
          <p:nvPr/>
        </p:nvSpPr>
        <p:spPr bwMode="auto">
          <a:xfrm>
            <a:off x="61706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3031" name="Rectangle 87"/>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3032" name="Rectangle 88"/>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83033" name="Rectangle 89"/>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83034" name="Rectangle 90"/>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3035" name="Rectangle 91"/>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3036" name="Rectangle 92"/>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3037" name="Rectangle 93"/>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3038" name="Rectangle 94"/>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3039" name="Rectangle 95"/>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3040" name="Rectangle 96"/>
          <p:cNvSpPr>
            <a:spLocks noChangeArrowheads="1"/>
          </p:cNvSpPr>
          <p:nvPr/>
        </p:nvSpPr>
        <p:spPr bwMode="auto">
          <a:xfrm>
            <a:off x="2354263" y="2741613"/>
            <a:ext cx="428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l</a:t>
            </a:r>
            <a:endParaRPr lang="en-US"/>
          </a:p>
        </p:txBody>
      </p:sp>
      <p:sp>
        <p:nvSpPr>
          <p:cNvPr id="83041" name="Rectangle 97"/>
          <p:cNvSpPr>
            <a:spLocks noChangeArrowheads="1"/>
          </p:cNvSpPr>
          <p:nvPr/>
        </p:nvSpPr>
        <p:spPr bwMode="auto">
          <a:xfrm>
            <a:off x="2392363" y="27416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a</a:t>
            </a:r>
            <a:endParaRPr lang="en-US"/>
          </a:p>
        </p:txBody>
      </p:sp>
      <p:sp>
        <p:nvSpPr>
          <p:cNvPr id="83042" name="Rectangle 98"/>
          <p:cNvSpPr>
            <a:spLocks noChangeArrowheads="1"/>
          </p:cNvSpPr>
          <p:nvPr/>
        </p:nvSpPr>
        <p:spPr bwMode="auto">
          <a:xfrm>
            <a:off x="24955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y</a:t>
            </a:r>
            <a:endParaRPr lang="en-US"/>
          </a:p>
        </p:txBody>
      </p:sp>
      <p:sp>
        <p:nvSpPr>
          <p:cNvPr id="83043" name="Rectangle 99"/>
          <p:cNvSpPr>
            <a:spLocks noChangeArrowheads="1"/>
          </p:cNvSpPr>
          <p:nvPr/>
        </p:nvSpPr>
        <p:spPr bwMode="auto">
          <a:xfrm>
            <a:off x="25971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e</a:t>
            </a:r>
            <a:endParaRPr lang="en-US"/>
          </a:p>
        </p:txBody>
      </p:sp>
      <p:sp>
        <p:nvSpPr>
          <p:cNvPr id="83044" name="Rectangle 100"/>
          <p:cNvSpPr>
            <a:spLocks noChangeArrowheads="1"/>
          </p:cNvSpPr>
          <p:nvPr/>
        </p:nvSpPr>
        <p:spPr bwMode="auto">
          <a:xfrm>
            <a:off x="2700338" y="27416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r</a:t>
            </a:r>
            <a:endParaRPr lang="en-US"/>
          </a:p>
        </p:txBody>
      </p:sp>
      <p:sp>
        <p:nvSpPr>
          <p:cNvPr id="83045" name="Rectangle 101"/>
          <p:cNvSpPr>
            <a:spLocks noChangeArrowheads="1"/>
          </p:cNvSpPr>
          <p:nvPr/>
        </p:nvSpPr>
        <p:spPr bwMode="auto">
          <a:xfrm>
            <a:off x="2762250" y="27416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 </a:t>
            </a:r>
            <a:endParaRPr lang="en-US"/>
          </a:p>
        </p:txBody>
      </p:sp>
      <p:sp>
        <p:nvSpPr>
          <p:cNvPr id="83046" name="Rectangle 102"/>
          <p:cNvSpPr>
            <a:spLocks noChangeArrowheads="1"/>
          </p:cNvSpPr>
          <p:nvPr/>
        </p:nvSpPr>
        <p:spPr bwMode="auto">
          <a:xfrm>
            <a:off x="2811463" y="27416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1</a:t>
            </a:r>
            <a:endParaRPr lang="en-US"/>
          </a:p>
        </p:txBody>
      </p:sp>
      <p:sp>
        <p:nvSpPr>
          <p:cNvPr id="83047" name="Freeform 103"/>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3048" name="Rectangle 104"/>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49" name="Rectangle 105"/>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50" name="Rectangle 106"/>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51" name="Rectangle 107"/>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52" name="Rectangle 108"/>
          <p:cNvSpPr>
            <a:spLocks noChangeArrowheads="1"/>
          </p:cNvSpPr>
          <p:nvPr/>
        </p:nvSpPr>
        <p:spPr bwMode="auto">
          <a:xfrm>
            <a:off x="33147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3053" name="Rectangle 109"/>
          <p:cNvSpPr>
            <a:spLocks noChangeArrowheads="1"/>
          </p:cNvSpPr>
          <p:nvPr/>
        </p:nvSpPr>
        <p:spPr bwMode="auto">
          <a:xfrm>
            <a:off x="44704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3054" name="Rectangle 110"/>
          <p:cNvSpPr>
            <a:spLocks noChangeArrowheads="1"/>
          </p:cNvSpPr>
          <p:nvPr/>
        </p:nvSpPr>
        <p:spPr bwMode="auto">
          <a:xfrm>
            <a:off x="5626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3055" name="Rectangle 111"/>
          <p:cNvSpPr>
            <a:spLocks noChangeArrowheads="1"/>
          </p:cNvSpPr>
          <p:nvPr/>
        </p:nvSpPr>
        <p:spPr bwMode="auto">
          <a:xfrm>
            <a:off x="6769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3056" name="Rectangle 112"/>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57" name="Rectangle 113"/>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58" name="Rectangle 114"/>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59" name="Rectangle 115"/>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0" name="Rectangle 116"/>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1" name="Rectangle 117"/>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2" name="Rectangle 118"/>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3" name="Rectangle 119"/>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4" name="Rectangle 120"/>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5" name="Rectangle 121"/>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6" name="Rectangle 122"/>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7" name="Rectangle 123"/>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8" name="Rectangle 124"/>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69" name="Rectangle 125"/>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0" name="Rectangle 126"/>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1" name="Rectangle 127"/>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2" name="Rectangle 128"/>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3" name="Rectangle 129"/>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4" name="Rectangle 130"/>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5" name="Rectangle 131"/>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6" name="Rectangle 132"/>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3077" name="Text Box 133"/>
          <p:cNvSpPr txBox="1">
            <a:spLocks noChangeArrowheads="1"/>
          </p:cNvSpPr>
          <p:nvPr/>
        </p:nvSpPr>
        <p:spPr bwMode="auto">
          <a:xfrm>
            <a:off x="574675" y="2438400"/>
            <a:ext cx="1112838" cy="457200"/>
          </a:xfrm>
          <a:prstGeom prst="rect">
            <a:avLst/>
          </a:prstGeom>
          <a:noFill/>
          <a:ln w="9525">
            <a:noFill/>
            <a:miter lim="800000"/>
            <a:headEnd/>
            <a:tailEnd/>
          </a:ln>
        </p:spPr>
        <p:txBody>
          <a:bodyPr wrap="none">
            <a:spAutoFit/>
          </a:bodyPr>
          <a:lstStyle/>
          <a:p>
            <a:pPr algn="ctr" eaLnBrk="0" hangingPunct="0"/>
            <a:r>
              <a:rPr lang="en-US"/>
              <a:t>backfill</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wave.n=1.f=0.27.gif" descr="/Users/stevenj/Documents/Work/Presentations/Tutorial/wave.n=1.f=0.27.gif">
            <a:hlinkClick r:id="" action="ppaction://media"/>
          </p:cNvPr>
          <p:cNvPicPr>
            <a:picLocks noRot="1" noChangeAspect="1" noChangeArrowheads="1"/>
          </p:cNvPicPr>
          <p:nvPr>
            <a:quickTimeFile r:link="rId1"/>
          </p:nvPr>
        </p:nvPicPr>
        <p:blipFill>
          <a:blip r:embed="rId3"/>
          <a:srcRect/>
          <a:stretch>
            <a:fillRect/>
          </a:stretch>
        </p:blipFill>
        <p:spPr bwMode="auto">
          <a:xfrm>
            <a:off x="1438275" y="1471613"/>
            <a:ext cx="7645400" cy="3835400"/>
          </a:xfrm>
          <a:prstGeom prst="rect">
            <a:avLst/>
          </a:prstGeom>
          <a:noFill/>
          <a:ln w="9525">
            <a:noFill/>
            <a:miter lim="800000"/>
            <a:headEnd/>
            <a:tailEnd/>
          </a:ln>
        </p:spPr>
      </p:pic>
      <p:sp>
        <p:nvSpPr>
          <p:cNvPr id="44035" name="Rectangle 3"/>
          <p:cNvSpPr>
            <a:spLocks noGrp="1" noChangeArrowheads="1"/>
          </p:cNvSpPr>
          <p:nvPr>
            <p:ph type="title"/>
          </p:nvPr>
        </p:nvSpPr>
        <p:spPr>
          <a:xfrm>
            <a:off x="3962400" y="76200"/>
            <a:ext cx="5105400" cy="838200"/>
          </a:xfrm>
        </p:spPr>
        <p:txBody>
          <a:bodyPr/>
          <a:lstStyle/>
          <a:p>
            <a:r>
              <a:rPr lang="en-US" smtClean="0">
                <a:ea typeface="ＭＳ Ｐゴシック" charset="-128"/>
              </a:rPr>
              <a:t>…Waves Can Scatter</a:t>
            </a:r>
          </a:p>
        </p:txBody>
      </p:sp>
      <p:grpSp>
        <p:nvGrpSpPr>
          <p:cNvPr id="44036" name="Group 4"/>
          <p:cNvGrpSpPr>
            <a:grpSpLocks/>
          </p:cNvGrpSpPr>
          <p:nvPr/>
        </p:nvGrpSpPr>
        <p:grpSpPr bwMode="auto">
          <a:xfrm>
            <a:off x="76200" y="3048000"/>
            <a:ext cx="1295400" cy="590550"/>
            <a:chOff x="96" y="1920"/>
            <a:chExt cx="816" cy="372"/>
          </a:xfrm>
        </p:grpSpPr>
        <p:sp>
          <p:nvSpPr>
            <p:cNvPr id="44044" name="Rectangle 5"/>
            <p:cNvSpPr>
              <a:spLocks noChangeArrowheads="1"/>
            </p:cNvSpPr>
            <p:nvPr/>
          </p:nvSpPr>
          <p:spPr bwMode="auto">
            <a:xfrm>
              <a:off x="96" y="2009"/>
              <a:ext cx="576"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44045" name="AutoShape 6"/>
            <p:cNvSpPr>
              <a:spLocks noChangeArrowheads="1"/>
            </p:cNvSpPr>
            <p:nvPr/>
          </p:nvSpPr>
          <p:spPr bwMode="auto">
            <a:xfrm rot="5400000">
              <a:off x="583" y="2009"/>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44046" name="Oval 7"/>
            <p:cNvSpPr>
              <a:spLocks noChangeArrowheads="1"/>
            </p:cNvSpPr>
            <p:nvPr/>
          </p:nvSpPr>
          <p:spPr bwMode="auto">
            <a:xfrm>
              <a:off x="818" y="1924"/>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44037" name="Text Box 8"/>
          <p:cNvSpPr txBox="1">
            <a:spLocks noChangeArrowheads="1"/>
          </p:cNvSpPr>
          <p:nvPr/>
        </p:nvSpPr>
        <p:spPr bwMode="auto">
          <a:xfrm>
            <a:off x="4876800" y="892175"/>
            <a:ext cx="3883025" cy="396875"/>
          </a:xfrm>
          <a:prstGeom prst="rect">
            <a:avLst/>
          </a:prstGeom>
          <a:noFill/>
          <a:ln w="9525">
            <a:noFill/>
            <a:miter lim="800000"/>
            <a:headEnd/>
            <a:tailEnd/>
          </a:ln>
        </p:spPr>
        <p:txBody>
          <a:bodyPr wrap="none">
            <a:spAutoFit/>
          </a:bodyPr>
          <a:lstStyle/>
          <a:p>
            <a:pPr eaLnBrk="0" hangingPunct="0"/>
            <a:r>
              <a:rPr lang="en-US" sz="2000">
                <a:solidFill>
                  <a:schemeClr val="accent2"/>
                </a:solidFill>
              </a:rPr>
              <a:t>here:</a:t>
            </a:r>
            <a:r>
              <a:rPr lang="en-US" sz="2000"/>
              <a:t> a little circular speck of silicon</a:t>
            </a:r>
          </a:p>
        </p:txBody>
      </p:sp>
      <p:pic>
        <p:nvPicPr>
          <p:cNvPr id="44038" name="Picture 9"/>
          <p:cNvPicPr>
            <a:picLocks noChangeAspect="1" noChangeArrowheads="1"/>
          </p:cNvPicPr>
          <p:nvPr/>
        </p:nvPicPr>
        <p:blipFill>
          <a:blip r:embed="rId4"/>
          <a:srcRect/>
          <a:stretch>
            <a:fillRect/>
          </a:stretch>
        </p:blipFill>
        <p:spPr bwMode="auto">
          <a:xfrm>
            <a:off x="109538" y="4762500"/>
            <a:ext cx="1303337" cy="1981200"/>
          </a:xfrm>
          <a:prstGeom prst="rect">
            <a:avLst/>
          </a:prstGeom>
          <a:noFill/>
          <a:ln w="9525">
            <a:noFill/>
            <a:miter lim="800000"/>
            <a:headEnd/>
            <a:tailEnd/>
          </a:ln>
        </p:spPr>
      </p:pic>
      <p:sp>
        <p:nvSpPr>
          <p:cNvPr id="44039" name="Text Box 10"/>
          <p:cNvSpPr txBox="1">
            <a:spLocks noChangeArrowheads="1"/>
          </p:cNvSpPr>
          <p:nvPr/>
        </p:nvSpPr>
        <p:spPr bwMode="auto">
          <a:xfrm>
            <a:off x="1447800" y="6096000"/>
            <a:ext cx="3270250" cy="701675"/>
          </a:xfrm>
          <a:prstGeom prst="rect">
            <a:avLst/>
          </a:prstGeom>
          <a:noFill/>
          <a:ln w="9525">
            <a:noFill/>
            <a:miter lim="800000"/>
            <a:headEnd/>
            <a:tailEnd/>
          </a:ln>
        </p:spPr>
        <p:txBody>
          <a:bodyPr wrap="none">
            <a:spAutoFit/>
          </a:bodyPr>
          <a:lstStyle/>
          <a:p>
            <a:pPr eaLnBrk="0" hangingPunct="0"/>
            <a:r>
              <a:rPr lang="en-US" sz="2000"/>
              <a:t>scattering by spheres:</a:t>
            </a:r>
          </a:p>
          <a:p>
            <a:pPr eaLnBrk="0" hangingPunct="0"/>
            <a:r>
              <a:rPr lang="en-US" sz="2000"/>
              <a:t>solved by Gustave Mie (1908)</a:t>
            </a:r>
          </a:p>
        </p:txBody>
      </p:sp>
      <p:pic>
        <p:nvPicPr>
          <p:cNvPr id="44040" name="Picture 11"/>
          <p:cNvPicPr>
            <a:picLocks noChangeAspect="1" noChangeArrowheads="1"/>
          </p:cNvPicPr>
          <p:nvPr/>
        </p:nvPicPr>
        <p:blipFill>
          <a:blip r:embed="rId5"/>
          <a:srcRect/>
          <a:stretch>
            <a:fillRect/>
          </a:stretch>
        </p:blipFill>
        <p:spPr bwMode="auto">
          <a:xfrm>
            <a:off x="0" y="0"/>
            <a:ext cx="1414463" cy="1905000"/>
          </a:xfrm>
          <a:prstGeom prst="rect">
            <a:avLst/>
          </a:prstGeom>
          <a:noFill/>
          <a:ln w="9525">
            <a:noFill/>
            <a:miter lim="800000"/>
            <a:headEnd/>
            <a:tailEnd/>
          </a:ln>
        </p:spPr>
      </p:pic>
      <p:sp>
        <p:nvSpPr>
          <p:cNvPr id="44041" name="Text Box 12"/>
          <p:cNvSpPr txBox="1">
            <a:spLocks noChangeArrowheads="1"/>
          </p:cNvSpPr>
          <p:nvPr/>
        </p:nvSpPr>
        <p:spPr bwMode="auto">
          <a:xfrm>
            <a:off x="1447800" y="106363"/>
            <a:ext cx="2397125" cy="1006475"/>
          </a:xfrm>
          <a:prstGeom prst="rect">
            <a:avLst/>
          </a:prstGeom>
          <a:noFill/>
          <a:ln w="9525">
            <a:noFill/>
            <a:miter lim="800000"/>
            <a:headEnd/>
            <a:tailEnd/>
          </a:ln>
        </p:spPr>
        <p:txBody>
          <a:bodyPr wrap="none">
            <a:spAutoFit/>
          </a:bodyPr>
          <a:lstStyle/>
          <a:p>
            <a:pPr eaLnBrk="0" hangingPunct="0"/>
            <a:r>
              <a:rPr lang="en-US" sz="2000"/>
              <a:t>small particles:</a:t>
            </a:r>
          </a:p>
          <a:p>
            <a:pPr eaLnBrk="0" hangingPunct="0"/>
            <a:r>
              <a:rPr lang="en-US" sz="2000"/>
              <a:t>Lord Rayleigh (1871)</a:t>
            </a:r>
          </a:p>
          <a:p>
            <a:pPr eaLnBrk="0" hangingPunct="0"/>
            <a:r>
              <a:rPr lang="en-US" sz="2000">
                <a:solidFill>
                  <a:schemeClr val="accent2"/>
                </a:solidFill>
              </a:rPr>
              <a:t>why the sky is blue</a:t>
            </a:r>
            <a:endParaRPr lang="en-US" sz="2000"/>
          </a:p>
        </p:txBody>
      </p:sp>
      <p:sp>
        <p:nvSpPr>
          <p:cNvPr id="44042" name="Text Box 13"/>
          <p:cNvSpPr txBox="1">
            <a:spLocks noChangeArrowheads="1"/>
          </p:cNvSpPr>
          <p:nvPr/>
        </p:nvSpPr>
        <p:spPr bwMode="auto">
          <a:xfrm>
            <a:off x="2362200" y="5349875"/>
            <a:ext cx="6721475" cy="822325"/>
          </a:xfrm>
          <a:prstGeom prst="rect">
            <a:avLst/>
          </a:prstGeom>
          <a:noFill/>
          <a:ln w="9525">
            <a:noFill/>
            <a:miter lim="800000"/>
            <a:headEnd/>
            <a:tailEnd/>
          </a:ln>
        </p:spPr>
        <p:txBody>
          <a:bodyPr wrap="none">
            <a:spAutoFit/>
          </a:bodyPr>
          <a:lstStyle/>
          <a:p>
            <a:pPr eaLnBrk="0" hangingPunct="0"/>
            <a:r>
              <a:rPr lang="en-US"/>
              <a:t>checkerboard pattern: </a:t>
            </a:r>
            <a:r>
              <a:rPr lang="en-US">
                <a:solidFill>
                  <a:srgbClr val="FF0000"/>
                </a:solidFill>
              </a:rPr>
              <a:t>interference</a:t>
            </a:r>
            <a:r>
              <a:rPr lang="en-US"/>
              <a:t> of waves</a:t>
            </a:r>
          </a:p>
          <a:p>
            <a:pPr eaLnBrk="0" hangingPunct="0"/>
            <a:r>
              <a:rPr lang="en-US"/>
              <a:t>			traveling in different directions</a:t>
            </a:r>
          </a:p>
        </p:txBody>
      </p:sp>
      <p:sp>
        <p:nvSpPr>
          <p:cNvPr id="44043" name="Freeform 14"/>
          <p:cNvSpPr>
            <a:spLocks/>
          </p:cNvSpPr>
          <p:nvPr/>
        </p:nvSpPr>
        <p:spPr bwMode="auto">
          <a:xfrm>
            <a:off x="1879600" y="5334000"/>
            <a:ext cx="558800" cy="533400"/>
          </a:xfrm>
          <a:custGeom>
            <a:avLst/>
            <a:gdLst>
              <a:gd name="T0" fmla="*/ 2147483647 w 304"/>
              <a:gd name="T1" fmla="*/ 2147483647 h 264"/>
              <a:gd name="T2" fmla="*/ 2147483647 w 304"/>
              <a:gd name="T3" fmla="*/ 2147483647 h 264"/>
              <a:gd name="T4" fmla="*/ 2147483647 w 304"/>
              <a:gd name="T5" fmla="*/ 0 h 264"/>
              <a:gd name="T6" fmla="*/ 0 60000 65536"/>
              <a:gd name="T7" fmla="*/ 0 60000 65536"/>
              <a:gd name="T8" fmla="*/ 0 60000 65536"/>
              <a:gd name="T9" fmla="*/ 0 w 304"/>
              <a:gd name="T10" fmla="*/ 0 h 264"/>
              <a:gd name="T11" fmla="*/ 304 w 304"/>
              <a:gd name="T12" fmla="*/ 264 h 264"/>
            </a:gdLst>
            <a:ahLst/>
            <a:cxnLst>
              <a:cxn ang="T6">
                <a:pos x="T0" y="T1"/>
              </a:cxn>
              <a:cxn ang="T7">
                <a:pos x="T2" y="T3"/>
              </a:cxn>
              <a:cxn ang="T8">
                <a:pos x="T4" y="T5"/>
              </a:cxn>
            </a:cxnLst>
            <a:rect l="T9" t="T10" r="T11" b="T12"/>
            <a:pathLst>
              <a:path w="304" h="264">
                <a:moveTo>
                  <a:pt x="304" y="144"/>
                </a:moveTo>
                <a:cubicBezTo>
                  <a:pt x="168" y="204"/>
                  <a:pt x="32" y="264"/>
                  <a:pt x="16" y="240"/>
                </a:cubicBezTo>
                <a:cubicBezTo>
                  <a:pt x="0" y="216"/>
                  <a:pt x="104" y="108"/>
                  <a:pt x="208" y="0"/>
                </a:cubicBezTo>
              </a:path>
            </a:pathLst>
          </a:custGeom>
          <a:noFill/>
          <a:ln w="9525">
            <a:solidFill>
              <a:schemeClr val="tx1"/>
            </a:solidFill>
            <a:round/>
            <a:headEnd/>
            <a:tailEnd type="triangle" w="med" len="med"/>
          </a:ln>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4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8434"/>
                </p:tgtEl>
              </p:cMediaNode>
            </p:video>
            <p:seq concurrent="1" nextAc="seek">
              <p:cTn id="8" restart="whenNotActive" fill="hold" evtFilter="cancelBubble" nodeType="interactiveSeq">
                <p:stCondLst>
                  <p:cond evt="onClick" delay="0">
                    <p:tgtEl>
                      <p:spTgt spid="1843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434"/>
                                        </p:tgtEl>
                                      </p:cBhvr>
                                    </p:cmd>
                                  </p:childTnLst>
                                </p:cTn>
                              </p:par>
                            </p:childTnLst>
                          </p:cTn>
                        </p:par>
                      </p:childTnLst>
                    </p:cTn>
                  </p:par>
                </p:childTnLst>
              </p:cTn>
              <p:nextCondLst>
                <p:cond evt="onClick" delay="0">
                  <p:tgtEl>
                    <p:spTgt spid="1843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83971" name="Freeform 3"/>
          <p:cNvSpPr>
            <a:spLocks/>
          </p:cNvSpPr>
          <p:nvPr/>
        </p:nvSpPr>
        <p:spPr bwMode="auto">
          <a:xfrm>
            <a:off x="7086600" y="5372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3972" name="Freeform 4"/>
          <p:cNvSpPr>
            <a:spLocks/>
          </p:cNvSpPr>
          <p:nvPr/>
        </p:nvSpPr>
        <p:spPr bwMode="auto">
          <a:xfrm>
            <a:off x="7086600" y="5245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3973" name="Rectangle 5"/>
          <p:cNvSpPr>
            <a:spLocks noChangeArrowheads="1"/>
          </p:cNvSpPr>
          <p:nvPr/>
        </p:nvSpPr>
        <p:spPr bwMode="auto">
          <a:xfrm>
            <a:off x="2235200" y="2832100"/>
            <a:ext cx="4940300" cy="1282700"/>
          </a:xfrm>
          <a:prstGeom prst="rect">
            <a:avLst/>
          </a:prstGeom>
          <a:solidFill>
            <a:srgbClr val="084B92"/>
          </a:solidFill>
          <a:ln w="9525">
            <a:noFill/>
            <a:miter lim="800000"/>
            <a:headEnd/>
            <a:tailEnd/>
          </a:ln>
        </p:spPr>
        <p:txBody>
          <a:bodyPr/>
          <a:lstStyle/>
          <a:p>
            <a:pPr algn="ctr" eaLnBrk="0" hangingPunct="0"/>
            <a:endParaRPr lang="cs-CZ"/>
          </a:p>
        </p:txBody>
      </p:sp>
      <p:sp>
        <p:nvSpPr>
          <p:cNvPr id="83974" name="Rectangle 6"/>
          <p:cNvSpPr>
            <a:spLocks noChangeArrowheads="1"/>
          </p:cNvSpPr>
          <p:nvPr/>
        </p:nvSpPr>
        <p:spPr bwMode="auto">
          <a:xfrm>
            <a:off x="6159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75" name="Rectangle 7"/>
          <p:cNvSpPr>
            <a:spLocks noChangeArrowheads="1"/>
          </p:cNvSpPr>
          <p:nvPr/>
        </p:nvSpPr>
        <p:spPr bwMode="auto">
          <a:xfrm>
            <a:off x="5016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76" name="Freeform 8"/>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3977" name="Freeform 9"/>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3978" name="Rectangle 10"/>
          <p:cNvSpPr>
            <a:spLocks noChangeArrowheads="1"/>
          </p:cNvSpPr>
          <p:nvPr/>
        </p:nvSpPr>
        <p:spPr bwMode="auto">
          <a:xfrm>
            <a:off x="3860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79" name="Rectangle 11"/>
          <p:cNvSpPr>
            <a:spLocks noChangeArrowheads="1"/>
          </p:cNvSpPr>
          <p:nvPr/>
        </p:nvSpPr>
        <p:spPr bwMode="auto">
          <a:xfrm>
            <a:off x="2717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80" name="Freeform 12"/>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3981" name="Freeform 13"/>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3982" name="Rectangle 14"/>
          <p:cNvSpPr>
            <a:spLocks noChangeArrowheads="1"/>
          </p:cNvSpPr>
          <p:nvPr/>
        </p:nvSpPr>
        <p:spPr bwMode="auto">
          <a:xfrm>
            <a:off x="2235200" y="2273300"/>
            <a:ext cx="4940300" cy="673100"/>
          </a:xfrm>
          <a:prstGeom prst="rect">
            <a:avLst/>
          </a:prstGeom>
          <a:solidFill>
            <a:srgbClr val="FFED83"/>
          </a:solidFill>
          <a:ln w="9525">
            <a:noFill/>
            <a:miter lim="800000"/>
            <a:headEnd/>
            <a:tailEnd/>
          </a:ln>
        </p:spPr>
        <p:txBody>
          <a:bodyPr/>
          <a:lstStyle/>
          <a:p>
            <a:pPr algn="ctr" eaLnBrk="0" hangingPunct="0"/>
            <a:endParaRPr lang="cs-CZ"/>
          </a:p>
        </p:txBody>
      </p:sp>
      <p:sp>
        <p:nvSpPr>
          <p:cNvPr id="83983" name="Rectangle 15"/>
          <p:cNvSpPr>
            <a:spLocks noChangeArrowheads="1"/>
          </p:cNvSpPr>
          <p:nvPr/>
        </p:nvSpPr>
        <p:spPr bwMode="auto">
          <a:xfrm>
            <a:off x="5397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3984" name="Rectangle 16"/>
          <p:cNvSpPr>
            <a:spLocks noChangeArrowheads="1"/>
          </p:cNvSpPr>
          <p:nvPr/>
        </p:nvSpPr>
        <p:spPr bwMode="auto">
          <a:xfrm>
            <a:off x="42418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3985" name="Freeform 17"/>
          <p:cNvSpPr>
            <a:spLocks/>
          </p:cNvSpPr>
          <p:nvPr/>
        </p:nvSpPr>
        <p:spPr bwMode="auto">
          <a:xfrm>
            <a:off x="5397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3986" name="Freeform 18"/>
          <p:cNvSpPr>
            <a:spLocks/>
          </p:cNvSpPr>
          <p:nvPr/>
        </p:nvSpPr>
        <p:spPr bwMode="auto">
          <a:xfrm>
            <a:off x="42418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3987" name="Rectangle 19"/>
          <p:cNvSpPr>
            <a:spLocks noChangeArrowheads="1"/>
          </p:cNvSpPr>
          <p:nvPr/>
        </p:nvSpPr>
        <p:spPr bwMode="auto">
          <a:xfrm>
            <a:off x="30861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3988" name="Rectangle 20"/>
          <p:cNvSpPr>
            <a:spLocks noChangeArrowheads="1"/>
          </p:cNvSpPr>
          <p:nvPr/>
        </p:nvSpPr>
        <p:spPr bwMode="auto">
          <a:xfrm>
            <a:off x="6540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3989" name="Freeform 21"/>
          <p:cNvSpPr>
            <a:spLocks/>
          </p:cNvSpPr>
          <p:nvPr/>
        </p:nvSpPr>
        <p:spPr bwMode="auto">
          <a:xfrm>
            <a:off x="30861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3990" name="Freeform 22"/>
          <p:cNvSpPr>
            <a:spLocks/>
          </p:cNvSpPr>
          <p:nvPr/>
        </p:nvSpPr>
        <p:spPr bwMode="auto">
          <a:xfrm>
            <a:off x="6540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3991" name="Rectangle 23"/>
          <p:cNvSpPr>
            <a:spLocks noChangeArrowheads="1"/>
          </p:cNvSpPr>
          <p:nvPr/>
        </p:nvSpPr>
        <p:spPr bwMode="auto">
          <a:xfrm>
            <a:off x="2235200" y="1676400"/>
            <a:ext cx="4940300" cy="673100"/>
          </a:xfrm>
          <a:prstGeom prst="rect">
            <a:avLst/>
          </a:prstGeom>
          <a:solidFill>
            <a:srgbClr val="F48F87"/>
          </a:solidFill>
          <a:ln w="9525">
            <a:noFill/>
            <a:miter lim="800000"/>
            <a:headEnd/>
            <a:tailEnd/>
          </a:ln>
        </p:spPr>
        <p:txBody>
          <a:bodyPr/>
          <a:lstStyle/>
          <a:p>
            <a:pPr algn="ctr" eaLnBrk="0" hangingPunct="0"/>
            <a:endParaRPr lang="cs-CZ"/>
          </a:p>
        </p:txBody>
      </p:sp>
      <p:sp>
        <p:nvSpPr>
          <p:cNvPr id="83992" name="Rectangle 24"/>
          <p:cNvSpPr>
            <a:spLocks noChangeArrowheads="1"/>
          </p:cNvSpPr>
          <p:nvPr/>
        </p:nvSpPr>
        <p:spPr bwMode="auto">
          <a:xfrm>
            <a:off x="46228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93" name="Rectangle 25"/>
          <p:cNvSpPr>
            <a:spLocks noChangeArrowheads="1"/>
          </p:cNvSpPr>
          <p:nvPr/>
        </p:nvSpPr>
        <p:spPr bwMode="auto">
          <a:xfrm>
            <a:off x="34671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94" name="Freeform 26"/>
          <p:cNvSpPr>
            <a:spLocks/>
          </p:cNvSpPr>
          <p:nvPr/>
        </p:nvSpPr>
        <p:spPr bwMode="auto">
          <a:xfrm>
            <a:off x="46228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3995" name="Freeform 27"/>
          <p:cNvSpPr>
            <a:spLocks/>
          </p:cNvSpPr>
          <p:nvPr/>
        </p:nvSpPr>
        <p:spPr bwMode="auto">
          <a:xfrm>
            <a:off x="34671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3996" name="Rectangle 28"/>
          <p:cNvSpPr>
            <a:spLocks noChangeArrowheads="1"/>
          </p:cNvSpPr>
          <p:nvPr/>
        </p:nvSpPr>
        <p:spPr bwMode="auto">
          <a:xfrm>
            <a:off x="23241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97" name="Rectangle 29"/>
          <p:cNvSpPr>
            <a:spLocks noChangeArrowheads="1"/>
          </p:cNvSpPr>
          <p:nvPr/>
        </p:nvSpPr>
        <p:spPr bwMode="auto">
          <a:xfrm>
            <a:off x="57658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3998" name="Freeform 30"/>
          <p:cNvSpPr>
            <a:spLocks/>
          </p:cNvSpPr>
          <p:nvPr/>
        </p:nvSpPr>
        <p:spPr bwMode="auto">
          <a:xfrm>
            <a:off x="23241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3999" name="Freeform 31"/>
          <p:cNvSpPr>
            <a:spLocks/>
          </p:cNvSpPr>
          <p:nvPr/>
        </p:nvSpPr>
        <p:spPr bwMode="auto">
          <a:xfrm>
            <a:off x="57658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4000" name="Rectangle 32"/>
          <p:cNvSpPr>
            <a:spLocks noChangeArrowheads="1"/>
          </p:cNvSpPr>
          <p:nvPr/>
        </p:nvSpPr>
        <p:spPr bwMode="auto">
          <a:xfrm>
            <a:off x="2235200" y="1168400"/>
            <a:ext cx="4940300" cy="584200"/>
          </a:xfrm>
          <a:prstGeom prst="rect">
            <a:avLst/>
          </a:prstGeom>
          <a:solidFill>
            <a:srgbClr val="084B92"/>
          </a:solidFill>
          <a:ln w="9525">
            <a:noFill/>
            <a:miter lim="800000"/>
            <a:headEnd/>
            <a:tailEnd/>
          </a:ln>
        </p:spPr>
        <p:txBody>
          <a:bodyPr/>
          <a:lstStyle/>
          <a:p>
            <a:pPr algn="ctr" eaLnBrk="0" hangingPunct="0"/>
            <a:endParaRPr lang="cs-CZ"/>
          </a:p>
        </p:txBody>
      </p:sp>
      <p:sp>
        <p:nvSpPr>
          <p:cNvPr id="84001" name="Rectangle 33"/>
          <p:cNvSpPr>
            <a:spLocks noChangeArrowheads="1"/>
          </p:cNvSpPr>
          <p:nvPr/>
        </p:nvSpPr>
        <p:spPr bwMode="auto">
          <a:xfrm>
            <a:off x="6146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4002" name="Rectangle 34"/>
          <p:cNvSpPr>
            <a:spLocks noChangeArrowheads="1"/>
          </p:cNvSpPr>
          <p:nvPr/>
        </p:nvSpPr>
        <p:spPr bwMode="auto">
          <a:xfrm>
            <a:off x="5003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4003" name="Freeform 35"/>
          <p:cNvSpPr>
            <a:spLocks/>
          </p:cNvSpPr>
          <p:nvPr/>
        </p:nvSpPr>
        <p:spPr bwMode="auto">
          <a:xfrm>
            <a:off x="6146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4004" name="Freeform 36"/>
          <p:cNvSpPr>
            <a:spLocks/>
          </p:cNvSpPr>
          <p:nvPr/>
        </p:nvSpPr>
        <p:spPr bwMode="auto">
          <a:xfrm>
            <a:off x="5003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4005" name="Rectangle 37"/>
          <p:cNvSpPr>
            <a:spLocks noChangeArrowheads="1"/>
          </p:cNvSpPr>
          <p:nvPr/>
        </p:nvSpPr>
        <p:spPr bwMode="auto">
          <a:xfrm>
            <a:off x="38481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4006" name="Rectangle 38"/>
          <p:cNvSpPr>
            <a:spLocks noChangeArrowheads="1"/>
          </p:cNvSpPr>
          <p:nvPr/>
        </p:nvSpPr>
        <p:spPr bwMode="auto">
          <a:xfrm>
            <a:off x="2717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4007" name="Freeform 39"/>
          <p:cNvSpPr>
            <a:spLocks/>
          </p:cNvSpPr>
          <p:nvPr/>
        </p:nvSpPr>
        <p:spPr bwMode="auto">
          <a:xfrm>
            <a:off x="38481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4008" name="Freeform 40"/>
          <p:cNvSpPr>
            <a:spLocks/>
          </p:cNvSpPr>
          <p:nvPr/>
        </p:nvSpPr>
        <p:spPr bwMode="auto">
          <a:xfrm>
            <a:off x="2717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4009" name="Rectangle 41"/>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84010" name="Freeform 42"/>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4011" name="Freeform 43"/>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4012" name="Freeform 44"/>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4013" name="Freeform 45"/>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4014" name="Freeform 46"/>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4015" name="Freeform 47"/>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4016" name="Freeform 48"/>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4017" name="Freeform 49"/>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4018" name="Freeform 50"/>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4019" name="Freeform 51"/>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4020" name="Freeform 52"/>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4021" name="Freeform 53"/>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4022" name="Freeform 54"/>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4023" name="Freeform 55"/>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4024" name="Freeform 56"/>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4025" name="Freeform 57"/>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4026" name="Freeform 58"/>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4027" name="Freeform 59"/>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4028" name="Freeform 60"/>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4029" name="Freeform 61"/>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4030" name="Freeform 62"/>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4031" name="Freeform 63"/>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4032" name="Freeform 64"/>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4033" name="Freeform 65"/>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4034" name="Freeform 66"/>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4035" name="Freeform 67"/>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4036" name="Freeform 68"/>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4037" name="Freeform 69"/>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4038" name="Freeform 70"/>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4039" name="Freeform 71"/>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4040" name="Freeform 72"/>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4041" name="Freeform 73"/>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4042" name="Freeform 74"/>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4043" name="Freeform 75"/>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4044" name="Freeform 76"/>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4045" name="Freeform 77"/>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4046" name="Freeform 78"/>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4047" name="Freeform 79"/>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4048" name="Freeform 80"/>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4049" name="Freeform 81"/>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4050" name="Freeform 82"/>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4051" name="Freeform 83"/>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4052" name="Rectangle 84"/>
          <p:cNvSpPr>
            <a:spLocks noChangeArrowheads="1"/>
          </p:cNvSpPr>
          <p:nvPr/>
        </p:nvSpPr>
        <p:spPr bwMode="auto">
          <a:xfrm>
            <a:off x="33258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53" name="Rectangle 85"/>
          <p:cNvSpPr>
            <a:spLocks noChangeArrowheads="1"/>
          </p:cNvSpPr>
          <p:nvPr/>
        </p:nvSpPr>
        <p:spPr bwMode="auto">
          <a:xfrm>
            <a:off x="44561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54" name="Rectangle 86"/>
          <p:cNvSpPr>
            <a:spLocks noChangeArrowheads="1"/>
          </p:cNvSpPr>
          <p:nvPr/>
        </p:nvSpPr>
        <p:spPr bwMode="auto">
          <a:xfrm>
            <a:off x="5624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55" name="Rectangle 87"/>
          <p:cNvSpPr>
            <a:spLocks noChangeArrowheads="1"/>
          </p:cNvSpPr>
          <p:nvPr/>
        </p:nvSpPr>
        <p:spPr bwMode="auto">
          <a:xfrm>
            <a:off x="6767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56" name="Rectangle 88"/>
          <p:cNvSpPr>
            <a:spLocks noChangeArrowheads="1"/>
          </p:cNvSpPr>
          <p:nvPr/>
        </p:nvSpPr>
        <p:spPr bwMode="auto">
          <a:xfrm>
            <a:off x="33258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57" name="Rectangle 89"/>
          <p:cNvSpPr>
            <a:spLocks noChangeArrowheads="1"/>
          </p:cNvSpPr>
          <p:nvPr/>
        </p:nvSpPr>
        <p:spPr bwMode="auto">
          <a:xfrm>
            <a:off x="44561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58" name="Rectangle 90"/>
          <p:cNvSpPr>
            <a:spLocks noChangeArrowheads="1"/>
          </p:cNvSpPr>
          <p:nvPr/>
        </p:nvSpPr>
        <p:spPr bwMode="auto">
          <a:xfrm>
            <a:off x="5624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59" name="Rectangle 91"/>
          <p:cNvSpPr>
            <a:spLocks noChangeArrowheads="1"/>
          </p:cNvSpPr>
          <p:nvPr/>
        </p:nvSpPr>
        <p:spPr bwMode="auto">
          <a:xfrm>
            <a:off x="6767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0" name="Rectangle 92"/>
          <p:cNvSpPr>
            <a:spLocks noChangeArrowheads="1"/>
          </p:cNvSpPr>
          <p:nvPr/>
        </p:nvSpPr>
        <p:spPr bwMode="auto">
          <a:xfrm>
            <a:off x="33258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1" name="Rectangle 93"/>
          <p:cNvSpPr>
            <a:spLocks noChangeArrowheads="1"/>
          </p:cNvSpPr>
          <p:nvPr/>
        </p:nvSpPr>
        <p:spPr bwMode="auto">
          <a:xfrm>
            <a:off x="44561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2" name="Rectangle 94"/>
          <p:cNvSpPr>
            <a:spLocks noChangeArrowheads="1"/>
          </p:cNvSpPr>
          <p:nvPr/>
        </p:nvSpPr>
        <p:spPr bwMode="auto">
          <a:xfrm>
            <a:off x="5624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3" name="Rectangle 95"/>
          <p:cNvSpPr>
            <a:spLocks noChangeArrowheads="1"/>
          </p:cNvSpPr>
          <p:nvPr/>
        </p:nvSpPr>
        <p:spPr bwMode="auto">
          <a:xfrm>
            <a:off x="6767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4" name="Rectangle 96"/>
          <p:cNvSpPr>
            <a:spLocks noChangeArrowheads="1"/>
          </p:cNvSpPr>
          <p:nvPr/>
        </p:nvSpPr>
        <p:spPr bwMode="auto">
          <a:xfrm>
            <a:off x="3897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5" name="Rectangle 97"/>
          <p:cNvSpPr>
            <a:spLocks noChangeArrowheads="1"/>
          </p:cNvSpPr>
          <p:nvPr/>
        </p:nvSpPr>
        <p:spPr bwMode="auto">
          <a:xfrm>
            <a:off x="5040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6" name="Rectangle 98"/>
          <p:cNvSpPr>
            <a:spLocks noChangeArrowheads="1"/>
          </p:cNvSpPr>
          <p:nvPr/>
        </p:nvSpPr>
        <p:spPr bwMode="auto">
          <a:xfrm>
            <a:off x="62087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7" name="Rectangle 99"/>
          <p:cNvSpPr>
            <a:spLocks noChangeArrowheads="1"/>
          </p:cNvSpPr>
          <p:nvPr/>
        </p:nvSpPr>
        <p:spPr bwMode="auto">
          <a:xfrm>
            <a:off x="3897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8" name="Rectangle 100"/>
          <p:cNvSpPr>
            <a:spLocks noChangeArrowheads="1"/>
          </p:cNvSpPr>
          <p:nvPr/>
        </p:nvSpPr>
        <p:spPr bwMode="auto">
          <a:xfrm>
            <a:off x="50022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69" name="Rectangle 101"/>
          <p:cNvSpPr>
            <a:spLocks noChangeArrowheads="1"/>
          </p:cNvSpPr>
          <p:nvPr/>
        </p:nvSpPr>
        <p:spPr bwMode="auto">
          <a:xfrm>
            <a:off x="6183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70" name="Rectangle 102"/>
          <p:cNvSpPr>
            <a:spLocks noChangeArrowheads="1"/>
          </p:cNvSpPr>
          <p:nvPr/>
        </p:nvSpPr>
        <p:spPr bwMode="auto">
          <a:xfrm>
            <a:off x="38973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71" name="Rectangle 103"/>
          <p:cNvSpPr>
            <a:spLocks noChangeArrowheads="1"/>
          </p:cNvSpPr>
          <p:nvPr/>
        </p:nvSpPr>
        <p:spPr bwMode="auto">
          <a:xfrm>
            <a:off x="50149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72" name="Rectangle 104"/>
          <p:cNvSpPr>
            <a:spLocks noChangeArrowheads="1"/>
          </p:cNvSpPr>
          <p:nvPr/>
        </p:nvSpPr>
        <p:spPr bwMode="auto">
          <a:xfrm>
            <a:off x="61706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4073" name="Rectangle 105"/>
          <p:cNvSpPr>
            <a:spLocks noChangeArrowheads="1"/>
          </p:cNvSpPr>
          <p:nvPr/>
        </p:nvSpPr>
        <p:spPr bwMode="auto">
          <a:xfrm>
            <a:off x="25939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74" name="Rectangle 106"/>
          <p:cNvSpPr>
            <a:spLocks noChangeArrowheads="1"/>
          </p:cNvSpPr>
          <p:nvPr/>
        </p:nvSpPr>
        <p:spPr bwMode="auto">
          <a:xfrm>
            <a:off x="37115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75" name="Rectangle 107"/>
          <p:cNvSpPr>
            <a:spLocks noChangeArrowheads="1"/>
          </p:cNvSpPr>
          <p:nvPr/>
        </p:nvSpPr>
        <p:spPr bwMode="auto">
          <a:xfrm>
            <a:off x="48672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76" name="Rectangle 108"/>
          <p:cNvSpPr>
            <a:spLocks noChangeArrowheads="1"/>
          </p:cNvSpPr>
          <p:nvPr/>
        </p:nvSpPr>
        <p:spPr bwMode="auto">
          <a:xfrm>
            <a:off x="60229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77" name="Rectangle 109"/>
          <p:cNvSpPr>
            <a:spLocks noChangeArrowheads="1"/>
          </p:cNvSpPr>
          <p:nvPr/>
        </p:nvSpPr>
        <p:spPr bwMode="auto">
          <a:xfrm>
            <a:off x="25939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78" name="Rectangle 110"/>
          <p:cNvSpPr>
            <a:spLocks noChangeArrowheads="1"/>
          </p:cNvSpPr>
          <p:nvPr/>
        </p:nvSpPr>
        <p:spPr bwMode="auto">
          <a:xfrm>
            <a:off x="37115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79" name="Rectangle 111"/>
          <p:cNvSpPr>
            <a:spLocks noChangeArrowheads="1"/>
          </p:cNvSpPr>
          <p:nvPr/>
        </p:nvSpPr>
        <p:spPr bwMode="auto">
          <a:xfrm>
            <a:off x="48672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0" name="Rectangle 112"/>
          <p:cNvSpPr>
            <a:spLocks noChangeArrowheads="1"/>
          </p:cNvSpPr>
          <p:nvPr/>
        </p:nvSpPr>
        <p:spPr bwMode="auto">
          <a:xfrm>
            <a:off x="60229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1" name="Rectangle 113"/>
          <p:cNvSpPr>
            <a:spLocks noChangeArrowheads="1"/>
          </p:cNvSpPr>
          <p:nvPr/>
        </p:nvSpPr>
        <p:spPr bwMode="auto">
          <a:xfrm>
            <a:off x="25939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2" name="Rectangle 114"/>
          <p:cNvSpPr>
            <a:spLocks noChangeArrowheads="1"/>
          </p:cNvSpPr>
          <p:nvPr/>
        </p:nvSpPr>
        <p:spPr bwMode="auto">
          <a:xfrm>
            <a:off x="37115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3" name="Rectangle 115"/>
          <p:cNvSpPr>
            <a:spLocks noChangeArrowheads="1"/>
          </p:cNvSpPr>
          <p:nvPr/>
        </p:nvSpPr>
        <p:spPr bwMode="auto">
          <a:xfrm>
            <a:off x="48672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4" name="Rectangle 116"/>
          <p:cNvSpPr>
            <a:spLocks noChangeArrowheads="1"/>
          </p:cNvSpPr>
          <p:nvPr/>
        </p:nvSpPr>
        <p:spPr bwMode="auto">
          <a:xfrm>
            <a:off x="60229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5" name="Rectangle 117"/>
          <p:cNvSpPr>
            <a:spLocks noChangeArrowheads="1"/>
          </p:cNvSpPr>
          <p:nvPr/>
        </p:nvSpPr>
        <p:spPr bwMode="auto">
          <a:xfrm>
            <a:off x="31146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6" name="Rectangle 118"/>
          <p:cNvSpPr>
            <a:spLocks noChangeArrowheads="1"/>
          </p:cNvSpPr>
          <p:nvPr/>
        </p:nvSpPr>
        <p:spPr bwMode="auto">
          <a:xfrm>
            <a:off x="42957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7" name="Rectangle 119"/>
          <p:cNvSpPr>
            <a:spLocks noChangeArrowheads="1"/>
          </p:cNvSpPr>
          <p:nvPr/>
        </p:nvSpPr>
        <p:spPr bwMode="auto">
          <a:xfrm>
            <a:off x="54260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8" name="Rectangle 120"/>
          <p:cNvSpPr>
            <a:spLocks noChangeArrowheads="1"/>
          </p:cNvSpPr>
          <p:nvPr/>
        </p:nvSpPr>
        <p:spPr bwMode="auto">
          <a:xfrm>
            <a:off x="65944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89" name="Rectangle 121"/>
          <p:cNvSpPr>
            <a:spLocks noChangeArrowheads="1"/>
          </p:cNvSpPr>
          <p:nvPr/>
        </p:nvSpPr>
        <p:spPr bwMode="auto">
          <a:xfrm>
            <a:off x="31146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0" name="Rectangle 122"/>
          <p:cNvSpPr>
            <a:spLocks noChangeArrowheads="1"/>
          </p:cNvSpPr>
          <p:nvPr/>
        </p:nvSpPr>
        <p:spPr bwMode="auto">
          <a:xfrm>
            <a:off x="42957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1" name="Rectangle 123"/>
          <p:cNvSpPr>
            <a:spLocks noChangeArrowheads="1"/>
          </p:cNvSpPr>
          <p:nvPr/>
        </p:nvSpPr>
        <p:spPr bwMode="auto">
          <a:xfrm>
            <a:off x="54260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2" name="Rectangle 124"/>
          <p:cNvSpPr>
            <a:spLocks noChangeArrowheads="1"/>
          </p:cNvSpPr>
          <p:nvPr/>
        </p:nvSpPr>
        <p:spPr bwMode="auto">
          <a:xfrm>
            <a:off x="65944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3" name="Rectangle 125"/>
          <p:cNvSpPr>
            <a:spLocks noChangeArrowheads="1"/>
          </p:cNvSpPr>
          <p:nvPr/>
        </p:nvSpPr>
        <p:spPr bwMode="auto">
          <a:xfrm>
            <a:off x="31146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4" name="Rectangle 126"/>
          <p:cNvSpPr>
            <a:spLocks noChangeArrowheads="1"/>
          </p:cNvSpPr>
          <p:nvPr/>
        </p:nvSpPr>
        <p:spPr bwMode="auto">
          <a:xfrm>
            <a:off x="42957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5" name="Rectangle 127"/>
          <p:cNvSpPr>
            <a:spLocks noChangeArrowheads="1"/>
          </p:cNvSpPr>
          <p:nvPr/>
        </p:nvSpPr>
        <p:spPr bwMode="auto">
          <a:xfrm>
            <a:off x="54260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6" name="Rectangle 128"/>
          <p:cNvSpPr>
            <a:spLocks noChangeArrowheads="1"/>
          </p:cNvSpPr>
          <p:nvPr/>
        </p:nvSpPr>
        <p:spPr bwMode="auto">
          <a:xfrm>
            <a:off x="65944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4097" name="Rectangle 129"/>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4098" name="Rectangle 130"/>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84099" name="Rectangle 131"/>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84100" name="Rectangle 132"/>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4101" name="Rectangle 133"/>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4102" name="Rectangle 134"/>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4103" name="Rectangle 135"/>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4104" name="Rectangle 136"/>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4105" name="Rectangle 137"/>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4106" name="Rectangle 138"/>
          <p:cNvSpPr>
            <a:spLocks noChangeArrowheads="1"/>
          </p:cNvSpPr>
          <p:nvPr/>
        </p:nvSpPr>
        <p:spPr bwMode="auto">
          <a:xfrm>
            <a:off x="2354263" y="2741613"/>
            <a:ext cx="428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l</a:t>
            </a:r>
            <a:endParaRPr lang="en-US"/>
          </a:p>
        </p:txBody>
      </p:sp>
      <p:sp>
        <p:nvSpPr>
          <p:cNvPr id="84107" name="Rectangle 139"/>
          <p:cNvSpPr>
            <a:spLocks noChangeArrowheads="1"/>
          </p:cNvSpPr>
          <p:nvPr/>
        </p:nvSpPr>
        <p:spPr bwMode="auto">
          <a:xfrm>
            <a:off x="2392363" y="27416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a</a:t>
            </a:r>
            <a:endParaRPr lang="en-US"/>
          </a:p>
        </p:txBody>
      </p:sp>
      <p:sp>
        <p:nvSpPr>
          <p:cNvPr id="84108" name="Rectangle 140"/>
          <p:cNvSpPr>
            <a:spLocks noChangeArrowheads="1"/>
          </p:cNvSpPr>
          <p:nvPr/>
        </p:nvSpPr>
        <p:spPr bwMode="auto">
          <a:xfrm>
            <a:off x="24955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y</a:t>
            </a:r>
            <a:endParaRPr lang="en-US"/>
          </a:p>
        </p:txBody>
      </p:sp>
      <p:sp>
        <p:nvSpPr>
          <p:cNvPr id="84109" name="Rectangle 141"/>
          <p:cNvSpPr>
            <a:spLocks noChangeArrowheads="1"/>
          </p:cNvSpPr>
          <p:nvPr/>
        </p:nvSpPr>
        <p:spPr bwMode="auto">
          <a:xfrm>
            <a:off x="25971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e</a:t>
            </a:r>
            <a:endParaRPr lang="en-US"/>
          </a:p>
        </p:txBody>
      </p:sp>
      <p:sp>
        <p:nvSpPr>
          <p:cNvPr id="84110" name="Rectangle 142"/>
          <p:cNvSpPr>
            <a:spLocks noChangeArrowheads="1"/>
          </p:cNvSpPr>
          <p:nvPr/>
        </p:nvSpPr>
        <p:spPr bwMode="auto">
          <a:xfrm>
            <a:off x="2700338" y="27416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r</a:t>
            </a:r>
            <a:endParaRPr lang="en-US"/>
          </a:p>
        </p:txBody>
      </p:sp>
      <p:sp>
        <p:nvSpPr>
          <p:cNvPr id="84111" name="Rectangle 143"/>
          <p:cNvSpPr>
            <a:spLocks noChangeArrowheads="1"/>
          </p:cNvSpPr>
          <p:nvPr/>
        </p:nvSpPr>
        <p:spPr bwMode="auto">
          <a:xfrm>
            <a:off x="2762250" y="27416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 </a:t>
            </a:r>
            <a:endParaRPr lang="en-US"/>
          </a:p>
        </p:txBody>
      </p:sp>
      <p:sp>
        <p:nvSpPr>
          <p:cNvPr id="84112" name="Rectangle 144"/>
          <p:cNvSpPr>
            <a:spLocks noChangeArrowheads="1"/>
          </p:cNvSpPr>
          <p:nvPr/>
        </p:nvSpPr>
        <p:spPr bwMode="auto">
          <a:xfrm>
            <a:off x="2811463" y="27416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1</a:t>
            </a:r>
            <a:endParaRPr lang="en-US"/>
          </a:p>
        </p:txBody>
      </p:sp>
      <p:sp>
        <p:nvSpPr>
          <p:cNvPr id="84113" name="Rectangle 145"/>
          <p:cNvSpPr>
            <a:spLocks noChangeArrowheads="1"/>
          </p:cNvSpPr>
          <p:nvPr/>
        </p:nvSpPr>
        <p:spPr bwMode="auto">
          <a:xfrm>
            <a:off x="2844800" y="2144713"/>
            <a:ext cx="4286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l</a:t>
            </a:r>
            <a:endParaRPr lang="en-US"/>
          </a:p>
        </p:txBody>
      </p:sp>
      <p:sp>
        <p:nvSpPr>
          <p:cNvPr id="84114" name="Rectangle 146"/>
          <p:cNvSpPr>
            <a:spLocks noChangeArrowheads="1"/>
          </p:cNvSpPr>
          <p:nvPr/>
        </p:nvSpPr>
        <p:spPr bwMode="auto">
          <a:xfrm>
            <a:off x="2882900" y="2144713"/>
            <a:ext cx="10001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4115" name="Rectangle 147"/>
          <p:cNvSpPr>
            <a:spLocks noChangeArrowheads="1"/>
          </p:cNvSpPr>
          <p:nvPr/>
        </p:nvSpPr>
        <p:spPr bwMode="auto">
          <a:xfrm>
            <a:off x="2986088" y="21447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y</a:t>
            </a:r>
            <a:endParaRPr lang="en-US"/>
          </a:p>
        </p:txBody>
      </p:sp>
      <p:sp>
        <p:nvSpPr>
          <p:cNvPr id="84116" name="Rectangle 148"/>
          <p:cNvSpPr>
            <a:spLocks noChangeArrowheads="1"/>
          </p:cNvSpPr>
          <p:nvPr/>
        </p:nvSpPr>
        <p:spPr bwMode="auto">
          <a:xfrm>
            <a:off x="3087688" y="21447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4117" name="Rectangle 149"/>
          <p:cNvSpPr>
            <a:spLocks noChangeArrowheads="1"/>
          </p:cNvSpPr>
          <p:nvPr/>
        </p:nvSpPr>
        <p:spPr bwMode="auto">
          <a:xfrm>
            <a:off x="3190875" y="21447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4118" name="Rectangle 150"/>
          <p:cNvSpPr>
            <a:spLocks noChangeArrowheads="1"/>
          </p:cNvSpPr>
          <p:nvPr/>
        </p:nvSpPr>
        <p:spPr bwMode="auto">
          <a:xfrm>
            <a:off x="3252788" y="21447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 </a:t>
            </a:r>
            <a:endParaRPr lang="en-US"/>
          </a:p>
        </p:txBody>
      </p:sp>
      <p:sp>
        <p:nvSpPr>
          <p:cNvPr id="84119" name="Rectangle 151"/>
          <p:cNvSpPr>
            <a:spLocks noChangeArrowheads="1"/>
          </p:cNvSpPr>
          <p:nvPr/>
        </p:nvSpPr>
        <p:spPr bwMode="auto">
          <a:xfrm>
            <a:off x="3302000" y="21447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2</a:t>
            </a:r>
            <a:endParaRPr lang="en-US"/>
          </a:p>
        </p:txBody>
      </p:sp>
      <p:sp>
        <p:nvSpPr>
          <p:cNvPr id="84120" name="Rectangle 152"/>
          <p:cNvSpPr>
            <a:spLocks noChangeArrowheads="1"/>
          </p:cNvSpPr>
          <p:nvPr/>
        </p:nvSpPr>
        <p:spPr bwMode="auto">
          <a:xfrm>
            <a:off x="3254375" y="1547813"/>
            <a:ext cx="4286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l</a:t>
            </a:r>
            <a:endParaRPr lang="en-US"/>
          </a:p>
        </p:txBody>
      </p:sp>
      <p:sp>
        <p:nvSpPr>
          <p:cNvPr id="84121" name="Rectangle 153"/>
          <p:cNvSpPr>
            <a:spLocks noChangeArrowheads="1"/>
          </p:cNvSpPr>
          <p:nvPr/>
        </p:nvSpPr>
        <p:spPr bwMode="auto">
          <a:xfrm>
            <a:off x="3292475" y="1547813"/>
            <a:ext cx="10001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4122" name="Rectangle 154"/>
          <p:cNvSpPr>
            <a:spLocks noChangeArrowheads="1"/>
          </p:cNvSpPr>
          <p:nvPr/>
        </p:nvSpPr>
        <p:spPr bwMode="auto">
          <a:xfrm>
            <a:off x="3395663" y="15478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y</a:t>
            </a:r>
            <a:endParaRPr lang="en-US"/>
          </a:p>
        </p:txBody>
      </p:sp>
      <p:sp>
        <p:nvSpPr>
          <p:cNvPr id="84123" name="Rectangle 155"/>
          <p:cNvSpPr>
            <a:spLocks noChangeArrowheads="1"/>
          </p:cNvSpPr>
          <p:nvPr/>
        </p:nvSpPr>
        <p:spPr bwMode="auto">
          <a:xfrm>
            <a:off x="3497263" y="15478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4124" name="Rectangle 156"/>
          <p:cNvSpPr>
            <a:spLocks noChangeArrowheads="1"/>
          </p:cNvSpPr>
          <p:nvPr/>
        </p:nvSpPr>
        <p:spPr bwMode="auto">
          <a:xfrm>
            <a:off x="3600450" y="15478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4125" name="Rectangle 157"/>
          <p:cNvSpPr>
            <a:spLocks noChangeArrowheads="1"/>
          </p:cNvSpPr>
          <p:nvPr/>
        </p:nvSpPr>
        <p:spPr bwMode="auto">
          <a:xfrm>
            <a:off x="3662363" y="15478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 </a:t>
            </a:r>
            <a:endParaRPr lang="en-US"/>
          </a:p>
        </p:txBody>
      </p:sp>
      <p:sp>
        <p:nvSpPr>
          <p:cNvPr id="84126" name="Rectangle 158"/>
          <p:cNvSpPr>
            <a:spLocks noChangeArrowheads="1"/>
          </p:cNvSpPr>
          <p:nvPr/>
        </p:nvSpPr>
        <p:spPr bwMode="auto">
          <a:xfrm>
            <a:off x="3711575" y="15478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3</a:t>
            </a:r>
            <a:endParaRPr lang="en-US"/>
          </a:p>
        </p:txBody>
      </p:sp>
      <p:sp>
        <p:nvSpPr>
          <p:cNvPr id="84127" name="Freeform 159"/>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4128" name="Freeform 160"/>
          <p:cNvSpPr>
            <a:spLocks/>
          </p:cNvSpPr>
          <p:nvPr/>
        </p:nvSpPr>
        <p:spPr bwMode="auto">
          <a:xfrm>
            <a:off x="6959600" y="21717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4129" name="Rectangle 161"/>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30" name="Rectangle 162"/>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31" name="Rectangle 163"/>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32" name="Rectangle 164"/>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33" name="Rectangle 165"/>
          <p:cNvSpPr>
            <a:spLocks noChangeArrowheads="1"/>
          </p:cNvSpPr>
          <p:nvPr/>
        </p:nvSpPr>
        <p:spPr bwMode="auto">
          <a:xfrm>
            <a:off x="33147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4134" name="Rectangle 166"/>
          <p:cNvSpPr>
            <a:spLocks noChangeArrowheads="1"/>
          </p:cNvSpPr>
          <p:nvPr/>
        </p:nvSpPr>
        <p:spPr bwMode="auto">
          <a:xfrm>
            <a:off x="44704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4135" name="Rectangle 167"/>
          <p:cNvSpPr>
            <a:spLocks noChangeArrowheads="1"/>
          </p:cNvSpPr>
          <p:nvPr/>
        </p:nvSpPr>
        <p:spPr bwMode="auto">
          <a:xfrm>
            <a:off x="5626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4136" name="Rectangle 168"/>
          <p:cNvSpPr>
            <a:spLocks noChangeArrowheads="1"/>
          </p:cNvSpPr>
          <p:nvPr/>
        </p:nvSpPr>
        <p:spPr bwMode="auto">
          <a:xfrm>
            <a:off x="6769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4137" name="Rectangle 169"/>
          <p:cNvSpPr>
            <a:spLocks noChangeArrowheads="1"/>
          </p:cNvSpPr>
          <p:nvPr/>
        </p:nvSpPr>
        <p:spPr bwMode="auto">
          <a:xfrm>
            <a:off x="25558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4138" name="Rectangle 170"/>
          <p:cNvSpPr>
            <a:spLocks noChangeArrowheads="1"/>
          </p:cNvSpPr>
          <p:nvPr/>
        </p:nvSpPr>
        <p:spPr bwMode="auto">
          <a:xfrm>
            <a:off x="37242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4139" name="Rectangle 171"/>
          <p:cNvSpPr>
            <a:spLocks noChangeArrowheads="1"/>
          </p:cNvSpPr>
          <p:nvPr/>
        </p:nvSpPr>
        <p:spPr bwMode="auto">
          <a:xfrm>
            <a:off x="48545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4140" name="Rectangle 172"/>
          <p:cNvSpPr>
            <a:spLocks noChangeArrowheads="1"/>
          </p:cNvSpPr>
          <p:nvPr/>
        </p:nvSpPr>
        <p:spPr bwMode="auto">
          <a:xfrm>
            <a:off x="60229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4141" name="Rectangle 173"/>
          <p:cNvSpPr>
            <a:spLocks noChangeArrowheads="1"/>
          </p:cNvSpPr>
          <p:nvPr/>
        </p:nvSpPr>
        <p:spPr bwMode="auto">
          <a:xfrm>
            <a:off x="29098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2" name="Rectangle 174"/>
          <p:cNvSpPr>
            <a:spLocks noChangeArrowheads="1"/>
          </p:cNvSpPr>
          <p:nvPr/>
        </p:nvSpPr>
        <p:spPr bwMode="auto">
          <a:xfrm>
            <a:off x="40401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3" name="Rectangle 175"/>
          <p:cNvSpPr>
            <a:spLocks noChangeArrowheads="1"/>
          </p:cNvSpPr>
          <p:nvPr/>
        </p:nvSpPr>
        <p:spPr bwMode="auto">
          <a:xfrm>
            <a:off x="52085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4" name="Rectangle 176"/>
          <p:cNvSpPr>
            <a:spLocks noChangeArrowheads="1"/>
          </p:cNvSpPr>
          <p:nvPr/>
        </p:nvSpPr>
        <p:spPr bwMode="auto">
          <a:xfrm>
            <a:off x="63388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5" name="Rectangle 177"/>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6" name="Rectangle 178"/>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7" name="Rectangle 179"/>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8" name="Rectangle 180"/>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49" name="Rectangle 181"/>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0" name="Rectangle 182"/>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1" name="Rectangle 183"/>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2" name="Rectangle 184"/>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3" name="Rectangle 185"/>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4" name="Rectangle 186"/>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5" name="Rectangle 187"/>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6" name="Rectangle 188"/>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7" name="Rectangle 189"/>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8" name="Rectangle 190"/>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59" name="Rectangle 191"/>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60" name="Rectangle 192"/>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61" name="Rectangle 193"/>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62" name="Rectangle 194"/>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63" name="Rectangle 195"/>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64" name="Rectangle 196"/>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65" name="Rectangle 197"/>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4166" name="Text Box 198"/>
          <p:cNvSpPr txBox="1">
            <a:spLocks noChangeArrowheads="1"/>
          </p:cNvSpPr>
          <p:nvPr/>
        </p:nvSpPr>
        <p:spPr bwMode="auto">
          <a:xfrm>
            <a:off x="388938" y="1524000"/>
            <a:ext cx="1266825" cy="2282825"/>
          </a:xfrm>
          <a:prstGeom prst="rect">
            <a:avLst/>
          </a:prstGeom>
          <a:noFill/>
          <a:ln w="9525">
            <a:noFill/>
            <a:miter lim="800000"/>
            <a:headEnd/>
            <a:tailEnd/>
          </a:ln>
        </p:spPr>
        <p:txBody>
          <a:bodyPr wrap="none">
            <a:spAutoFit/>
          </a:bodyPr>
          <a:lstStyle/>
          <a:p>
            <a:pPr algn="ctr" eaLnBrk="0" hangingPunct="0"/>
            <a:r>
              <a:rPr lang="en-US" i="1">
                <a:solidFill>
                  <a:srgbClr val="FF0000"/>
                </a:solidFill>
              </a:rPr>
              <a:t>etcetera</a:t>
            </a:r>
          </a:p>
          <a:p>
            <a:pPr algn="ctr" eaLnBrk="0" hangingPunct="0"/>
            <a:endParaRPr lang="en-US" i="1">
              <a:solidFill>
                <a:srgbClr val="FF0000"/>
              </a:solidFill>
            </a:endParaRPr>
          </a:p>
          <a:p>
            <a:pPr algn="ctr" eaLnBrk="0" hangingPunct="0"/>
            <a:r>
              <a:rPr lang="en-US" i="1"/>
              <a:t>(dissolve</a:t>
            </a:r>
          </a:p>
          <a:p>
            <a:pPr algn="ctr" eaLnBrk="0" hangingPunct="0"/>
            <a:r>
              <a:rPr lang="en-US" i="1"/>
              <a:t>silica</a:t>
            </a:r>
          </a:p>
          <a:p>
            <a:pPr algn="ctr" eaLnBrk="0" hangingPunct="0"/>
            <a:r>
              <a:rPr lang="en-US" i="1"/>
              <a:t>when</a:t>
            </a:r>
          </a:p>
          <a:p>
            <a:pPr algn="ctr" eaLnBrk="0" hangingPunct="0"/>
            <a:r>
              <a:rPr lang="en-US" i="1"/>
              <a:t>done)</a:t>
            </a:r>
            <a:endParaRPr lang="en-US"/>
          </a:p>
        </p:txBody>
      </p:sp>
      <p:sp>
        <p:nvSpPr>
          <p:cNvPr id="84167" name="Line 199"/>
          <p:cNvSpPr>
            <a:spLocks noChangeShapeType="1"/>
          </p:cNvSpPr>
          <p:nvPr/>
        </p:nvSpPr>
        <p:spPr bwMode="auto">
          <a:xfrm flipV="1">
            <a:off x="7315200" y="1187450"/>
            <a:ext cx="0" cy="175260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84168" name="Text Box 200"/>
          <p:cNvSpPr txBox="1">
            <a:spLocks noChangeArrowheads="1"/>
          </p:cNvSpPr>
          <p:nvPr/>
        </p:nvSpPr>
        <p:spPr bwMode="auto">
          <a:xfrm>
            <a:off x="7345363" y="1600200"/>
            <a:ext cx="962025" cy="822325"/>
          </a:xfrm>
          <a:prstGeom prst="rect">
            <a:avLst/>
          </a:prstGeom>
          <a:noFill/>
          <a:ln w="9525">
            <a:noFill/>
            <a:miter lim="800000"/>
            <a:headEnd/>
            <a:tailEnd/>
          </a:ln>
        </p:spPr>
        <p:txBody>
          <a:bodyPr wrap="none">
            <a:spAutoFit/>
          </a:bodyPr>
          <a:lstStyle/>
          <a:p>
            <a:pPr algn="ctr" eaLnBrk="0" hangingPunct="0"/>
            <a:r>
              <a:rPr lang="en-US"/>
              <a:t>one</a:t>
            </a:r>
          </a:p>
          <a:p>
            <a:pPr algn="ctr" eaLnBrk="0" hangingPunct="0"/>
            <a:r>
              <a:rPr lang="en-US"/>
              <a:t>period</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84995" name="Freeform 3"/>
          <p:cNvSpPr>
            <a:spLocks/>
          </p:cNvSpPr>
          <p:nvPr/>
        </p:nvSpPr>
        <p:spPr bwMode="auto">
          <a:xfrm>
            <a:off x="7086600" y="5372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4996" name="Freeform 4"/>
          <p:cNvSpPr>
            <a:spLocks/>
          </p:cNvSpPr>
          <p:nvPr/>
        </p:nvSpPr>
        <p:spPr bwMode="auto">
          <a:xfrm>
            <a:off x="7086600" y="5245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4997" name="Rectangle 5"/>
          <p:cNvSpPr>
            <a:spLocks noChangeArrowheads="1"/>
          </p:cNvSpPr>
          <p:nvPr/>
        </p:nvSpPr>
        <p:spPr bwMode="auto">
          <a:xfrm>
            <a:off x="2235200" y="2832100"/>
            <a:ext cx="4940300" cy="1282700"/>
          </a:xfrm>
          <a:prstGeom prst="rect">
            <a:avLst/>
          </a:prstGeom>
          <a:solidFill>
            <a:srgbClr val="084B92"/>
          </a:solidFill>
          <a:ln w="9525">
            <a:noFill/>
            <a:miter lim="800000"/>
            <a:headEnd/>
            <a:tailEnd/>
          </a:ln>
        </p:spPr>
        <p:txBody>
          <a:bodyPr/>
          <a:lstStyle/>
          <a:p>
            <a:pPr algn="ctr" eaLnBrk="0" hangingPunct="0"/>
            <a:endParaRPr lang="cs-CZ"/>
          </a:p>
        </p:txBody>
      </p:sp>
      <p:sp>
        <p:nvSpPr>
          <p:cNvPr id="84998" name="Rectangle 6"/>
          <p:cNvSpPr>
            <a:spLocks noChangeArrowheads="1"/>
          </p:cNvSpPr>
          <p:nvPr/>
        </p:nvSpPr>
        <p:spPr bwMode="auto">
          <a:xfrm>
            <a:off x="6159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4999" name="Rectangle 7"/>
          <p:cNvSpPr>
            <a:spLocks noChangeArrowheads="1"/>
          </p:cNvSpPr>
          <p:nvPr/>
        </p:nvSpPr>
        <p:spPr bwMode="auto">
          <a:xfrm>
            <a:off x="5016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00" name="Freeform 8"/>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01" name="Freeform 9"/>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02" name="Rectangle 10"/>
          <p:cNvSpPr>
            <a:spLocks noChangeArrowheads="1"/>
          </p:cNvSpPr>
          <p:nvPr/>
        </p:nvSpPr>
        <p:spPr bwMode="auto">
          <a:xfrm>
            <a:off x="3860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03" name="Rectangle 11"/>
          <p:cNvSpPr>
            <a:spLocks noChangeArrowheads="1"/>
          </p:cNvSpPr>
          <p:nvPr/>
        </p:nvSpPr>
        <p:spPr bwMode="auto">
          <a:xfrm>
            <a:off x="2717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04" name="Freeform 12"/>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05" name="Freeform 13"/>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06" name="Rectangle 14"/>
          <p:cNvSpPr>
            <a:spLocks noChangeArrowheads="1"/>
          </p:cNvSpPr>
          <p:nvPr/>
        </p:nvSpPr>
        <p:spPr bwMode="auto">
          <a:xfrm>
            <a:off x="2235200" y="2273300"/>
            <a:ext cx="4940300" cy="673100"/>
          </a:xfrm>
          <a:prstGeom prst="rect">
            <a:avLst/>
          </a:prstGeom>
          <a:solidFill>
            <a:srgbClr val="FFED83"/>
          </a:solidFill>
          <a:ln w="9525">
            <a:noFill/>
            <a:miter lim="800000"/>
            <a:headEnd/>
            <a:tailEnd/>
          </a:ln>
        </p:spPr>
        <p:txBody>
          <a:bodyPr/>
          <a:lstStyle/>
          <a:p>
            <a:pPr algn="ctr" eaLnBrk="0" hangingPunct="0"/>
            <a:endParaRPr lang="cs-CZ"/>
          </a:p>
        </p:txBody>
      </p:sp>
      <p:sp>
        <p:nvSpPr>
          <p:cNvPr id="85007" name="Rectangle 15"/>
          <p:cNvSpPr>
            <a:spLocks noChangeArrowheads="1"/>
          </p:cNvSpPr>
          <p:nvPr/>
        </p:nvSpPr>
        <p:spPr bwMode="auto">
          <a:xfrm>
            <a:off x="5397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5008" name="Rectangle 16"/>
          <p:cNvSpPr>
            <a:spLocks noChangeArrowheads="1"/>
          </p:cNvSpPr>
          <p:nvPr/>
        </p:nvSpPr>
        <p:spPr bwMode="auto">
          <a:xfrm>
            <a:off x="42418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5009" name="Freeform 17"/>
          <p:cNvSpPr>
            <a:spLocks/>
          </p:cNvSpPr>
          <p:nvPr/>
        </p:nvSpPr>
        <p:spPr bwMode="auto">
          <a:xfrm>
            <a:off x="5397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5010" name="Freeform 18"/>
          <p:cNvSpPr>
            <a:spLocks/>
          </p:cNvSpPr>
          <p:nvPr/>
        </p:nvSpPr>
        <p:spPr bwMode="auto">
          <a:xfrm>
            <a:off x="42418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5011" name="Rectangle 19"/>
          <p:cNvSpPr>
            <a:spLocks noChangeArrowheads="1"/>
          </p:cNvSpPr>
          <p:nvPr/>
        </p:nvSpPr>
        <p:spPr bwMode="auto">
          <a:xfrm>
            <a:off x="30861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5012" name="Rectangle 20"/>
          <p:cNvSpPr>
            <a:spLocks noChangeArrowheads="1"/>
          </p:cNvSpPr>
          <p:nvPr/>
        </p:nvSpPr>
        <p:spPr bwMode="auto">
          <a:xfrm>
            <a:off x="6540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5013" name="Freeform 21"/>
          <p:cNvSpPr>
            <a:spLocks/>
          </p:cNvSpPr>
          <p:nvPr/>
        </p:nvSpPr>
        <p:spPr bwMode="auto">
          <a:xfrm>
            <a:off x="30861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5014" name="Freeform 22"/>
          <p:cNvSpPr>
            <a:spLocks/>
          </p:cNvSpPr>
          <p:nvPr/>
        </p:nvSpPr>
        <p:spPr bwMode="auto">
          <a:xfrm>
            <a:off x="6540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5015" name="Rectangle 23"/>
          <p:cNvSpPr>
            <a:spLocks noChangeArrowheads="1"/>
          </p:cNvSpPr>
          <p:nvPr/>
        </p:nvSpPr>
        <p:spPr bwMode="auto">
          <a:xfrm>
            <a:off x="2235200" y="1676400"/>
            <a:ext cx="4940300" cy="673100"/>
          </a:xfrm>
          <a:prstGeom prst="rect">
            <a:avLst/>
          </a:prstGeom>
          <a:solidFill>
            <a:srgbClr val="F48F87"/>
          </a:solidFill>
          <a:ln w="9525">
            <a:noFill/>
            <a:miter lim="800000"/>
            <a:headEnd/>
            <a:tailEnd/>
          </a:ln>
        </p:spPr>
        <p:txBody>
          <a:bodyPr/>
          <a:lstStyle/>
          <a:p>
            <a:pPr algn="ctr" eaLnBrk="0" hangingPunct="0"/>
            <a:endParaRPr lang="cs-CZ"/>
          </a:p>
        </p:txBody>
      </p:sp>
      <p:sp>
        <p:nvSpPr>
          <p:cNvPr id="85016" name="Rectangle 24"/>
          <p:cNvSpPr>
            <a:spLocks noChangeArrowheads="1"/>
          </p:cNvSpPr>
          <p:nvPr/>
        </p:nvSpPr>
        <p:spPr bwMode="auto">
          <a:xfrm>
            <a:off x="46228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17" name="Rectangle 25"/>
          <p:cNvSpPr>
            <a:spLocks noChangeArrowheads="1"/>
          </p:cNvSpPr>
          <p:nvPr/>
        </p:nvSpPr>
        <p:spPr bwMode="auto">
          <a:xfrm>
            <a:off x="34671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18" name="Freeform 26"/>
          <p:cNvSpPr>
            <a:spLocks/>
          </p:cNvSpPr>
          <p:nvPr/>
        </p:nvSpPr>
        <p:spPr bwMode="auto">
          <a:xfrm>
            <a:off x="46228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19" name="Freeform 27"/>
          <p:cNvSpPr>
            <a:spLocks/>
          </p:cNvSpPr>
          <p:nvPr/>
        </p:nvSpPr>
        <p:spPr bwMode="auto">
          <a:xfrm>
            <a:off x="34671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20" name="Rectangle 28"/>
          <p:cNvSpPr>
            <a:spLocks noChangeArrowheads="1"/>
          </p:cNvSpPr>
          <p:nvPr/>
        </p:nvSpPr>
        <p:spPr bwMode="auto">
          <a:xfrm>
            <a:off x="23241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21" name="Rectangle 29"/>
          <p:cNvSpPr>
            <a:spLocks noChangeArrowheads="1"/>
          </p:cNvSpPr>
          <p:nvPr/>
        </p:nvSpPr>
        <p:spPr bwMode="auto">
          <a:xfrm>
            <a:off x="57658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22" name="Freeform 30"/>
          <p:cNvSpPr>
            <a:spLocks/>
          </p:cNvSpPr>
          <p:nvPr/>
        </p:nvSpPr>
        <p:spPr bwMode="auto">
          <a:xfrm>
            <a:off x="23241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23" name="Freeform 31"/>
          <p:cNvSpPr>
            <a:spLocks/>
          </p:cNvSpPr>
          <p:nvPr/>
        </p:nvSpPr>
        <p:spPr bwMode="auto">
          <a:xfrm>
            <a:off x="57658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24" name="Rectangle 32"/>
          <p:cNvSpPr>
            <a:spLocks noChangeArrowheads="1"/>
          </p:cNvSpPr>
          <p:nvPr/>
        </p:nvSpPr>
        <p:spPr bwMode="auto">
          <a:xfrm>
            <a:off x="2235200" y="1168400"/>
            <a:ext cx="4940300" cy="584200"/>
          </a:xfrm>
          <a:prstGeom prst="rect">
            <a:avLst/>
          </a:prstGeom>
          <a:solidFill>
            <a:srgbClr val="084B92"/>
          </a:solidFill>
          <a:ln w="9525">
            <a:noFill/>
            <a:miter lim="800000"/>
            <a:headEnd/>
            <a:tailEnd/>
          </a:ln>
        </p:spPr>
        <p:txBody>
          <a:bodyPr/>
          <a:lstStyle/>
          <a:p>
            <a:pPr algn="ctr" eaLnBrk="0" hangingPunct="0"/>
            <a:endParaRPr lang="cs-CZ"/>
          </a:p>
        </p:txBody>
      </p:sp>
      <p:sp>
        <p:nvSpPr>
          <p:cNvPr id="85025" name="Rectangle 33"/>
          <p:cNvSpPr>
            <a:spLocks noChangeArrowheads="1"/>
          </p:cNvSpPr>
          <p:nvPr/>
        </p:nvSpPr>
        <p:spPr bwMode="auto">
          <a:xfrm>
            <a:off x="6146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26" name="Rectangle 34"/>
          <p:cNvSpPr>
            <a:spLocks noChangeArrowheads="1"/>
          </p:cNvSpPr>
          <p:nvPr/>
        </p:nvSpPr>
        <p:spPr bwMode="auto">
          <a:xfrm>
            <a:off x="5003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27" name="Freeform 35"/>
          <p:cNvSpPr>
            <a:spLocks/>
          </p:cNvSpPr>
          <p:nvPr/>
        </p:nvSpPr>
        <p:spPr bwMode="auto">
          <a:xfrm>
            <a:off x="6146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28" name="Freeform 36"/>
          <p:cNvSpPr>
            <a:spLocks/>
          </p:cNvSpPr>
          <p:nvPr/>
        </p:nvSpPr>
        <p:spPr bwMode="auto">
          <a:xfrm>
            <a:off x="5003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29" name="Rectangle 37"/>
          <p:cNvSpPr>
            <a:spLocks noChangeArrowheads="1"/>
          </p:cNvSpPr>
          <p:nvPr/>
        </p:nvSpPr>
        <p:spPr bwMode="auto">
          <a:xfrm>
            <a:off x="38481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30" name="Rectangle 38"/>
          <p:cNvSpPr>
            <a:spLocks noChangeArrowheads="1"/>
          </p:cNvSpPr>
          <p:nvPr/>
        </p:nvSpPr>
        <p:spPr bwMode="auto">
          <a:xfrm>
            <a:off x="2717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5031" name="Freeform 39"/>
          <p:cNvSpPr>
            <a:spLocks/>
          </p:cNvSpPr>
          <p:nvPr/>
        </p:nvSpPr>
        <p:spPr bwMode="auto">
          <a:xfrm>
            <a:off x="38481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32" name="Freeform 40"/>
          <p:cNvSpPr>
            <a:spLocks/>
          </p:cNvSpPr>
          <p:nvPr/>
        </p:nvSpPr>
        <p:spPr bwMode="auto">
          <a:xfrm>
            <a:off x="2717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5033" name="Rectangle 41"/>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85034" name="Freeform 42"/>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5035" name="Freeform 43"/>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5036" name="Freeform 44"/>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5037" name="Freeform 45"/>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5038" name="Freeform 46"/>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5039" name="Freeform 47"/>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5040" name="Freeform 48"/>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5041" name="Freeform 49"/>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5042" name="Freeform 50"/>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5043" name="Freeform 51"/>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5044" name="Freeform 52"/>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5045" name="Freeform 53"/>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5046" name="Freeform 54"/>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5047" name="Freeform 55"/>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5048" name="Freeform 56"/>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5049" name="Freeform 57"/>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5050" name="Freeform 58"/>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5051" name="Freeform 59"/>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5052" name="Freeform 60"/>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5053" name="Freeform 61"/>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5054" name="Freeform 62"/>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5055" name="Freeform 63"/>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5056" name="Freeform 64"/>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5057" name="Freeform 65"/>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5058" name="Freeform 66"/>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5059" name="Freeform 67"/>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5060" name="Freeform 68"/>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5061" name="Freeform 69"/>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5062" name="Freeform 70"/>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5063" name="Freeform 71"/>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5064" name="Freeform 72"/>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5065" name="Freeform 73"/>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5066" name="Freeform 74"/>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5067" name="Freeform 75"/>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5068" name="Freeform 76"/>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5069" name="Freeform 77"/>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5070" name="Freeform 78"/>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5071" name="Freeform 79"/>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5072" name="Freeform 80"/>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5073" name="Freeform 81"/>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5074" name="Freeform 82"/>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5075" name="Freeform 83"/>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5076" name="Rectangle 84"/>
          <p:cNvSpPr>
            <a:spLocks noChangeArrowheads="1"/>
          </p:cNvSpPr>
          <p:nvPr/>
        </p:nvSpPr>
        <p:spPr bwMode="auto">
          <a:xfrm>
            <a:off x="33258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77" name="Rectangle 85"/>
          <p:cNvSpPr>
            <a:spLocks noChangeArrowheads="1"/>
          </p:cNvSpPr>
          <p:nvPr/>
        </p:nvSpPr>
        <p:spPr bwMode="auto">
          <a:xfrm>
            <a:off x="44561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78" name="Rectangle 86"/>
          <p:cNvSpPr>
            <a:spLocks noChangeArrowheads="1"/>
          </p:cNvSpPr>
          <p:nvPr/>
        </p:nvSpPr>
        <p:spPr bwMode="auto">
          <a:xfrm>
            <a:off x="5624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79" name="Rectangle 87"/>
          <p:cNvSpPr>
            <a:spLocks noChangeArrowheads="1"/>
          </p:cNvSpPr>
          <p:nvPr/>
        </p:nvSpPr>
        <p:spPr bwMode="auto">
          <a:xfrm>
            <a:off x="6767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0" name="Rectangle 88"/>
          <p:cNvSpPr>
            <a:spLocks noChangeArrowheads="1"/>
          </p:cNvSpPr>
          <p:nvPr/>
        </p:nvSpPr>
        <p:spPr bwMode="auto">
          <a:xfrm>
            <a:off x="33258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1" name="Rectangle 89"/>
          <p:cNvSpPr>
            <a:spLocks noChangeArrowheads="1"/>
          </p:cNvSpPr>
          <p:nvPr/>
        </p:nvSpPr>
        <p:spPr bwMode="auto">
          <a:xfrm>
            <a:off x="44561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2" name="Rectangle 90"/>
          <p:cNvSpPr>
            <a:spLocks noChangeArrowheads="1"/>
          </p:cNvSpPr>
          <p:nvPr/>
        </p:nvSpPr>
        <p:spPr bwMode="auto">
          <a:xfrm>
            <a:off x="5624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3" name="Rectangle 91"/>
          <p:cNvSpPr>
            <a:spLocks noChangeArrowheads="1"/>
          </p:cNvSpPr>
          <p:nvPr/>
        </p:nvSpPr>
        <p:spPr bwMode="auto">
          <a:xfrm>
            <a:off x="6767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4" name="Rectangle 92"/>
          <p:cNvSpPr>
            <a:spLocks noChangeArrowheads="1"/>
          </p:cNvSpPr>
          <p:nvPr/>
        </p:nvSpPr>
        <p:spPr bwMode="auto">
          <a:xfrm>
            <a:off x="33258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5" name="Rectangle 93"/>
          <p:cNvSpPr>
            <a:spLocks noChangeArrowheads="1"/>
          </p:cNvSpPr>
          <p:nvPr/>
        </p:nvSpPr>
        <p:spPr bwMode="auto">
          <a:xfrm>
            <a:off x="44561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6" name="Rectangle 94"/>
          <p:cNvSpPr>
            <a:spLocks noChangeArrowheads="1"/>
          </p:cNvSpPr>
          <p:nvPr/>
        </p:nvSpPr>
        <p:spPr bwMode="auto">
          <a:xfrm>
            <a:off x="5624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7" name="Rectangle 95"/>
          <p:cNvSpPr>
            <a:spLocks noChangeArrowheads="1"/>
          </p:cNvSpPr>
          <p:nvPr/>
        </p:nvSpPr>
        <p:spPr bwMode="auto">
          <a:xfrm>
            <a:off x="6767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8" name="Rectangle 96"/>
          <p:cNvSpPr>
            <a:spLocks noChangeArrowheads="1"/>
          </p:cNvSpPr>
          <p:nvPr/>
        </p:nvSpPr>
        <p:spPr bwMode="auto">
          <a:xfrm>
            <a:off x="3897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89" name="Rectangle 97"/>
          <p:cNvSpPr>
            <a:spLocks noChangeArrowheads="1"/>
          </p:cNvSpPr>
          <p:nvPr/>
        </p:nvSpPr>
        <p:spPr bwMode="auto">
          <a:xfrm>
            <a:off x="5040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0" name="Rectangle 98"/>
          <p:cNvSpPr>
            <a:spLocks noChangeArrowheads="1"/>
          </p:cNvSpPr>
          <p:nvPr/>
        </p:nvSpPr>
        <p:spPr bwMode="auto">
          <a:xfrm>
            <a:off x="62087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1" name="Rectangle 99"/>
          <p:cNvSpPr>
            <a:spLocks noChangeArrowheads="1"/>
          </p:cNvSpPr>
          <p:nvPr/>
        </p:nvSpPr>
        <p:spPr bwMode="auto">
          <a:xfrm>
            <a:off x="3897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2" name="Rectangle 100"/>
          <p:cNvSpPr>
            <a:spLocks noChangeArrowheads="1"/>
          </p:cNvSpPr>
          <p:nvPr/>
        </p:nvSpPr>
        <p:spPr bwMode="auto">
          <a:xfrm>
            <a:off x="50022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3" name="Rectangle 101"/>
          <p:cNvSpPr>
            <a:spLocks noChangeArrowheads="1"/>
          </p:cNvSpPr>
          <p:nvPr/>
        </p:nvSpPr>
        <p:spPr bwMode="auto">
          <a:xfrm>
            <a:off x="6183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4" name="Rectangle 102"/>
          <p:cNvSpPr>
            <a:spLocks noChangeArrowheads="1"/>
          </p:cNvSpPr>
          <p:nvPr/>
        </p:nvSpPr>
        <p:spPr bwMode="auto">
          <a:xfrm>
            <a:off x="38973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5" name="Rectangle 103"/>
          <p:cNvSpPr>
            <a:spLocks noChangeArrowheads="1"/>
          </p:cNvSpPr>
          <p:nvPr/>
        </p:nvSpPr>
        <p:spPr bwMode="auto">
          <a:xfrm>
            <a:off x="50149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6" name="Rectangle 104"/>
          <p:cNvSpPr>
            <a:spLocks noChangeArrowheads="1"/>
          </p:cNvSpPr>
          <p:nvPr/>
        </p:nvSpPr>
        <p:spPr bwMode="auto">
          <a:xfrm>
            <a:off x="61706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5097" name="Rectangle 105"/>
          <p:cNvSpPr>
            <a:spLocks noChangeArrowheads="1"/>
          </p:cNvSpPr>
          <p:nvPr/>
        </p:nvSpPr>
        <p:spPr bwMode="auto">
          <a:xfrm>
            <a:off x="25939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098" name="Rectangle 106"/>
          <p:cNvSpPr>
            <a:spLocks noChangeArrowheads="1"/>
          </p:cNvSpPr>
          <p:nvPr/>
        </p:nvSpPr>
        <p:spPr bwMode="auto">
          <a:xfrm>
            <a:off x="37115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099" name="Rectangle 107"/>
          <p:cNvSpPr>
            <a:spLocks noChangeArrowheads="1"/>
          </p:cNvSpPr>
          <p:nvPr/>
        </p:nvSpPr>
        <p:spPr bwMode="auto">
          <a:xfrm>
            <a:off x="48672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0" name="Rectangle 108"/>
          <p:cNvSpPr>
            <a:spLocks noChangeArrowheads="1"/>
          </p:cNvSpPr>
          <p:nvPr/>
        </p:nvSpPr>
        <p:spPr bwMode="auto">
          <a:xfrm>
            <a:off x="60229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1" name="Rectangle 109"/>
          <p:cNvSpPr>
            <a:spLocks noChangeArrowheads="1"/>
          </p:cNvSpPr>
          <p:nvPr/>
        </p:nvSpPr>
        <p:spPr bwMode="auto">
          <a:xfrm>
            <a:off x="25939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2" name="Rectangle 110"/>
          <p:cNvSpPr>
            <a:spLocks noChangeArrowheads="1"/>
          </p:cNvSpPr>
          <p:nvPr/>
        </p:nvSpPr>
        <p:spPr bwMode="auto">
          <a:xfrm>
            <a:off x="37115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3" name="Rectangle 111"/>
          <p:cNvSpPr>
            <a:spLocks noChangeArrowheads="1"/>
          </p:cNvSpPr>
          <p:nvPr/>
        </p:nvSpPr>
        <p:spPr bwMode="auto">
          <a:xfrm>
            <a:off x="48672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4" name="Rectangle 112"/>
          <p:cNvSpPr>
            <a:spLocks noChangeArrowheads="1"/>
          </p:cNvSpPr>
          <p:nvPr/>
        </p:nvSpPr>
        <p:spPr bwMode="auto">
          <a:xfrm>
            <a:off x="60229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5" name="Rectangle 113"/>
          <p:cNvSpPr>
            <a:spLocks noChangeArrowheads="1"/>
          </p:cNvSpPr>
          <p:nvPr/>
        </p:nvSpPr>
        <p:spPr bwMode="auto">
          <a:xfrm>
            <a:off x="25939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6" name="Rectangle 114"/>
          <p:cNvSpPr>
            <a:spLocks noChangeArrowheads="1"/>
          </p:cNvSpPr>
          <p:nvPr/>
        </p:nvSpPr>
        <p:spPr bwMode="auto">
          <a:xfrm>
            <a:off x="37115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7" name="Rectangle 115"/>
          <p:cNvSpPr>
            <a:spLocks noChangeArrowheads="1"/>
          </p:cNvSpPr>
          <p:nvPr/>
        </p:nvSpPr>
        <p:spPr bwMode="auto">
          <a:xfrm>
            <a:off x="48672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8" name="Rectangle 116"/>
          <p:cNvSpPr>
            <a:spLocks noChangeArrowheads="1"/>
          </p:cNvSpPr>
          <p:nvPr/>
        </p:nvSpPr>
        <p:spPr bwMode="auto">
          <a:xfrm>
            <a:off x="60229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09" name="Rectangle 117"/>
          <p:cNvSpPr>
            <a:spLocks noChangeArrowheads="1"/>
          </p:cNvSpPr>
          <p:nvPr/>
        </p:nvSpPr>
        <p:spPr bwMode="auto">
          <a:xfrm>
            <a:off x="31146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0" name="Rectangle 118"/>
          <p:cNvSpPr>
            <a:spLocks noChangeArrowheads="1"/>
          </p:cNvSpPr>
          <p:nvPr/>
        </p:nvSpPr>
        <p:spPr bwMode="auto">
          <a:xfrm>
            <a:off x="42957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1" name="Rectangle 119"/>
          <p:cNvSpPr>
            <a:spLocks noChangeArrowheads="1"/>
          </p:cNvSpPr>
          <p:nvPr/>
        </p:nvSpPr>
        <p:spPr bwMode="auto">
          <a:xfrm>
            <a:off x="54260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2" name="Rectangle 120"/>
          <p:cNvSpPr>
            <a:spLocks noChangeArrowheads="1"/>
          </p:cNvSpPr>
          <p:nvPr/>
        </p:nvSpPr>
        <p:spPr bwMode="auto">
          <a:xfrm>
            <a:off x="65944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3" name="Rectangle 121"/>
          <p:cNvSpPr>
            <a:spLocks noChangeArrowheads="1"/>
          </p:cNvSpPr>
          <p:nvPr/>
        </p:nvSpPr>
        <p:spPr bwMode="auto">
          <a:xfrm>
            <a:off x="31146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4" name="Rectangle 122"/>
          <p:cNvSpPr>
            <a:spLocks noChangeArrowheads="1"/>
          </p:cNvSpPr>
          <p:nvPr/>
        </p:nvSpPr>
        <p:spPr bwMode="auto">
          <a:xfrm>
            <a:off x="42957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5" name="Rectangle 123"/>
          <p:cNvSpPr>
            <a:spLocks noChangeArrowheads="1"/>
          </p:cNvSpPr>
          <p:nvPr/>
        </p:nvSpPr>
        <p:spPr bwMode="auto">
          <a:xfrm>
            <a:off x="54260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6" name="Rectangle 124"/>
          <p:cNvSpPr>
            <a:spLocks noChangeArrowheads="1"/>
          </p:cNvSpPr>
          <p:nvPr/>
        </p:nvSpPr>
        <p:spPr bwMode="auto">
          <a:xfrm>
            <a:off x="65944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7" name="Rectangle 125"/>
          <p:cNvSpPr>
            <a:spLocks noChangeArrowheads="1"/>
          </p:cNvSpPr>
          <p:nvPr/>
        </p:nvSpPr>
        <p:spPr bwMode="auto">
          <a:xfrm>
            <a:off x="31146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8" name="Rectangle 126"/>
          <p:cNvSpPr>
            <a:spLocks noChangeArrowheads="1"/>
          </p:cNvSpPr>
          <p:nvPr/>
        </p:nvSpPr>
        <p:spPr bwMode="auto">
          <a:xfrm>
            <a:off x="42957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19" name="Rectangle 127"/>
          <p:cNvSpPr>
            <a:spLocks noChangeArrowheads="1"/>
          </p:cNvSpPr>
          <p:nvPr/>
        </p:nvSpPr>
        <p:spPr bwMode="auto">
          <a:xfrm>
            <a:off x="54260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20" name="Rectangle 128"/>
          <p:cNvSpPr>
            <a:spLocks noChangeArrowheads="1"/>
          </p:cNvSpPr>
          <p:nvPr/>
        </p:nvSpPr>
        <p:spPr bwMode="auto">
          <a:xfrm>
            <a:off x="65944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5121" name="Rectangle 129"/>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5122" name="Rectangle 130"/>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85123" name="Rectangle 131"/>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85124" name="Rectangle 132"/>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5125" name="Rectangle 133"/>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5126" name="Rectangle 134"/>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5127" name="Rectangle 135"/>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5128" name="Rectangle 136"/>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5129" name="Rectangle 137"/>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5130" name="Rectangle 138"/>
          <p:cNvSpPr>
            <a:spLocks noChangeArrowheads="1"/>
          </p:cNvSpPr>
          <p:nvPr/>
        </p:nvSpPr>
        <p:spPr bwMode="auto">
          <a:xfrm>
            <a:off x="2354263" y="2741613"/>
            <a:ext cx="428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l</a:t>
            </a:r>
            <a:endParaRPr lang="en-US"/>
          </a:p>
        </p:txBody>
      </p:sp>
      <p:sp>
        <p:nvSpPr>
          <p:cNvPr id="85131" name="Rectangle 139"/>
          <p:cNvSpPr>
            <a:spLocks noChangeArrowheads="1"/>
          </p:cNvSpPr>
          <p:nvPr/>
        </p:nvSpPr>
        <p:spPr bwMode="auto">
          <a:xfrm>
            <a:off x="2392363" y="27416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a</a:t>
            </a:r>
            <a:endParaRPr lang="en-US"/>
          </a:p>
        </p:txBody>
      </p:sp>
      <p:sp>
        <p:nvSpPr>
          <p:cNvPr id="85132" name="Rectangle 140"/>
          <p:cNvSpPr>
            <a:spLocks noChangeArrowheads="1"/>
          </p:cNvSpPr>
          <p:nvPr/>
        </p:nvSpPr>
        <p:spPr bwMode="auto">
          <a:xfrm>
            <a:off x="24955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y</a:t>
            </a:r>
            <a:endParaRPr lang="en-US"/>
          </a:p>
        </p:txBody>
      </p:sp>
      <p:sp>
        <p:nvSpPr>
          <p:cNvPr id="85133" name="Rectangle 141"/>
          <p:cNvSpPr>
            <a:spLocks noChangeArrowheads="1"/>
          </p:cNvSpPr>
          <p:nvPr/>
        </p:nvSpPr>
        <p:spPr bwMode="auto">
          <a:xfrm>
            <a:off x="25971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e</a:t>
            </a:r>
            <a:endParaRPr lang="en-US"/>
          </a:p>
        </p:txBody>
      </p:sp>
      <p:sp>
        <p:nvSpPr>
          <p:cNvPr id="85134" name="Rectangle 142"/>
          <p:cNvSpPr>
            <a:spLocks noChangeArrowheads="1"/>
          </p:cNvSpPr>
          <p:nvPr/>
        </p:nvSpPr>
        <p:spPr bwMode="auto">
          <a:xfrm>
            <a:off x="2700338" y="27416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r</a:t>
            </a:r>
            <a:endParaRPr lang="en-US"/>
          </a:p>
        </p:txBody>
      </p:sp>
      <p:sp>
        <p:nvSpPr>
          <p:cNvPr id="85135" name="Rectangle 143"/>
          <p:cNvSpPr>
            <a:spLocks noChangeArrowheads="1"/>
          </p:cNvSpPr>
          <p:nvPr/>
        </p:nvSpPr>
        <p:spPr bwMode="auto">
          <a:xfrm>
            <a:off x="2762250" y="27416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 </a:t>
            </a:r>
            <a:endParaRPr lang="en-US"/>
          </a:p>
        </p:txBody>
      </p:sp>
      <p:sp>
        <p:nvSpPr>
          <p:cNvPr id="85136" name="Rectangle 144"/>
          <p:cNvSpPr>
            <a:spLocks noChangeArrowheads="1"/>
          </p:cNvSpPr>
          <p:nvPr/>
        </p:nvSpPr>
        <p:spPr bwMode="auto">
          <a:xfrm>
            <a:off x="2811463" y="27416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1</a:t>
            </a:r>
            <a:endParaRPr lang="en-US"/>
          </a:p>
        </p:txBody>
      </p:sp>
      <p:sp>
        <p:nvSpPr>
          <p:cNvPr id="85137" name="Rectangle 145"/>
          <p:cNvSpPr>
            <a:spLocks noChangeArrowheads="1"/>
          </p:cNvSpPr>
          <p:nvPr/>
        </p:nvSpPr>
        <p:spPr bwMode="auto">
          <a:xfrm>
            <a:off x="2844800" y="2144713"/>
            <a:ext cx="4286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l</a:t>
            </a:r>
            <a:endParaRPr lang="en-US"/>
          </a:p>
        </p:txBody>
      </p:sp>
      <p:sp>
        <p:nvSpPr>
          <p:cNvPr id="85138" name="Rectangle 146"/>
          <p:cNvSpPr>
            <a:spLocks noChangeArrowheads="1"/>
          </p:cNvSpPr>
          <p:nvPr/>
        </p:nvSpPr>
        <p:spPr bwMode="auto">
          <a:xfrm>
            <a:off x="2882900" y="2144713"/>
            <a:ext cx="10001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5139" name="Rectangle 147"/>
          <p:cNvSpPr>
            <a:spLocks noChangeArrowheads="1"/>
          </p:cNvSpPr>
          <p:nvPr/>
        </p:nvSpPr>
        <p:spPr bwMode="auto">
          <a:xfrm>
            <a:off x="2986088" y="21447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y</a:t>
            </a:r>
            <a:endParaRPr lang="en-US"/>
          </a:p>
        </p:txBody>
      </p:sp>
      <p:sp>
        <p:nvSpPr>
          <p:cNvPr id="85140" name="Rectangle 148"/>
          <p:cNvSpPr>
            <a:spLocks noChangeArrowheads="1"/>
          </p:cNvSpPr>
          <p:nvPr/>
        </p:nvSpPr>
        <p:spPr bwMode="auto">
          <a:xfrm>
            <a:off x="3087688" y="21447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5141" name="Rectangle 149"/>
          <p:cNvSpPr>
            <a:spLocks noChangeArrowheads="1"/>
          </p:cNvSpPr>
          <p:nvPr/>
        </p:nvSpPr>
        <p:spPr bwMode="auto">
          <a:xfrm>
            <a:off x="3190875" y="21447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5142" name="Rectangle 150"/>
          <p:cNvSpPr>
            <a:spLocks noChangeArrowheads="1"/>
          </p:cNvSpPr>
          <p:nvPr/>
        </p:nvSpPr>
        <p:spPr bwMode="auto">
          <a:xfrm>
            <a:off x="3252788" y="21447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 </a:t>
            </a:r>
            <a:endParaRPr lang="en-US"/>
          </a:p>
        </p:txBody>
      </p:sp>
      <p:sp>
        <p:nvSpPr>
          <p:cNvPr id="85143" name="Rectangle 151"/>
          <p:cNvSpPr>
            <a:spLocks noChangeArrowheads="1"/>
          </p:cNvSpPr>
          <p:nvPr/>
        </p:nvSpPr>
        <p:spPr bwMode="auto">
          <a:xfrm>
            <a:off x="3302000" y="21447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2</a:t>
            </a:r>
            <a:endParaRPr lang="en-US"/>
          </a:p>
        </p:txBody>
      </p:sp>
      <p:sp>
        <p:nvSpPr>
          <p:cNvPr id="85144" name="Rectangle 152"/>
          <p:cNvSpPr>
            <a:spLocks noChangeArrowheads="1"/>
          </p:cNvSpPr>
          <p:nvPr/>
        </p:nvSpPr>
        <p:spPr bwMode="auto">
          <a:xfrm>
            <a:off x="3254375" y="1547813"/>
            <a:ext cx="4286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l</a:t>
            </a:r>
            <a:endParaRPr lang="en-US"/>
          </a:p>
        </p:txBody>
      </p:sp>
      <p:sp>
        <p:nvSpPr>
          <p:cNvPr id="85145" name="Rectangle 153"/>
          <p:cNvSpPr>
            <a:spLocks noChangeArrowheads="1"/>
          </p:cNvSpPr>
          <p:nvPr/>
        </p:nvSpPr>
        <p:spPr bwMode="auto">
          <a:xfrm>
            <a:off x="3292475" y="1547813"/>
            <a:ext cx="10001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5146" name="Rectangle 154"/>
          <p:cNvSpPr>
            <a:spLocks noChangeArrowheads="1"/>
          </p:cNvSpPr>
          <p:nvPr/>
        </p:nvSpPr>
        <p:spPr bwMode="auto">
          <a:xfrm>
            <a:off x="3395663" y="15478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y</a:t>
            </a:r>
            <a:endParaRPr lang="en-US"/>
          </a:p>
        </p:txBody>
      </p:sp>
      <p:sp>
        <p:nvSpPr>
          <p:cNvPr id="85147" name="Rectangle 155"/>
          <p:cNvSpPr>
            <a:spLocks noChangeArrowheads="1"/>
          </p:cNvSpPr>
          <p:nvPr/>
        </p:nvSpPr>
        <p:spPr bwMode="auto">
          <a:xfrm>
            <a:off x="3497263" y="15478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5148" name="Rectangle 156"/>
          <p:cNvSpPr>
            <a:spLocks noChangeArrowheads="1"/>
          </p:cNvSpPr>
          <p:nvPr/>
        </p:nvSpPr>
        <p:spPr bwMode="auto">
          <a:xfrm>
            <a:off x="3600450" y="15478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5149" name="Rectangle 157"/>
          <p:cNvSpPr>
            <a:spLocks noChangeArrowheads="1"/>
          </p:cNvSpPr>
          <p:nvPr/>
        </p:nvSpPr>
        <p:spPr bwMode="auto">
          <a:xfrm>
            <a:off x="3662363" y="15478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 </a:t>
            </a:r>
            <a:endParaRPr lang="en-US"/>
          </a:p>
        </p:txBody>
      </p:sp>
      <p:sp>
        <p:nvSpPr>
          <p:cNvPr id="85150" name="Rectangle 158"/>
          <p:cNvSpPr>
            <a:spLocks noChangeArrowheads="1"/>
          </p:cNvSpPr>
          <p:nvPr/>
        </p:nvSpPr>
        <p:spPr bwMode="auto">
          <a:xfrm>
            <a:off x="3711575" y="15478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3</a:t>
            </a:r>
            <a:endParaRPr lang="en-US"/>
          </a:p>
        </p:txBody>
      </p:sp>
      <p:sp>
        <p:nvSpPr>
          <p:cNvPr id="85151" name="Freeform 159"/>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5152" name="Freeform 160"/>
          <p:cNvSpPr>
            <a:spLocks/>
          </p:cNvSpPr>
          <p:nvPr/>
        </p:nvSpPr>
        <p:spPr bwMode="auto">
          <a:xfrm>
            <a:off x="6959600" y="21717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5153" name="Rectangle 161"/>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54" name="Rectangle 162"/>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55" name="Rectangle 163"/>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56" name="Rectangle 164"/>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57" name="Rectangle 165"/>
          <p:cNvSpPr>
            <a:spLocks noChangeArrowheads="1"/>
          </p:cNvSpPr>
          <p:nvPr/>
        </p:nvSpPr>
        <p:spPr bwMode="auto">
          <a:xfrm>
            <a:off x="33147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5158" name="Rectangle 166"/>
          <p:cNvSpPr>
            <a:spLocks noChangeArrowheads="1"/>
          </p:cNvSpPr>
          <p:nvPr/>
        </p:nvSpPr>
        <p:spPr bwMode="auto">
          <a:xfrm>
            <a:off x="44704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5159" name="Rectangle 167"/>
          <p:cNvSpPr>
            <a:spLocks noChangeArrowheads="1"/>
          </p:cNvSpPr>
          <p:nvPr/>
        </p:nvSpPr>
        <p:spPr bwMode="auto">
          <a:xfrm>
            <a:off x="5626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5160" name="Rectangle 168"/>
          <p:cNvSpPr>
            <a:spLocks noChangeArrowheads="1"/>
          </p:cNvSpPr>
          <p:nvPr/>
        </p:nvSpPr>
        <p:spPr bwMode="auto">
          <a:xfrm>
            <a:off x="6769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5161" name="Rectangle 169"/>
          <p:cNvSpPr>
            <a:spLocks noChangeArrowheads="1"/>
          </p:cNvSpPr>
          <p:nvPr/>
        </p:nvSpPr>
        <p:spPr bwMode="auto">
          <a:xfrm>
            <a:off x="25558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5162" name="Rectangle 170"/>
          <p:cNvSpPr>
            <a:spLocks noChangeArrowheads="1"/>
          </p:cNvSpPr>
          <p:nvPr/>
        </p:nvSpPr>
        <p:spPr bwMode="auto">
          <a:xfrm>
            <a:off x="37242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5163" name="Rectangle 171"/>
          <p:cNvSpPr>
            <a:spLocks noChangeArrowheads="1"/>
          </p:cNvSpPr>
          <p:nvPr/>
        </p:nvSpPr>
        <p:spPr bwMode="auto">
          <a:xfrm>
            <a:off x="48545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5164" name="Rectangle 172"/>
          <p:cNvSpPr>
            <a:spLocks noChangeArrowheads="1"/>
          </p:cNvSpPr>
          <p:nvPr/>
        </p:nvSpPr>
        <p:spPr bwMode="auto">
          <a:xfrm>
            <a:off x="60229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5165" name="Rectangle 173"/>
          <p:cNvSpPr>
            <a:spLocks noChangeArrowheads="1"/>
          </p:cNvSpPr>
          <p:nvPr/>
        </p:nvSpPr>
        <p:spPr bwMode="auto">
          <a:xfrm>
            <a:off x="29098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66" name="Rectangle 174"/>
          <p:cNvSpPr>
            <a:spLocks noChangeArrowheads="1"/>
          </p:cNvSpPr>
          <p:nvPr/>
        </p:nvSpPr>
        <p:spPr bwMode="auto">
          <a:xfrm>
            <a:off x="40401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67" name="Rectangle 175"/>
          <p:cNvSpPr>
            <a:spLocks noChangeArrowheads="1"/>
          </p:cNvSpPr>
          <p:nvPr/>
        </p:nvSpPr>
        <p:spPr bwMode="auto">
          <a:xfrm>
            <a:off x="52085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68" name="Rectangle 176"/>
          <p:cNvSpPr>
            <a:spLocks noChangeArrowheads="1"/>
          </p:cNvSpPr>
          <p:nvPr/>
        </p:nvSpPr>
        <p:spPr bwMode="auto">
          <a:xfrm>
            <a:off x="63388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69" name="Rectangle 177"/>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0" name="Rectangle 178"/>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1" name="Rectangle 179"/>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2" name="Rectangle 180"/>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3" name="Rectangle 181"/>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4" name="Rectangle 182"/>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5" name="Rectangle 183"/>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6" name="Rectangle 184"/>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7" name="Rectangle 185"/>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8" name="Rectangle 186"/>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79" name="Rectangle 187"/>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0" name="Rectangle 188"/>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1" name="Rectangle 189"/>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2" name="Rectangle 190"/>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3" name="Rectangle 191"/>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4" name="Rectangle 192"/>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5" name="Rectangle 193"/>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6" name="Rectangle 194"/>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7" name="Rectangle 195"/>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8" name="Rectangle 196"/>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89" name="Rectangle 197"/>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5190" name="Text Box 198"/>
          <p:cNvSpPr txBox="1">
            <a:spLocks noChangeArrowheads="1"/>
          </p:cNvSpPr>
          <p:nvPr/>
        </p:nvSpPr>
        <p:spPr bwMode="auto">
          <a:xfrm>
            <a:off x="439738" y="1524000"/>
            <a:ext cx="1163637"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etcetera</a:t>
            </a:r>
            <a:endParaRPr lang="en-US"/>
          </a:p>
        </p:txBody>
      </p:sp>
      <p:sp>
        <p:nvSpPr>
          <p:cNvPr id="85191" name="Line 199"/>
          <p:cNvSpPr>
            <a:spLocks noChangeShapeType="1"/>
          </p:cNvSpPr>
          <p:nvPr/>
        </p:nvSpPr>
        <p:spPr bwMode="auto">
          <a:xfrm flipV="1">
            <a:off x="7315200" y="1187450"/>
            <a:ext cx="0" cy="175260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85192" name="Text Box 200"/>
          <p:cNvSpPr txBox="1">
            <a:spLocks noChangeArrowheads="1"/>
          </p:cNvSpPr>
          <p:nvPr/>
        </p:nvSpPr>
        <p:spPr bwMode="auto">
          <a:xfrm>
            <a:off x="7345363" y="1600200"/>
            <a:ext cx="962025" cy="822325"/>
          </a:xfrm>
          <a:prstGeom prst="rect">
            <a:avLst/>
          </a:prstGeom>
          <a:noFill/>
          <a:ln w="9525">
            <a:noFill/>
            <a:miter lim="800000"/>
            <a:headEnd/>
            <a:tailEnd/>
          </a:ln>
        </p:spPr>
        <p:txBody>
          <a:bodyPr wrap="none">
            <a:spAutoFit/>
          </a:bodyPr>
          <a:lstStyle/>
          <a:p>
            <a:pPr algn="ctr" eaLnBrk="0" hangingPunct="0"/>
            <a:r>
              <a:rPr lang="en-US"/>
              <a:t>one</a:t>
            </a:r>
          </a:p>
          <a:p>
            <a:pPr algn="ctr" eaLnBrk="0" hangingPunct="0"/>
            <a:r>
              <a:rPr lang="en-US"/>
              <a:t>period</a:t>
            </a:r>
          </a:p>
        </p:txBody>
      </p:sp>
      <p:sp>
        <p:nvSpPr>
          <p:cNvPr id="85193" name="Rectangle 201"/>
          <p:cNvSpPr>
            <a:spLocks noChangeArrowheads="1"/>
          </p:cNvSpPr>
          <p:nvPr/>
        </p:nvSpPr>
        <p:spPr bwMode="auto">
          <a:xfrm>
            <a:off x="2236788" y="2671763"/>
            <a:ext cx="84455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194" name="Rectangle 202"/>
          <p:cNvSpPr>
            <a:spLocks noChangeArrowheads="1"/>
          </p:cNvSpPr>
          <p:nvPr/>
        </p:nvSpPr>
        <p:spPr bwMode="auto">
          <a:xfrm>
            <a:off x="3597275" y="2674938"/>
            <a:ext cx="64770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195" name="Rectangle 203"/>
          <p:cNvSpPr>
            <a:spLocks noChangeArrowheads="1"/>
          </p:cNvSpPr>
          <p:nvPr/>
        </p:nvSpPr>
        <p:spPr bwMode="auto">
          <a:xfrm>
            <a:off x="4748213" y="2678113"/>
            <a:ext cx="64770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196" name="Rectangle 204"/>
          <p:cNvSpPr>
            <a:spLocks noChangeArrowheads="1"/>
          </p:cNvSpPr>
          <p:nvPr/>
        </p:nvSpPr>
        <p:spPr bwMode="auto">
          <a:xfrm>
            <a:off x="5899150" y="2681288"/>
            <a:ext cx="64770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197" name="Rectangle 205"/>
          <p:cNvSpPr>
            <a:spLocks noChangeArrowheads="1"/>
          </p:cNvSpPr>
          <p:nvPr/>
        </p:nvSpPr>
        <p:spPr bwMode="auto">
          <a:xfrm>
            <a:off x="7050088" y="2684463"/>
            <a:ext cx="122237"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198" name="Rectangle 206"/>
          <p:cNvSpPr>
            <a:spLocks noChangeArrowheads="1"/>
          </p:cNvSpPr>
          <p:nvPr/>
        </p:nvSpPr>
        <p:spPr bwMode="auto">
          <a:xfrm>
            <a:off x="2819400" y="2085975"/>
            <a:ext cx="64770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199" name="Rectangle 207"/>
          <p:cNvSpPr>
            <a:spLocks noChangeArrowheads="1"/>
          </p:cNvSpPr>
          <p:nvPr/>
        </p:nvSpPr>
        <p:spPr bwMode="auto">
          <a:xfrm>
            <a:off x="3970338" y="2089150"/>
            <a:ext cx="64770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200" name="Rectangle 208"/>
          <p:cNvSpPr>
            <a:spLocks noChangeArrowheads="1"/>
          </p:cNvSpPr>
          <p:nvPr/>
        </p:nvSpPr>
        <p:spPr bwMode="auto">
          <a:xfrm>
            <a:off x="5121275" y="2092325"/>
            <a:ext cx="64770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201" name="Rectangle 209"/>
          <p:cNvSpPr>
            <a:spLocks noChangeArrowheads="1"/>
          </p:cNvSpPr>
          <p:nvPr/>
        </p:nvSpPr>
        <p:spPr bwMode="auto">
          <a:xfrm>
            <a:off x="6264275" y="2089150"/>
            <a:ext cx="901700"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202" name="Rectangle 210"/>
          <p:cNvSpPr>
            <a:spLocks noChangeArrowheads="1"/>
          </p:cNvSpPr>
          <p:nvPr/>
        </p:nvSpPr>
        <p:spPr bwMode="auto">
          <a:xfrm>
            <a:off x="2225675" y="2092325"/>
            <a:ext cx="90488" cy="26987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5203" name="Line 211"/>
          <p:cNvSpPr>
            <a:spLocks noChangeShapeType="1"/>
          </p:cNvSpPr>
          <p:nvPr/>
        </p:nvSpPr>
        <p:spPr bwMode="auto">
          <a:xfrm flipV="1">
            <a:off x="1600200" y="2895600"/>
            <a:ext cx="685800" cy="533400"/>
          </a:xfrm>
          <a:prstGeom prst="line">
            <a:avLst/>
          </a:prstGeom>
          <a:noFill/>
          <a:ln w="38100">
            <a:solidFill>
              <a:schemeClr val="tx1"/>
            </a:solidFill>
            <a:round/>
            <a:headEnd/>
            <a:tailEnd type="triangle" w="med" len="med"/>
          </a:ln>
        </p:spPr>
        <p:txBody>
          <a:bodyPr wrap="none" anchor="ctr"/>
          <a:lstStyle/>
          <a:p>
            <a:endParaRPr lang="cs-CZ"/>
          </a:p>
        </p:txBody>
      </p:sp>
      <p:sp>
        <p:nvSpPr>
          <p:cNvPr id="85204" name="Text Box 212"/>
          <p:cNvSpPr txBox="1">
            <a:spLocks noChangeArrowheads="1"/>
          </p:cNvSpPr>
          <p:nvPr/>
        </p:nvSpPr>
        <p:spPr bwMode="auto">
          <a:xfrm>
            <a:off x="242888" y="3276600"/>
            <a:ext cx="1511300" cy="457200"/>
          </a:xfrm>
          <a:prstGeom prst="rect">
            <a:avLst/>
          </a:prstGeom>
          <a:noFill/>
          <a:ln w="9525">
            <a:noFill/>
            <a:miter lim="800000"/>
            <a:headEnd/>
            <a:tailEnd/>
          </a:ln>
        </p:spPr>
        <p:txBody>
          <a:bodyPr wrap="none">
            <a:spAutoFit/>
          </a:bodyPr>
          <a:lstStyle/>
          <a:p>
            <a:pPr algn="ctr" eaLnBrk="0" hangingPunct="0"/>
            <a:r>
              <a:rPr lang="en-US"/>
              <a:t>hole layers</a:t>
            </a:r>
          </a:p>
        </p:txBody>
      </p:sp>
      <p:grpSp>
        <p:nvGrpSpPr>
          <p:cNvPr id="85205" name="Group 213"/>
          <p:cNvGrpSpPr>
            <a:grpSpLocks/>
          </p:cNvGrpSpPr>
          <p:nvPr/>
        </p:nvGrpSpPr>
        <p:grpSpPr bwMode="auto">
          <a:xfrm>
            <a:off x="152400" y="3605213"/>
            <a:ext cx="1828800" cy="1584325"/>
            <a:chOff x="3938" y="3150"/>
            <a:chExt cx="1280" cy="1109"/>
          </a:xfrm>
        </p:grpSpPr>
        <p:sp>
          <p:nvSpPr>
            <p:cNvPr id="85206" name="Rectangle 214"/>
            <p:cNvSpPr>
              <a:spLocks noChangeArrowheads="1"/>
            </p:cNvSpPr>
            <p:nvPr/>
          </p:nvSpPr>
          <p:spPr bwMode="auto">
            <a:xfrm>
              <a:off x="3938" y="3252"/>
              <a:ext cx="1280" cy="882"/>
            </a:xfrm>
            <a:prstGeom prst="rect">
              <a:avLst/>
            </a:prstGeom>
            <a:solidFill>
              <a:schemeClr val="tx1"/>
            </a:solidFill>
            <a:ln w="9525">
              <a:noFill/>
              <a:miter lim="800000"/>
              <a:headEnd/>
              <a:tailEnd/>
            </a:ln>
          </p:spPr>
          <p:txBody>
            <a:bodyPr wrap="none" anchor="ctr"/>
            <a:lstStyle/>
            <a:p>
              <a:pPr algn="ctr" eaLnBrk="0" hangingPunct="0"/>
              <a:endParaRPr lang="cs-CZ"/>
            </a:p>
          </p:txBody>
        </p:sp>
        <p:sp>
          <p:nvSpPr>
            <p:cNvPr id="85207" name="Oval 215"/>
            <p:cNvSpPr>
              <a:spLocks noChangeArrowheads="1"/>
            </p:cNvSpPr>
            <p:nvPr/>
          </p:nvSpPr>
          <p:spPr bwMode="auto">
            <a:xfrm>
              <a:off x="3956" y="3294"/>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08" name="Oval 216"/>
            <p:cNvSpPr>
              <a:spLocks noChangeArrowheads="1"/>
            </p:cNvSpPr>
            <p:nvPr/>
          </p:nvSpPr>
          <p:spPr bwMode="auto">
            <a:xfrm>
              <a:off x="4206" y="3433"/>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09" name="Oval 217"/>
            <p:cNvSpPr>
              <a:spLocks noChangeArrowheads="1"/>
            </p:cNvSpPr>
            <p:nvPr/>
          </p:nvSpPr>
          <p:spPr bwMode="auto">
            <a:xfrm>
              <a:off x="4461" y="3577"/>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0" name="Oval 218"/>
            <p:cNvSpPr>
              <a:spLocks noChangeArrowheads="1"/>
            </p:cNvSpPr>
            <p:nvPr/>
          </p:nvSpPr>
          <p:spPr bwMode="auto">
            <a:xfrm>
              <a:off x="4716" y="3726"/>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1" name="Oval 219"/>
            <p:cNvSpPr>
              <a:spLocks noChangeArrowheads="1"/>
            </p:cNvSpPr>
            <p:nvPr/>
          </p:nvSpPr>
          <p:spPr bwMode="auto">
            <a:xfrm>
              <a:off x="4971" y="3875"/>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2" name="Oval 220"/>
            <p:cNvSpPr>
              <a:spLocks noChangeArrowheads="1"/>
            </p:cNvSpPr>
            <p:nvPr/>
          </p:nvSpPr>
          <p:spPr bwMode="auto">
            <a:xfrm>
              <a:off x="4206" y="3150"/>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3" name="Oval 221"/>
            <p:cNvSpPr>
              <a:spLocks noChangeArrowheads="1"/>
            </p:cNvSpPr>
            <p:nvPr/>
          </p:nvSpPr>
          <p:spPr bwMode="auto">
            <a:xfrm>
              <a:off x="4461" y="3294"/>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4" name="Oval 222"/>
            <p:cNvSpPr>
              <a:spLocks noChangeArrowheads="1"/>
            </p:cNvSpPr>
            <p:nvPr/>
          </p:nvSpPr>
          <p:spPr bwMode="auto">
            <a:xfrm>
              <a:off x="4716" y="3438"/>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5" name="Oval 223"/>
            <p:cNvSpPr>
              <a:spLocks noChangeArrowheads="1"/>
            </p:cNvSpPr>
            <p:nvPr/>
          </p:nvSpPr>
          <p:spPr bwMode="auto">
            <a:xfrm>
              <a:off x="4966" y="3582"/>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6" name="Oval 224"/>
            <p:cNvSpPr>
              <a:spLocks noChangeArrowheads="1"/>
            </p:cNvSpPr>
            <p:nvPr/>
          </p:nvSpPr>
          <p:spPr bwMode="auto">
            <a:xfrm>
              <a:off x="4717" y="3153"/>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7" name="Oval 225"/>
            <p:cNvSpPr>
              <a:spLocks noChangeArrowheads="1"/>
            </p:cNvSpPr>
            <p:nvPr/>
          </p:nvSpPr>
          <p:spPr bwMode="auto">
            <a:xfrm>
              <a:off x="4964" y="3292"/>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8" name="Oval 226"/>
            <p:cNvSpPr>
              <a:spLocks noChangeArrowheads="1"/>
            </p:cNvSpPr>
            <p:nvPr/>
          </p:nvSpPr>
          <p:spPr bwMode="auto">
            <a:xfrm>
              <a:off x="3952" y="3585"/>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19" name="Oval 227"/>
            <p:cNvSpPr>
              <a:spLocks noChangeArrowheads="1"/>
            </p:cNvSpPr>
            <p:nvPr/>
          </p:nvSpPr>
          <p:spPr bwMode="auto">
            <a:xfrm>
              <a:off x="4202" y="3724"/>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20" name="Oval 228"/>
            <p:cNvSpPr>
              <a:spLocks noChangeArrowheads="1"/>
            </p:cNvSpPr>
            <p:nvPr/>
          </p:nvSpPr>
          <p:spPr bwMode="auto">
            <a:xfrm>
              <a:off x="4462" y="3873"/>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21" name="Oval 229"/>
            <p:cNvSpPr>
              <a:spLocks noChangeArrowheads="1"/>
            </p:cNvSpPr>
            <p:nvPr/>
          </p:nvSpPr>
          <p:spPr bwMode="auto">
            <a:xfrm>
              <a:off x="4712" y="4017"/>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22" name="Oval 230"/>
            <p:cNvSpPr>
              <a:spLocks noChangeArrowheads="1"/>
            </p:cNvSpPr>
            <p:nvPr/>
          </p:nvSpPr>
          <p:spPr bwMode="auto">
            <a:xfrm>
              <a:off x="3954" y="3880"/>
              <a:ext cx="240" cy="240"/>
            </a:xfrm>
            <a:prstGeom prst="ellipse">
              <a:avLst/>
            </a:prstGeom>
            <a:solidFill>
              <a:schemeClr val="bg1"/>
            </a:solidFill>
            <a:ln w="9525">
              <a:noFill/>
              <a:round/>
              <a:headEnd/>
              <a:tailEnd/>
            </a:ln>
          </p:spPr>
          <p:txBody>
            <a:bodyPr wrap="none" anchor="ctr"/>
            <a:lstStyle/>
            <a:p>
              <a:pPr algn="ctr" eaLnBrk="0" hangingPunct="0"/>
              <a:endParaRPr lang="cs-CZ"/>
            </a:p>
          </p:txBody>
        </p:sp>
        <p:sp>
          <p:nvSpPr>
            <p:cNvPr id="85223" name="Oval 231"/>
            <p:cNvSpPr>
              <a:spLocks noChangeArrowheads="1"/>
            </p:cNvSpPr>
            <p:nvPr/>
          </p:nvSpPr>
          <p:spPr bwMode="auto">
            <a:xfrm>
              <a:off x="4204" y="4019"/>
              <a:ext cx="240" cy="240"/>
            </a:xfrm>
            <a:prstGeom prst="ellipse">
              <a:avLst/>
            </a:prstGeom>
            <a:solidFill>
              <a:schemeClr val="bg1"/>
            </a:solidFill>
            <a:ln w="9525">
              <a:noFill/>
              <a:round/>
              <a:headEnd/>
              <a:tailEnd/>
            </a:ln>
          </p:spPr>
          <p:txBody>
            <a:bodyPr wrap="none" anchor="ctr"/>
            <a:lstStyle/>
            <a:p>
              <a:pPr algn="ctr" eaLnBrk="0" hangingPunct="0"/>
              <a:endParaRPr lang="cs-CZ"/>
            </a:p>
          </p:txBody>
        </p:sp>
      </p:gr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76200"/>
            <a:ext cx="9144000" cy="1143000"/>
          </a:xfrm>
        </p:spPr>
        <p:txBody>
          <a:bodyPr/>
          <a:lstStyle/>
          <a:p>
            <a:r>
              <a:rPr lang="en-US" smtClean="0">
                <a:ea typeface="ＭＳ Ｐゴシック" charset="-128"/>
              </a:rPr>
              <a:t>Making Rods &amp; Holes </a:t>
            </a:r>
            <a:r>
              <a:rPr lang="en-US" smtClean="0">
                <a:solidFill>
                  <a:srgbClr val="FF0000"/>
                </a:solidFill>
                <a:ea typeface="ＭＳ Ｐゴシック" charset="-128"/>
              </a:rPr>
              <a:t>Simultaneously</a:t>
            </a:r>
            <a:endParaRPr lang="en-US" smtClean="0">
              <a:ea typeface="ＭＳ Ｐゴシック" charset="-128"/>
            </a:endParaRPr>
          </a:p>
        </p:txBody>
      </p:sp>
      <p:sp>
        <p:nvSpPr>
          <p:cNvPr id="86019" name="Freeform 3"/>
          <p:cNvSpPr>
            <a:spLocks/>
          </p:cNvSpPr>
          <p:nvPr/>
        </p:nvSpPr>
        <p:spPr bwMode="auto">
          <a:xfrm>
            <a:off x="7086600" y="5372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6020" name="Freeform 4"/>
          <p:cNvSpPr>
            <a:spLocks/>
          </p:cNvSpPr>
          <p:nvPr/>
        </p:nvSpPr>
        <p:spPr bwMode="auto">
          <a:xfrm>
            <a:off x="7086600" y="52451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6021" name="Rectangle 5"/>
          <p:cNvSpPr>
            <a:spLocks noChangeArrowheads="1"/>
          </p:cNvSpPr>
          <p:nvPr/>
        </p:nvSpPr>
        <p:spPr bwMode="auto">
          <a:xfrm>
            <a:off x="2235200" y="2832100"/>
            <a:ext cx="4940300" cy="1282700"/>
          </a:xfrm>
          <a:prstGeom prst="rect">
            <a:avLst/>
          </a:prstGeom>
          <a:solidFill>
            <a:srgbClr val="084B92"/>
          </a:solidFill>
          <a:ln w="9525">
            <a:noFill/>
            <a:miter lim="800000"/>
            <a:headEnd/>
            <a:tailEnd/>
          </a:ln>
        </p:spPr>
        <p:txBody>
          <a:bodyPr/>
          <a:lstStyle/>
          <a:p>
            <a:pPr algn="ctr" eaLnBrk="0" hangingPunct="0"/>
            <a:endParaRPr lang="cs-CZ"/>
          </a:p>
        </p:txBody>
      </p:sp>
      <p:sp>
        <p:nvSpPr>
          <p:cNvPr id="86022" name="Rectangle 6"/>
          <p:cNvSpPr>
            <a:spLocks noChangeArrowheads="1"/>
          </p:cNvSpPr>
          <p:nvPr/>
        </p:nvSpPr>
        <p:spPr bwMode="auto">
          <a:xfrm>
            <a:off x="6159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23" name="Rectangle 7"/>
          <p:cNvSpPr>
            <a:spLocks noChangeArrowheads="1"/>
          </p:cNvSpPr>
          <p:nvPr/>
        </p:nvSpPr>
        <p:spPr bwMode="auto">
          <a:xfrm>
            <a:off x="50165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24" name="Freeform 8"/>
          <p:cNvSpPr>
            <a:spLocks/>
          </p:cNvSpPr>
          <p:nvPr/>
        </p:nvSpPr>
        <p:spPr bwMode="auto">
          <a:xfrm>
            <a:off x="6159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25" name="Freeform 9"/>
          <p:cNvSpPr>
            <a:spLocks/>
          </p:cNvSpPr>
          <p:nvPr/>
        </p:nvSpPr>
        <p:spPr bwMode="auto">
          <a:xfrm>
            <a:off x="50165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26" name="Rectangle 10"/>
          <p:cNvSpPr>
            <a:spLocks noChangeArrowheads="1"/>
          </p:cNvSpPr>
          <p:nvPr/>
        </p:nvSpPr>
        <p:spPr bwMode="auto">
          <a:xfrm>
            <a:off x="3860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27" name="Rectangle 11"/>
          <p:cNvSpPr>
            <a:spLocks noChangeArrowheads="1"/>
          </p:cNvSpPr>
          <p:nvPr/>
        </p:nvSpPr>
        <p:spPr bwMode="auto">
          <a:xfrm>
            <a:off x="2717800" y="2946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28" name="Freeform 12"/>
          <p:cNvSpPr>
            <a:spLocks/>
          </p:cNvSpPr>
          <p:nvPr/>
        </p:nvSpPr>
        <p:spPr bwMode="auto">
          <a:xfrm>
            <a:off x="3860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29" name="Freeform 13"/>
          <p:cNvSpPr>
            <a:spLocks/>
          </p:cNvSpPr>
          <p:nvPr/>
        </p:nvSpPr>
        <p:spPr bwMode="auto">
          <a:xfrm>
            <a:off x="2717800" y="2946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30" name="Rectangle 14"/>
          <p:cNvSpPr>
            <a:spLocks noChangeArrowheads="1"/>
          </p:cNvSpPr>
          <p:nvPr/>
        </p:nvSpPr>
        <p:spPr bwMode="auto">
          <a:xfrm>
            <a:off x="2235200" y="2273300"/>
            <a:ext cx="4940300" cy="673100"/>
          </a:xfrm>
          <a:prstGeom prst="rect">
            <a:avLst/>
          </a:prstGeom>
          <a:solidFill>
            <a:srgbClr val="FFED83"/>
          </a:solidFill>
          <a:ln w="9525">
            <a:noFill/>
            <a:miter lim="800000"/>
            <a:headEnd/>
            <a:tailEnd/>
          </a:ln>
        </p:spPr>
        <p:txBody>
          <a:bodyPr/>
          <a:lstStyle/>
          <a:p>
            <a:pPr algn="ctr" eaLnBrk="0" hangingPunct="0"/>
            <a:endParaRPr lang="cs-CZ"/>
          </a:p>
        </p:txBody>
      </p:sp>
      <p:sp>
        <p:nvSpPr>
          <p:cNvPr id="86031" name="Rectangle 15"/>
          <p:cNvSpPr>
            <a:spLocks noChangeArrowheads="1"/>
          </p:cNvSpPr>
          <p:nvPr/>
        </p:nvSpPr>
        <p:spPr bwMode="auto">
          <a:xfrm>
            <a:off x="5397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6032" name="Rectangle 16"/>
          <p:cNvSpPr>
            <a:spLocks noChangeArrowheads="1"/>
          </p:cNvSpPr>
          <p:nvPr/>
        </p:nvSpPr>
        <p:spPr bwMode="auto">
          <a:xfrm>
            <a:off x="42418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6033" name="Freeform 17"/>
          <p:cNvSpPr>
            <a:spLocks/>
          </p:cNvSpPr>
          <p:nvPr/>
        </p:nvSpPr>
        <p:spPr bwMode="auto">
          <a:xfrm>
            <a:off x="5397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6034" name="Freeform 18"/>
          <p:cNvSpPr>
            <a:spLocks/>
          </p:cNvSpPr>
          <p:nvPr/>
        </p:nvSpPr>
        <p:spPr bwMode="auto">
          <a:xfrm>
            <a:off x="42418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6035" name="Rectangle 19"/>
          <p:cNvSpPr>
            <a:spLocks noChangeArrowheads="1"/>
          </p:cNvSpPr>
          <p:nvPr/>
        </p:nvSpPr>
        <p:spPr bwMode="auto">
          <a:xfrm>
            <a:off x="30861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6036" name="Rectangle 20"/>
          <p:cNvSpPr>
            <a:spLocks noChangeArrowheads="1"/>
          </p:cNvSpPr>
          <p:nvPr/>
        </p:nvSpPr>
        <p:spPr bwMode="auto">
          <a:xfrm>
            <a:off x="6540500" y="2349500"/>
            <a:ext cx="508000" cy="939800"/>
          </a:xfrm>
          <a:prstGeom prst="rect">
            <a:avLst/>
          </a:prstGeom>
          <a:solidFill>
            <a:srgbClr val="FFFFFF"/>
          </a:solidFill>
          <a:ln w="9525">
            <a:noFill/>
            <a:miter lim="800000"/>
            <a:headEnd/>
            <a:tailEnd/>
          </a:ln>
        </p:spPr>
        <p:txBody>
          <a:bodyPr/>
          <a:lstStyle/>
          <a:p>
            <a:pPr algn="ctr" eaLnBrk="0" hangingPunct="0"/>
            <a:endParaRPr lang="cs-CZ"/>
          </a:p>
        </p:txBody>
      </p:sp>
      <p:sp>
        <p:nvSpPr>
          <p:cNvPr id="86037" name="Freeform 21"/>
          <p:cNvSpPr>
            <a:spLocks/>
          </p:cNvSpPr>
          <p:nvPr/>
        </p:nvSpPr>
        <p:spPr bwMode="auto">
          <a:xfrm>
            <a:off x="30861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6038" name="Freeform 22"/>
          <p:cNvSpPr>
            <a:spLocks/>
          </p:cNvSpPr>
          <p:nvPr/>
        </p:nvSpPr>
        <p:spPr bwMode="auto">
          <a:xfrm>
            <a:off x="6540500" y="2349500"/>
            <a:ext cx="508000" cy="939800"/>
          </a:xfrm>
          <a:custGeom>
            <a:avLst/>
            <a:gdLst>
              <a:gd name="T0" fmla="*/ 2147483647 w 320"/>
              <a:gd name="T1" fmla="*/ 0 h 592"/>
              <a:gd name="T2" fmla="*/ 0 w 320"/>
              <a:gd name="T3" fmla="*/ 0 h 592"/>
              <a:gd name="T4" fmla="*/ 0 w 320"/>
              <a:gd name="T5" fmla="*/ 0 h 592"/>
              <a:gd name="T6" fmla="*/ 0 w 320"/>
              <a:gd name="T7" fmla="*/ 2147483647 h 592"/>
              <a:gd name="T8" fmla="*/ 0 w 320"/>
              <a:gd name="T9" fmla="*/ 2147483647 h 592"/>
              <a:gd name="T10" fmla="*/ 2147483647 w 320"/>
              <a:gd name="T11" fmla="*/ 2147483647 h 592"/>
              <a:gd name="T12" fmla="*/ 2147483647 w 320"/>
              <a:gd name="T13" fmla="*/ 2147483647 h 592"/>
              <a:gd name="T14" fmla="*/ 2147483647 w 320"/>
              <a:gd name="T15" fmla="*/ 0 h 592"/>
              <a:gd name="T16" fmla="*/ 2147483647 w 320"/>
              <a:gd name="T17" fmla="*/ 0 h 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92"/>
              <a:gd name="T29" fmla="*/ 320 w 320"/>
              <a:gd name="T30" fmla="*/ 592 h 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92">
                <a:moveTo>
                  <a:pt x="320" y="0"/>
                </a:moveTo>
                <a:lnTo>
                  <a:pt x="0" y="0"/>
                </a:lnTo>
                <a:lnTo>
                  <a:pt x="0" y="592"/>
                </a:lnTo>
                <a:lnTo>
                  <a:pt x="320" y="592"/>
                </a:lnTo>
                <a:lnTo>
                  <a:pt x="320" y="0"/>
                </a:lnTo>
                <a:close/>
              </a:path>
            </a:pathLst>
          </a:custGeom>
          <a:noFill/>
          <a:ln w="12700">
            <a:solidFill>
              <a:srgbClr val="C1C2C1"/>
            </a:solidFill>
            <a:round/>
            <a:headEnd/>
            <a:tailEnd/>
          </a:ln>
        </p:spPr>
        <p:txBody>
          <a:bodyPr/>
          <a:lstStyle/>
          <a:p>
            <a:endParaRPr lang="cs-CZ"/>
          </a:p>
        </p:txBody>
      </p:sp>
      <p:sp>
        <p:nvSpPr>
          <p:cNvPr id="86039" name="Rectangle 23"/>
          <p:cNvSpPr>
            <a:spLocks noChangeArrowheads="1"/>
          </p:cNvSpPr>
          <p:nvPr/>
        </p:nvSpPr>
        <p:spPr bwMode="auto">
          <a:xfrm>
            <a:off x="2235200" y="1676400"/>
            <a:ext cx="4940300" cy="673100"/>
          </a:xfrm>
          <a:prstGeom prst="rect">
            <a:avLst/>
          </a:prstGeom>
          <a:solidFill>
            <a:srgbClr val="F48F87"/>
          </a:solidFill>
          <a:ln w="9525">
            <a:noFill/>
            <a:miter lim="800000"/>
            <a:headEnd/>
            <a:tailEnd/>
          </a:ln>
        </p:spPr>
        <p:txBody>
          <a:bodyPr/>
          <a:lstStyle/>
          <a:p>
            <a:pPr algn="ctr" eaLnBrk="0" hangingPunct="0"/>
            <a:endParaRPr lang="cs-CZ"/>
          </a:p>
        </p:txBody>
      </p:sp>
      <p:sp>
        <p:nvSpPr>
          <p:cNvPr id="86040" name="Rectangle 24"/>
          <p:cNvSpPr>
            <a:spLocks noChangeArrowheads="1"/>
          </p:cNvSpPr>
          <p:nvPr/>
        </p:nvSpPr>
        <p:spPr bwMode="auto">
          <a:xfrm>
            <a:off x="46228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41" name="Rectangle 25"/>
          <p:cNvSpPr>
            <a:spLocks noChangeArrowheads="1"/>
          </p:cNvSpPr>
          <p:nvPr/>
        </p:nvSpPr>
        <p:spPr bwMode="auto">
          <a:xfrm>
            <a:off x="34671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42" name="Freeform 26"/>
          <p:cNvSpPr>
            <a:spLocks/>
          </p:cNvSpPr>
          <p:nvPr/>
        </p:nvSpPr>
        <p:spPr bwMode="auto">
          <a:xfrm>
            <a:off x="46228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43" name="Freeform 27"/>
          <p:cNvSpPr>
            <a:spLocks/>
          </p:cNvSpPr>
          <p:nvPr/>
        </p:nvSpPr>
        <p:spPr bwMode="auto">
          <a:xfrm>
            <a:off x="34671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44" name="Rectangle 28"/>
          <p:cNvSpPr>
            <a:spLocks noChangeArrowheads="1"/>
          </p:cNvSpPr>
          <p:nvPr/>
        </p:nvSpPr>
        <p:spPr bwMode="auto">
          <a:xfrm>
            <a:off x="23241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45" name="Rectangle 29"/>
          <p:cNvSpPr>
            <a:spLocks noChangeArrowheads="1"/>
          </p:cNvSpPr>
          <p:nvPr/>
        </p:nvSpPr>
        <p:spPr bwMode="auto">
          <a:xfrm>
            <a:off x="5765800" y="17526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46" name="Freeform 30"/>
          <p:cNvSpPr>
            <a:spLocks/>
          </p:cNvSpPr>
          <p:nvPr/>
        </p:nvSpPr>
        <p:spPr bwMode="auto">
          <a:xfrm>
            <a:off x="23241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47" name="Freeform 31"/>
          <p:cNvSpPr>
            <a:spLocks/>
          </p:cNvSpPr>
          <p:nvPr/>
        </p:nvSpPr>
        <p:spPr bwMode="auto">
          <a:xfrm>
            <a:off x="5765800" y="17526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48" name="Rectangle 32"/>
          <p:cNvSpPr>
            <a:spLocks noChangeArrowheads="1"/>
          </p:cNvSpPr>
          <p:nvPr/>
        </p:nvSpPr>
        <p:spPr bwMode="auto">
          <a:xfrm>
            <a:off x="2235200" y="1168400"/>
            <a:ext cx="4940300" cy="584200"/>
          </a:xfrm>
          <a:prstGeom prst="rect">
            <a:avLst/>
          </a:prstGeom>
          <a:solidFill>
            <a:srgbClr val="084B92"/>
          </a:solidFill>
          <a:ln w="9525">
            <a:noFill/>
            <a:miter lim="800000"/>
            <a:headEnd/>
            <a:tailEnd/>
          </a:ln>
        </p:spPr>
        <p:txBody>
          <a:bodyPr/>
          <a:lstStyle/>
          <a:p>
            <a:pPr algn="ctr" eaLnBrk="0" hangingPunct="0"/>
            <a:endParaRPr lang="cs-CZ"/>
          </a:p>
        </p:txBody>
      </p:sp>
      <p:sp>
        <p:nvSpPr>
          <p:cNvPr id="86049" name="Rectangle 33"/>
          <p:cNvSpPr>
            <a:spLocks noChangeArrowheads="1"/>
          </p:cNvSpPr>
          <p:nvPr/>
        </p:nvSpPr>
        <p:spPr bwMode="auto">
          <a:xfrm>
            <a:off x="6146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50" name="Rectangle 34"/>
          <p:cNvSpPr>
            <a:spLocks noChangeArrowheads="1"/>
          </p:cNvSpPr>
          <p:nvPr/>
        </p:nvSpPr>
        <p:spPr bwMode="auto">
          <a:xfrm>
            <a:off x="5003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51" name="Freeform 35"/>
          <p:cNvSpPr>
            <a:spLocks/>
          </p:cNvSpPr>
          <p:nvPr/>
        </p:nvSpPr>
        <p:spPr bwMode="auto">
          <a:xfrm>
            <a:off x="6146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52" name="Freeform 36"/>
          <p:cNvSpPr>
            <a:spLocks/>
          </p:cNvSpPr>
          <p:nvPr/>
        </p:nvSpPr>
        <p:spPr bwMode="auto">
          <a:xfrm>
            <a:off x="5003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53" name="Rectangle 37"/>
          <p:cNvSpPr>
            <a:spLocks noChangeArrowheads="1"/>
          </p:cNvSpPr>
          <p:nvPr/>
        </p:nvSpPr>
        <p:spPr bwMode="auto">
          <a:xfrm>
            <a:off x="38481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54" name="Rectangle 38"/>
          <p:cNvSpPr>
            <a:spLocks noChangeArrowheads="1"/>
          </p:cNvSpPr>
          <p:nvPr/>
        </p:nvSpPr>
        <p:spPr bwMode="auto">
          <a:xfrm>
            <a:off x="2717800" y="1168400"/>
            <a:ext cx="508000" cy="927100"/>
          </a:xfrm>
          <a:prstGeom prst="rect">
            <a:avLst/>
          </a:prstGeom>
          <a:solidFill>
            <a:srgbClr val="FFFFFF"/>
          </a:solidFill>
          <a:ln w="9525">
            <a:noFill/>
            <a:miter lim="800000"/>
            <a:headEnd/>
            <a:tailEnd/>
          </a:ln>
        </p:spPr>
        <p:txBody>
          <a:bodyPr/>
          <a:lstStyle/>
          <a:p>
            <a:pPr algn="ctr" eaLnBrk="0" hangingPunct="0"/>
            <a:endParaRPr lang="cs-CZ"/>
          </a:p>
        </p:txBody>
      </p:sp>
      <p:sp>
        <p:nvSpPr>
          <p:cNvPr id="86055" name="Freeform 39"/>
          <p:cNvSpPr>
            <a:spLocks/>
          </p:cNvSpPr>
          <p:nvPr/>
        </p:nvSpPr>
        <p:spPr bwMode="auto">
          <a:xfrm>
            <a:off x="38481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56" name="Freeform 40"/>
          <p:cNvSpPr>
            <a:spLocks/>
          </p:cNvSpPr>
          <p:nvPr/>
        </p:nvSpPr>
        <p:spPr bwMode="auto">
          <a:xfrm>
            <a:off x="2717800" y="1168400"/>
            <a:ext cx="508000" cy="927100"/>
          </a:xfrm>
          <a:custGeom>
            <a:avLst/>
            <a:gdLst>
              <a:gd name="T0" fmla="*/ 2147483647 w 320"/>
              <a:gd name="T1" fmla="*/ 0 h 584"/>
              <a:gd name="T2" fmla="*/ 0 w 320"/>
              <a:gd name="T3" fmla="*/ 0 h 584"/>
              <a:gd name="T4" fmla="*/ 0 w 320"/>
              <a:gd name="T5" fmla="*/ 0 h 584"/>
              <a:gd name="T6" fmla="*/ 0 w 320"/>
              <a:gd name="T7" fmla="*/ 2147483647 h 584"/>
              <a:gd name="T8" fmla="*/ 0 w 320"/>
              <a:gd name="T9" fmla="*/ 2147483647 h 584"/>
              <a:gd name="T10" fmla="*/ 2147483647 w 320"/>
              <a:gd name="T11" fmla="*/ 2147483647 h 584"/>
              <a:gd name="T12" fmla="*/ 2147483647 w 320"/>
              <a:gd name="T13" fmla="*/ 2147483647 h 584"/>
              <a:gd name="T14" fmla="*/ 2147483647 w 320"/>
              <a:gd name="T15" fmla="*/ 0 h 584"/>
              <a:gd name="T16" fmla="*/ 2147483647 w 320"/>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584"/>
              <a:gd name="T29" fmla="*/ 320 w 320"/>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584">
                <a:moveTo>
                  <a:pt x="320" y="0"/>
                </a:moveTo>
                <a:lnTo>
                  <a:pt x="0" y="0"/>
                </a:lnTo>
                <a:lnTo>
                  <a:pt x="0" y="584"/>
                </a:lnTo>
                <a:lnTo>
                  <a:pt x="320" y="584"/>
                </a:lnTo>
                <a:lnTo>
                  <a:pt x="320" y="0"/>
                </a:lnTo>
                <a:close/>
              </a:path>
            </a:pathLst>
          </a:custGeom>
          <a:noFill/>
          <a:ln w="12700">
            <a:solidFill>
              <a:srgbClr val="C1C2C1"/>
            </a:solidFill>
            <a:round/>
            <a:headEnd/>
            <a:tailEnd/>
          </a:ln>
        </p:spPr>
        <p:txBody>
          <a:bodyPr/>
          <a:lstStyle/>
          <a:p>
            <a:endParaRPr lang="cs-CZ"/>
          </a:p>
        </p:txBody>
      </p:sp>
      <p:sp>
        <p:nvSpPr>
          <p:cNvPr id="86057" name="Rectangle 41"/>
          <p:cNvSpPr>
            <a:spLocks noChangeArrowheads="1"/>
          </p:cNvSpPr>
          <p:nvPr/>
        </p:nvSpPr>
        <p:spPr bwMode="auto">
          <a:xfrm>
            <a:off x="2235200" y="4318000"/>
            <a:ext cx="4940300" cy="2425700"/>
          </a:xfrm>
          <a:prstGeom prst="rect">
            <a:avLst/>
          </a:prstGeom>
          <a:solidFill>
            <a:srgbClr val="084B92"/>
          </a:solidFill>
          <a:ln w="9525">
            <a:noFill/>
            <a:miter lim="800000"/>
            <a:headEnd/>
            <a:tailEnd/>
          </a:ln>
        </p:spPr>
        <p:txBody>
          <a:bodyPr/>
          <a:lstStyle/>
          <a:p>
            <a:pPr algn="ctr" eaLnBrk="0" hangingPunct="0"/>
            <a:endParaRPr lang="cs-CZ"/>
          </a:p>
        </p:txBody>
      </p:sp>
      <p:sp>
        <p:nvSpPr>
          <p:cNvPr id="86058" name="Freeform 42"/>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6059" name="Freeform 43"/>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6060" name="Freeform 44"/>
          <p:cNvSpPr>
            <a:spLocks/>
          </p:cNvSpPr>
          <p:nvPr/>
        </p:nvSpPr>
        <p:spPr bwMode="auto">
          <a:xfrm>
            <a:off x="2705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6061" name="Freeform 45"/>
          <p:cNvSpPr>
            <a:spLocks/>
          </p:cNvSpPr>
          <p:nvPr/>
        </p:nvSpPr>
        <p:spPr bwMode="auto">
          <a:xfrm>
            <a:off x="38354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6062" name="Freeform 46"/>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6063" name="Freeform 47"/>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6064" name="Freeform 48"/>
          <p:cNvSpPr>
            <a:spLocks/>
          </p:cNvSpPr>
          <p:nvPr/>
        </p:nvSpPr>
        <p:spPr bwMode="auto">
          <a:xfrm>
            <a:off x="4991100" y="44323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6065" name="Freeform 49"/>
          <p:cNvSpPr>
            <a:spLocks/>
          </p:cNvSpPr>
          <p:nvPr/>
        </p:nvSpPr>
        <p:spPr bwMode="auto">
          <a:xfrm>
            <a:off x="6159500" y="44323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6066" name="Freeform 50"/>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6067" name="Freeform 51"/>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6068" name="Freeform 52"/>
          <p:cNvSpPr>
            <a:spLocks/>
          </p:cNvSpPr>
          <p:nvPr/>
        </p:nvSpPr>
        <p:spPr bwMode="auto">
          <a:xfrm>
            <a:off x="32512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6069" name="Freeform 53"/>
          <p:cNvSpPr>
            <a:spLocks/>
          </p:cNvSpPr>
          <p:nvPr/>
        </p:nvSpPr>
        <p:spPr bwMode="auto">
          <a:xfrm>
            <a:off x="4381500" y="47879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6070" name="Freeform 54"/>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6071" name="Freeform 55"/>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6072" name="Freeform 56"/>
          <p:cNvSpPr>
            <a:spLocks/>
          </p:cNvSpPr>
          <p:nvPr/>
        </p:nvSpPr>
        <p:spPr bwMode="auto">
          <a:xfrm>
            <a:off x="5549900" y="47879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6073" name="Freeform 57"/>
          <p:cNvSpPr>
            <a:spLocks/>
          </p:cNvSpPr>
          <p:nvPr/>
        </p:nvSpPr>
        <p:spPr bwMode="auto">
          <a:xfrm>
            <a:off x="2705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16" y="240"/>
                </a:lnTo>
                <a:lnTo>
                  <a:pt x="0" y="208"/>
                </a:lnTo>
                <a:lnTo>
                  <a:pt x="0" y="176"/>
                </a:lnTo>
                <a:lnTo>
                  <a:pt x="0" y="136"/>
                </a:lnTo>
                <a:lnTo>
                  <a:pt x="16"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6074" name="Freeform 58"/>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6075" name="Freeform 59"/>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solidFill>
            <a:srgbClr val="FFFFFF"/>
          </a:solidFill>
          <a:ln w="9525">
            <a:noFill/>
            <a:round/>
            <a:headEnd/>
            <a:tailEnd/>
          </a:ln>
        </p:spPr>
        <p:txBody>
          <a:bodyPr/>
          <a:lstStyle/>
          <a:p>
            <a:endParaRPr lang="cs-CZ"/>
          </a:p>
        </p:txBody>
      </p:sp>
      <p:sp>
        <p:nvSpPr>
          <p:cNvPr id="86076" name="Freeform 60"/>
          <p:cNvSpPr>
            <a:spLocks/>
          </p:cNvSpPr>
          <p:nvPr/>
        </p:nvSpPr>
        <p:spPr bwMode="auto">
          <a:xfrm>
            <a:off x="38354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6077" name="Freeform 61"/>
          <p:cNvSpPr>
            <a:spLocks/>
          </p:cNvSpPr>
          <p:nvPr/>
        </p:nvSpPr>
        <p:spPr bwMode="auto">
          <a:xfrm>
            <a:off x="4991100" y="51054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36" y="208"/>
                </a:lnTo>
                <a:lnTo>
                  <a:pt x="328" y="240"/>
                </a:lnTo>
                <a:lnTo>
                  <a:pt x="312" y="272"/>
                </a:lnTo>
                <a:lnTo>
                  <a:pt x="296" y="296"/>
                </a:lnTo>
                <a:lnTo>
                  <a:pt x="264" y="312"/>
                </a:lnTo>
                <a:lnTo>
                  <a:pt x="240" y="328"/>
                </a:lnTo>
                <a:lnTo>
                  <a:pt x="208" y="344"/>
                </a:lnTo>
                <a:lnTo>
                  <a:pt x="168" y="344"/>
                </a:lnTo>
                <a:lnTo>
                  <a:pt x="136" y="344"/>
                </a:lnTo>
                <a:lnTo>
                  <a:pt x="104" y="328"/>
                </a:lnTo>
                <a:lnTo>
                  <a:pt x="80" y="312"/>
                </a:lnTo>
                <a:lnTo>
                  <a:pt x="48" y="296"/>
                </a:lnTo>
                <a:lnTo>
                  <a:pt x="32" y="272"/>
                </a:lnTo>
                <a:lnTo>
                  <a:pt x="16" y="240"/>
                </a:lnTo>
                <a:lnTo>
                  <a:pt x="8" y="208"/>
                </a:lnTo>
                <a:lnTo>
                  <a:pt x="0" y="176"/>
                </a:lnTo>
                <a:lnTo>
                  <a:pt x="8" y="136"/>
                </a:lnTo>
                <a:lnTo>
                  <a:pt x="16" y="104"/>
                </a:lnTo>
                <a:lnTo>
                  <a:pt x="32" y="80"/>
                </a:lnTo>
                <a:lnTo>
                  <a:pt x="48" y="56"/>
                </a:lnTo>
                <a:lnTo>
                  <a:pt x="80" y="32"/>
                </a:lnTo>
                <a:lnTo>
                  <a:pt x="104" y="16"/>
                </a:lnTo>
                <a:lnTo>
                  <a:pt x="136" y="8"/>
                </a:lnTo>
                <a:lnTo>
                  <a:pt x="168" y="0"/>
                </a:lnTo>
                <a:lnTo>
                  <a:pt x="208" y="8"/>
                </a:lnTo>
                <a:lnTo>
                  <a:pt x="240" y="16"/>
                </a:lnTo>
                <a:lnTo>
                  <a:pt x="264" y="32"/>
                </a:lnTo>
                <a:lnTo>
                  <a:pt x="296" y="56"/>
                </a:lnTo>
                <a:lnTo>
                  <a:pt x="312" y="80"/>
                </a:lnTo>
                <a:lnTo>
                  <a:pt x="328" y="104"/>
                </a:lnTo>
                <a:lnTo>
                  <a:pt x="336" y="136"/>
                </a:lnTo>
                <a:lnTo>
                  <a:pt x="344" y="176"/>
                </a:lnTo>
                <a:close/>
              </a:path>
            </a:pathLst>
          </a:custGeom>
          <a:noFill/>
          <a:ln w="12700">
            <a:solidFill>
              <a:srgbClr val="C1C2C1"/>
            </a:solidFill>
            <a:round/>
            <a:headEnd/>
            <a:tailEnd/>
          </a:ln>
        </p:spPr>
        <p:txBody>
          <a:bodyPr/>
          <a:lstStyle/>
          <a:p>
            <a:endParaRPr lang="cs-CZ"/>
          </a:p>
        </p:txBody>
      </p:sp>
      <p:sp>
        <p:nvSpPr>
          <p:cNvPr id="86078" name="Freeform 62"/>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6079" name="Freeform 63"/>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6080" name="Freeform 64"/>
          <p:cNvSpPr>
            <a:spLocks/>
          </p:cNvSpPr>
          <p:nvPr/>
        </p:nvSpPr>
        <p:spPr bwMode="auto">
          <a:xfrm>
            <a:off x="6159500" y="51054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72"/>
                </a:lnTo>
                <a:lnTo>
                  <a:pt x="288" y="296"/>
                </a:lnTo>
                <a:lnTo>
                  <a:pt x="264" y="312"/>
                </a:lnTo>
                <a:lnTo>
                  <a:pt x="232" y="328"/>
                </a:lnTo>
                <a:lnTo>
                  <a:pt x="200" y="344"/>
                </a:lnTo>
                <a:lnTo>
                  <a:pt x="168" y="344"/>
                </a:lnTo>
                <a:lnTo>
                  <a:pt x="136" y="344"/>
                </a:lnTo>
                <a:lnTo>
                  <a:pt x="104" y="328"/>
                </a:lnTo>
                <a:lnTo>
                  <a:pt x="72" y="312"/>
                </a:lnTo>
                <a:lnTo>
                  <a:pt x="48" y="296"/>
                </a:lnTo>
                <a:lnTo>
                  <a:pt x="24" y="272"/>
                </a:lnTo>
                <a:lnTo>
                  <a:pt x="8" y="240"/>
                </a:lnTo>
                <a:lnTo>
                  <a:pt x="0" y="208"/>
                </a:lnTo>
                <a:lnTo>
                  <a:pt x="0" y="176"/>
                </a:lnTo>
                <a:lnTo>
                  <a:pt x="0" y="136"/>
                </a:lnTo>
                <a:lnTo>
                  <a:pt x="8" y="104"/>
                </a:lnTo>
                <a:lnTo>
                  <a:pt x="24" y="80"/>
                </a:lnTo>
                <a:lnTo>
                  <a:pt x="48" y="56"/>
                </a:lnTo>
                <a:lnTo>
                  <a:pt x="72" y="32"/>
                </a:lnTo>
                <a:lnTo>
                  <a:pt x="104" y="16"/>
                </a:lnTo>
                <a:lnTo>
                  <a:pt x="136" y="8"/>
                </a:lnTo>
                <a:lnTo>
                  <a:pt x="168" y="0"/>
                </a:lnTo>
                <a:lnTo>
                  <a:pt x="200" y="8"/>
                </a:lnTo>
                <a:lnTo>
                  <a:pt x="232" y="16"/>
                </a:lnTo>
                <a:lnTo>
                  <a:pt x="264" y="32"/>
                </a:lnTo>
                <a:lnTo>
                  <a:pt x="288" y="56"/>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6081" name="Freeform 65"/>
          <p:cNvSpPr>
            <a:spLocks/>
          </p:cNvSpPr>
          <p:nvPr/>
        </p:nvSpPr>
        <p:spPr bwMode="auto">
          <a:xfrm>
            <a:off x="32512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6082" name="Freeform 66"/>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2147483647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solidFill>
            <a:srgbClr val="FFFFFF"/>
          </a:solidFill>
          <a:ln w="9525">
            <a:noFill/>
            <a:round/>
            <a:headEnd/>
            <a:tailEnd/>
          </a:ln>
        </p:spPr>
        <p:txBody>
          <a:bodyPr/>
          <a:lstStyle/>
          <a:p>
            <a:endParaRPr lang="cs-CZ"/>
          </a:p>
        </p:txBody>
      </p:sp>
      <p:sp>
        <p:nvSpPr>
          <p:cNvPr id="86083" name="Freeform 67"/>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2147483647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solidFill>
            <a:srgbClr val="FFFFFF"/>
          </a:solidFill>
          <a:ln w="9525">
            <a:noFill/>
            <a:round/>
            <a:headEnd/>
            <a:tailEnd/>
          </a:ln>
        </p:spPr>
        <p:txBody>
          <a:bodyPr/>
          <a:lstStyle/>
          <a:p>
            <a:endParaRPr lang="cs-CZ"/>
          </a:p>
        </p:txBody>
      </p:sp>
      <p:sp>
        <p:nvSpPr>
          <p:cNvPr id="86084" name="Freeform 68"/>
          <p:cNvSpPr>
            <a:spLocks/>
          </p:cNvSpPr>
          <p:nvPr/>
        </p:nvSpPr>
        <p:spPr bwMode="auto">
          <a:xfrm>
            <a:off x="4381500" y="54229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2147483647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76"/>
                </a:moveTo>
                <a:lnTo>
                  <a:pt x="344" y="208"/>
                </a:lnTo>
                <a:lnTo>
                  <a:pt x="328" y="240"/>
                </a:lnTo>
                <a:lnTo>
                  <a:pt x="312" y="264"/>
                </a:lnTo>
                <a:lnTo>
                  <a:pt x="296" y="296"/>
                </a:lnTo>
                <a:lnTo>
                  <a:pt x="272" y="312"/>
                </a:lnTo>
                <a:lnTo>
                  <a:pt x="240" y="328"/>
                </a:lnTo>
                <a:lnTo>
                  <a:pt x="208" y="336"/>
                </a:lnTo>
                <a:lnTo>
                  <a:pt x="176" y="344"/>
                </a:lnTo>
                <a:lnTo>
                  <a:pt x="136" y="336"/>
                </a:lnTo>
                <a:lnTo>
                  <a:pt x="104" y="328"/>
                </a:lnTo>
                <a:lnTo>
                  <a:pt x="80" y="312"/>
                </a:lnTo>
                <a:lnTo>
                  <a:pt x="56" y="296"/>
                </a:lnTo>
                <a:lnTo>
                  <a:pt x="32" y="264"/>
                </a:lnTo>
                <a:lnTo>
                  <a:pt x="16" y="240"/>
                </a:lnTo>
                <a:lnTo>
                  <a:pt x="8" y="208"/>
                </a:lnTo>
                <a:lnTo>
                  <a:pt x="0" y="176"/>
                </a:lnTo>
                <a:lnTo>
                  <a:pt x="8" y="136"/>
                </a:lnTo>
                <a:lnTo>
                  <a:pt x="16" y="104"/>
                </a:lnTo>
                <a:lnTo>
                  <a:pt x="32" y="80"/>
                </a:lnTo>
                <a:lnTo>
                  <a:pt x="56" y="48"/>
                </a:lnTo>
                <a:lnTo>
                  <a:pt x="80" y="32"/>
                </a:lnTo>
                <a:lnTo>
                  <a:pt x="104" y="16"/>
                </a:lnTo>
                <a:lnTo>
                  <a:pt x="136" y="8"/>
                </a:lnTo>
                <a:lnTo>
                  <a:pt x="176" y="0"/>
                </a:lnTo>
                <a:lnTo>
                  <a:pt x="208" y="8"/>
                </a:lnTo>
                <a:lnTo>
                  <a:pt x="240" y="16"/>
                </a:lnTo>
                <a:lnTo>
                  <a:pt x="272" y="32"/>
                </a:lnTo>
                <a:lnTo>
                  <a:pt x="296" y="48"/>
                </a:lnTo>
                <a:lnTo>
                  <a:pt x="312" y="80"/>
                </a:lnTo>
                <a:lnTo>
                  <a:pt x="328" y="104"/>
                </a:lnTo>
                <a:lnTo>
                  <a:pt x="344" y="136"/>
                </a:lnTo>
                <a:lnTo>
                  <a:pt x="344" y="176"/>
                </a:lnTo>
                <a:close/>
              </a:path>
            </a:pathLst>
          </a:custGeom>
          <a:noFill/>
          <a:ln w="12700">
            <a:solidFill>
              <a:srgbClr val="C1C2C1"/>
            </a:solidFill>
            <a:round/>
            <a:headEnd/>
            <a:tailEnd/>
          </a:ln>
        </p:spPr>
        <p:txBody>
          <a:bodyPr/>
          <a:lstStyle/>
          <a:p>
            <a:endParaRPr lang="cs-CZ"/>
          </a:p>
        </p:txBody>
      </p:sp>
      <p:sp>
        <p:nvSpPr>
          <p:cNvPr id="86085" name="Freeform 69"/>
          <p:cNvSpPr>
            <a:spLocks/>
          </p:cNvSpPr>
          <p:nvPr/>
        </p:nvSpPr>
        <p:spPr bwMode="auto">
          <a:xfrm>
            <a:off x="5549900" y="54229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2147483647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76"/>
                </a:moveTo>
                <a:lnTo>
                  <a:pt x="336" y="208"/>
                </a:lnTo>
                <a:lnTo>
                  <a:pt x="328" y="240"/>
                </a:lnTo>
                <a:lnTo>
                  <a:pt x="312" y="264"/>
                </a:lnTo>
                <a:lnTo>
                  <a:pt x="288" y="296"/>
                </a:lnTo>
                <a:lnTo>
                  <a:pt x="264" y="312"/>
                </a:lnTo>
                <a:lnTo>
                  <a:pt x="232" y="328"/>
                </a:lnTo>
                <a:lnTo>
                  <a:pt x="200" y="336"/>
                </a:lnTo>
                <a:lnTo>
                  <a:pt x="168" y="344"/>
                </a:lnTo>
                <a:lnTo>
                  <a:pt x="136" y="336"/>
                </a:lnTo>
                <a:lnTo>
                  <a:pt x="104" y="328"/>
                </a:lnTo>
                <a:lnTo>
                  <a:pt x="72" y="312"/>
                </a:lnTo>
                <a:lnTo>
                  <a:pt x="48" y="296"/>
                </a:lnTo>
                <a:lnTo>
                  <a:pt x="24" y="264"/>
                </a:lnTo>
                <a:lnTo>
                  <a:pt x="8" y="240"/>
                </a:lnTo>
                <a:lnTo>
                  <a:pt x="0" y="208"/>
                </a:lnTo>
                <a:lnTo>
                  <a:pt x="0" y="176"/>
                </a:lnTo>
                <a:lnTo>
                  <a:pt x="0" y="136"/>
                </a:lnTo>
                <a:lnTo>
                  <a:pt x="8" y="104"/>
                </a:lnTo>
                <a:lnTo>
                  <a:pt x="24" y="80"/>
                </a:lnTo>
                <a:lnTo>
                  <a:pt x="48" y="48"/>
                </a:lnTo>
                <a:lnTo>
                  <a:pt x="72" y="32"/>
                </a:lnTo>
                <a:lnTo>
                  <a:pt x="104" y="16"/>
                </a:lnTo>
                <a:lnTo>
                  <a:pt x="136" y="8"/>
                </a:lnTo>
                <a:lnTo>
                  <a:pt x="168" y="0"/>
                </a:lnTo>
                <a:lnTo>
                  <a:pt x="200" y="8"/>
                </a:lnTo>
                <a:lnTo>
                  <a:pt x="232" y="16"/>
                </a:lnTo>
                <a:lnTo>
                  <a:pt x="264" y="32"/>
                </a:lnTo>
                <a:lnTo>
                  <a:pt x="288" y="48"/>
                </a:lnTo>
                <a:lnTo>
                  <a:pt x="312" y="80"/>
                </a:lnTo>
                <a:lnTo>
                  <a:pt x="328" y="104"/>
                </a:lnTo>
                <a:lnTo>
                  <a:pt x="336" y="136"/>
                </a:lnTo>
                <a:lnTo>
                  <a:pt x="336" y="176"/>
                </a:lnTo>
                <a:close/>
              </a:path>
            </a:pathLst>
          </a:custGeom>
          <a:noFill/>
          <a:ln w="12700">
            <a:solidFill>
              <a:srgbClr val="C1C2C1"/>
            </a:solidFill>
            <a:round/>
            <a:headEnd/>
            <a:tailEnd/>
          </a:ln>
        </p:spPr>
        <p:txBody>
          <a:bodyPr/>
          <a:lstStyle/>
          <a:p>
            <a:endParaRPr lang="cs-CZ"/>
          </a:p>
        </p:txBody>
      </p:sp>
      <p:sp>
        <p:nvSpPr>
          <p:cNvPr id="86086" name="Freeform 70"/>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0 w 344"/>
              <a:gd name="T37" fmla="*/ 2147483647 h 344"/>
              <a:gd name="T38" fmla="*/ 0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6087" name="Freeform 71"/>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6088" name="Freeform 72"/>
          <p:cNvSpPr>
            <a:spLocks/>
          </p:cNvSpPr>
          <p:nvPr/>
        </p:nvSpPr>
        <p:spPr bwMode="auto">
          <a:xfrm>
            <a:off x="2705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0 w 344"/>
              <a:gd name="T31" fmla="*/ 2147483647 h 344"/>
              <a:gd name="T32" fmla="*/ 0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16" y="232"/>
                </a:lnTo>
                <a:lnTo>
                  <a:pt x="0" y="200"/>
                </a:lnTo>
                <a:lnTo>
                  <a:pt x="0" y="168"/>
                </a:lnTo>
                <a:lnTo>
                  <a:pt x="0" y="136"/>
                </a:lnTo>
                <a:lnTo>
                  <a:pt x="16"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6089" name="Freeform 73"/>
          <p:cNvSpPr>
            <a:spLocks/>
          </p:cNvSpPr>
          <p:nvPr/>
        </p:nvSpPr>
        <p:spPr bwMode="auto">
          <a:xfrm>
            <a:off x="38354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6090" name="Freeform 74"/>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2147483647 w 344"/>
              <a:gd name="T33" fmla="*/ 2147483647 h 344"/>
              <a:gd name="T34" fmla="*/ 0 w 344"/>
              <a:gd name="T35" fmla="*/ 2147483647 h 344"/>
              <a:gd name="T36" fmla="*/ 0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2147483647 h 344"/>
              <a:gd name="T50" fmla="*/ 2147483647 w 344"/>
              <a:gd name="T51" fmla="*/ 0 h 344"/>
              <a:gd name="T52" fmla="*/ 2147483647 w 344"/>
              <a:gd name="T53" fmla="*/ 0 h 344"/>
              <a:gd name="T54" fmla="*/ 2147483647 w 344"/>
              <a:gd name="T55" fmla="*/ 0 h 344"/>
              <a:gd name="T56" fmla="*/ 2147483647 w 344"/>
              <a:gd name="T57" fmla="*/ 0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2147483647 w 344"/>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44"/>
              <a:gd name="T110" fmla="*/ 344 w 344"/>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solidFill>
            <a:srgbClr val="FFFFFF"/>
          </a:solidFill>
          <a:ln w="9525">
            <a:noFill/>
            <a:round/>
            <a:headEnd/>
            <a:tailEnd/>
          </a:ln>
        </p:spPr>
        <p:txBody>
          <a:bodyPr/>
          <a:lstStyle/>
          <a:p>
            <a:endParaRPr lang="cs-CZ"/>
          </a:p>
        </p:txBody>
      </p:sp>
      <p:sp>
        <p:nvSpPr>
          <p:cNvPr id="86091" name="Freeform 75"/>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2147483647 w 336"/>
              <a:gd name="T31" fmla="*/ 2147483647 h 344"/>
              <a:gd name="T32" fmla="*/ 0 w 336"/>
              <a:gd name="T33" fmla="*/ 2147483647 h 344"/>
              <a:gd name="T34" fmla="*/ 0 w 336"/>
              <a:gd name="T35" fmla="*/ 2147483647 h 344"/>
              <a:gd name="T36" fmla="*/ 0 w 336"/>
              <a:gd name="T37" fmla="*/ 2147483647 h 344"/>
              <a:gd name="T38" fmla="*/ 0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2147483647 h 344"/>
              <a:gd name="T50" fmla="*/ 2147483647 w 336"/>
              <a:gd name="T51" fmla="*/ 0 h 344"/>
              <a:gd name="T52" fmla="*/ 2147483647 w 336"/>
              <a:gd name="T53" fmla="*/ 0 h 344"/>
              <a:gd name="T54" fmla="*/ 2147483647 w 336"/>
              <a:gd name="T55" fmla="*/ 0 h 344"/>
              <a:gd name="T56" fmla="*/ 2147483647 w 336"/>
              <a:gd name="T57" fmla="*/ 0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2147483647 w 336"/>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44"/>
              <a:gd name="T110" fmla="*/ 336 w 336"/>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6092" name="Freeform 76"/>
          <p:cNvSpPr>
            <a:spLocks/>
          </p:cNvSpPr>
          <p:nvPr/>
        </p:nvSpPr>
        <p:spPr bwMode="auto">
          <a:xfrm>
            <a:off x="4991100" y="5753100"/>
            <a:ext cx="546100" cy="546100"/>
          </a:xfrm>
          <a:custGeom>
            <a:avLst/>
            <a:gdLst>
              <a:gd name="T0" fmla="*/ 2147483647 w 344"/>
              <a:gd name="T1" fmla="*/ 2147483647 h 344"/>
              <a:gd name="T2" fmla="*/ 2147483647 w 344"/>
              <a:gd name="T3" fmla="*/ 2147483647 h 344"/>
              <a:gd name="T4" fmla="*/ 2147483647 w 344"/>
              <a:gd name="T5" fmla="*/ 2147483647 h 344"/>
              <a:gd name="T6" fmla="*/ 2147483647 w 344"/>
              <a:gd name="T7" fmla="*/ 2147483647 h 344"/>
              <a:gd name="T8" fmla="*/ 2147483647 w 344"/>
              <a:gd name="T9" fmla="*/ 2147483647 h 344"/>
              <a:gd name="T10" fmla="*/ 2147483647 w 344"/>
              <a:gd name="T11" fmla="*/ 2147483647 h 344"/>
              <a:gd name="T12" fmla="*/ 2147483647 w 344"/>
              <a:gd name="T13" fmla="*/ 2147483647 h 344"/>
              <a:gd name="T14" fmla="*/ 2147483647 w 344"/>
              <a:gd name="T15" fmla="*/ 2147483647 h 344"/>
              <a:gd name="T16" fmla="*/ 2147483647 w 344"/>
              <a:gd name="T17" fmla="*/ 2147483647 h 344"/>
              <a:gd name="T18" fmla="*/ 2147483647 w 344"/>
              <a:gd name="T19" fmla="*/ 2147483647 h 344"/>
              <a:gd name="T20" fmla="*/ 2147483647 w 344"/>
              <a:gd name="T21" fmla="*/ 2147483647 h 344"/>
              <a:gd name="T22" fmla="*/ 2147483647 w 344"/>
              <a:gd name="T23" fmla="*/ 2147483647 h 344"/>
              <a:gd name="T24" fmla="*/ 2147483647 w 344"/>
              <a:gd name="T25" fmla="*/ 2147483647 h 344"/>
              <a:gd name="T26" fmla="*/ 2147483647 w 344"/>
              <a:gd name="T27" fmla="*/ 2147483647 h 344"/>
              <a:gd name="T28" fmla="*/ 2147483647 w 344"/>
              <a:gd name="T29" fmla="*/ 2147483647 h 344"/>
              <a:gd name="T30" fmla="*/ 2147483647 w 344"/>
              <a:gd name="T31" fmla="*/ 2147483647 h 344"/>
              <a:gd name="T32" fmla="*/ 0 w 344"/>
              <a:gd name="T33" fmla="*/ 2147483647 h 344"/>
              <a:gd name="T34" fmla="*/ 0 w 344"/>
              <a:gd name="T35" fmla="*/ 2147483647 h 344"/>
              <a:gd name="T36" fmla="*/ 2147483647 w 344"/>
              <a:gd name="T37" fmla="*/ 2147483647 h 344"/>
              <a:gd name="T38" fmla="*/ 2147483647 w 344"/>
              <a:gd name="T39" fmla="*/ 2147483647 h 344"/>
              <a:gd name="T40" fmla="*/ 2147483647 w 344"/>
              <a:gd name="T41" fmla="*/ 2147483647 h 344"/>
              <a:gd name="T42" fmla="*/ 2147483647 w 344"/>
              <a:gd name="T43" fmla="*/ 2147483647 h 344"/>
              <a:gd name="T44" fmla="*/ 2147483647 w 344"/>
              <a:gd name="T45" fmla="*/ 2147483647 h 344"/>
              <a:gd name="T46" fmla="*/ 2147483647 w 344"/>
              <a:gd name="T47" fmla="*/ 2147483647 h 344"/>
              <a:gd name="T48" fmla="*/ 2147483647 w 344"/>
              <a:gd name="T49" fmla="*/ 0 h 344"/>
              <a:gd name="T50" fmla="*/ 2147483647 w 344"/>
              <a:gd name="T51" fmla="*/ 0 h 344"/>
              <a:gd name="T52" fmla="*/ 2147483647 w 344"/>
              <a:gd name="T53" fmla="*/ 0 h 344"/>
              <a:gd name="T54" fmla="*/ 2147483647 w 344"/>
              <a:gd name="T55" fmla="*/ 0 h 344"/>
              <a:gd name="T56" fmla="*/ 2147483647 w 344"/>
              <a:gd name="T57" fmla="*/ 2147483647 h 344"/>
              <a:gd name="T58" fmla="*/ 2147483647 w 344"/>
              <a:gd name="T59" fmla="*/ 2147483647 h 344"/>
              <a:gd name="T60" fmla="*/ 2147483647 w 344"/>
              <a:gd name="T61" fmla="*/ 2147483647 h 344"/>
              <a:gd name="T62" fmla="*/ 2147483647 w 344"/>
              <a:gd name="T63" fmla="*/ 2147483647 h 344"/>
              <a:gd name="T64" fmla="*/ 2147483647 w 344"/>
              <a:gd name="T65" fmla="*/ 2147483647 h 344"/>
              <a:gd name="T66" fmla="*/ 2147483647 w 344"/>
              <a:gd name="T67" fmla="*/ 2147483647 h 344"/>
              <a:gd name="T68" fmla="*/ 2147483647 w 344"/>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44"/>
              <a:gd name="T107" fmla="*/ 344 w 344"/>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44">
                <a:moveTo>
                  <a:pt x="344" y="168"/>
                </a:moveTo>
                <a:lnTo>
                  <a:pt x="336" y="200"/>
                </a:lnTo>
                <a:lnTo>
                  <a:pt x="328" y="232"/>
                </a:lnTo>
                <a:lnTo>
                  <a:pt x="312" y="264"/>
                </a:lnTo>
                <a:lnTo>
                  <a:pt x="296" y="288"/>
                </a:lnTo>
                <a:lnTo>
                  <a:pt x="264" y="312"/>
                </a:lnTo>
                <a:lnTo>
                  <a:pt x="240" y="328"/>
                </a:lnTo>
                <a:lnTo>
                  <a:pt x="208" y="336"/>
                </a:lnTo>
                <a:lnTo>
                  <a:pt x="168" y="344"/>
                </a:lnTo>
                <a:lnTo>
                  <a:pt x="136" y="336"/>
                </a:lnTo>
                <a:lnTo>
                  <a:pt x="104" y="328"/>
                </a:lnTo>
                <a:lnTo>
                  <a:pt x="80" y="312"/>
                </a:lnTo>
                <a:lnTo>
                  <a:pt x="48" y="288"/>
                </a:lnTo>
                <a:lnTo>
                  <a:pt x="32" y="264"/>
                </a:lnTo>
                <a:lnTo>
                  <a:pt x="16" y="232"/>
                </a:lnTo>
                <a:lnTo>
                  <a:pt x="8" y="200"/>
                </a:lnTo>
                <a:lnTo>
                  <a:pt x="0" y="168"/>
                </a:lnTo>
                <a:lnTo>
                  <a:pt x="8" y="136"/>
                </a:lnTo>
                <a:lnTo>
                  <a:pt x="16" y="104"/>
                </a:lnTo>
                <a:lnTo>
                  <a:pt x="32" y="72"/>
                </a:lnTo>
                <a:lnTo>
                  <a:pt x="48" y="48"/>
                </a:lnTo>
                <a:lnTo>
                  <a:pt x="80" y="24"/>
                </a:lnTo>
                <a:lnTo>
                  <a:pt x="104" y="8"/>
                </a:lnTo>
                <a:lnTo>
                  <a:pt x="136" y="0"/>
                </a:lnTo>
                <a:lnTo>
                  <a:pt x="168" y="0"/>
                </a:lnTo>
                <a:lnTo>
                  <a:pt x="208" y="0"/>
                </a:lnTo>
                <a:lnTo>
                  <a:pt x="240" y="8"/>
                </a:lnTo>
                <a:lnTo>
                  <a:pt x="264" y="24"/>
                </a:lnTo>
                <a:lnTo>
                  <a:pt x="296" y="48"/>
                </a:lnTo>
                <a:lnTo>
                  <a:pt x="312" y="72"/>
                </a:lnTo>
                <a:lnTo>
                  <a:pt x="328" y="104"/>
                </a:lnTo>
                <a:lnTo>
                  <a:pt x="336" y="136"/>
                </a:lnTo>
                <a:lnTo>
                  <a:pt x="344" y="168"/>
                </a:lnTo>
                <a:close/>
              </a:path>
            </a:pathLst>
          </a:custGeom>
          <a:noFill/>
          <a:ln w="12700">
            <a:solidFill>
              <a:srgbClr val="C1C2C1"/>
            </a:solidFill>
            <a:round/>
            <a:headEnd/>
            <a:tailEnd/>
          </a:ln>
        </p:spPr>
        <p:txBody>
          <a:bodyPr/>
          <a:lstStyle/>
          <a:p>
            <a:endParaRPr lang="cs-CZ"/>
          </a:p>
        </p:txBody>
      </p:sp>
      <p:sp>
        <p:nvSpPr>
          <p:cNvPr id="86093" name="Freeform 77"/>
          <p:cNvSpPr>
            <a:spLocks/>
          </p:cNvSpPr>
          <p:nvPr/>
        </p:nvSpPr>
        <p:spPr bwMode="auto">
          <a:xfrm>
            <a:off x="6159500" y="5753100"/>
            <a:ext cx="533400" cy="546100"/>
          </a:xfrm>
          <a:custGeom>
            <a:avLst/>
            <a:gdLst>
              <a:gd name="T0" fmla="*/ 2147483647 w 336"/>
              <a:gd name="T1" fmla="*/ 2147483647 h 344"/>
              <a:gd name="T2" fmla="*/ 2147483647 w 336"/>
              <a:gd name="T3" fmla="*/ 2147483647 h 344"/>
              <a:gd name="T4" fmla="*/ 2147483647 w 336"/>
              <a:gd name="T5" fmla="*/ 2147483647 h 344"/>
              <a:gd name="T6" fmla="*/ 2147483647 w 336"/>
              <a:gd name="T7" fmla="*/ 2147483647 h 344"/>
              <a:gd name="T8" fmla="*/ 2147483647 w 336"/>
              <a:gd name="T9" fmla="*/ 2147483647 h 344"/>
              <a:gd name="T10" fmla="*/ 2147483647 w 336"/>
              <a:gd name="T11" fmla="*/ 2147483647 h 344"/>
              <a:gd name="T12" fmla="*/ 2147483647 w 336"/>
              <a:gd name="T13" fmla="*/ 2147483647 h 344"/>
              <a:gd name="T14" fmla="*/ 2147483647 w 336"/>
              <a:gd name="T15" fmla="*/ 2147483647 h 344"/>
              <a:gd name="T16" fmla="*/ 2147483647 w 336"/>
              <a:gd name="T17" fmla="*/ 2147483647 h 344"/>
              <a:gd name="T18" fmla="*/ 2147483647 w 336"/>
              <a:gd name="T19" fmla="*/ 2147483647 h 344"/>
              <a:gd name="T20" fmla="*/ 2147483647 w 336"/>
              <a:gd name="T21" fmla="*/ 2147483647 h 344"/>
              <a:gd name="T22" fmla="*/ 2147483647 w 336"/>
              <a:gd name="T23" fmla="*/ 2147483647 h 344"/>
              <a:gd name="T24" fmla="*/ 2147483647 w 336"/>
              <a:gd name="T25" fmla="*/ 2147483647 h 344"/>
              <a:gd name="T26" fmla="*/ 2147483647 w 336"/>
              <a:gd name="T27" fmla="*/ 2147483647 h 344"/>
              <a:gd name="T28" fmla="*/ 2147483647 w 336"/>
              <a:gd name="T29" fmla="*/ 2147483647 h 344"/>
              <a:gd name="T30" fmla="*/ 0 w 336"/>
              <a:gd name="T31" fmla="*/ 2147483647 h 344"/>
              <a:gd name="T32" fmla="*/ 0 w 336"/>
              <a:gd name="T33" fmla="*/ 2147483647 h 344"/>
              <a:gd name="T34" fmla="*/ 0 w 336"/>
              <a:gd name="T35" fmla="*/ 2147483647 h 344"/>
              <a:gd name="T36" fmla="*/ 0 w 336"/>
              <a:gd name="T37" fmla="*/ 2147483647 h 344"/>
              <a:gd name="T38" fmla="*/ 2147483647 w 336"/>
              <a:gd name="T39" fmla="*/ 2147483647 h 344"/>
              <a:gd name="T40" fmla="*/ 2147483647 w 336"/>
              <a:gd name="T41" fmla="*/ 2147483647 h 344"/>
              <a:gd name="T42" fmla="*/ 2147483647 w 336"/>
              <a:gd name="T43" fmla="*/ 2147483647 h 344"/>
              <a:gd name="T44" fmla="*/ 2147483647 w 336"/>
              <a:gd name="T45" fmla="*/ 2147483647 h 344"/>
              <a:gd name="T46" fmla="*/ 2147483647 w 336"/>
              <a:gd name="T47" fmla="*/ 2147483647 h 344"/>
              <a:gd name="T48" fmla="*/ 2147483647 w 336"/>
              <a:gd name="T49" fmla="*/ 0 h 344"/>
              <a:gd name="T50" fmla="*/ 2147483647 w 336"/>
              <a:gd name="T51" fmla="*/ 0 h 344"/>
              <a:gd name="T52" fmla="*/ 2147483647 w 336"/>
              <a:gd name="T53" fmla="*/ 0 h 344"/>
              <a:gd name="T54" fmla="*/ 2147483647 w 336"/>
              <a:gd name="T55" fmla="*/ 0 h 344"/>
              <a:gd name="T56" fmla="*/ 2147483647 w 336"/>
              <a:gd name="T57" fmla="*/ 2147483647 h 344"/>
              <a:gd name="T58" fmla="*/ 2147483647 w 336"/>
              <a:gd name="T59" fmla="*/ 2147483647 h 344"/>
              <a:gd name="T60" fmla="*/ 2147483647 w 336"/>
              <a:gd name="T61" fmla="*/ 2147483647 h 344"/>
              <a:gd name="T62" fmla="*/ 2147483647 w 336"/>
              <a:gd name="T63" fmla="*/ 2147483647 h 344"/>
              <a:gd name="T64" fmla="*/ 2147483647 w 336"/>
              <a:gd name="T65" fmla="*/ 2147483647 h 344"/>
              <a:gd name="T66" fmla="*/ 2147483647 w 336"/>
              <a:gd name="T67" fmla="*/ 2147483647 h 344"/>
              <a:gd name="T68" fmla="*/ 2147483647 w 336"/>
              <a:gd name="T69" fmla="*/ 2147483647 h 3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44"/>
              <a:gd name="T107" fmla="*/ 336 w 336"/>
              <a:gd name="T108" fmla="*/ 344 h 3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44">
                <a:moveTo>
                  <a:pt x="336" y="168"/>
                </a:moveTo>
                <a:lnTo>
                  <a:pt x="336" y="200"/>
                </a:lnTo>
                <a:lnTo>
                  <a:pt x="328" y="232"/>
                </a:lnTo>
                <a:lnTo>
                  <a:pt x="312" y="264"/>
                </a:lnTo>
                <a:lnTo>
                  <a:pt x="288" y="288"/>
                </a:lnTo>
                <a:lnTo>
                  <a:pt x="264" y="312"/>
                </a:lnTo>
                <a:lnTo>
                  <a:pt x="232" y="328"/>
                </a:lnTo>
                <a:lnTo>
                  <a:pt x="200" y="336"/>
                </a:lnTo>
                <a:lnTo>
                  <a:pt x="168" y="344"/>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6094" name="Freeform 78"/>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6095" name="Freeform 79"/>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2147483647 w 344"/>
              <a:gd name="T33" fmla="*/ 2147483647 h 336"/>
              <a:gd name="T34" fmla="*/ 0 w 344"/>
              <a:gd name="T35" fmla="*/ 2147483647 h 336"/>
              <a:gd name="T36" fmla="*/ 0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2147483647 h 336"/>
              <a:gd name="T50" fmla="*/ 2147483647 w 344"/>
              <a:gd name="T51" fmla="*/ 0 h 336"/>
              <a:gd name="T52" fmla="*/ 2147483647 w 344"/>
              <a:gd name="T53" fmla="*/ 0 h 336"/>
              <a:gd name="T54" fmla="*/ 2147483647 w 344"/>
              <a:gd name="T55" fmla="*/ 0 h 336"/>
              <a:gd name="T56" fmla="*/ 2147483647 w 344"/>
              <a:gd name="T57" fmla="*/ 0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2147483647 w 344"/>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4"/>
              <a:gd name="T109" fmla="*/ 0 h 336"/>
              <a:gd name="T110" fmla="*/ 344 w 344"/>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solidFill>
            <a:srgbClr val="FFFFFF"/>
          </a:solidFill>
          <a:ln w="9525">
            <a:noFill/>
            <a:round/>
            <a:headEnd/>
            <a:tailEnd/>
          </a:ln>
        </p:spPr>
        <p:txBody>
          <a:bodyPr/>
          <a:lstStyle/>
          <a:p>
            <a:endParaRPr lang="cs-CZ"/>
          </a:p>
        </p:txBody>
      </p:sp>
      <p:sp>
        <p:nvSpPr>
          <p:cNvPr id="86096" name="Freeform 80"/>
          <p:cNvSpPr>
            <a:spLocks/>
          </p:cNvSpPr>
          <p:nvPr/>
        </p:nvSpPr>
        <p:spPr bwMode="auto">
          <a:xfrm>
            <a:off x="32512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6097" name="Freeform 81"/>
          <p:cNvSpPr>
            <a:spLocks/>
          </p:cNvSpPr>
          <p:nvPr/>
        </p:nvSpPr>
        <p:spPr bwMode="auto">
          <a:xfrm>
            <a:off x="4381500" y="6070600"/>
            <a:ext cx="546100" cy="533400"/>
          </a:xfrm>
          <a:custGeom>
            <a:avLst/>
            <a:gdLst>
              <a:gd name="T0" fmla="*/ 2147483647 w 344"/>
              <a:gd name="T1" fmla="*/ 2147483647 h 336"/>
              <a:gd name="T2" fmla="*/ 2147483647 w 344"/>
              <a:gd name="T3" fmla="*/ 2147483647 h 336"/>
              <a:gd name="T4" fmla="*/ 2147483647 w 344"/>
              <a:gd name="T5" fmla="*/ 2147483647 h 336"/>
              <a:gd name="T6" fmla="*/ 2147483647 w 344"/>
              <a:gd name="T7" fmla="*/ 2147483647 h 336"/>
              <a:gd name="T8" fmla="*/ 2147483647 w 344"/>
              <a:gd name="T9" fmla="*/ 2147483647 h 336"/>
              <a:gd name="T10" fmla="*/ 2147483647 w 344"/>
              <a:gd name="T11" fmla="*/ 2147483647 h 336"/>
              <a:gd name="T12" fmla="*/ 2147483647 w 344"/>
              <a:gd name="T13" fmla="*/ 2147483647 h 336"/>
              <a:gd name="T14" fmla="*/ 2147483647 w 344"/>
              <a:gd name="T15" fmla="*/ 2147483647 h 336"/>
              <a:gd name="T16" fmla="*/ 2147483647 w 344"/>
              <a:gd name="T17" fmla="*/ 2147483647 h 336"/>
              <a:gd name="T18" fmla="*/ 2147483647 w 344"/>
              <a:gd name="T19" fmla="*/ 2147483647 h 336"/>
              <a:gd name="T20" fmla="*/ 2147483647 w 344"/>
              <a:gd name="T21" fmla="*/ 2147483647 h 336"/>
              <a:gd name="T22" fmla="*/ 2147483647 w 344"/>
              <a:gd name="T23" fmla="*/ 2147483647 h 336"/>
              <a:gd name="T24" fmla="*/ 2147483647 w 344"/>
              <a:gd name="T25" fmla="*/ 2147483647 h 336"/>
              <a:gd name="T26" fmla="*/ 2147483647 w 344"/>
              <a:gd name="T27" fmla="*/ 2147483647 h 336"/>
              <a:gd name="T28" fmla="*/ 2147483647 w 344"/>
              <a:gd name="T29" fmla="*/ 2147483647 h 336"/>
              <a:gd name="T30" fmla="*/ 2147483647 w 344"/>
              <a:gd name="T31" fmla="*/ 2147483647 h 336"/>
              <a:gd name="T32" fmla="*/ 0 w 344"/>
              <a:gd name="T33" fmla="*/ 2147483647 h 336"/>
              <a:gd name="T34" fmla="*/ 0 w 344"/>
              <a:gd name="T35" fmla="*/ 2147483647 h 336"/>
              <a:gd name="T36" fmla="*/ 2147483647 w 344"/>
              <a:gd name="T37" fmla="*/ 2147483647 h 336"/>
              <a:gd name="T38" fmla="*/ 2147483647 w 344"/>
              <a:gd name="T39" fmla="*/ 2147483647 h 336"/>
              <a:gd name="T40" fmla="*/ 2147483647 w 344"/>
              <a:gd name="T41" fmla="*/ 2147483647 h 336"/>
              <a:gd name="T42" fmla="*/ 2147483647 w 344"/>
              <a:gd name="T43" fmla="*/ 2147483647 h 336"/>
              <a:gd name="T44" fmla="*/ 2147483647 w 344"/>
              <a:gd name="T45" fmla="*/ 2147483647 h 336"/>
              <a:gd name="T46" fmla="*/ 2147483647 w 344"/>
              <a:gd name="T47" fmla="*/ 2147483647 h 336"/>
              <a:gd name="T48" fmla="*/ 2147483647 w 344"/>
              <a:gd name="T49" fmla="*/ 0 h 336"/>
              <a:gd name="T50" fmla="*/ 2147483647 w 344"/>
              <a:gd name="T51" fmla="*/ 0 h 336"/>
              <a:gd name="T52" fmla="*/ 2147483647 w 344"/>
              <a:gd name="T53" fmla="*/ 0 h 336"/>
              <a:gd name="T54" fmla="*/ 2147483647 w 344"/>
              <a:gd name="T55" fmla="*/ 0 h 336"/>
              <a:gd name="T56" fmla="*/ 2147483647 w 344"/>
              <a:gd name="T57" fmla="*/ 2147483647 h 336"/>
              <a:gd name="T58" fmla="*/ 2147483647 w 344"/>
              <a:gd name="T59" fmla="*/ 2147483647 h 336"/>
              <a:gd name="T60" fmla="*/ 2147483647 w 344"/>
              <a:gd name="T61" fmla="*/ 2147483647 h 336"/>
              <a:gd name="T62" fmla="*/ 2147483647 w 344"/>
              <a:gd name="T63" fmla="*/ 2147483647 h 336"/>
              <a:gd name="T64" fmla="*/ 2147483647 w 344"/>
              <a:gd name="T65" fmla="*/ 2147483647 h 336"/>
              <a:gd name="T66" fmla="*/ 2147483647 w 344"/>
              <a:gd name="T67" fmla="*/ 2147483647 h 336"/>
              <a:gd name="T68" fmla="*/ 2147483647 w 344"/>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44"/>
              <a:gd name="T106" fmla="*/ 0 h 336"/>
              <a:gd name="T107" fmla="*/ 344 w 344"/>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44" h="336">
                <a:moveTo>
                  <a:pt x="344" y="168"/>
                </a:moveTo>
                <a:lnTo>
                  <a:pt x="344" y="200"/>
                </a:lnTo>
                <a:lnTo>
                  <a:pt x="328" y="232"/>
                </a:lnTo>
                <a:lnTo>
                  <a:pt x="312" y="264"/>
                </a:lnTo>
                <a:lnTo>
                  <a:pt x="296" y="288"/>
                </a:lnTo>
                <a:lnTo>
                  <a:pt x="272" y="312"/>
                </a:lnTo>
                <a:lnTo>
                  <a:pt x="240" y="328"/>
                </a:lnTo>
                <a:lnTo>
                  <a:pt x="208" y="336"/>
                </a:lnTo>
                <a:lnTo>
                  <a:pt x="176" y="336"/>
                </a:lnTo>
                <a:lnTo>
                  <a:pt x="136" y="336"/>
                </a:lnTo>
                <a:lnTo>
                  <a:pt x="104" y="328"/>
                </a:lnTo>
                <a:lnTo>
                  <a:pt x="80" y="312"/>
                </a:lnTo>
                <a:lnTo>
                  <a:pt x="56" y="288"/>
                </a:lnTo>
                <a:lnTo>
                  <a:pt x="32" y="264"/>
                </a:lnTo>
                <a:lnTo>
                  <a:pt x="16" y="232"/>
                </a:lnTo>
                <a:lnTo>
                  <a:pt x="8" y="200"/>
                </a:lnTo>
                <a:lnTo>
                  <a:pt x="0" y="168"/>
                </a:lnTo>
                <a:lnTo>
                  <a:pt x="8" y="136"/>
                </a:lnTo>
                <a:lnTo>
                  <a:pt x="16" y="104"/>
                </a:lnTo>
                <a:lnTo>
                  <a:pt x="32" y="72"/>
                </a:lnTo>
                <a:lnTo>
                  <a:pt x="56" y="48"/>
                </a:lnTo>
                <a:lnTo>
                  <a:pt x="80" y="24"/>
                </a:lnTo>
                <a:lnTo>
                  <a:pt x="104" y="8"/>
                </a:lnTo>
                <a:lnTo>
                  <a:pt x="136" y="0"/>
                </a:lnTo>
                <a:lnTo>
                  <a:pt x="176" y="0"/>
                </a:lnTo>
                <a:lnTo>
                  <a:pt x="208" y="0"/>
                </a:lnTo>
                <a:lnTo>
                  <a:pt x="240" y="8"/>
                </a:lnTo>
                <a:lnTo>
                  <a:pt x="272" y="24"/>
                </a:lnTo>
                <a:lnTo>
                  <a:pt x="296" y="48"/>
                </a:lnTo>
                <a:lnTo>
                  <a:pt x="312" y="72"/>
                </a:lnTo>
                <a:lnTo>
                  <a:pt x="328" y="104"/>
                </a:lnTo>
                <a:lnTo>
                  <a:pt x="344" y="136"/>
                </a:lnTo>
                <a:lnTo>
                  <a:pt x="344" y="168"/>
                </a:lnTo>
                <a:close/>
              </a:path>
            </a:pathLst>
          </a:custGeom>
          <a:noFill/>
          <a:ln w="12700">
            <a:solidFill>
              <a:srgbClr val="C1C2C1"/>
            </a:solidFill>
            <a:round/>
            <a:headEnd/>
            <a:tailEnd/>
          </a:ln>
        </p:spPr>
        <p:txBody>
          <a:bodyPr/>
          <a:lstStyle/>
          <a:p>
            <a:endParaRPr lang="cs-CZ"/>
          </a:p>
        </p:txBody>
      </p:sp>
      <p:sp>
        <p:nvSpPr>
          <p:cNvPr id="86098" name="Freeform 82"/>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2147483647 w 336"/>
              <a:gd name="T31" fmla="*/ 2147483647 h 336"/>
              <a:gd name="T32" fmla="*/ 0 w 336"/>
              <a:gd name="T33" fmla="*/ 2147483647 h 336"/>
              <a:gd name="T34" fmla="*/ 0 w 336"/>
              <a:gd name="T35" fmla="*/ 2147483647 h 336"/>
              <a:gd name="T36" fmla="*/ 0 w 336"/>
              <a:gd name="T37" fmla="*/ 2147483647 h 336"/>
              <a:gd name="T38" fmla="*/ 0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2147483647 h 336"/>
              <a:gd name="T50" fmla="*/ 2147483647 w 336"/>
              <a:gd name="T51" fmla="*/ 0 h 336"/>
              <a:gd name="T52" fmla="*/ 2147483647 w 336"/>
              <a:gd name="T53" fmla="*/ 0 h 336"/>
              <a:gd name="T54" fmla="*/ 2147483647 w 336"/>
              <a:gd name="T55" fmla="*/ 0 h 336"/>
              <a:gd name="T56" fmla="*/ 2147483647 w 336"/>
              <a:gd name="T57" fmla="*/ 0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2147483647 w 336"/>
              <a:gd name="T71" fmla="*/ 2147483647 h 3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6"/>
              <a:gd name="T109" fmla="*/ 0 h 336"/>
              <a:gd name="T110" fmla="*/ 336 w 336"/>
              <a:gd name="T111" fmla="*/ 336 h 3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solidFill>
            <a:srgbClr val="FFFFFF"/>
          </a:solidFill>
          <a:ln w="9525">
            <a:noFill/>
            <a:round/>
            <a:headEnd/>
            <a:tailEnd/>
          </a:ln>
        </p:spPr>
        <p:txBody>
          <a:bodyPr/>
          <a:lstStyle/>
          <a:p>
            <a:endParaRPr lang="cs-CZ"/>
          </a:p>
        </p:txBody>
      </p:sp>
      <p:sp>
        <p:nvSpPr>
          <p:cNvPr id="86099" name="Freeform 83"/>
          <p:cNvSpPr>
            <a:spLocks/>
          </p:cNvSpPr>
          <p:nvPr/>
        </p:nvSpPr>
        <p:spPr bwMode="auto">
          <a:xfrm>
            <a:off x="5549900" y="6070600"/>
            <a:ext cx="533400" cy="533400"/>
          </a:xfrm>
          <a:custGeom>
            <a:avLst/>
            <a:gdLst>
              <a:gd name="T0" fmla="*/ 2147483647 w 336"/>
              <a:gd name="T1" fmla="*/ 2147483647 h 336"/>
              <a:gd name="T2" fmla="*/ 2147483647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2147483647 w 336"/>
              <a:gd name="T13" fmla="*/ 2147483647 h 336"/>
              <a:gd name="T14" fmla="*/ 2147483647 w 336"/>
              <a:gd name="T15" fmla="*/ 2147483647 h 336"/>
              <a:gd name="T16" fmla="*/ 2147483647 w 336"/>
              <a:gd name="T17" fmla="*/ 2147483647 h 336"/>
              <a:gd name="T18" fmla="*/ 2147483647 w 336"/>
              <a:gd name="T19" fmla="*/ 2147483647 h 336"/>
              <a:gd name="T20" fmla="*/ 2147483647 w 336"/>
              <a:gd name="T21" fmla="*/ 2147483647 h 336"/>
              <a:gd name="T22" fmla="*/ 2147483647 w 336"/>
              <a:gd name="T23" fmla="*/ 2147483647 h 336"/>
              <a:gd name="T24" fmla="*/ 2147483647 w 336"/>
              <a:gd name="T25" fmla="*/ 2147483647 h 336"/>
              <a:gd name="T26" fmla="*/ 2147483647 w 336"/>
              <a:gd name="T27" fmla="*/ 2147483647 h 336"/>
              <a:gd name="T28" fmla="*/ 2147483647 w 336"/>
              <a:gd name="T29" fmla="*/ 2147483647 h 336"/>
              <a:gd name="T30" fmla="*/ 0 w 336"/>
              <a:gd name="T31" fmla="*/ 2147483647 h 336"/>
              <a:gd name="T32" fmla="*/ 0 w 336"/>
              <a:gd name="T33" fmla="*/ 2147483647 h 336"/>
              <a:gd name="T34" fmla="*/ 0 w 336"/>
              <a:gd name="T35" fmla="*/ 2147483647 h 336"/>
              <a:gd name="T36" fmla="*/ 0 w 336"/>
              <a:gd name="T37" fmla="*/ 2147483647 h 336"/>
              <a:gd name="T38" fmla="*/ 2147483647 w 336"/>
              <a:gd name="T39" fmla="*/ 2147483647 h 336"/>
              <a:gd name="T40" fmla="*/ 2147483647 w 336"/>
              <a:gd name="T41" fmla="*/ 2147483647 h 336"/>
              <a:gd name="T42" fmla="*/ 2147483647 w 336"/>
              <a:gd name="T43" fmla="*/ 2147483647 h 336"/>
              <a:gd name="T44" fmla="*/ 2147483647 w 336"/>
              <a:gd name="T45" fmla="*/ 2147483647 h 336"/>
              <a:gd name="T46" fmla="*/ 2147483647 w 336"/>
              <a:gd name="T47" fmla="*/ 2147483647 h 336"/>
              <a:gd name="T48" fmla="*/ 2147483647 w 336"/>
              <a:gd name="T49" fmla="*/ 0 h 336"/>
              <a:gd name="T50" fmla="*/ 2147483647 w 336"/>
              <a:gd name="T51" fmla="*/ 0 h 336"/>
              <a:gd name="T52" fmla="*/ 2147483647 w 336"/>
              <a:gd name="T53" fmla="*/ 0 h 336"/>
              <a:gd name="T54" fmla="*/ 2147483647 w 336"/>
              <a:gd name="T55" fmla="*/ 0 h 336"/>
              <a:gd name="T56" fmla="*/ 2147483647 w 336"/>
              <a:gd name="T57" fmla="*/ 2147483647 h 336"/>
              <a:gd name="T58" fmla="*/ 2147483647 w 336"/>
              <a:gd name="T59" fmla="*/ 2147483647 h 336"/>
              <a:gd name="T60" fmla="*/ 2147483647 w 336"/>
              <a:gd name="T61" fmla="*/ 2147483647 h 336"/>
              <a:gd name="T62" fmla="*/ 2147483647 w 336"/>
              <a:gd name="T63" fmla="*/ 2147483647 h 336"/>
              <a:gd name="T64" fmla="*/ 2147483647 w 336"/>
              <a:gd name="T65" fmla="*/ 2147483647 h 336"/>
              <a:gd name="T66" fmla="*/ 2147483647 w 336"/>
              <a:gd name="T67" fmla="*/ 2147483647 h 336"/>
              <a:gd name="T68" fmla="*/ 2147483647 w 336"/>
              <a:gd name="T69" fmla="*/ 2147483647 h 3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36"/>
              <a:gd name="T107" fmla="*/ 336 w 336"/>
              <a:gd name="T108" fmla="*/ 336 h 3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36">
                <a:moveTo>
                  <a:pt x="336" y="168"/>
                </a:moveTo>
                <a:lnTo>
                  <a:pt x="336" y="200"/>
                </a:lnTo>
                <a:lnTo>
                  <a:pt x="328" y="232"/>
                </a:lnTo>
                <a:lnTo>
                  <a:pt x="312" y="264"/>
                </a:lnTo>
                <a:lnTo>
                  <a:pt x="288" y="288"/>
                </a:lnTo>
                <a:lnTo>
                  <a:pt x="264" y="312"/>
                </a:lnTo>
                <a:lnTo>
                  <a:pt x="232" y="328"/>
                </a:lnTo>
                <a:lnTo>
                  <a:pt x="200" y="336"/>
                </a:lnTo>
                <a:lnTo>
                  <a:pt x="168" y="336"/>
                </a:lnTo>
                <a:lnTo>
                  <a:pt x="136" y="336"/>
                </a:lnTo>
                <a:lnTo>
                  <a:pt x="104" y="328"/>
                </a:lnTo>
                <a:lnTo>
                  <a:pt x="72" y="312"/>
                </a:lnTo>
                <a:lnTo>
                  <a:pt x="48" y="288"/>
                </a:lnTo>
                <a:lnTo>
                  <a:pt x="24" y="264"/>
                </a:lnTo>
                <a:lnTo>
                  <a:pt x="8" y="232"/>
                </a:lnTo>
                <a:lnTo>
                  <a:pt x="0" y="200"/>
                </a:lnTo>
                <a:lnTo>
                  <a:pt x="0" y="168"/>
                </a:lnTo>
                <a:lnTo>
                  <a:pt x="0" y="136"/>
                </a:lnTo>
                <a:lnTo>
                  <a:pt x="8" y="104"/>
                </a:lnTo>
                <a:lnTo>
                  <a:pt x="24" y="72"/>
                </a:lnTo>
                <a:lnTo>
                  <a:pt x="48" y="48"/>
                </a:lnTo>
                <a:lnTo>
                  <a:pt x="72" y="24"/>
                </a:lnTo>
                <a:lnTo>
                  <a:pt x="104" y="8"/>
                </a:lnTo>
                <a:lnTo>
                  <a:pt x="136" y="0"/>
                </a:lnTo>
                <a:lnTo>
                  <a:pt x="168" y="0"/>
                </a:lnTo>
                <a:lnTo>
                  <a:pt x="200" y="0"/>
                </a:lnTo>
                <a:lnTo>
                  <a:pt x="232" y="8"/>
                </a:lnTo>
                <a:lnTo>
                  <a:pt x="264" y="24"/>
                </a:lnTo>
                <a:lnTo>
                  <a:pt x="288" y="48"/>
                </a:lnTo>
                <a:lnTo>
                  <a:pt x="312" y="72"/>
                </a:lnTo>
                <a:lnTo>
                  <a:pt x="328" y="104"/>
                </a:lnTo>
                <a:lnTo>
                  <a:pt x="336" y="136"/>
                </a:lnTo>
                <a:lnTo>
                  <a:pt x="336" y="168"/>
                </a:lnTo>
                <a:close/>
              </a:path>
            </a:pathLst>
          </a:custGeom>
          <a:noFill/>
          <a:ln w="12700">
            <a:solidFill>
              <a:srgbClr val="C1C2C1"/>
            </a:solidFill>
            <a:round/>
            <a:headEnd/>
            <a:tailEnd/>
          </a:ln>
        </p:spPr>
        <p:txBody>
          <a:bodyPr/>
          <a:lstStyle/>
          <a:p>
            <a:endParaRPr lang="cs-CZ"/>
          </a:p>
        </p:txBody>
      </p:sp>
      <p:sp>
        <p:nvSpPr>
          <p:cNvPr id="86100" name="Rectangle 84"/>
          <p:cNvSpPr>
            <a:spLocks noChangeArrowheads="1"/>
          </p:cNvSpPr>
          <p:nvPr/>
        </p:nvSpPr>
        <p:spPr bwMode="auto">
          <a:xfrm>
            <a:off x="33258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1" name="Rectangle 85"/>
          <p:cNvSpPr>
            <a:spLocks noChangeArrowheads="1"/>
          </p:cNvSpPr>
          <p:nvPr/>
        </p:nvSpPr>
        <p:spPr bwMode="auto">
          <a:xfrm>
            <a:off x="44561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2" name="Rectangle 86"/>
          <p:cNvSpPr>
            <a:spLocks noChangeArrowheads="1"/>
          </p:cNvSpPr>
          <p:nvPr/>
        </p:nvSpPr>
        <p:spPr bwMode="auto">
          <a:xfrm>
            <a:off x="5624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3" name="Rectangle 87"/>
          <p:cNvSpPr>
            <a:spLocks noChangeArrowheads="1"/>
          </p:cNvSpPr>
          <p:nvPr/>
        </p:nvSpPr>
        <p:spPr bwMode="auto">
          <a:xfrm>
            <a:off x="6767513" y="53022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4" name="Rectangle 88"/>
          <p:cNvSpPr>
            <a:spLocks noChangeArrowheads="1"/>
          </p:cNvSpPr>
          <p:nvPr/>
        </p:nvSpPr>
        <p:spPr bwMode="auto">
          <a:xfrm>
            <a:off x="33258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5" name="Rectangle 89"/>
          <p:cNvSpPr>
            <a:spLocks noChangeArrowheads="1"/>
          </p:cNvSpPr>
          <p:nvPr/>
        </p:nvSpPr>
        <p:spPr bwMode="auto">
          <a:xfrm>
            <a:off x="44561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6" name="Rectangle 90"/>
          <p:cNvSpPr>
            <a:spLocks noChangeArrowheads="1"/>
          </p:cNvSpPr>
          <p:nvPr/>
        </p:nvSpPr>
        <p:spPr bwMode="auto">
          <a:xfrm>
            <a:off x="5624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7" name="Rectangle 91"/>
          <p:cNvSpPr>
            <a:spLocks noChangeArrowheads="1"/>
          </p:cNvSpPr>
          <p:nvPr/>
        </p:nvSpPr>
        <p:spPr bwMode="auto">
          <a:xfrm>
            <a:off x="6767513" y="59626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8" name="Rectangle 92"/>
          <p:cNvSpPr>
            <a:spLocks noChangeArrowheads="1"/>
          </p:cNvSpPr>
          <p:nvPr/>
        </p:nvSpPr>
        <p:spPr bwMode="auto">
          <a:xfrm>
            <a:off x="33258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09" name="Rectangle 93"/>
          <p:cNvSpPr>
            <a:spLocks noChangeArrowheads="1"/>
          </p:cNvSpPr>
          <p:nvPr/>
        </p:nvSpPr>
        <p:spPr bwMode="auto">
          <a:xfrm>
            <a:off x="44561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0" name="Rectangle 94"/>
          <p:cNvSpPr>
            <a:spLocks noChangeArrowheads="1"/>
          </p:cNvSpPr>
          <p:nvPr/>
        </p:nvSpPr>
        <p:spPr bwMode="auto">
          <a:xfrm>
            <a:off x="5624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1" name="Rectangle 95"/>
          <p:cNvSpPr>
            <a:spLocks noChangeArrowheads="1"/>
          </p:cNvSpPr>
          <p:nvPr/>
        </p:nvSpPr>
        <p:spPr bwMode="auto">
          <a:xfrm>
            <a:off x="6767513" y="4629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2" name="Rectangle 96"/>
          <p:cNvSpPr>
            <a:spLocks noChangeArrowheads="1"/>
          </p:cNvSpPr>
          <p:nvPr/>
        </p:nvSpPr>
        <p:spPr bwMode="auto">
          <a:xfrm>
            <a:off x="3897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3" name="Rectangle 97"/>
          <p:cNvSpPr>
            <a:spLocks noChangeArrowheads="1"/>
          </p:cNvSpPr>
          <p:nvPr/>
        </p:nvSpPr>
        <p:spPr bwMode="auto">
          <a:xfrm>
            <a:off x="50403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4" name="Rectangle 98"/>
          <p:cNvSpPr>
            <a:spLocks noChangeArrowheads="1"/>
          </p:cNvSpPr>
          <p:nvPr/>
        </p:nvSpPr>
        <p:spPr bwMode="auto">
          <a:xfrm>
            <a:off x="6208713" y="49847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5" name="Rectangle 99"/>
          <p:cNvSpPr>
            <a:spLocks noChangeArrowheads="1"/>
          </p:cNvSpPr>
          <p:nvPr/>
        </p:nvSpPr>
        <p:spPr bwMode="auto">
          <a:xfrm>
            <a:off x="3897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6" name="Rectangle 100"/>
          <p:cNvSpPr>
            <a:spLocks noChangeArrowheads="1"/>
          </p:cNvSpPr>
          <p:nvPr/>
        </p:nvSpPr>
        <p:spPr bwMode="auto">
          <a:xfrm>
            <a:off x="50022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7" name="Rectangle 101"/>
          <p:cNvSpPr>
            <a:spLocks noChangeArrowheads="1"/>
          </p:cNvSpPr>
          <p:nvPr/>
        </p:nvSpPr>
        <p:spPr bwMode="auto">
          <a:xfrm>
            <a:off x="6183313" y="5645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8" name="Rectangle 102"/>
          <p:cNvSpPr>
            <a:spLocks noChangeArrowheads="1"/>
          </p:cNvSpPr>
          <p:nvPr/>
        </p:nvSpPr>
        <p:spPr bwMode="auto">
          <a:xfrm>
            <a:off x="38973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19" name="Rectangle 103"/>
          <p:cNvSpPr>
            <a:spLocks noChangeArrowheads="1"/>
          </p:cNvSpPr>
          <p:nvPr/>
        </p:nvSpPr>
        <p:spPr bwMode="auto">
          <a:xfrm>
            <a:off x="50149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20" name="Rectangle 104"/>
          <p:cNvSpPr>
            <a:spLocks noChangeArrowheads="1"/>
          </p:cNvSpPr>
          <p:nvPr/>
        </p:nvSpPr>
        <p:spPr bwMode="auto">
          <a:xfrm>
            <a:off x="6170613" y="6280150"/>
            <a:ext cx="98425"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FED83"/>
                </a:solidFill>
                <a:latin typeface="Geneva" charset="0"/>
              </a:rPr>
              <a:t>B</a:t>
            </a:r>
            <a:endParaRPr lang="en-US"/>
          </a:p>
        </p:txBody>
      </p:sp>
      <p:sp>
        <p:nvSpPr>
          <p:cNvPr id="86121" name="Rectangle 105"/>
          <p:cNvSpPr>
            <a:spLocks noChangeArrowheads="1"/>
          </p:cNvSpPr>
          <p:nvPr/>
        </p:nvSpPr>
        <p:spPr bwMode="auto">
          <a:xfrm>
            <a:off x="25939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2" name="Rectangle 106"/>
          <p:cNvSpPr>
            <a:spLocks noChangeArrowheads="1"/>
          </p:cNvSpPr>
          <p:nvPr/>
        </p:nvSpPr>
        <p:spPr bwMode="auto">
          <a:xfrm>
            <a:off x="37115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3" name="Rectangle 107"/>
          <p:cNvSpPr>
            <a:spLocks noChangeArrowheads="1"/>
          </p:cNvSpPr>
          <p:nvPr/>
        </p:nvSpPr>
        <p:spPr bwMode="auto">
          <a:xfrm>
            <a:off x="48672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4" name="Rectangle 108"/>
          <p:cNvSpPr>
            <a:spLocks noChangeArrowheads="1"/>
          </p:cNvSpPr>
          <p:nvPr/>
        </p:nvSpPr>
        <p:spPr bwMode="auto">
          <a:xfrm>
            <a:off x="6022975" y="5937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5" name="Rectangle 109"/>
          <p:cNvSpPr>
            <a:spLocks noChangeArrowheads="1"/>
          </p:cNvSpPr>
          <p:nvPr/>
        </p:nvSpPr>
        <p:spPr bwMode="auto">
          <a:xfrm>
            <a:off x="25939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6" name="Rectangle 110"/>
          <p:cNvSpPr>
            <a:spLocks noChangeArrowheads="1"/>
          </p:cNvSpPr>
          <p:nvPr/>
        </p:nvSpPr>
        <p:spPr bwMode="auto">
          <a:xfrm>
            <a:off x="37115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7" name="Rectangle 111"/>
          <p:cNvSpPr>
            <a:spLocks noChangeArrowheads="1"/>
          </p:cNvSpPr>
          <p:nvPr/>
        </p:nvSpPr>
        <p:spPr bwMode="auto">
          <a:xfrm>
            <a:off x="48672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8" name="Rectangle 112"/>
          <p:cNvSpPr>
            <a:spLocks noChangeArrowheads="1"/>
          </p:cNvSpPr>
          <p:nvPr/>
        </p:nvSpPr>
        <p:spPr bwMode="auto">
          <a:xfrm>
            <a:off x="6022975" y="53022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29" name="Rectangle 113"/>
          <p:cNvSpPr>
            <a:spLocks noChangeArrowheads="1"/>
          </p:cNvSpPr>
          <p:nvPr/>
        </p:nvSpPr>
        <p:spPr bwMode="auto">
          <a:xfrm>
            <a:off x="25939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0" name="Rectangle 114"/>
          <p:cNvSpPr>
            <a:spLocks noChangeArrowheads="1"/>
          </p:cNvSpPr>
          <p:nvPr/>
        </p:nvSpPr>
        <p:spPr bwMode="auto">
          <a:xfrm>
            <a:off x="37115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1" name="Rectangle 115"/>
          <p:cNvSpPr>
            <a:spLocks noChangeArrowheads="1"/>
          </p:cNvSpPr>
          <p:nvPr/>
        </p:nvSpPr>
        <p:spPr bwMode="auto">
          <a:xfrm>
            <a:off x="48672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2" name="Rectangle 116"/>
          <p:cNvSpPr>
            <a:spLocks noChangeArrowheads="1"/>
          </p:cNvSpPr>
          <p:nvPr/>
        </p:nvSpPr>
        <p:spPr bwMode="auto">
          <a:xfrm>
            <a:off x="6022975" y="4629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3" name="Rectangle 117"/>
          <p:cNvSpPr>
            <a:spLocks noChangeArrowheads="1"/>
          </p:cNvSpPr>
          <p:nvPr/>
        </p:nvSpPr>
        <p:spPr bwMode="auto">
          <a:xfrm>
            <a:off x="31146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4" name="Rectangle 118"/>
          <p:cNvSpPr>
            <a:spLocks noChangeArrowheads="1"/>
          </p:cNvSpPr>
          <p:nvPr/>
        </p:nvSpPr>
        <p:spPr bwMode="auto">
          <a:xfrm>
            <a:off x="42957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5" name="Rectangle 119"/>
          <p:cNvSpPr>
            <a:spLocks noChangeArrowheads="1"/>
          </p:cNvSpPr>
          <p:nvPr/>
        </p:nvSpPr>
        <p:spPr bwMode="auto">
          <a:xfrm>
            <a:off x="54260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6" name="Rectangle 120"/>
          <p:cNvSpPr>
            <a:spLocks noChangeArrowheads="1"/>
          </p:cNvSpPr>
          <p:nvPr/>
        </p:nvSpPr>
        <p:spPr bwMode="auto">
          <a:xfrm>
            <a:off x="6594475" y="49847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7" name="Rectangle 121"/>
          <p:cNvSpPr>
            <a:spLocks noChangeArrowheads="1"/>
          </p:cNvSpPr>
          <p:nvPr/>
        </p:nvSpPr>
        <p:spPr bwMode="auto">
          <a:xfrm>
            <a:off x="31146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8" name="Rectangle 122"/>
          <p:cNvSpPr>
            <a:spLocks noChangeArrowheads="1"/>
          </p:cNvSpPr>
          <p:nvPr/>
        </p:nvSpPr>
        <p:spPr bwMode="auto">
          <a:xfrm>
            <a:off x="42957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39" name="Rectangle 123"/>
          <p:cNvSpPr>
            <a:spLocks noChangeArrowheads="1"/>
          </p:cNvSpPr>
          <p:nvPr/>
        </p:nvSpPr>
        <p:spPr bwMode="auto">
          <a:xfrm>
            <a:off x="54260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40" name="Rectangle 124"/>
          <p:cNvSpPr>
            <a:spLocks noChangeArrowheads="1"/>
          </p:cNvSpPr>
          <p:nvPr/>
        </p:nvSpPr>
        <p:spPr bwMode="auto">
          <a:xfrm>
            <a:off x="6594475" y="5645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41" name="Rectangle 125"/>
          <p:cNvSpPr>
            <a:spLocks noChangeArrowheads="1"/>
          </p:cNvSpPr>
          <p:nvPr/>
        </p:nvSpPr>
        <p:spPr bwMode="auto">
          <a:xfrm>
            <a:off x="31146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42" name="Rectangle 126"/>
          <p:cNvSpPr>
            <a:spLocks noChangeArrowheads="1"/>
          </p:cNvSpPr>
          <p:nvPr/>
        </p:nvSpPr>
        <p:spPr bwMode="auto">
          <a:xfrm>
            <a:off x="42957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43" name="Rectangle 127"/>
          <p:cNvSpPr>
            <a:spLocks noChangeArrowheads="1"/>
          </p:cNvSpPr>
          <p:nvPr/>
        </p:nvSpPr>
        <p:spPr bwMode="auto">
          <a:xfrm>
            <a:off x="54260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44" name="Rectangle 128"/>
          <p:cNvSpPr>
            <a:spLocks noChangeArrowheads="1"/>
          </p:cNvSpPr>
          <p:nvPr/>
        </p:nvSpPr>
        <p:spPr bwMode="auto">
          <a:xfrm>
            <a:off x="6594475" y="6280150"/>
            <a:ext cx="101600" cy="190500"/>
          </a:xfrm>
          <a:prstGeom prst="rect">
            <a:avLst/>
          </a:prstGeom>
          <a:noFill/>
          <a:ln w="9525">
            <a:noFill/>
            <a:miter lim="800000"/>
            <a:headEnd/>
            <a:tailEnd/>
          </a:ln>
        </p:spPr>
        <p:txBody>
          <a:bodyPr wrap="none" lIns="0" tIns="0" rIns="0" bIns="0">
            <a:spAutoFit/>
          </a:bodyPr>
          <a:lstStyle/>
          <a:p>
            <a:pPr algn="ctr" eaLnBrk="0" hangingPunct="0"/>
            <a:r>
              <a:rPr lang="en-US" sz="1200" b="1">
                <a:solidFill>
                  <a:srgbClr val="F9ABA9"/>
                </a:solidFill>
                <a:latin typeface="Geneva" charset="0"/>
              </a:rPr>
              <a:t>C</a:t>
            </a:r>
            <a:endParaRPr lang="en-US"/>
          </a:p>
        </p:txBody>
      </p:sp>
      <p:sp>
        <p:nvSpPr>
          <p:cNvPr id="86145" name="Rectangle 129"/>
          <p:cNvSpPr>
            <a:spLocks noChangeArrowheads="1"/>
          </p:cNvSpPr>
          <p:nvPr/>
        </p:nvSpPr>
        <p:spPr bwMode="auto">
          <a:xfrm>
            <a:off x="23574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6146" name="Rectangle 130"/>
          <p:cNvSpPr>
            <a:spLocks noChangeArrowheads="1"/>
          </p:cNvSpPr>
          <p:nvPr/>
        </p:nvSpPr>
        <p:spPr bwMode="auto">
          <a:xfrm>
            <a:off x="2457450" y="3910013"/>
            <a:ext cx="1047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u</a:t>
            </a:r>
            <a:endParaRPr lang="en-US"/>
          </a:p>
        </p:txBody>
      </p:sp>
      <p:sp>
        <p:nvSpPr>
          <p:cNvPr id="86147" name="Rectangle 131"/>
          <p:cNvSpPr>
            <a:spLocks noChangeArrowheads="1"/>
          </p:cNvSpPr>
          <p:nvPr/>
        </p:nvSpPr>
        <p:spPr bwMode="auto">
          <a:xfrm>
            <a:off x="2555875" y="3910013"/>
            <a:ext cx="10953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b</a:t>
            </a:r>
            <a:endParaRPr lang="en-US"/>
          </a:p>
        </p:txBody>
      </p:sp>
      <p:sp>
        <p:nvSpPr>
          <p:cNvPr id="86148" name="Rectangle 132"/>
          <p:cNvSpPr>
            <a:spLocks noChangeArrowheads="1"/>
          </p:cNvSpPr>
          <p:nvPr/>
        </p:nvSpPr>
        <p:spPr bwMode="auto">
          <a:xfrm>
            <a:off x="2662238" y="3910013"/>
            <a:ext cx="9207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s</a:t>
            </a:r>
            <a:endParaRPr lang="en-US"/>
          </a:p>
        </p:txBody>
      </p:sp>
      <p:sp>
        <p:nvSpPr>
          <p:cNvPr id="86149" name="Rectangle 133"/>
          <p:cNvSpPr>
            <a:spLocks noChangeArrowheads="1"/>
          </p:cNvSpPr>
          <p:nvPr/>
        </p:nvSpPr>
        <p:spPr bwMode="auto">
          <a:xfrm>
            <a:off x="27511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6150" name="Rectangle 134"/>
          <p:cNvSpPr>
            <a:spLocks noChangeArrowheads="1"/>
          </p:cNvSpPr>
          <p:nvPr/>
        </p:nvSpPr>
        <p:spPr bwMode="auto">
          <a:xfrm>
            <a:off x="2827338" y="39100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6151" name="Rectangle 135"/>
          <p:cNvSpPr>
            <a:spLocks noChangeArrowheads="1"/>
          </p:cNvSpPr>
          <p:nvPr/>
        </p:nvSpPr>
        <p:spPr bwMode="auto">
          <a:xfrm>
            <a:off x="2887663" y="39100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6152" name="Rectangle 136"/>
          <p:cNvSpPr>
            <a:spLocks noChangeArrowheads="1"/>
          </p:cNvSpPr>
          <p:nvPr/>
        </p:nvSpPr>
        <p:spPr bwMode="auto">
          <a:xfrm>
            <a:off x="2992438" y="3910013"/>
            <a:ext cx="809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t</a:t>
            </a:r>
            <a:endParaRPr lang="en-US"/>
          </a:p>
        </p:txBody>
      </p:sp>
      <p:sp>
        <p:nvSpPr>
          <p:cNvPr id="86153" name="Rectangle 137"/>
          <p:cNvSpPr>
            <a:spLocks noChangeArrowheads="1"/>
          </p:cNvSpPr>
          <p:nvPr/>
        </p:nvSpPr>
        <p:spPr bwMode="auto">
          <a:xfrm>
            <a:off x="3054350" y="39100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6154" name="Rectangle 138"/>
          <p:cNvSpPr>
            <a:spLocks noChangeArrowheads="1"/>
          </p:cNvSpPr>
          <p:nvPr/>
        </p:nvSpPr>
        <p:spPr bwMode="auto">
          <a:xfrm>
            <a:off x="2354263" y="2741613"/>
            <a:ext cx="4286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l</a:t>
            </a:r>
            <a:endParaRPr lang="en-US"/>
          </a:p>
        </p:txBody>
      </p:sp>
      <p:sp>
        <p:nvSpPr>
          <p:cNvPr id="86155" name="Rectangle 139"/>
          <p:cNvSpPr>
            <a:spLocks noChangeArrowheads="1"/>
          </p:cNvSpPr>
          <p:nvPr/>
        </p:nvSpPr>
        <p:spPr bwMode="auto">
          <a:xfrm>
            <a:off x="2392363" y="2741613"/>
            <a:ext cx="100012"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a</a:t>
            </a:r>
            <a:endParaRPr lang="en-US"/>
          </a:p>
        </p:txBody>
      </p:sp>
      <p:sp>
        <p:nvSpPr>
          <p:cNvPr id="86156" name="Rectangle 140"/>
          <p:cNvSpPr>
            <a:spLocks noChangeArrowheads="1"/>
          </p:cNvSpPr>
          <p:nvPr/>
        </p:nvSpPr>
        <p:spPr bwMode="auto">
          <a:xfrm>
            <a:off x="24955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y</a:t>
            </a:r>
            <a:endParaRPr lang="en-US"/>
          </a:p>
        </p:txBody>
      </p:sp>
      <p:sp>
        <p:nvSpPr>
          <p:cNvPr id="86157" name="Rectangle 141"/>
          <p:cNvSpPr>
            <a:spLocks noChangeArrowheads="1"/>
          </p:cNvSpPr>
          <p:nvPr/>
        </p:nvSpPr>
        <p:spPr bwMode="auto">
          <a:xfrm>
            <a:off x="2597150" y="2741613"/>
            <a:ext cx="103188"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e</a:t>
            </a:r>
            <a:endParaRPr lang="en-US"/>
          </a:p>
        </p:txBody>
      </p:sp>
      <p:sp>
        <p:nvSpPr>
          <p:cNvPr id="86158" name="Rectangle 142"/>
          <p:cNvSpPr>
            <a:spLocks noChangeArrowheads="1"/>
          </p:cNvSpPr>
          <p:nvPr/>
        </p:nvSpPr>
        <p:spPr bwMode="auto">
          <a:xfrm>
            <a:off x="2700338" y="27416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r</a:t>
            </a:r>
            <a:endParaRPr lang="en-US"/>
          </a:p>
        </p:txBody>
      </p:sp>
      <p:sp>
        <p:nvSpPr>
          <p:cNvPr id="86159" name="Rectangle 143"/>
          <p:cNvSpPr>
            <a:spLocks noChangeArrowheads="1"/>
          </p:cNvSpPr>
          <p:nvPr/>
        </p:nvSpPr>
        <p:spPr bwMode="auto">
          <a:xfrm>
            <a:off x="2762250" y="27416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 </a:t>
            </a:r>
            <a:endParaRPr lang="en-US"/>
          </a:p>
        </p:txBody>
      </p:sp>
      <p:sp>
        <p:nvSpPr>
          <p:cNvPr id="86160" name="Rectangle 144"/>
          <p:cNvSpPr>
            <a:spLocks noChangeArrowheads="1"/>
          </p:cNvSpPr>
          <p:nvPr/>
        </p:nvSpPr>
        <p:spPr bwMode="auto">
          <a:xfrm>
            <a:off x="2811463" y="27416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646464"/>
                </a:solidFill>
                <a:latin typeface="Geneva" charset="0"/>
              </a:rPr>
              <a:t>1</a:t>
            </a:r>
            <a:endParaRPr lang="en-US"/>
          </a:p>
        </p:txBody>
      </p:sp>
      <p:sp>
        <p:nvSpPr>
          <p:cNvPr id="86161" name="Rectangle 145"/>
          <p:cNvSpPr>
            <a:spLocks noChangeArrowheads="1"/>
          </p:cNvSpPr>
          <p:nvPr/>
        </p:nvSpPr>
        <p:spPr bwMode="auto">
          <a:xfrm>
            <a:off x="2844800" y="2144713"/>
            <a:ext cx="4286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l</a:t>
            </a:r>
            <a:endParaRPr lang="en-US"/>
          </a:p>
        </p:txBody>
      </p:sp>
      <p:sp>
        <p:nvSpPr>
          <p:cNvPr id="86162" name="Rectangle 146"/>
          <p:cNvSpPr>
            <a:spLocks noChangeArrowheads="1"/>
          </p:cNvSpPr>
          <p:nvPr/>
        </p:nvSpPr>
        <p:spPr bwMode="auto">
          <a:xfrm>
            <a:off x="2882900" y="2144713"/>
            <a:ext cx="10001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6163" name="Rectangle 147"/>
          <p:cNvSpPr>
            <a:spLocks noChangeArrowheads="1"/>
          </p:cNvSpPr>
          <p:nvPr/>
        </p:nvSpPr>
        <p:spPr bwMode="auto">
          <a:xfrm>
            <a:off x="2986088" y="21447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y</a:t>
            </a:r>
            <a:endParaRPr lang="en-US"/>
          </a:p>
        </p:txBody>
      </p:sp>
      <p:sp>
        <p:nvSpPr>
          <p:cNvPr id="86164" name="Rectangle 148"/>
          <p:cNvSpPr>
            <a:spLocks noChangeArrowheads="1"/>
          </p:cNvSpPr>
          <p:nvPr/>
        </p:nvSpPr>
        <p:spPr bwMode="auto">
          <a:xfrm>
            <a:off x="3087688" y="21447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6165" name="Rectangle 149"/>
          <p:cNvSpPr>
            <a:spLocks noChangeArrowheads="1"/>
          </p:cNvSpPr>
          <p:nvPr/>
        </p:nvSpPr>
        <p:spPr bwMode="auto">
          <a:xfrm>
            <a:off x="3190875" y="21447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6166" name="Rectangle 150"/>
          <p:cNvSpPr>
            <a:spLocks noChangeArrowheads="1"/>
          </p:cNvSpPr>
          <p:nvPr/>
        </p:nvSpPr>
        <p:spPr bwMode="auto">
          <a:xfrm>
            <a:off x="3252788" y="21447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 </a:t>
            </a:r>
            <a:endParaRPr lang="en-US"/>
          </a:p>
        </p:txBody>
      </p:sp>
      <p:sp>
        <p:nvSpPr>
          <p:cNvPr id="86167" name="Rectangle 151"/>
          <p:cNvSpPr>
            <a:spLocks noChangeArrowheads="1"/>
          </p:cNvSpPr>
          <p:nvPr/>
        </p:nvSpPr>
        <p:spPr bwMode="auto">
          <a:xfrm>
            <a:off x="3302000" y="21447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2</a:t>
            </a:r>
            <a:endParaRPr lang="en-US"/>
          </a:p>
        </p:txBody>
      </p:sp>
      <p:sp>
        <p:nvSpPr>
          <p:cNvPr id="86168" name="Rectangle 152"/>
          <p:cNvSpPr>
            <a:spLocks noChangeArrowheads="1"/>
          </p:cNvSpPr>
          <p:nvPr/>
        </p:nvSpPr>
        <p:spPr bwMode="auto">
          <a:xfrm>
            <a:off x="3254375" y="1547813"/>
            <a:ext cx="4286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l</a:t>
            </a:r>
            <a:endParaRPr lang="en-US"/>
          </a:p>
        </p:txBody>
      </p:sp>
      <p:sp>
        <p:nvSpPr>
          <p:cNvPr id="86169" name="Rectangle 153"/>
          <p:cNvSpPr>
            <a:spLocks noChangeArrowheads="1"/>
          </p:cNvSpPr>
          <p:nvPr/>
        </p:nvSpPr>
        <p:spPr bwMode="auto">
          <a:xfrm>
            <a:off x="3292475" y="1547813"/>
            <a:ext cx="100013"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a</a:t>
            </a:r>
            <a:endParaRPr lang="en-US"/>
          </a:p>
        </p:txBody>
      </p:sp>
      <p:sp>
        <p:nvSpPr>
          <p:cNvPr id="86170" name="Rectangle 154"/>
          <p:cNvSpPr>
            <a:spLocks noChangeArrowheads="1"/>
          </p:cNvSpPr>
          <p:nvPr/>
        </p:nvSpPr>
        <p:spPr bwMode="auto">
          <a:xfrm>
            <a:off x="3395663" y="15478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y</a:t>
            </a:r>
            <a:endParaRPr lang="en-US"/>
          </a:p>
        </p:txBody>
      </p:sp>
      <p:sp>
        <p:nvSpPr>
          <p:cNvPr id="86171" name="Rectangle 155"/>
          <p:cNvSpPr>
            <a:spLocks noChangeArrowheads="1"/>
          </p:cNvSpPr>
          <p:nvPr/>
        </p:nvSpPr>
        <p:spPr bwMode="auto">
          <a:xfrm>
            <a:off x="3497263" y="1547813"/>
            <a:ext cx="103187"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e</a:t>
            </a:r>
            <a:endParaRPr lang="en-US"/>
          </a:p>
        </p:txBody>
      </p:sp>
      <p:sp>
        <p:nvSpPr>
          <p:cNvPr id="86172" name="Rectangle 156"/>
          <p:cNvSpPr>
            <a:spLocks noChangeArrowheads="1"/>
          </p:cNvSpPr>
          <p:nvPr/>
        </p:nvSpPr>
        <p:spPr bwMode="auto">
          <a:xfrm>
            <a:off x="3600450" y="1547813"/>
            <a:ext cx="698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r</a:t>
            </a:r>
            <a:endParaRPr lang="en-US"/>
          </a:p>
        </p:txBody>
      </p:sp>
      <p:sp>
        <p:nvSpPr>
          <p:cNvPr id="86173" name="Rectangle 157"/>
          <p:cNvSpPr>
            <a:spLocks noChangeArrowheads="1"/>
          </p:cNvSpPr>
          <p:nvPr/>
        </p:nvSpPr>
        <p:spPr bwMode="auto">
          <a:xfrm>
            <a:off x="3662363" y="1547813"/>
            <a:ext cx="60325"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 </a:t>
            </a:r>
            <a:endParaRPr lang="en-US"/>
          </a:p>
        </p:txBody>
      </p:sp>
      <p:sp>
        <p:nvSpPr>
          <p:cNvPr id="86174" name="Rectangle 158"/>
          <p:cNvSpPr>
            <a:spLocks noChangeArrowheads="1"/>
          </p:cNvSpPr>
          <p:nvPr/>
        </p:nvSpPr>
        <p:spPr bwMode="auto">
          <a:xfrm>
            <a:off x="3711575" y="1547813"/>
            <a:ext cx="120650" cy="222250"/>
          </a:xfrm>
          <a:prstGeom prst="rect">
            <a:avLst/>
          </a:prstGeom>
          <a:noFill/>
          <a:ln w="9525">
            <a:noFill/>
            <a:miter lim="800000"/>
            <a:headEnd/>
            <a:tailEnd/>
          </a:ln>
        </p:spPr>
        <p:txBody>
          <a:bodyPr wrap="none" lIns="0" tIns="0" rIns="0" bIns="0">
            <a:spAutoFit/>
          </a:bodyPr>
          <a:lstStyle/>
          <a:p>
            <a:pPr algn="ctr" eaLnBrk="0" hangingPunct="0"/>
            <a:r>
              <a:rPr lang="en-US" sz="1400" b="1" i="1">
                <a:solidFill>
                  <a:srgbClr val="FFFFFF"/>
                </a:solidFill>
                <a:latin typeface="Geneva" charset="0"/>
              </a:rPr>
              <a:t>3</a:t>
            </a:r>
            <a:endParaRPr lang="en-US"/>
          </a:p>
        </p:txBody>
      </p:sp>
      <p:sp>
        <p:nvSpPr>
          <p:cNvPr id="86175" name="Freeform 159"/>
          <p:cNvSpPr>
            <a:spLocks/>
          </p:cNvSpPr>
          <p:nvPr/>
        </p:nvSpPr>
        <p:spPr bwMode="auto">
          <a:xfrm>
            <a:off x="6959600" y="33909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6176" name="Freeform 160"/>
          <p:cNvSpPr>
            <a:spLocks/>
          </p:cNvSpPr>
          <p:nvPr/>
        </p:nvSpPr>
        <p:spPr bwMode="auto">
          <a:xfrm>
            <a:off x="6959600" y="21717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close/>
              </a:path>
            </a:pathLst>
          </a:custGeom>
          <a:noFill/>
          <a:ln w="12700">
            <a:solidFill>
              <a:srgbClr val="000000"/>
            </a:solidFill>
            <a:round/>
            <a:headEnd/>
            <a:tailEnd/>
          </a:ln>
        </p:spPr>
        <p:txBody>
          <a:bodyPr/>
          <a:lstStyle/>
          <a:p>
            <a:endParaRPr lang="cs-CZ"/>
          </a:p>
        </p:txBody>
      </p:sp>
      <p:sp>
        <p:nvSpPr>
          <p:cNvPr id="86177" name="Rectangle 161"/>
          <p:cNvSpPr>
            <a:spLocks noChangeArrowheads="1"/>
          </p:cNvSpPr>
          <p:nvPr/>
        </p:nvSpPr>
        <p:spPr bwMode="auto">
          <a:xfrm>
            <a:off x="29098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78" name="Rectangle 162"/>
          <p:cNvSpPr>
            <a:spLocks noChangeArrowheads="1"/>
          </p:cNvSpPr>
          <p:nvPr/>
        </p:nvSpPr>
        <p:spPr bwMode="auto">
          <a:xfrm>
            <a:off x="40909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79" name="Rectangle 163"/>
          <p:cNvSpPr>
            <a:spLocks noChangeArrowheads="1"/>
          </p:cNvSpPr>
          <p:nvPr/>
        </p:nvSpPr>
        <p:spPr bwMode="auto">
          <a:xfrm>
            <a:off x="52085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80" name="Rectangle 164"/>
          <p:cNvSpPr>
            <a:spLocks noChangeArrowheads="1"/>
          </p:cNvSpPr>
          <p:nvPr/>
        </p:nvSpPr>
        <p:spPr bwMode="auto">
          <a:xfrm>
            <a:off x="6389688" y="3397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81" name="Rectangle 165"/>
          <p:cNvSpPr>
            <a:spLocks noChangeArrowheads="1"/>
          </p:cNvSpPr>
          <p:nvPr/>
        </p:nvSpPr>
        <p:spPr bwMode="auto">
          <a:xfrm>
            <a:off x="33147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6182" name="Rectangle 166"/>
          <p:cNvSpPr>
            <a:spLocks noChangeArrowheads="1"/>
          </p:cNvSpPr>
          <p:nvPr/>
        </p:nvSpPr>
        <p:spPr bwMode="auto">
          <a:xfrm>
            <a:off x="44704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6183" name="Rectangle 167"/>
          <p:cNvSpPr>
            <a:spLocks noChangeArrowheads="1"/>
          </p:cNvSpPr>
          <p:nvPr/>
        </p:nvSpPr>
        <p:spPr bwMode="auto">
          <a:xfrm>
            <a:off x="5626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6184" name="Rectangle 168"/>
          <p:cNvSpPr>
            <a:spLocks noChangeArrowheads="1"/>
          </p:cNvSpPr>
          <p:nvPr/>
        </p:nvSpPr>
        <p:spPr bwMode="auto">
          <a:xfrm>
            <a:off x="6769100" y="28130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B</a:t>
            </a:r>
            <a:endParaRPr lang="en-US"/>
          </a:p>
        </p:txBody>
      </p:sp>
      <p:sp>
        <p:nvSpPr>
          <p:cNvPr id="86185" name="Rectangle 169"/>
          <p:cNvSpPr>
            <a:spLocks noChangeArrowheads="1"/>
          </p:cNvSpPr>
          <p:nvPr/>
        </p:nvSpPr>
        <p:spPr bwMode="auto">
          <a:xfrm>
            <a:off x="25558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6186" name="Rectangle 170"/>
          <p:cNvSpPr>
            <a:spLocks noChangeArrowheads="1"/>
          </p:cNvSpPr>
          <p:nvPr/>
        </p:nvSpPr>
        <p:spPr bwMode="auto">
          <a:xfrm>
            <a:off x="37242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6187" name="Rectangle 171"/>
          <p:cNvSpPr>
            <a:spLocks noChangeArrowheads="1"/>
          </p:cNvSpPr>
          <p:nvPr/>
        </p:nvSpPr>
        <p:spPr bwMode="auto">
          <a:xfrm>
            <a:off x="48545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6188" name="Rectangle 172"/>
          <p:cNvSpPr>
            <a:spLocks noChangeArrowheads="1"/>
          </p:cNvSpPr>
          <p:nvPr/>
        </p:nvSpPr>
        <p:spPr bwMode="auto">
          <a:xfrm>
            <a:off x="6022975" y="2228850"/>
            <a:ext cx="57150"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C</a:t>
            </a:r>
            <a:endParaRPr lang="en-US"/>
          </a:p>
        </p:txBody>
      </p:sp>
      <p:sp>
        <p:nvSpPr>
          <p:cNvPr id="86189" name="Rectangle 173"/>
          <p:cNvSpPr>
            <a:spLocks noChangeArrowheads="1"/>
          </p:cNvSpPr>
          <p:nvPr/>
        </p:nvSpPr>
        <p:spPr bwMode="auto">
          <a:xfrm>
            <a:off x="29098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0" name="Rectangle 174"/>
          <p:cNvSpPr>
            <a:spLocks noChangeArrowheads="1"/>
          </p:cNvSpPr>
          <p:nvPr/>
        </p:nvSpPr>
        <p:spPr bwMode="auto">
          <a:xfrm>
            <a:off x="40401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1" name="Rectangle 175"/>
          <p:cNvSpPr>
            <a:spLocks noChangeArrowheads="1"/>
          </p:cNvSpPr>
          <p:nvPr/>
        </p:nvSpPr>
        <p:spPr bwMode="auto">
          <a:xfrm>
            <a:off x="52085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2" name="Rectangle 176"/>
          <p:cNvSpPr>
            <a:spLocks noChangeArrowheads="1"/>
          </p:cNvSpPr>
          <p:nvPr/>
        </p:nvSpPr>
        <p:spPr bwMode="auto">
          <a:xfrm>
            <a:off x="6338888" y="16446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3" name="Rectangle 177"/>
          <p:cNvSpPr>
            <a:spLocks noChangeArrowheads="1"/>
          </p:cNvSpPr>
          <p:nvPr/>
        </p:nvSpPr>
        <p:spPr bwMode="auto">
          <a:xfrm>
            <a:off x="29225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4" name="Rectangle 178"/>
          <p:cNvSpPr>
            <a:spLocks noChangeArrowheads="1"/>
          </p:cNvSpPr>
          <p:nvPr/>
        </p:nvSpPr>
        <p:spPr bwMode="auto">
          <a:xfrm>
            <a:off x="40528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5" name="Rectangle 179"/>
          <p:cNvSpPr>
            <a:spLocks noChangeArrowheads="1"/>
          </p:cNvSpPr>
          <p:nvPr/>
        </p:nvSpPr>
        <p:spPr bwMode="auto">
          <a:xfrm>
            <a:off x="52212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6" name="Rectangle 180"/>
          <p:cNvSpPr>
            <a:spLocks noChangeArrowheads="1"/>
          </p:cNvSpPr>
          <p:nvPr/>
        </p:nvSpPr>
        <p:spPr bwMode="auto">
          <a:xfrm>
            <a:off x="6402388" y="47053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7" name="Rectangle 181"/>
          <p:cNvSpPr>
            <a:spLocks noChangeArrowheads="1"/>
          </p:cNvSpPr>
          <p:nvPr/>
        </p:nvSpPr>
        <p:spPr bwMode="auto">
          <a:xfrm>
            <a:off x="34940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8" name="Rectangle 182"/>
          <p:cNvSpPr>
            <a:spLocks noChangeArrowheads="1"/>
          </p:cNvSpPr>
          <p:nvPr/>
        </p:nvSpPr>
        <p:spPr bwMode="auto">
          <a:xfrm>
            <a:off x="46243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199" name="Rectangle 183"/>
          <p:cNvSpPr>
            <a:spLocks noChangeArrowheads="1"/>
          </p:cNvSpPr>
          <p:nvPr/>
        </p:nvSpPr>
        <p:spPr bwMode="auto">
          <a:xfrm>
            <a:off x="5792788" y="50482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0" name="Rectangle 184"/>
          <p:cNvSpPr>
            <a:spLocks noChangeArrowheads="1"/>
          </p:cNvSpPr>
          <p:nvPr/>
        </p:nvSpPr>
        <p:spPr bwMode="auto">
          <a:xfrm>
            <a:off x="29225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1" name="Rectangle 185"/>
          <p:cNvSpPr>
            <a:spLocks noChangeArrowheads="1"/>
          </p:cNvSpPr>
          <p:nvPr/>
        </p:nvSpPr>
        <p:spPr bwMode="auto">
          <a:xfrm>
            <a:off x="40528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2" name="Rectangle 186"/>
          <p:cNvSpPr>
            <a:spLocks noChangeArrowheads="1"/>
          </p:cNvSpPr>
          <p:nvPr/>
        </p:nvSpPr>
        <p:spPr bwMode="auto">
          <a:xfrm>
            <a:off x="52212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3" name="Rectangle 187"/>
          <p:cNvSpPr>
            <a:spLocks noChangeArrowheads="1"/>
          </p:cNvSpPr>
          <p:nvPr/>
        </p:nvSpPr>
        <p:spPr bwMode="auto">
          <a:xfrm>
            <a:off x="6402388" y="53784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4" name="Rectangle 188"/>
          <p:cNvSpPr>
            <a:spLocks noChangeArrowheads="1"/>
          </p:cNvSpPr>
          <p:nvPr/>
        </p:nvSpPr>
        <p:spPr bwMode="auto">
          <a:xfrm>
            <a:off x="34940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5" name="Rectangle 189"/>
          <p:cNvSpPr>
            <a:spLocks noChangeArrowheads="1"/>
          </p:cNvSpPr>
          <p:nvPr/>
        </p:nvSpPr>
        <p:spPr bwMode="auto">
          <a:xfrm>
            <a:off x="46243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6" name="Rectangle 190"/>
          <p:cNvSpPr>
            <a:spLocks noChangeArrowheads="1"/>
          </p:cNvSpPr>
          <p:nvPr/>
        </p:nvSpPr>
        <p:spPr bwMode="auto">
          <a:xfrm>
            <a:off x="5792788" y="56959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7" name="Rectangle 191"/>
          <p:cNvSpPr>
            <a:spLocks noChangeArrowheads="1"/>
          </p:cNvSpPr>
          <p:nvPr/>
        </p:nvSpPr>
        <p:spPr bwMode="auto">
          <a:xfrm>
            <a:off x="29225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8" name="Rectangle 192"/>
          <p:cNvSpPr>
            <a:spLocks noChangeArrowheads="1"/>
          </p:cNvSpPr>
          <p:nvPr/>
        </p:nvSpPr>
        <p:spPr bwMode="auto">
          <a:xfrm>
            <a:off x="40528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09" name="Rectangle 193"/>
          <p:cNvSpPr>
            <a:spLocks noChangeArrowheads="1"/>
          </p:cNvSpPr>
          <p:nvPr/>
        </p:nvSpPr>
        <p:spPr bwMode="auto">
          <a:xfrm>
            <a:off x="52212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10" name="Rectangle 194"/>
          <p:cNvSpPr>
            <a:spLocks noChangeArrowheads="1"/>
          </p:cNvSpPr>
          <p:nvPr/>
        </p:nvSpPr>
        <p:spPr bwMode="auto">
          <a:xfrm>
            <a:off x="6402388" y="60007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11" name="Rectangle 195"/>
          <p:cNvSpPr>
            <a:spLocks noChangeArrowheads="1"/>
          </p:cNvSpPr>
          <p:nvPr/>
        </p:nvSpPr>
        <p:spPr bwMode="auto">
          <a:xfrm>
            <a:off x="34813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12" name="Rectangle 196"/>
          <p:cNvSpPr>
            <a:spLocks noChangeArrowheads="1"/>
          </p:cNvSpPr>
          <p:nvPr/>
        </p:nvSpPr>
        <p:spPr bwMode="auto">
          <a:xfrm>
            <a:off x="46116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13" name="Rectangle 197"/>
          <p:cNvSpPr>
            <a:spLocks noChangeArrowheads="1"/>
          </p:cNvSpPr>
          <p:nvPr/>
        </p:nvSpPr>
        <p:spPr bwMode="auto">
          <a:xfrm>
            <a:off x="5780088" y="6369050"/>
            <a:ext cx="65087" cy="111125"/>
          </a:xfrm>
          <a:prstGeom prst="rect">
            <a:avLst/>
          </a:prstGeom>
          <a:noFill/>
          <a:ln w="9525">
            <a:noFill/>
            <a:miter lim="800000"/>
            <a:headEnd/>
            <a:tailEnd/>
          </a:ln>
        </p:spPr>
        <p:txBody>
          <a:bodyPr wrap="none" lIns="0" tIns="0" rIns="0" bIns="0">
            <a:spAutoFit/>
          </a:bodyPr>
          <a:lstStyle/>
          <a:p>
            <a:pPr algn="ctr" eaLnBrk="0" hangingPunct="0"/>
            <a:r>
              <a:rPr lang="en-US" sz="700">
                <a:solidFill>
                  <a:srgbClr val="000000"/>
                </a:solidFill>
                <a:latin typeface="Geneva" charset="0"/>
              </a:rPr>
              <a:t>A</a:t>
            </a:r>
            <a:endParaRPr lang="en-US"/>
          </a:p>
        </p:txBody>
      </p:sp>
      <p:sp>
        <p:nvSpPr>
          <p:cNvPr id="86214" name="Text Box 198"/>
          <p:cNvSpPr txBox="1">
            <a:spLocks noChangeArrowheads="1"/>
          </p:cNvSpPr>
          <p:nvPr/>
        </p:nvSpPr>
        <p:spPr bwMode="auto">
          <a:xfrm>
            <a:off x="439738" y="1524000"/>
            <a:ext cx="1163637" cy="457200"/>
          </a:xfrm>
          <a:prstGeom prst="rect">
            <a:avLst/>
          </a:prstGeom>
          <a:noFill/>
          <a:ln w="9525">
            <a:noFill/>
            <a:miter lim="800000"/>
            <a:headEnd/>
            <a:tailEnd/>
          </a:ln>
        </p:spPr>
        <p:txBody>
          <a:bodyPr wrap="none">
            <a:spAutoFit/>
          </a:bodyPr>
          <a:lstStyle/>
          <a:p>
            <a:pPr algn="ctr" eaLnBrk="0" hangingPunct="0"/>
            <a:r>
              <a:rPr lang="en-US" i="1">
                <a:solidFill>
                  <a:srgbClr val="FF0000"/>
                </a:solidFill>
              </a:rPr>
              <a:t>etcetera</a:t>
            </a:r>
            <a:endParaRPr lang="en-US"/>
          </a:p>
        </p:txBody>
      </p:sp>
      <p:sp>
        <p:nvSpPr>
          <p:cNvPr id="86215" name="Line 199"/>
          <p:cNvSpPr>
            <a:spLocks noChangeShapeType="1"/>
          </p:cNvSpPr>
          <p:nvPr/>
        </p:nvSpPr>
        <p:spPr bwMode="auto">
          <a:xfrm flipV="1">
            <a:off x="7315200" y="1187450"/>
            <a:ext cx="0" cy="175260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86216" name="Text Box 200"/>
          <p:cNvSpPr txBox="1">
            <a:spLocks noChangeArrowheads="1"/>
          </p:cNvSpPr>
          <p:nvPr/>
        </p:nvSpPr>
        <p:spPr bwMode="auto">
          <a:xfrm>
            <a:off x="7345363" y="1600200"/>
            <a:ext cx="962025" cy="822325"/>
          </a:xfrm>
          <a:prstGeom prst="rect">
            <a:avLst/>
          </a:prstGeom>
          <a:noFill/>
          <a:ln w="9525">
            <a:noFill/>
            <a:miter lim="800000"/>
            <a:headEnd/>
            <a:tailEnd/>
          </a:ln>
        </p:spPr>
        <p:txBody>
          <a:bodyPr wrap="none">
            <a:spAutoFit/>
          </a:bodyPr>
          <a:lstStyle/>
          <a:p>
            <a:pPr algn="ctr" eaLnBrk="0" hangingPunct="0"/>
            <a:r>
              <a:rPr lang="en-US"/>
              <a:t>one</a:t>
            </a:r>
          </a:p>
          <a:p>
            <a:pPr algn="ctr" eaLnBrk="0" hangingPunct="0"/>
            <a:r>
              <a:rPr lang="en-US"/>
              <a:t>period</a:t>
            </a:r>
          </a:p>
        </p:txBody>
      </p:sp>
      <p:sp>
        <p:nvSpPr>
          <p:cNvPr id="86217" name="Rectangle 201"/>
          <p:cNvSpPr>
            <a:spLocks noChangeArrowheads="1"/>
          </p:cNvSpPr>
          <p:nvPr/>
        </p:nvSpPr>
        <p:spPr bwMode="auto">
          <a:xfrm>
            <a:off x="2830513" y="2351088"/>
            <a:ext cx="261937"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18" name="Line 202"/>
          <p:cNvSpPr>
            <a:spLocks noChangeShapeType="1"/>
          </p:cNvSpPr>
          <p:nvPr/>
        </p:nvSpPr>
        <p:spPr bwMode="auto">
          <a:xfrm flipV="1">
            <a:off x="1616075" y="3106738"/>
            <a:ext cx="1943100" cy="398462"/>
          </a:xfrm>
          <a:prstGeom prst="line">
            <a:avLst/>
          </a:prstGeom>
          <a:noFill/>
          <a:ln w="38100">
            <a:solidFill>
              <a:schemeClr val="tx1"/>
            </a:solidFill>
            <a:round/>
            <a:headEnd/>
            <a:tailEnd type="triangle" w="med" len="med"/>
          </a:ln>
        </p:spPr>
        <p:txBody>
          <a:bodyPr wrap="none" anchor="ctr"/>
          <a:lstStyle/>
          <a:p>
            <a:endParaRPr lang="cs-CZ"/>
          </a:p>
        </p:txBody>
      </p:sp>
      <p:sp>
        <p:nvSpPr>
          <p:cNvPr id="86219" name="Text Box 203"/>
          <p:cNvSpPr txBox="1">
            <a:spLocks noChangeArrowheads="1"/>
          </p:cNvSpPr>
          <p:nvPr/>
        </p:nvSpPr>
        <p:spPr bwMode="auto">
          <a:xfrm>
            <a:off x="301625" y="3276600"/>
            <a:ext cx="1393825" cy="457200"/>
          </a:xfrm>
          <a:prstGeom prst="rect">
            <a:avLst/>
          </a:prstGeom>
          <a:noFill/>
          <a:ln w="9525">
            <a:noFill/>
            <a:miter lim="800000"/>
            <a:headEnd/>
            <a:tailEnd/>
          </a:ln>
        </p:spPr>
        <p:txBody>
          <a:bodyPr wrap="none">
            <a:spAutoFit/>
          </a:bodyPr>
          <a:lstStyle/>
          <a:p>
            <a:pPr algn="ctr" eaLnBrk="0" hangingPunct="0"/>
            <a:r>
              <a:rPr lang="en-US"/>
              <a:t>rod layers</a:t>
            </a:r>
          </a:p>
        </p:txBody>
      </p:sp>
      <p:sp>
        <p:nvSpPr>
          <p:cNvPr id="86220" name="Rectangle 204"/>
          <p:cNvSpPr>
            <a:spLocks noChangeArrowheads="1"/>
          </p:cNvSpPr>
          <p:nvPr/>
        </p:nvSpPr>
        <p:spPr bwMode="auto">
          <a:xfrm>
            <a:off x="3973513" y="2354263"/>
            <a:ext cx="261937"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1" name="Rectangle 205"/>
          <p:cNvSpPr>
            <a:spLocks noChangeArrowheads="1"/>
          </p:cNvSpPr>
          <p:nvPr/>
        </p:nvSpPr>
        <p:spPr bwMode="auto">
          <a:xfrm>
            <a:off x="5132388" y="2349500"/>
            <a:ext cx="261937"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2" name="Rectangle 206"/>
          <p:cNvSpPr>
            <a:spLocks noChangeArrowheads="1"/>
          </p:cNvSpPr>
          <p:nvPr/>
        </p:nvSpPr>
        <p:spPr bwMode="auto">
          <a:xfrm>
            <a:off x="6275388" y="2339975"/>
            <a:ext cx="261937"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3" name="Rectangle 207"/>
          <p:cNvSpPr>
            <a:spLocks noChangeArrowheads="1"/>
          </p:cNvSpPr>
          <p:nvPr/>
        </p:nvSpPr>
        <p:spPr bwMode="auto">
          <a:xfrm>
            <a:off x="3219450" y="1743075"/>
            <a:ext cx="261938"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4" name="Rectangle 208"/>
          <p:cNvSpPr>
            <a:spLocks noChangeArrowheads="1"/>
          </p:cNvSpPr>
          <p:nvPr/>
        </p:nvSpPr>
        <p:spPr bwMode="auto">
          <a:xfrm>
            <a:off x="4362450" y="1746250"/>
            <a:ext cx="261938"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5" name="Rectangle 209"/>
          <p:cNvSpPr>
            <a:spLocks noChangeArrowheads="1"/>
          </p:cNvSpPr>
          <p:nvPr/>
        </p:nvSpPr>
        <p:spPr bwMode="auto">
          <a:xfrm>
            <a:off x="5521325" y="1741488"/>
            <a:ext cx="261938"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6" name="Rectangle 210"/>
          <p:cNvSpPr>
            <a:spLocks noChangeArrowheads="1"/>
          </p:cNvSpPr>
          <p:nvPr/>
        </p:nvSpPr>
        <p:spPr bwMode="auto">
          <a:xfrm>
            <a:off x="3592513" y="2946400"/>
            <a:ext cx="261937"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7" name="Rectangle 211"/>
          <p:cNvSpPr>
            <a:spLocks noChangeArrowheads="1"/>
          </p:cNvSpPr>
          <p:nvPr/>
        </p:nvSpPr>
        <p:spPr bwMode="auto">
          <a:xfrm>
            <a:off x="4735513" y="2949575"/>
            <a:ext cx="261937"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sp>
        <p:nvSpPr>
          <p:cNvPr id="86228" name="Rectangle 212"/>
          <p:cNvSpPr>
            <a:spLocks noChangeArrowheads="1"/>
          </p:cNvSpPr>
          <p:nvPr/>
        </p:nvSpPr>
        <p:spPr bwMode="auto">
          <a:xfrm>
            <a:off x="5894388" y="2944813"/>
            <a:ext cx="261937" cy="327025"/>
          </a:xfrm>
          <a:prstGeom prst="rect">
            <a:avLst/>
          </a:prstGeom>
          <a:solidFill>
            <a:schemeClr val="tx1"/>
          </a:solidFill>
          <a:ln w="9525">
            <a:solidFill>
              <a:schemeClr val="tx1"/>
            </a:solidFill>
            <a:miter lim="800000"/>
            <a:headEnd/>
            <a:tailEnd/>
          </a:ln>
        </p:spPr>
        <p:txBody>
          <a:bodyPr wrap="none" anchor="ctr"/>
          <a:lstStyle/>
          <a:p>
            <a:pPr algn="ctr" eaLnBrk="0" hangingPunct="0"/>
            <a:endParaRPr lang="cs-CZ"/>
          </a:p>
        </p:txBody>
      </p:sp>
      <p:pic>
        <p:nvPicPr>
          <p:cNvPr id="86229" name="Picture 213"/>
          <p:cNvPicPr>
            <a:picLocks noChangeAspect="1" noChangeArrowheads="1"/>
          </p:cNvPicPr>
          <p:nvPr/>
        </p:nvPicPr>
        <p:blipFill>
          <a:blip r:embed="rId2"/>
          <a:srcRect/>
          <a:stretch>
            <a:fillRect/>
          </a:stretch>
        </p:blipFill>
        <p:spPr bwMode="auto">
          <a:xfrm>
            <a:off x="152400" y="3702050"/>
            <a:ext cx="1828800" cy="1250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7-layer E-Beam Fabrication</a:t>
            </a:r>
          </a:p>
        </p:txBody>
      </p:sp>
      <p:pic>
        <p:nvPicPr>
          <p:cNvPr id="87043" name="Picture 3"/>
          <p:cNvPicPr>
            <a:picLocks noChangeAspect="1" noChangeArrowheads="1"/>
          </p:cNvPicPr>
          <p:nvPr/>
        </p:nvPicPr>
        <p:blipFill>
          <a:blip r:embed="rId3"/>
          <a:srcRect/>
          <a:stretch>
            <a:fillRect/>
          </a:stretch>
        </p:blipFill>
        <p:spPr bwMode="auto">
          <a:xfrm>
            <a:off x="1219200" y="914400"/>
            <a:ext cx="6870700" cy="5676900"/>
          </a:xfrm>
          <a:prstGeom prst="rect">
            <a:avLst/>
          </a:prstGeom>
          <a:noFill/>
          <a:ln w="9525">
            <a:noFill/>
            <a:miter lim="800000"/>
            <a:headEnd/>
            <a:tailEnd/>
          </a:ln>
        </p:spPr>
      </p:pic>
      <p:sp>
        <p:nvSpPr>
          <p:cNvPr id="87044" name="Text Box 4"/>
          <p:cNvSpPr txBox="1">
            <a:spLocks noChangeArrowheads="1"/>
          </p:cNvSpPr>
          <p:nvPr/>
        </p:nvSpPr>
        <p:spPr bwMode="auto">
          <a:xfrm>
            <a:off x="5302250" y="6491288"/>
            <a:ext cx="3841750" cy="366712"/>
          </a:xfrm>
          <a:prstGeom prst="rect">
            <a:avLst/>
          </a:prstGeom>
          <a:noFill/>
          <a:ln w="9525">
            <a:noFill/>
            <a:miter lim="800000"/>
            <a:headEnd/>
            <a:tailEnd/>
          </a:ln>
        </p:spPr>
        <p:txBody>
          <a:bodyPr wrap="none">
            <a:spAutoFit/>
          </a:bodyPr>
          <a:lstStyle/>
          <a:p>
            <a:pPr algn="ctr" eaLnBrk="0" hangingPunct="0"/>
            <a:r>
              <a:rPr lang="en-US" sz="1800"/>
              <a:t>[ M. Qi, </a:t>
            </a:r>
            <a:r>
              <a:rPr lang="en-US" sz="1800" i="1"/>
              <a:t>et al.</a:t>
            </a:r>
            <a:r>
              <a:rPr lang="en-US" sz="1800"/>
              <a:t>, </a:t>
            </a:r>
            <a:r>
              <a:rPr lang="en-US" sz="1800" i="1"/>
              <a:t>Nature</a:t>
            </a:r>
            <a:r>
              <a:rPr lang="en-US" sz="1800"/>
              <a:t> </a:t>
            </a:r>
            <a:r>
              <a:rPr lang="en-US" sz="1800" b="1"/>
              <a:t>429</a:t>
            </a:r>
            <a:r>
              <a:rPr lang="en-US" sz="1800"/>
              <a:t>, 538 (2004) ]</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76200"/>
            <a:ext cx="9144000" cy="1143000"/>
          </a:xfrm>
        </p:spPr>
        <p:txBody>
          <a:bodyPr/>
          <a:lstStyle/>
          <a:p>
            <a:r>
              <a:rPr lang="en-US" sz="4000" smtClean="0">
                <a:solidFill>
                  <a:srgbClr val="FF0000"/>
                </a:solidFill>
                <a:ea typeface="ＭＳ Ｐゴシック" charset="-128"/>
              </a:rPr>
              <a:t>Supercontinuum</a:t>
            </a:r>
            <a:r>
              <a:rPr lang="en-US" sz="4000" smtClean="0">
                <a:ea typeface="ＭＳ Ｐゴシック" charset="-128"/>
              </a:rPr>
              <a:t>-Source vs. Theoretical Transmission Spectra</a:t>
            </a:r>
          </a:p>
        </p:txBody>
      </p:sp>
      <p:pic>
        <p:nvPicPr>
          <p:cNvPr id="88067" name="Picture 3"/>
          <p:cNvPicPr>
            <a:picLocks noChangeAspect="1" noChangeArrowheads="1"/>
          </p:cNvPicPr>
          <p:nvPr/>
        </p:nvPicPr>
        <p:blipFill>
          <a:blip r:embed="rId3"/>
          <a:srcRect/>
          <a:stretch>
            <a:fillRect/>
          </a:stretch>
        </p:blipFill>
        <p:spPr bwMode="auto">
          <a:xfrm>
            <a:off x="927100" y="1295400"/>
            <a:ext cx="6692900" cy="5329238"/>
          </a:xfrm>
          <a:prstGeom prst="rect">
            <a:avLst/>
          </a:prstGeom>
          <a:noFill/>
          <a:ln w="9525">
            <a:noFill/>
            <a:miter lim="800000"/>
            <a:headEnd/>
            <a:tailEnd/>
          </a:ln>
        </p:spPr>
      </p:pic>
      <p:sp>
        <p:nvSpPr>
          <p:cNvPr id="88068" name="Text Box 4"/>
          <p:cNvSpPr txBox="1">
            <a:spLocks noChangeArrowheads="1"/>
          </p:cNvSpPr>
          <p:nvPr/>
        </p:nvSpPr>
        <p:spPr bwMode="auto">
          <a:xfrm>
            <a:off x="6602413" y="6392863"/>
            <a:ext cx="2470150" cy="366712"/>
          </a:xfrm>
          <a:prstGeom prst="rect">
            <a:avLst/>
          </a:prstGeom>
          <a:noFill/>
          <a:ln w="9525">
            <a:noFill/>
            <a:miter lim="800000"/>
            <a:headEnd/>
            <a:tailEnd/>
          </a:ln>
        </p:spPr>
        <p:txBody>
          <a:bodyPr wrap="none">
            <a:spAutoFit/>
          </a:bodyPr>
          <a:lstStyle/>
          <a:p>
            <a:pPr algn="ctr" eaLnBrk="0" hangingPunct="0"/>
            <a:r>
              <a:rPr lang="en-US" sz="1800"/>
              <a:t>[ M. Qi, H. Smith, MIT ]</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srcRect/>
          <a:stretch>
            <a:fillRect/>
          </a:stretch>
        </p:blipFill>
        <p:spPr bwMode="auto">
          <a:xfrm>
            <a:off x="76200" y="2298700"/>
            <a:ext cx="4241800" cy="3797300"/>
          </a:xfrm>
          <a:prstGeom prst="rect">
            <a:avLst/>
          </a:prstGeom>
          <a:noFill/>
          <a:ln w="9525">
            <a:noFill/>
            <a:miter lim="800000"/>
            <a:headEnd/>
            <a:tailEnd/>
          </a:ln>
        </p:spPr>
      </p:pic>
      <p:sp>
        <p:nvSpPr>
          <p:cNvPr id="89091" name="Rectangle 3"/>
          <p:cNvSpPr>
            <a:spLocks noGrp="1" noChangeArrowheads="1"/>
          </p:cNvSpPr>
          <p:nvPr>
            <p:ph type="title" idx="4294967295"/>
          </p:nvPr>
        </p:nvSpPr>
        <p:spPr>
          <a:xfrm>
            <a:off x="2667000" y="0"/>
            <a:ext cx="5181600" cy="1143000"/>
          </a:xfrm>
        </p:spPr>
        <p:txBody>
          <a:bodyPr/>
          <a:lstStyle/>
          <a:p>
            <a:r>
              <a:rPr lang="en-US" smtClean="0">
                <a:ea typeface="ＭＳ Ｐゴシック" charset="-128"/>
              </a:rPr>
              <a:t>The </a:t>
            </a:r>
            <a:r>
              <a:rPr lang="en-US" smtClean="0">
                <a:solidFill>
                  <a:schemeClr val="accent2"/>
                </a:solidFill>
                <a:ea typeface="ＭＳ Ｐゴシック" charset="-128"/>
              </a:rPr>
              <a:t>Woodpile </a:t>
            </a:r>
            <a:r>
              <a:rPr lang="en-US" smtClean="0">
                <a:ea typeface="ＭＳ Ｐゴシック" charset="-128"/>
              </a:rPr>
              <a:t>Crystal</a:t>
            </a:r>
          </a:p>
        </p:txBody>
      </p:sp>
      <p:sp>
        <p:nvSpPr>
          <p:cNvPr id="89092" name="Rectangle 4"/>
          <p:cNvSpPr>
            <a:spLocks noChangeArrowheads="1"/>
          </p:cNvSpPr>
          <p:nvPr/>
        </p:nvSpPr>
        <p:spPr bwMode="auto">
          <a:xfrm>
            <a:off x="4806950" y="1882775"/>
            <a:ext cx="4076700" cy="366713"/>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S. Y. Lin </a:t>
            </a:r>
            <a:r>
              <a:rPr lang="en-US" sz="1800" i="1">
                <a:solidFill>
                  <a:srgbClr val="000000"/>
                </a:solidFill>
              </a:rPr>
              <a:t>et al.</a:t>
            </a:r>
            <a:r>
              <a:rPr lang="en-US" sz="1800">
                <a:solidFill>
                  <a:srgbClr val="000000"/>
                </a:solidFill>
              </a:rPr>
              <a:t>, </a:t>
            </a:r>
            <a:r>
              <a:rPr lang="en-US" sz="1800" i="1">
                <a:solidFill>
                  <a:srgbClr val="000000"/>
                </a:solidFill>
              </a:rPr>
              <a:t>Nature </a:t>
            </a:r>
            <a:r>
              <a:rPr lang="en-US" sz="1800" b="1">
                <a:solidFill>
                  <a:srgbClr val="000000"/>
                </a:solidFill>
              </a:rPr>
              <a:t>394</a:t>
            </a:r>
            <a:r>
              <a:rPr lang="en-US" sz="1800">
                <a:solidFill>
                  <a:srgbClr val="000000"/>
                </a:solidFill>
              </a:rPr>
              <a:t>, 251 (1998) ]</a:t>
            </a:r>
          </a:p>
        </p:txBody>
      </p:sp>
      <p:grpSp>
        <p:nvGrpSpPr>
          <p:cNvPr id="2" name="Group 5"/>
          <p:cNvGrpSpPr>
            <a:grpSpLocks/>
          </p:cNvGrpSpPr>
          <p:nvPr/>
        </p:nvGrpSpPr>
        <p:grpSpPr bwMode="auto">
          <a:xfrm>
            <a:off x="4495800" y="2527300"/>
            <a:ext cx="4419600" cy="3506788"/>
            <a:chOff x="2832" y="968"/>
            <a:chExt cx="2784" cy="2209"/>
          </a:xfrm>
        </p:grpSpPr>
        <p:pic>
          <p:nvPicPr>
            <p:cNvPr id="89102" name="Picture 6"/>
            <p:cNvPicPr>
              <a:picLocks noChangeAspect="1" noChangeArrowheads="1"/>
            </p:cNvPicPr>
            <p:nvPr/>
          </p:nvPicPr>
          <p:blipFill>
            <a:blip r:embed="rId4"/>
            <a:srcRect/>
            <a:stretch>
              <a:fillRect/>
            </a:stretch>
          </p:blipFill>
          <p:spPr bwMode="auto">
            <a:xfrm>
              <a:off x="2832" y="968"/>
              <a:ext cx="2784" cy="2209"/>
            </a:xfrm>
            <a:prstGeom prst="rect">
              <a:avLst/>
            </a:prstGeom>
            <a:noFill/>
            <a:ln w="9525">
              <a:noFill/>
              <a:miter lim="800000"/>
              <a:headEnd/>
              <a:tailEnd/>
            </a:ln>
          </p:spPr>
        </p:pic>
        <p:sp>
          <p:nvSpPr>
            <p:cNvPr id="89103" name="Line 7"/>
            <p:cNvSpPr>
              <a:spLocks noChangeShapeType="1"/>
            </p:cNvSpPr>
            <p:nvPr/>
          </p:nvSpPr>
          <p:spPr bwMode="auto">
            <a:xfrm>
              <a:off x="3648" y="2600"/>
              <a:ext cx="384" cy="0"/>
            </a:xfrm>
            <a:prstGeom prst="line">
              <a:avLst/>
            </a:prstGeom>
            <a:noFill/>
            <a:ln w="9525">
              <a:solidFill>
                <a:srgbClr val="FF0000"/>
              </a:solidFill>
              <a:round/>
              <a:headEnd type="triangle" w="med" len="med"/>
              <a:tailEnd type="triangle" w="med" len="med"/>
            </a:ln>
          </p:spPr>
          <p:txBody>
            <a:bodyPr wrap="none" anchor="ctr"/>
            <a:lstStyle/>
            <a:p>
              <a:endParaRPr lang="cs-CZ"/>
            </a:p>
          </p:txBody>
        </p:sp>
        <p:sp>
          <p:nvSpPr>
            <p:cNvPr id="89104" name="Text Box 8"/>
            <p:cNvSpPr txBox="1">
              <a:spLocks noChangeArrowheads="1"/>
            </p:cNvSpPr>
            <p:nvPr/>
          </p:nvSpPr>
          <p:spPr bwMode="auto">
            <a:xfrm>
              <a:off x="3674" y="2600"/>
              <a:ext cx="324" cy="231"/>
            </a:xfrm>
            <a:prstGeom prst="rect">
              <a:avLst/>
            </a:prstGeom>
            <a:noFill/>
            <a:ln w="9525">
              <a:noFill/>
              <a:miter lim="800000"/>
              <a:headEnd/>
              <a:tailEnd/>
            </a:ln>
          </p:spPr>
          <p:txBody>
            <a:bodyPr wrap="none">
              <a:spAutoFit/>
            </a:bodyPr>
            <a:lstStyle/>
            <a:p>
              <a:pPr algn="ctr" eaLnBrk="0" hangingPunct="0"/>
              <a:r>
                <a:rPr lang="en-US" sz="1800">
                  <a:solidFill>
                    <a:srgbClr val="FF0000"/>
                  </a:solidFill>
                </a:rPr>
                <a:t>gap</a:t>
              </a:r>
            </a:p>
          </p:txBody>
        </p:sp>
      </p:grpSp>
      <p:sp>
        <p:nvSpPr>
          <p:cNvPr id="89094" name="Text Box 9"/>
          <p:cNvSpPr txBox="1">
            <a:spLocks noChangeArrowheads="1"/>
          </p:cNvSpPr>
          <p:nvPr/>
        </p:nvSpPr>
        <p:spPr bwMode="auto">
          <a:xfrm>
            <a:off x="898525" y="1909763"/>
            <a:ext cx="2662238" cy="366712"/>
          </a:xfrm>
          <a:prstGeom prst="rect">
            <a:avLst/>
          </a:prstGeom>
          <a:noFill/>
          <a:ln w="9525">
            <a:noFill/>
            <a:miter lim="800000"/>
            <a:headEnd/>
            <a:tailEnd/>
          </a:ln>
        </p:spPr>
        <p:txBody>
          <a:bodyPr wrap="none">
            <a:spAutoFit/>
          </a:bodyPr>
          <a:lstStyle/>
          <a:p>
            <a:pPr algn="ctr" eaLnBrk="0" hangingPunct="0"/>
            <a:r>
              <a:rPr lang="en-US" sz="1800"/>
              <a:t>(4 </a:t>
            </a:r>
            <a:r>
              <a:rPr lang="ja-JP" altLang="en-US" sz="1800"/>
              <a:t>“</a:t>
            </a:r>
            <a:r>
              <a:rPr lang="en-US" altLang="ja-JP" sz="1800"/>
              <a:t>log</a:t>
            </a:r>
            <a:r>
              <a:rPr lang="ja-JP" altLang="en-US" sz="1800"/>
              <a:t>”</a:t>
            </a:r>
            <a:r>
              <a:rPr lang="en-US" altLang="ja-JP" sz="1800"/>
              <a:t> layers = 1 period) </a:t>
            </a:r>
            <a:endParaRPr lang="en-US" sz="1800"/>
          </a:p>
        </p:txBody>
      </p:sp>
      <p:sp>
        <p:nvSpPr>
          <p:cNvPr id="89095" name="Rectangle 18"/>
          <p:cNvSpPr>
            <a:spLocks noChangeArrowheads="1"/>
          </p:cNvSpPr>
          <p:nvPr/>
        </p:nvSpPr>
        <p:spPr bwMode="auto">
          <a:xfrm>
            <a:off x="76200" y="5791200"/>
            <a:ext cx="2914650" cy="228600"/>
          </a:xfrm>
          <a:prstGeom prst="rect">
            <a:avLst/>
          </a:prstGeom>
          <a:noFill/>
          <a:ln w="9525">
            <a:noFill/>
            <a:miter lim="800000"/>
            <a:headEnd/>
            <a:tailEnd/>
          </a:ln>
        </p:spPr>
        <p:txBody>
          <a:bodyPr wrap="none">
            <a:spAutoFit/>
          </a:bodyPr>
          <a:lstStyle/>
          <a:p>
            <a:pPr algn="ctr" eaLnBrk="0" hangingPunct="0"/>
            <a:r>
              <a:rPr lang="en-US" sz="900">
                <a:solidFill>
                  <a:srgbClr val="FF0000"/>
                </a:solidFill>
                <a:latin typeface="Courier" charset="0"/>
              </a:rPr>
              <a:t>http://www.sandia.gov/media/photonic.htm</a:t>
            </a:r>
          </a:p>
        </p:txBody>
      </p:sp>
      <p:sp>
        <p:nvSpPr>
          <p:cNvPr id="89096" name="Line 19"/>
          <p:cNvSpPr>
            <a:spLocks noChangeShapeType="1"/>
          </p:cNvSpPr>
          <p:nvPr/>
        </p:nvSpPr>
        <p:spPr bwMode="auto">
          <a:xfrm>
            <a:off x="2794000" y="4645025"/>
            <a:ext cx="482600" cy="460375"/>
          </a:xfrm>
          <a:prstGeom prst="line">
            <a:avLst/>
          </a:prstGeom>
          <a:noFill/>
          <a:ln w="38100">
            <a:solidFill>
              <a:srgbClr val="FF0000"/>
            </a:solidFill>
            <a:round/>
            <a:headEnd/>
            <a:tailEnd/>
          </a:ln>
        </p:spPr>
        <p:txBody>
          <a:bodyPr wrap="none" anchor="ctr"/>
          <a:lstStyle/>
          <a:p>
            <a:endParaRPr lang="cs-CZ"/>
          </a:p>
        </p:txBody>
      </p:sp>
      <p:sp>
        <p:nvSpPr>
          <p:cNvPr id="89097" name="Text Box 20"/>
          <p:cNvSpPr txBox="1">
            <a:spLocks noChangeArrowheads="1"/>
          </p:cNvSpPr>
          <p:nvPr/>
        </p:nvSpPr>
        <p:spPr bwMode="auto">
          <a:xfrm>
            <a:off x="3221038" y="4953000"/>
            <a:ext cx="43815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Si</a:t>
            </a:r>
            <a:endParaRPr lang="en-US"/>
          </a:p>
        </p:txBody>
      </p:sp>
      <p:sp>
        <p:nvSpPr>
          <p:cNvPr id="89098" name="Text Box 21"/>
          <p:cNvSpPr txBox="1">
            <a:spLocks noChangeArrowheads="1"/>
          </p:cNvSpPr>
          <p:nvPr/>
        </p:nvSpPr>
        <p:spPr bwMode="auto">
          <a:xfrm>
            <a:off x="371475" y="990600"/>
            <a:ext cx="4240213" cy="336550"/>
          </a:xfrm>
          <a:prstGeom prst="rect">
            <a:avLst/>
          </a:prstGeom>
          <a:noFill/>
          <a:ln w="9525">
            <a:noFill/>
            <a:miter lim="800000"/>
            <a:headEnd/>
            <a:tailEnd/>
          </a:ln>
        </p:spPr>
        <p:txBody>
          <a:bodyPr wrap="none">
            <a:spAutoFit/>
          </a:bodyPr>
          <a:lstStyle/>
          <a:p>
            <a:pPr algn="ctr" eaLnBrk="0" hangingPunct="0"/>
            <a:r>
              <a:rPr lang="en-US" sz="1600"/>
              <a:t>[ K. Ho </a:t>
            </a:r>
            <a:r>
              <a:rPr lang="en-US" sz="1600" i="1"/>
              <a:t>et al.</a:t>
            </a:r>
            <a:r>
              <a:rPr lang="en-US" sz="1600"/>
              <a:t>, </a:t>
            </a:r>
            <a:r>
              <a:rPr lang="en-US" sz="1600" i="1"/>
              <a:t>Solid State Comm.</a:t>
            </a:r>
            <a:r>
              <a:rPr lang="en-US" sz="1600"/>
              <a:t> </a:t>
            </a:r>
            <a:r>
              <a:rPr lang="en-US" sz="1600" b="1"/>
              <a:t>89</a:t>
            </a:r>
            <a:r>
              <a:rPr lang="en-US" sz="1600"/>
              <a:t>, 413 (1994) ]</a:t>
            </a:r>
          </a:p>
        </p:txBody>
      </p:sp>
      <p:sp>
        <p:nvSpPr>
          <p:cNvPr id="89099" name="Text Box 22"/>
          <p:cNvSpPr txBox="1">
            <a:spLocks noChangeArrowheads="1"/>
          </p:cNvSpPr>
          <p:nvPr/>
        </p:nvSpPr>
        <p:spPr bwMode="auto">
          <a:xfrm>
            <a:off x="4714875" y="990600"/>
            <a:ext cx="4286250" cy="336550"/>
          </a:xfrm>
          <a:prstGeom prst="rect">
            <a:avLst/>
          </a:prstGeom>
          <a:noFill/>
          <a:ln w="9525">
            <a:noFill/>
            <a:miter lim="800000"/>
            <a:headEnd/>
            <a:tailEnd/>
          </a:ln>
        </p:spPr>
        <p:txBody>
          <a:bodyPr wrap="none">
            <a:spAutoFit/>
          </a:bodyPr>
          <a:lstStyle/>
          <a:p>
            <a:pPr algn="ctr" eaLnBrk="0" hangingPunct="0"/>
            <a:r>
              <a:rPr lang="en-US" sz="1600"/>
              <a:t>[ H. S. Sözüer </a:t>
            </a:r>
            <a:r>
              <a:rPr lang="en-US" sz="1600" i="1"/>
              <a:t>et al.</a:t>
            </a:r>
            <a:r>
              <a:rPr lang="en-US" sz="1600"/>
              <a:t>, </a:t>
            </a:r>
            <a:r>
              <a:rPr lang="en-US" sz="1600" i="1"/>
              <a:t>J. Mod. Opt.</a:t>
            </a:r>
            <a:r>
              <a:rPr lang="en-US" sz="1600"/>
              <a:t> </a:t>
            </a:r>
            <a:r>
              <a:rPr lang="en-US" sz="1600" b="1"/>
              <a:t>41</a:t>
            </a:r>
            <a:r>
              <a:rPr lang="en-US" sz="1600"/>
              <a:t>, 231 (1994) ]</a:t>
            </a:r>
          </a:p>
        </p:txBody>
      </p:sp>
      <p:sp>
        <p:nvSpPr>
          <p:cNvPr id="89100" name="Text Box 23"/>
          <p:cNvSpPr txBox="1">
            <a:spLocks noChangeArrowheads="1"/>
          </p:cNvSpPr>
          <p:nvPr/>
        </p:nvSpPr>
        <p:spPr bwMode="auto">
          <a:xfrm>
            <a:off x="314325" y="152400"/>
            <a:ext cx="2279650" cy="457200"/>
          </a:xfrm>
          <a:prstGeom prst="rect">
            <a:avLst/>
          </a:prstGeom>
          <a:noFill/>
          <a:ln w="9525">
            <a:noFill/>
            <a:miter lim="800000"/>
            <a:headEnd/>
            <a:tailEnd/>
          </a:ln>
        </p:spPr>
        <p:txBody>
          <a:bodyPr wrap="none">
            <a:spAutoFit/>
          </a:bodyPr>
          <a:lstStyle/>
          <a:p>
            <a:pPr algn="ctr" eaLnBrk="0" hangingPunct="0"/>
            <a:r>
              <a:rPr lang="en-US"/>
              <a:t>an earlier design:</a:t>
            </a:r>
          </a:p>
        </p:txBody>
      </p:sp>
      <p:sp>
        <p:nvSpPr>
          <p:cNvPr id="89101" name="Text Box 24"/>
          <p:cNvSpPr txBox="1">
            <a:spLocks noChangeArrowheads="1"/>
          </p:cNvSpPr>
          <p:nvPr/>
        </p:nvSpPr>
        <p:spPr bwMode="auto">
          <a:xfrm>
            <a:off x="217488" y="533400"/>
            <a:ext cx="2409825" cy="336550"/>
          </a:xfrm>
          <a:prstGeom prst="rect">
            <a:avLst/>
          </a:prstGeom>
          <a:noFill/>
          <a:ln w="9525">
            <a:noFill/>
            <a:miter lim="800000"/>
            <a:headEnd/>
            <a:tailEnd/>
          </a:ln>
        </p:spPr>
        <p:txBody>
          <a:bodyPr wrap="none">
            <a:spAutoFit/>
          </a:bodyPr>
          <a:lstStyle/>
          <a:p>
            <a:pPr algn="ctr" eaLnBrk="0" hangingPunct="0"/>
            <a:r>
              <a:rPr lang="en-US" sz="1600"/>
              <a:t>(&amp; currently more popular)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5375275" y="1344613"/>
            <a:ext cx="3463925" cy="2617787"/>
          </a:xfrm>
          <a:prstGeom prst="rect">
            <a:avLst/>
          </a:prstGeom>
          <a:noFill/>
          <a:ln w="9525">
            <a:noFill/>
            <a:miter lim="800000"/>
            <a:headEnd/>
            <a:tailEnd/>
          </a:ln>
        </p:spPr>
      </p:pic>
      <p:pic>
        <p:nvPicPr>
          <p:cNvPr id="90115" name="Picture 3"/>
          <p:cNvPicPr>
            <a:picLocks noChangeAspect="1" noChangeArrowheads="1"/>
          </p:cNvPicPr>
          <p:nvPr/>
        </p:nvPicPr>
        <p:blipFill>
          <a:blip r:embed="rId4"/>
          <a:srcRect/>
          <a:stretch>
            <a:fillRect/>
          </a:stretch>
        </p:blipFill>
        <p:spPr bwMode="auto">
          <a:xfrm>
            <a:off x="304800" y="4038600"/>
            <a:ext cx="4660900" cy="2527300"/>
          </a:xfrm>
          <a:prstGeom prst="rect">
            <a:avLst/>
          </a:prstGeom>
          <a:noFill/>
          <a:ln w="9525">
            <a:noFill/>
            <a:miter lim="800000"/>
            <a:headEnd/>
            <a:tailEnd/>
          </a:ln>
        </p:spPr>
      </p:pic>
      <p:sp>
        <p:nvSpPr>
          <p:cNvPr id="90116" name="Rectangle 4"/>
          <p:cNvSpPr>
            <a:spLocks noGrp="1" noChangeArrowheads="1"/>
          </p:cNvSpPr>
          <p:nvPr>
            <p:ph type="title" idx="4294967295"/>
          </p:nvPr>
        </p:nvSpPr>
        <p:spPr>
          <a:xfrm>
            <a:off x="-457200" y="-152400"/>
            <a:ext cx="9601200" cy="1143000"/>
          </a:xfrm>
        </p:spPr>
        <p:txBody>
          <a:bodyPr/>
          <a:lstStyle/>
          <a:p>
            <a:r>
              <a:rPr lang="en-US" smtClean="0">
                <a:ea typeface="ＭＳ Ｐゴシック" charset="-128"/>
              </a:rPr>
              <a:t>1.25 Periods of </a:t>
            </a:r>
            <a:r>
              <a:rPr lang="en-US" smtClean="0">
                <a:solidFill>
                  <a:schemeClr val="accent2"/>
                </a:solidFill>
                <a:ea typeface="ＭＳ Ｐゴシック" charset="-128"/>
              </a:rPr>
              <a:t>Woodpile @ 1.55µm</a:t>
            </a:r>
            <a:endParaRPr lang="en-US" smtClean="0">
              <a:ea typeface="ＭＳ Ｐゴシック" charset="-128"/>
            </a:endParaRPr>
          </a:p>
        </p:txBody>
      </p:sp>
      <p:sp>
        <p:nvSpPr>
          <p:cNvPr id="90117" name="Rectangle 5"/>
          <p:cNvSpPr>
            <a:spLocks noChangeArrowheads="1"/>
          </p:cNvSpPr>
          <p:nvPr/>
        </p:nvSpPr>
        <p:spPr bwMode="auto">
          <a:xfrm>
            <a:off x="4937125" y="892175"/>
            <a:ext cx="3816350" cy="366713"/>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Lin &amp; Fleming, </a:t>
            </a:r>
            <a:r>
              <a:rPr lang="en-US" sz="1800" i="1">
                <a:solidFill>
                  <a:srgbClr val="000000"/>
                </a:solidFill>
              </a:rPr>
              <a:t>JLT</a:t>
            </a:r>
            <a:r>
              <a:rPr lang="en-US" sz="1800">
                <a:solidFill>
                  <a:srgbClr val="000000"/>
                </a:solidFill>
              </a:rPr>
              <a:t> </a:t>
            </a:r>
            <a:r>
              <a:rPr lang="en-US" sz="1800" b="1">
                <a:solidFill>
                  <a:srgbClr val="000000"/>
                </a:solidFill>
              </a:rPr>
              <a:t>17</a:t>
            </a:r>
            <a:r>
              <a:rPr lang="en-US" sz="1800">
                <a:solidFill>
                  <a:srgbClr val="000000"/>
                </a:solidFill>
              </a:rPr>
              <a:t>, 1944 (1999) ]</a:t>
            </a:r>
          </a:p>
        </p:txBody>
      </p:sp>
      <p:sp>
        <p:nvSpPr>
          <p:cNvPr id="90118" name="Line 6"/>
          <p:cNvSpPr>
            <a:spLocks noChangeShapeType="1"/>
          </p:cNvSpPr>
          <p:nvPr/>
        </p:nvSpPr>
        <p:spPr bwMode="auto">
          <a:xfrm>
            <a:off x="6670675" y="2792413"/>
            <a:ext cx="1066800" cy="0"/>
          </a:xfrm>
          <a:prstGeom prst="line">
            <a:avLst/>
          </a:prstGeom>
          <a:noFill/>
          <a:ln w="9525">
            <a:solidFill>
              <a:srgbClr val="FF0000"/>
            </a:solidFill>
            <a:round/>
            <a:headEnd type="triangle" w="med" len="med"/>
            <a:tailEnd type="triangle" w="med" len="med"/>
          </a:ln>
        </p:spPr>
        <p:txBody>
          <a:bodyPr wrap="none" anchor="ctr"/>
          <a:lstStyle/>
          <a:p>
            <a:endParaRPr lang="cs-CZ"/>
          </a:p>
        </p:txBody>
      </p:sp>
      <p:sp>
        <p:nvSpPr>
          <p:cNvPr id="90119" name="Text Box 7"/>
          <p:cNvSpPr txBox="1">
            <a:spLocks noChangeArrowheads="1"/>
          </p:cNvSpPr>
          <p:nvPr/>
        </p:nvSpPr>
        <p:spPr bwMode="auto">
          <a:xfrm>
            <a:off x="6975475" y="2806700"/>
            <a:ext cx="514350" cy="366713"/>
          </a:xfrm>
          <a:prstGeom prst="rect">
            <a:avLst/>
          </a:prstGeom>
          <a:noFill/>
          <a:ln w="9525">
            <a:noFill/>
            <a:miter lim="800000"/>
            <a:headEnd/>
            <a:tailEnd/>
          </a:ln>
        </p:spPr>
        <p:txBody>
          <a:bodyPr wrap="none">
            <a:spAutoFit/>
          </a:bodyPr>
          <a:lstStyle/>
          <a:p>
            <a:pPr algn="ctr" eaLnBrk="0" hangingPunct="0"/>
            <a:r>
              <a:rPr lang="en-US" sz="1800">
                <a:solidFill>
                  <a:srgbClr val="FF0000"/>
                </a:solidFill>
              </a:rPr>
              <a:t>gap</a:t>
            </a:r>
          </a:p>
        </p:txBody>
      </p:sp>
      <p:sp>
        <p:nvSpPr>
          <p:cNvPr id="90120" name="Text Box 8"/>
          <p:cNvSpPr txBox="1">
            <a:spLocks noChangeArrowheads="1"/>
          </p:cNvSpPr>
          <p:nvPr/>
        </p:nvSpPr>
        <p:spPr bwMode="auto">
          <a:xfrm>
            <a:off x="898525" y="919163"/>
            <a:ext cx="2662238" cy="366712"/>
          </a:xfrm>
          <a:prstGeom prst="rect">
            <a:avLst/>
          </a:prstGeom>
          <a:noFill/>
          <a:ln w="9525">
            <a:noFill/>
            <a:miter lim="800000"/>
            <a:headEnd/>
            <a:tailEnd/>
          </a:ln>
        </p:spPr>
        <p:txBody>
          <a:bodyPr wrap="none">
            <a:spAutoFit/>
          </a:bodyPr>
          <a:lstStyle/>
          <a:p>
            <a:pPr algn="ctr" eaLnBrk="0" hangingPunct="0"/>
            <a:r>
              <a:rPr lang="en-US" sz="1800"/>
              <a:t>(4 </a:t>
            </a:r>
            <a:r>
              <a:rPr lang="ja-JP" altLang="en-US" sz="1800"/>
              <a:t>“</a:t>
            </a:r>
            <a:r>
              <a:rPr lang="en-US" altLang="ja-JP" sz="1800"/>
              <a:t>log</a:t>
            </a:r>
            <a:r>
              <a:rPr lang="ja-JP" altLang="en-US" sz="1800"/>
              <a:t>”</a:t>
            </a:r>
            <a:r>
              <a:rPr lang="en-US" altLang="ja-JP" sz="1800"/>
              <a:t> layers = 1 period) </a:t>
            </a:r>
            <a:endParaRPr lang="en-US" sz="1800"/>
          </a:p>
        </p:txBody>
      </p:sp>
      <p:sp>
        <p:nvSpPr>
          <p:cNvPr id="90121" name="Text Box 9"/>
          <p:cNvSpPr txBox="1">
            <a:spLocks noChangeArrowheads="1"/>
          </p:cNvSpPr>
          <p:nvPr/>
        </p:nvSpPr>
        <p:spPr bwMode="auto">
          <a:xfrm>
            <a:off x="1066800" y="5715000"/>
            <a:ext cx="9779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1.3µm</a:t>
            </a:r>
          </a:p>
        </p:txBody>
      </p:sp>
      <p:sp>
        <p:nvSpPr>
          <p:cNvPr id="90122" name="Line 10"/>
          <p:cNvSpPr>
            <a:spLocks noChangeShapeType="1"/>
          </p:cNvSpPr>
          <p:nvPr/>
        </p:nvSpPr>
        <p:spPr bwMode="auto">
          <a:xfrm>
            <a:off x="1143000" y="5715000"/>
            <a:ext cx="838200" cy="0"/>
          </a:xfrm>
          <a:prstGeom prst="line">
            <a:avLst/>
          </a:prstGeom>
          <a:noFill/>
          <a:ln w="57150">
            <a:solidFill>
              <a:srgbClr val="FF0000"/>
            </a:solidFill>
            <a:round/>
            <a:headEnd/>
            <a:tailEnd/>
          </a:ln>
        </p:spPr>
        <p:txBody>
          <a:bodyPr wrap="none" anchor="ctr"/>
          <a:lstStyle/>
          <a:p>
            <a:endParaRPr lang="cs-CZ"/>
          </a:p>
        </p:txBody>
      </p:sp>
      <p:pic>
        <p:nvPicPr>
          <p:cNvPr id="90123" name="Picture 11"/>
          <p:cNvPicPr>
            <a:picLocks noChangeAspect="1" noChangeArrowheads="1"/>
          </p:cNvPicPr>
          <p:nvPr/>
        </p:nvPicPr>
        <p:blipFill>
          <a:blip r:embed="rId5"/>
          <a:srcRect/>
          <a:stretch>
            <a:fillRect/>
          </a:stretch>
        </p:blipFill>
        <p:spPr bwMode="auto">
          <a:xfrm>
            <a:off x="838200" y="1600200"/>
            <a:ext cx="2413000" cy="2286000"/>
          </a:xfrm>
          <a:prstGeom prst="rect">
            <a:avLst/>
          </a:prstGeom>
          <a:noFill/>
          <a:ln w="9525">
            <a:noFill/>
            <a:miter lim="800000"/>
            <a:headEnd/>
            <a:tailEnd/>
          </a:ln>
        </p:spPr>
      </p:pic>
      <p:sp>
        <p:nvSpPr>
          <p:cNvPr id="90124" name="Line 12"/>
          <p:cNvSpPr>
            <a:spLocks noChangeShapeType="1"/>
          </p:cNvSpPr>
          <p:nvPr/>
        </p:nvSpPr>
        <p:spPr bwMode="auto">
          <a:xfrm flipV="1">
            <a:off x="3352800" y="3479800"/>
            <a:ext cx="0" cy="228600"/>
          </a:xfrm>
          <a:prstGeom prst="line">
            <a:avLst/>
          </a:prstGeom>
          <a:noFill/>
          <a:ln w="19050">
            <a:solidFill>
              <a:srgbClr val="FF0000"/>
            </a:solidFill>
            <a:round/>
            <a:headEnd/>
            <a:tailEnd type="triangle" w="med" len="med"/>
          </a:ln>
        </p:spPr>
        <p:txBody>
          <a:bodyPr wrap="none" anchor="ctr"/>
          <a:lstStyle/>
          <a:p>
            <a:endParaRPr lang="cs-CZ"/>
          </a:p>
        </p:txBody>
      </p:sp>
      <p:sp>
        <p:nvSpPr>
          <p:cNvPr id="90125" name="Line 13"/>
          <p:cNvSpPr>
            <a:spLocks noChangeShapeType="1"/>
          </p:cNvSpPr>
          <p:nvPr/>
        </p:nvSpPr>
        <p:spPr bwMode="auto">
          <a:xfrm>
            <a:off x="3352800" y="3149600"/>
            <a:ext cx="0" cy="228600"/>
          </a:xfrm>
          <a:prstGeom prst="line">
            <a:avLst/>
          </a:prstGeom>
          <a:noFill/>
          <a:ln w="19050">
            <a:solidFill>
              <a:srgbClr val="FF0000"/>
            </a:solidFill>
            <a:round/>
            <a:headEnd/>
            <a:tailEnd type="triangle" w="med" len="med"/>
          </a:ln>
        </p:spPr>
        <p:txBody>
          <a:bodyPr wrap="none" anchor="ctr"/>
          <a:lstStyle/>
          <a:p>
            <a:endParaRPr lang="cs-CZ"/>
          </a:p>
        </p:txBody>
      </p:sp>
      <p:sp>
        <p:nvSpPr>
          <p:cNvPr id="90126" name="Text Box 14"/>
          <p:cNvSpPr txBox="1">
            <a:spLocks noChangeArrowheads="1"/>
          </p:cNvSpPr>
          <p:nvPr/>
        </p:nvSpPr>
        <p:spPr bwMode="auto">
          <a:xfrm>
            <a:off x="3429000" y="3222625"/>
            <a:ext cx="889000" cy="396875"/>
          </a:xfrm>
          <a:prstGeom prst="rect">
            <a:avLst/>
          </a:prstGeom>
          <a:noFill/>
          <a:ln w="9525">
            <a:noFill/>
            <a:miter lim="800000"/>
            <a:headEnd/>
            <a:tailEnd/>
          </a:ln>
        </p:spPr>
        <p:txBody>
          <a:bodyPr wrap="none">
            <a:spAutoFit/>
          </a:bodyPr>
          <a:lstStyle/>
          <a:p>
            <a:pPr algn="ctr" eaLnBrk="0" hangingPunct="0"/>
            <a:r>
              <a:rPr lang="en-US" sz="2000">
                <a:solidFill>
                  <a:srgbClr val="FF0000"/>
                </a:solidFill>
              </a:rPr>
              <a:t>180nm</a:t>
            </a:r>
          </a:p>
        </p:txBody>
      </p:sp>
      <p:sp>
        <p:nvSpPr>
          <p:cNvPr id="90127" name="Line 15"/>
          <p:cNvSpPr>
            <a:spLocks noChangeShapeType="1"/>
          </p:cNvSpPr>
          <p:nvPr/>
        </p:nvSpPr>
        <p:spPr bwMode="auto">
          <a:xfrm>
            <a:off x="3124200" y="1752600"/>
            <a:ext cx="482600" cy="460375"/>
          </a:xfrm>
          <a:prstGeom prst="line">
            <a:avLst/>
          </a:prstGeom>
          <a:noFill/>
          <a:ln w="38100">
            <a:solidFill>
              <a:srgbClr val="FF0000"/>
            </a:solidFill>
            <a:round/>
            <a:headEnd/>
            <a:tailEnd/>
          </a:ln>
        </p:spPr>
        <p:txBody>
          <a:bodyPr wrap="none" anchor="ctr"/>
          <a:lstStyle/>
          <a:p>
            <a:endParaRPr lang="cs-CZ"/>
          </a:p>
        </p:txBody>
      </p:sp>
      <p:sp>
        <p:nvSpPr>
          <p:cNvPr id="90128" name="Text Box 16"/>
          <p:cNvSpPr txBox="1">
            <a:spLocks noChangeArrowheads="1"/>
          </p:cNvSpPr>
          <p:nvPr/>
        </p:nvSpPr>
        <p:spPr bwMode="auto">
          <a:xfrm>
            <a:off x="3551238" y="2060575"/>
            <a:ext cx="43815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Si</a:t>
            </a:r>
            <a:endParaRPr lang="en-US"/>
          </a:p>
        </p:txBody>
      </p:sp>
      <p:pic>
        <p:nvPicPr>
          <p:cNvPr id="90129" name="Picture 17"/>
          <p:cNvPicPr>
            <a:picLocks noChangeAspect="1" noChangeArrowheads="1"/>
          </p:cNvPicPr>
          <p:nvPr/>
        </p:nvPicPr>
        <p:blipFill>
          <a:blip r:embed="rId6"/>
          <a:srcRect/>
          <a:stretch>
            <a:fillRect/>
          </a:stretch>
        </p:blipFill>
        <p:spPr bwMode="auto">
          <a:xfrm>
            <a:off x="5457825" y="3962400"/>
            <a:ext cx="3533775" cy="28717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val 2"/>
          <p:cNvSpPr>
            <a:spLocks noChangeArrowheads="1"/>
          </p:cNvSpPr>
          <p:nvPr/>
        </p:nvSpPr>
        <p:spPr bwMode="auto">
          <a:xfrm>
            <a:off x="914400" y="3505200"/>
            <a:ext cx="1066800" cy="10668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1139" name="Rectangle 3"/>
          <p:cNvSpPr>
            <a:spLocks noGrp="1" noChangeArrowheads="1"/>
          </p:cNvSpPr>
          <p:nvPr>
            <p:ph type="title"/>
          </p:nvPr>
        </p:nvSpPr>
        <p:spPr>
          <a:xfrm>
            <a:off x="685800" y="76200"/>
            <a:ext cx="7772400" cy="1143000"/>
          </a:xfrm>
        </p:spPr>
        <p:txBody>
          <a:bodyPr/>
          <a:lstStyle/>
          <a:p>
            <a:r>
              <a:rPr lang="en-US" smtClean="0">
                <a:ea typeface="ＭＳ Ｐゴシック" charset="-128"/>
              </a:rPr>
              <a:t>Two-Photon Lithography</a:t>
            </a:r>
          </a:p>
        </p:txBody>
      </p:sp>
      <p:sp>
        <p:nvSpPr>
          <p:cNvPr id="91140" name="Text Box 4"/>
          <p:cNvSpPr txBox="1">
            <a:spLocks noChangeArrowheads="1"/>
          </p:cNvSpPr>
          <p:nvPr/>
        </p:nvSpPr>
        <p:spPr bwMode="auto">
          <a:xfrm>
            <a:off x="1022350" y="3802063"/>
            <a:ext cx="877888" cy="457200"/>
          </a:xfrm>
          <a:prstGeom prst="rect">
            <a:avLst/>
          </a:prstGeom>
          <a:noFill/>
          <a:ln w="9525">
            <a:noFill/>
            <a:miter lim="800000"/>
            <a:headEnd/>
            <a:tailEnd/>
          </a:ln>
        </p:spPr>
        <p:txBody>
          <a:bodyPr wrap="none">
            <a:spAutoFit/>
          </a:bodyPr>
          <a:lstStyle/>
          <a:p>
            <a:pPr algn="ctr" eaLnBrk="0" hangingPunct="0"/>
            <a:r>
              <a:rPr lang="en-US"/>
              <a:t>Atom</a:t>
            </a:r>
          </a:p>
        </p:txBody>
      </p:sp>
      <p:sp>
        <p:nvSpPr>
          <p:cNvPr id="91141" name="Line 5"/>
          <p:cNvSpPr>
            <a:spLocks noChangeShapeType="1"/>
          </p:cNvSpPr>
          <p:nvPr/>
        </p:nvSpPr>
        <p:spPr bwMode="auto">
          <a:xfrm>
            <a:off x="1066800" y="3200400"/>
            <a:ext cx="762000" cy="0"/>
          </a:xfrm>
          <a:prstGeom prst="line">
            <a:avLst/>
          </a:prstGeom>
          <a:noFill/>
          <a:ln w="9525">
            <a:solidFill>
              <a:schemeClr val="accent2"/>
            </a:solidFill>
            <a:round/>
            <a:headEnd/>
            <a:tailEnd/>
          </a:ln>
        </p:spPr>
        <p:txBody>
          <a:bodyPr wrap="none" anchor="ctr"/>
          <a:lstStyle/>
          <a:p>
            <a:endParaRPr lang="cs-CZ"/>
          </a:p>
        </p:txBody>
      </p:sp>
      <p:sp>
        <p:nvSpPr>
          <p:cNvPr id="91142" name="Oval 6"/>
          <p:cNvSpPr>
            <a:spLocks noChangeArrowheads="1"/>
          </p:cNvSpPr>
          <p:nvPr/>
        </p:nvSpPr>
        <p:spPr bwMode="auto">
          <a:xfrm>
            <a:off x="533400" y="3068638"/>
            <a:ext cx="381000" cy="381000"/>
          </a:xfrm>
          <a:prstGeom prst="ellipse">
            <a:avLst/>
          </a:prstGeom>
          <a:solidFill>
            <a:srgbClr val="FFFFCC"/>
          </a:solidFill>
          <a:ln w="9525">
            <a:solidFill>
              <a:schemeClr val="tx1"/>
            </a:solidFill>
            <a:round/>
            <a:headEnd/>
            <a:tailEnd/>
          </a:ln>
        </p:spPr>
        <p:txBody>
          <a:bodyPr wrap="none" anchor="ctr"/>
          <a:lstStyle/>
          <a:p>
            <a:pPr algn="ctr" eaLnBrk="0" hangingPunct="0"/>
            <a:endParaRPr lang="cs-CZ"/>
          </a:p>
        </p:txBody>
      </p:sp>
      <p:sp>
        <p:nvSpPr>
          <p:cNvPr id="91143" name="Text Box 7"/>
          <p:cNvSpPr txBox="1">
            <a:spLocks noChangeArrowheads="1"/>
          </p:cNvSpPr>
          <p:nvPr/>
        </p:nvSpPr>
        <p:spPr bwMode="auto">
          <a:xfrm>
            <a:off x="565150" y="3016250"/>
            <a:ext cx="319088" cy="457200"/>
          </a:xfrm>
          <a:prstGeom prst="rect">
            <a:avLst/>
          </a:prstGeom>
          <a:noFill/>
          <a:ln w="9525">
            <a:noFill/>
            <a:miter lim="800000"/>
            <a:headEnd/>
            <a:tailEnd/>
          </a:ln>
        </p:spPr>
        <p:txBody>
          <a:bodyPr wrap="none">
            <a:spAutoFit/>
          </a:bodyPr>
          <a:lstStyle/>
          <a:p>
            <a:pPr algn="ctr" eaLnBrk="0" hangingPunct="0"/>
            <a:r>
              <a:rPr lang="en-US"/>
              <a:t>e</a:t>
            </a:r>
          </a:p>
        </p:txBody>
      </p:sp>
      <p:sp>
        <p:nvSpPr>
          <p:cNvPr id="91144" name="Text Box 8"/>
          <p:cNvSpPr txBox="1">
            <a:spLocks noChangeArrowheads="1"/>
          </p:cNvSpPr>
          <p:nvPr/>
        </p:nvSpPr>
        <p:spPr bwMode="auto">
          <a:xfrm>
            <a:off x="1800225" y="3048000"/>
            <a:ext cx="400050" cy="366713"/>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E</a:t>
            </a:r>
            <a:r>
              <a:rPr lang="en-US" sz="1800" baseline="-25000">
                <a:solidFill>
                  <a:schemeClr val="accent2"/>
                </a:solidFill>
              </a:rPr>
              <a:t>0</a:t>
            </a:r>
            <a:endParaRPr lang="en-US" sz="1800">
              <a:solidFill>
                <a:schemeClr val="accent2"/>
              </a:solidFill>
            </a:endParaRPr>
          </a:p>
        </p:txBody>
      </p:sp>
      <p:sp>
        <p:nvSpPr>
          <p:cNvPr id="91145" name="Line 9"/>
          <p:cNvSpPr>
            <a:spLocks noChangeShapeType="1"/>
          </p:cNvSpPr>
          <p:nvPr/>
        </p:nvSpPr>
        <p:spPr bwMode="auto">
          <a:xfrm>
            <a:off x="1066800" y="2133600"/>
            <a:ext cx="762000" cy="0"/>
          </a:xfrm>
          <a:prstGeom prst="line">
            <a:avLst/>
          </a:prstGeom>
          <a:noFill/>
          <a:ln w="9525">
            <a:solidFill>
              <a:schemeClr val="accent2"/>
            </a:solidFill>
            <a:round/>
            <a:headEnd/>
            <a:tailEnd/>
          </a:ln>
        </p:spPr>
        <p:txBody>
          <a:bodyPr wrap="none" anchor="ctr"/>
          <a:lstStyle/>
          <a:p>
            <a:endParaRPr lang="cs-CZ"/>
          </a:p>
        </p:txBody>
      </p:sp>
      <p:sp>
        <p:nvSpPr>
          <p:cNvPr id="91146" name="Line 10"/>
          <p:cNvSpPr>
            <a:spLocks noChangeShapeType="1"/>
          </p:cNvSpPr>
          <p:nvPr/>
        </p:nvSpPr>
        <p:spPr bwMode="auto">
          <a:xfrm>
            <a:off x="1143000" y="2209800"/>
            <a:ext cx="762000" cy="0"/>
          </a:xfrm>
          <a:prstGeom prst="line">
            <a:avLst/>
          </a:prstGeom>
          <a:noFill/>
          <a:ln w="9525">
            <a:solidFill>
              <a:schemeClr val="accent2"/>
            </a:solidFill>
            <a:round/>
            <a:headEnd/>
            <a:tailEnd/>
          </a:ln>
        </p:spPr>
        <p:txBody>
          <a:bodyPr wrap="none" anchor="ctr"/>
          <a:lstStyle/>
          <a:p>
            <a:endParaRPr lang="cs-CZ"/>
          </a:p>
        </p:txBody>
      </p:sp>
      <p:sp>
        <p:nvSpPr>
          <p:cNvPr id="91147" name="Line 11"/>
          <p:cNvSpPr>
            <a:spLocks noChangeShapeType="1"/>
          </p:cNvSpPr>
          <p:nvPr/>
        </p:nvSpPr>
        <p:spPr bwMode="auto">
          <a:xfrm>
            <a:off x="1143000" y="2286000"/>
            <a:ext cx="762000" cy="0"/>
          </a:xfrm>
          <a:prstGeom prst="line">
            <a:avLst/>
          </a:prstGeom>
          <a:noFill/>
          <a:ln w="9525">
            <a:solidFill>
              <a:schemeClr val="accent2"/>
            </a:solidFill>
            <a:round/>
            <a:headEnd/>
            <a:tailEnd/>
          </a:ln>
        </p:spPr>
        <p:txBody>
          <a:bodyPr wrap="none" anchor="ctr"/>
          <a:lstStyle/>
          <a:p>
            <a:endParaRPr lang="cs-CZ"/>
          </a:p>
        </p:txBody>
      </p:sp>
      <p:sp>
        <p:nvSpPr>
          <p:cNvPr id="91148" name="Line 12"/>
          <p:cNvSpPr>
            <a:spLocks noChangeShapeType="1"/>
          </p:cNvSpPr>
          <p:nvPr/>
        </p:nvSpPr>
        <p:spPr bwMode="auto">
          <a:xfrm>
            <a:off x="1143000" y="2362200"/>
            <a:ext cx="762000" cy="0"/>
          </a:xfrm>
          <a:prstGeom prst="line">
            <a:avLst/>
          </a:prstGeom>
          <a:noFill/>
          <a:ln w="9525">
            <a:solidFill>
              <a:schemeClr val="accent2"/>
            </a:solidFill>
            <a:round/>
            <a:headEnd/>
            <a:tailEnd/>
          </a:ln>
        </p:spPr>
        <p:txBody>
          <a:bodyPr wrap="none" anchor="ctr"/>
          <a:lstStyle/>
          <a:p>
            <a:endParaRPr lang="cs-CZ"/>
          </a:p>
        </p:txBody>
      </p:sp>
      <p:grpSp>
        <p:nvGrpSpPr>
          <p:cNvPr id="2" name="Group 13"/>
          <p:cNvGrpSpPr>
            <a:grpSpLocks/>
          </p:cNvGrpSpPr>
          <p:nvPr/>
        </p:nvGrpSpPr>
        <p:grpSpPr bwMode="auto">
          <a:xfrm>
            <a:off x="981075" y="1447800"/>
            <a:ext cx="3657600" cy="1752600"/>
            <a:chOff x="618" y="912"/>
            <a:chExt cx="2304" cy="1104"/>
          </a:xfrm>
        </p:grpSpPr>
        <p:sp>
          <p:nvSpPr>
            <p:cNvPr id="91189" name="Text Box 14"/>
            <p:cNvSpPr txBox="1">
              <a:spLocks noChangeArrowheads="1"/>
            </p:cNvSpPr>
            <p:nvPr/>
          </p:nvSpPr>
          <p:spPr bwMode="auto">
            <a:xfrm>
              <a:off x="618" y="912"/>
              <a:ext cx="795" cy="330"/>
            </a:xfrm>
            <a:prstGeom prst="rect">
              <a:avLst/>
            </a:prstGeom>
            <a:noFill/>
            <a:ln w="9525">
              <a:noFill/>
              <a:miter lim="800000"/>
              <a:headEnd/>
              <a:tailEnd/>
            </a:ln>
          </p:spPr>
          <p:txBody>
            <a:bodyPr wrap="none">
              <a:spAutoFit/>
            </a:bodyPr>
            <a:lstStyle/>
            <a:p>
              <a:pPr algn="ctr" eaLnBrk="0" hangingPunct="0"/>
              <a:r>
                <a:rPr lang="en-US" sz="2800">
                  <a:solidFill>
                    <a:srgbClr val="FF0000"/>
                  </a:solidFill>
                </a:rPr>
                <a:t>h</a:t>
              </a:r>
              <a:r>
                <a:rPr lang="en-US" sz="2800">
                  <a:solidFill>
                    <a:srgbClr val="FF0000"/>
                  </a:solidFill>
                  <a:latin typeface="Symbol" pitchFamily="18" charset="2"/>
                </a:rPr>
                <a:t>ν</a:t>
              </a:r>
              <a:r>
                <a:rPr lang="en-US">
                  <a:solidFill>
                    <a:srgbClr val="FF0000"/>
                  </a:solidFill>
                </a:rPr>
                <a:t> </a:t>
              </a:r>
              <a:r>
                <a:rPr lang="en-US"/>
                <a:t>= </a:t>
              </a:r>
              <a:r>
                <a:rPr lang="en-US">
                  <a:solidFill>
                    <a:schemeClr val="accent2"/>
                  </a:solidFill>
                </a:rPr>
                <a:t>∆E</a:t>
              </a:r>
              <a:endParaRPr lang="en-US">
                <a:latin typeface="Symbol" pitchFamily="18" charset="2"/>
              </a:endParaRPr>
            </a:p>
          </p:txBody>
        </p:sp>
        <p:grpSp>
          <p:nvGrpSpPr>
            <p:cNvPr id="91190" name="Group 15"/>
            <p:cNvGrpSpPr>
              <a:grpSpLocks/>
            </p:cNvGrpSpPr>
            <p:nvPr/>
          </p:nvGrpSpPr>
          <p:grpSpPr bwMode="auto">
            <a:xfrm>
              <a:off x="912" y="1296"/>
              <a:ext cx="2010" cy="720"/>
              <a:chOff x="912" y="1296"/>
              <a:chExt cx="2010" cy="720"/>
            </a:xfrm>
          </p:grpSpPr>
          <p:sp>
            <p:nvSpPr>
              <p:cNvPr id="91191" name="Line 16"/>
              <p:cNvSpPr>
                <a:spLocks noChangeShapeType="1"/>
              </p:cNvSpPr>
              <p:nvPr/>
            </p:nvSpPr>
            <p:spPr bwMode="auto">
              <a:xfrm flipV="1">
                <a:off x="912" y="1344"/>
                <a:ext cx="0" cy="672"/>
              </a:xfrm>
              <a:prstGeom prst="line">
                <a:avLst/>
              </a:prstGeom>
              <a:noFill/>
              <a:ln w="38100">
                <a:solidFill>
                  <a:schemeClr val="tx1"/>
                </a:solidFill>
                <a:round/>
                <a:headEnd/>
                <a:tailEnd type="triangle" w="med" len="med"/>
              </a:ln>
            </p:spPr>
            <p:txBody>
              <a:bodyPr wrap="none" anchor="ctr"/>
              <a:lstStyle/>
              <a:p>
                <a:endParaRPr lang="cs-CZ"/>
              </a:p>
            </p:txBody>
          </p:sp>
          <p:sp>
            <p:nvSpPr>
              <p:cNvPr id="91192" name="Freeform 17"/>
              <p:cNvSpPr>
                <a:spLocks/>
              </p:cNvSpPr>
              <p:nvPr/>
            </p:nvSpPr>
            <p:spPr bwMode="auto">
              <a:xfrm>
                <a:off x="1104" y="1488"/>
                <a:ext cx="1290" cy="190"/>
              </a:xfrm>
              <a:custGeom>
                <a:avLst/>
                <a:gdLst>
                  <a:gd name="T0" fmla="*/ 1290 w 1290"/>
                  <a:gd name="T1" fmla="*/ 51 h 190"/>
                  <a:gd name="T2" fmla="*/ 1094 w 1290"/>
                  <a:gd name="T3" fmla="*/ 9 h 190"/>
                  <a:gd name="T4" fmla="*/ 980 w 1290"/>
                  <a:gd name="T5" fmla="*/ 82 h 190"/>
                  <a:gd name="T6" fmla="*/ 908 w 1290"/>
                  <a:gd name="T7" fmla="*/ 87 h 190"/>
                  <a:gd name="T8" fmla="*/ 831 w 1290"/>
                  <a:gd name="T9" fmla="*/ 76 h 190"/>
                  <a:gd name="T10" fmla="*/ 779 w 1290"/>
                  <a:gd name="T11" fmla="*/ 46 h 190"/>
                  <a:gd name="T12" fmla="*/ 733 w 1290"/>
                  <a:gd name="T13" fmla="*/ 35 h 190"/>
                  <a:gd name="T14" fmla="*/ 485 w 1290"/>
                  <a:gd name="T15" fmla="*/ 138 h 190"/>
                  <a:gd name="T16" fmla="*/ 397 w 1290"/>
                  <a:gd name="T17" fmla="*/ 118 h 190"/>
                  <a:gd name="T18" fmla="*/ 376 w 1290"/>
                  <a:gd name="T19" fmla="*/ 113 h 190"/>
                  <a:gd name="T20" fmla="*/ 222 w 1290"/>
                  <a:gd name="T21" fmla="*/ 190 h 190"/>
                  <a:gd name="T22" fmla="*/ 165 w 1290"/>
                  <a:gd name="T23" fmla="*/ 169 h 190"/>
                  <a:gd name="T24" fmla="*/ 144 w 1290"/>
                  <a:gd name="T25" fmla="*/ 159 h 190"/>
                  <a:gd name="T26" fmla="*/ 0 w 1290"/>
                  <a:gd name="T27" fmla="*/ 190 h 1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0"/>
                  <a:gd name="T43" fmla="*/ 0 h 190"/>
                  <a:gd name="T44" fmla="*/ 1290 w 1290"/>
                  <a:gd name="T45" fmla="*/ 190 h 1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0" h="190">
                    <a:moveTo>
                      <a:pt x="1290" y="51"/>
                    </a:moveTo>
                    <a:cubicBezTo>
                      <a:pt x="1252" y="40"/>
                      <a:pt x="1147" y="0"/>
                      <a:pt x="1094" y="9"/>
                    </a:cubicBezTo>
                    <a:cubicBezTo>
                      <a:pt x="1005" y="22"/>
                      <a:pt x="1063" y="48"/>
                      <a:pt x="980" y="82"/>
                    </a:cubicBezTo>
                    <a:cubicBezTo>
                      <a:pt x="957" y="90"/>
                      <a:pt x="932" y="85"/>
                      <a:pt x="908" y="87"/>
                    </a:cubicBezTo>
                    <a:cubicBezTo>
                      <a:pt x="882" y="83"/>
                      <a:pt x="855" y="83"/>
                      <a:pt x="831" y="76"/>
                    </a:cubicBezTo>
                    <a:cubicBezTo>
                      <a:pt x="811" y="69"/>
                      <a:pt x="797" y="53"/>
                      <a:pt x="779" y="46"/>
                    </a:cubicBezTo>
                    <a:cubicBezTo>
                      <a:pt x="764" y="39"/>
                      <a:pt x="748" y="38"/>
                      <a:pt x="733" y="35"/>
                    </a:cubicBezTo>
                    <a:cubicBezTo>
                      <a:pt x="646" y="64"/>
                      <a:pt x="573" y="122"/>
                      <a:pt x="485" y="138"/>
                    </a:cubicBezTo>
                    <a:cubicBezTo>
                      <a:pt x="455" y="131"/>
                      <a:pt x="426" y="124"/>
                      <a:pt x="397" y="118"/>
                    </a:cubicBezTo>
                    <a:cubicBezTo>
                      <a:pt x="389" y="116"/>
                      <a:pt x="376" y="113"/>
                      <a:pt x="376" y="113"/>
                    </a:cubicBezTo>
                    <a:cubicBezTo>
                      <a:pt x="316" y="124"/>
                      <a:pt x="279" y="174"/>
                      <a:pt x="222" y="190"/>
                    </a:cubicBezTo>
                    <a:cubicBezTo>
                      <a:pt x="203" y="183"/>
                      <a:pt x="183" y="176"/>
                      <a:pt x="165" y="169"/>
                    </a:cubicBezTo>
                    <a:cubicBezTo>
                      <a:pt x="157" y="166"/>
                      <a:pt x="151" y="158"/>
                      <a:pt x="144" y="159"/>
                    </a:cubicBezTo>
                    <a:cubicBezTo>
                      <a:pt x="139" y="159"/>
                      <a:pt x="26" y="176"/>
                      <a:pt x="0" y="190"/>
                    </a:cubicBezTo>
                  </a:path>
                </a:pathLst>
              </a:custGeom>
              <a:noFill/>
              <a:ln w="9525">
                <a:solidFill>
                  <a:srgbClr val="FF0000"/>
                </a:solidFill>
                <a:round/>
                <a:headEnd/>
                <a:tailEnd type="triangle" w="med" len="med"/>
              </a:ln>
            </p:spPr>
            <p:txBody>
              <a:bodyPr wrap="none" anchor="ctr"/>
              <a:lstStyle/>
              <a:p>
                <a:endParaRPr lang="cs-CZ"/>
              </a:p>
            </p:txBody>
          </p:sp>
          <p:sp>
            <p:nvSpPr>
              <p:cNvPr id="91193" name="Text Box 18"/>
              <p:cNvSpPr txBox="1">
                <a:spLocks noChangeArrowheads="1"/>
              </p:cNvSpPr>
              <p:nvPr/>
            </p:nvSpPr>
            <p:spPr bwMode="auto">
              <a:xfrm>
                <a:off x="1601" y="1296"/>
                <a:ext cx="314" cy="291"/>
              </a:xfrm>
              <a:prstGeom prst="rect">
                <a:avLst/>
              </a:prstGeom>
              <a:noFill/>
              <a:ln w="9525">
                <a:noFill/>
                <a:miter lim="800000"/>
                <a:headEnd/>
                <a:tailEnd/>
              </a:ln>
            </p:spPr>
            <p:txBody>
              <a:bodyPr wrap="none">
                <a:spAutoFit/>
              </a:bodyPr>
              <a:lstStyle/>
              <a:p>
                <a:pPr algn="ctr" eaLnBrk="0" hangingPunct="0"/>
                <a:r>
                  <a:rPr lang="en-US">
                    <a:solidFill>
                      <a:srgbClr val="FF0000"/>
                    </a:solidFill>
                  </a:rPr>
                  <a:t>h</a:t>
                </a:r>
                <a:r>
                  <a:rPr lang="en-US">
                    <a:solidFill>
                      <a:srgbClr val="FF0000"/>
                    </a:solidFill>
                    <a:latin typeface="Symbol" pitchFamily="18" charset="2"/>
                  </a:rPr>
                  <a:t>ν</a:t>
                </a:r>
                <a:endParaRPr lang="en-US">
                  <a:solidFill>
                    <a:srgbClr val="FF0000"/>
                  </a:solidFill>
                </a:endParaRPr>
              </a:p>
            </p:txBody>
          </p:sp>
          <p:sp>
            <p:nvSpPr>
              <p:cNvPr id="91194" name="Text Box 19"/>
              <p:cNvSpPr txBox="1">
                <a:spLocks noChangeArrowheads="1"/>
              </p:cNvSpPr>
              <p:nvPr/>
            </p:nvSpPr>
            <p:spPr bwMode="auto">
              <a:xfrm>
                <a:off x="2362" y="1382"/>
                <a:ext cx="560" cy="250"/>
              </a:xfrm>
              <a:prstGeom prst="rect">
                <a:avLst/>
              </a:prstGeom>
              <a:noFill/>
              <a:ln w="9525">
                <a:noFill/>
                <a:miter lim="800000"/>
                <a:headEnd/>
                <a:tailEnd/>
              </a:ln>
            </p:spPr>
            <p:txBody>
              <a:bodyPr wrap="none">
                <a:spAutoFit/>
              </a:bodyPr>
              <a:lstStyle/>
              <a:p>
                <a:pPr algn="ctr" eaLnBrk="0" hangingPunct="0"/>
                <a:r>
                  <a:rPr lang="en-US" sz="2000">
                    <a:solidFill>
                      <a:srgbClr val="FF0000"/>
                    </a:solidFill>
                  </a:rPr>
                  <a:t>photon</a:t>
                </a:r>
              </a:p>
            </p:txBody>
          </p:sp>
        </p:grpSp>
      </p:grpSp>
      <p:grpSp>
        <p:nvGrpSpPr>
          <p:cNvPr id="4" name="Group 20"/>
          <p:cNvGrpSpPr>
            <a:grpSpLocks/>
          </p:cNvGrpSpPr>
          <p:nvPr/>
        </p:nvGrpSpPr>
        <p:grpSpPr bwMode="auto">
          <a:xfrm>
            <a:off x="731838" y="1441450"/>
            <a:ext cx="4068762" cy="1855788"/>
            <a:chOff x="461" y="908"/>
            <a:chExt cx="2563" cy="1169"/>
          </a:xfrm>
        </p:grpSpPr>
        <p:grpSp>
          <p:nvGrpSpPr>
            <p:cNvPr id="91184" name="Group 21"/>
            <p:cNvGrpSpPr>
              <a:grpSpLocks/>
            </p:cNvGrpSpPr>
            <p:nvPr/>
          </p:nvGrpSpPr>
          <p:grpSpPr bwMode="auto">
            <a:xfrm>
              <a:off x="1206" y="1584"/>
              <a:ext cx="1818" cy="493"/>
              <a:chOff x="1206" y="1584"/>
              <a:chExt cx="1818" cy="493"/>
            </a:xfrm>
          </p:grpSpPr>
          <p:sp>
            <p:nvSpPr>
              <p:cNvPr id="91186" name="Freeform 22"/>
              <p:cNvSpPr>
                <a:spLocks/>
              </p:cNvSpPr>
              <p:nvPr/>
            </p:nvSpPr>
            <p:spPr bwMode="auto">
              <a:xfrm>
                <a:off x="1206" y="1690"/>
                <a:ext cx="1290" cy="190"/>
              </a:xfrm>
              <a:custGeom>
                <a:avLst/>
                <a:gdLst>
                  <a:gd name="T0" fmla="*/ 1290 w 1290"/>
                  <a:gd name="T1" fmla="*/ 51 h 190"/>
                  <a:gd name="T2" fmla="*/ 1094 w 1290"/>
                  <a:gd name="T3" fmla="*/ 9 h 190"/>
                  <a:gd name="T4" fmla="*/ 980 w 1290"/>
                  <a:gd name="T5" fmla="*/ 82 h 190"/>
                  <a:gd name="T6" fmla="*/ 908 w 1290"/>
                  <a:gd name="T7" fmla="*/ 87 h 190"/>
                  <a:gd name="T8" fmla="*/ 831 w 1290"/>
                  <a:gd name="T9" fmla="*/ 76 h 190"/>
                  <a:gd name="T10" fmla="*/ 779 w 1290"/>
                  <a:gd name="T11" fmla="*/ 46 h 190"/>
                  <a:gd name="T12" fmla="*/ 733 w 1290"/>
                  <a:gd name="T13" fmla="*/ 35 h 190"/>
                  <a:gd name="T14" fmla="*/ 485 w 1290"/>
                  <a:gd name="T15" fmla="*/ 138 h 190"/>
                  <a:gd name="T16" fmla="*/ 397 w 1290"/>
                  <a:gd name="T17" fmla="*/ 118 h 190"/>
                  <a:gd name="T18" fmla="*/ 376 w 1290"/>
                  <a:gd name="T19" fmla="*/ 113 h 190"/>
                  <a:gd name="T20" fmla="*/ 222 w 1290"/>
                  <a:gd name="T21" fmla="*/ 190 h 190"/>
                  <a:gd name="T22" fmla="*/ 165 w 1290"/>
                  <a:gd name="T23" fmla="*/ 169 h 190"/>
                  <a:gd name="T24" fmla="*/ 144 w 1290"/>
                  <a:gd name="T25" fmla="*/ 159 h 190"/>
                  <a:gd name="T26" fmla="*/ 0 w 1290"/>
                  <a:gd name="T27" fmla="*/ 190 h 1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90"/>
                  <a:gd name="T43" fmla="*/ 0 h 190"/>
                  <a:gd name="T44" fmla="*/ 1290 w 1290"/>
                  <a:gd name="T45" fmla="*/ 190 h 1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90" h="190">
                    <a:moveTo>
                      <a:pt x="1290" y="51"/>
                    </a:moveTo>
                    <a:cubicBezTo>
                      <a:pt x="1252" y="40"/>
                      <a:pt x="1147" y="0"/>
                      <a:pt x="1094" y="9"/>
                    </a:cubicBezTo>
                    <a:cubicBezTo>
                      <a:pt x="1005" y="22"/>
                      <a:pt x="1063" y="48"/>
                      <a:pt x="980" y="82"/>
                    </a:cubicBezTo>
                    <a:cubicBezTo>
                      <a:pt x="957" y="90"/>
                      <a:pt x="932" y="85"/>
                      <a:pt x="908" y="87"/>
                    </a:cubicBezTo>
                    <a:cubicBezTo>
                      <a:pt x="882" y="83"/>
                      <a:pt x="855" y="83"/>
                      <a:pt x="831" y="76"/>
                    </a:cubicBezTo>
                    <a:cubicBezTo>
                      <a:pt x="811" y="69"/>
                      <a:pt x="797" y="53"/>
                      <a:pt x="779" y="46"/>
                    </a:cubicBezTo>
                    <a:cubicBezTo>
                      <a:pt x="764" y="39"/>
                      <a:pt x="748" y="38"/>
                      <a:pt x="733" y="35"/>
                    </a:cubicBezTo>
                    <a:cubicBezTo>
                      <a:pt x="646" y="64"/>
                      <a:pt x="573" y="122"/>
                      <a:pt x="485" y="138"/>
                    </a:cubicBezTo>
                    <a:cubicBezTo>
                      <a:pt x="455" y="131"/>
                      <a:pt x="426" y="124"/>
                      <a:pt x="397" y="118"/>
                    </a:cubicBezTo>
                    <a:cubicBezTo>
                      <a:pt x="389" y="116"/>
                      <a:pt x="376" y="113"/>
                      <a:pt x="376" y="113"/>
                    </a:cubicBezTo>
                    <a:cubicBezTo>
                      <a:pt x="316" y="124"/>
                      <a:pt x="279" y="174"/>
                      <a:pt x="222" y="190"/>
                    </a:cubicBezTo>
                    <a:cubicBezTo>
                      <a:pt x="203" y="183"/>
                      <a:pt x="183" y="176"/>
                      <a:pt x="165" y="169"/>
                    </a:cubicBezTo>
                    <a:cubicBezTo>
                      <a:pt x="157" y="166"/>
                      <a:pt x="151" y="158"/>
                      <a:pt x="144" y="159"/>
                    </a:cubicBezTo>
                    <a:cubicBezTo>
                      <a:pt x="139" y="159"/>
                      <a:pt x="26" y="176"/>
                      <a:pt x="0" y="190"/>
                    </a:cubicBezTo>
                  </a:path>
                </a:pathLst>
              </a:custGeom>
              <a:noFill/>
              <a:ln w="9525">
                <a:solidFill>
                  <a:srgbClr val="FF0000"/>
                </a:solidFill>
                <a:round/>
                <a:headEnd/>
                <a:tailEnd type="triangle" w="med" len="med"/>
              </a:ln>
            </p:spPr>
            <p:txBody>
              <a:bodyPr wrap="none" anchor="ctr"/>
              <a:lstStyle/>
              <a:p>
                <a:endParaRPr lang="cs-CZ"/>
              </a:p>
            </p:txBody>
          </p:sp>
          <p:sp>
            <p:nvSpPr>
              <p:cNvPr id="91187" name="Text Box 23"/>
              <p:cNvSpPr txBox="1">
                <a:spLocks noChangeArrowheads="1"/>
              </p:cNvSpPr>
              <p:nvPr/>
            </p:nvSpPr>
            <p:spPr bwMode="auto">
              <a:xfrm>
                <a:off x="1703" y="1786"/>
                <a:ext cx="314" cy="291"/>
              </a:xfrm>
              <a:prstGeom prst="rect">
                <a:avLst/>
              </a:prstGeom>
              <a:noFill/>
              <a:ln w="9525">
                <a:noFill/>
                <a:miter lim="800000"/>
                <a:headEnd/>
                <a:tailEnd/>
              </a:ln>
            </p:spPr>
            <p:txBody>
              <a:bodyPr wrap="none">
                <a:spAutoFit/>
              </a:bodyPr>
              <a:lstStyle/>
              <a:p>
                <a:pPr algn="ctr" eaLnBrk="0" hangingPunct="0"/>
                <a:r>
                  <a:rPr lang="en-US">
                    <a:solidFill>
                      <a:srgbClr val="FF0000"/>
                    </a:solidFill>
                  </a:rPr>
                  <a:t>h</a:t>
                </a:r>
                <a:r>
                  <a:rPr lang="en-US">
                    <a:solidFill>
                      <a:srgbClr val="FF0000"/>
                    </a:solidFill>
                    <a:latin typeface="Symbol" pitchFamily="18" charset="2"/>
                  </a:rPr>
                  <a:t>ν</a:t>
                </a:r>
                <a:endParaRPr lang="en-US">
                  <a:solidFill>
                    <a:srgbClr val="FF0000"/>
                  </a:solidFill>
                </a:endParaRPr>
              </a:p>
            </p:txBody>
          </p:sp>
          <p:sp>
            <p:nvSpPr>
              <p:cNvPr id="91188" name="Text Box 24"/>
              <p:cNvSpPr txBox="1">
                <a:spLocks noChangeArrowheads="1"/>
              </p:cNvSpPr>
              <p:nvPr/>
            </p:nvSpPr>
            <p:spPr bwMode="auto">
              <a:xfrm>
                <a:off x="2464" y="1584"/>
                <a:ext cx="560" cy="250"/>
              </a:xfrm>
              <a:prstGeom prst="rect">
                <a:avLst/>
              </a:prstGeom>
              <a:noFill/>
              <a:ln w="9525">
                <a:noFill/>
                <a:miter lim="800000"/>
                <a:headEnd/>
                <a:tailEnd/>
              </a:ln>
            </p:spPr>
            <p:txBody>
              <a:bodyPr wrap="none">
                <a:spAutoFit/>
              </a:bodyPr>
              <a:lstStyle/>
              <a:p>
                <a:pPr algn="ctr" eaLnBrk="0" hangingPunct="0"/>
                <a:r>
                  <a:rPr lang="en-US" sz="2000">
                    <a:solidFill>
                      <a:srgbClr val="FF0000"/>
                    </a:solidFill>
                  </a:rPr>
                  <a:t>photon</a:t>
                </a:r>
              </a:p>
            </p:txBody>
          </p:sp>
        </p:grpSp>
        <p:sp>
          <p:nvSpPr>
            <p:cNvPr id="91185" name="Text Box 25"/>
            <p:cNvSpPr txBox="1">
              <a:spLocks noChangeArrowheads="1"/>
            </p:cNvSpPr>
            <p:nvPr/>
          </p:nvSpPr>
          <p:spPr bwMode="auto">
            <a:xfrm>
              <a:off x="461" y="908"/>
              <a:ext cx="228" cy="327"/>
            </a:xfrm>
            <a:prstGeom prst="rect">
              <a:avLst/>
            </a:prstGeom>
            <a:noFill/>
            <a:ln w="9525">
              <a:noFill/>
              <a:miter lim="800000"/>
              <a:headEnd/>
              <a:tailEnd/>
            </a:ln>
          </p:spPr>
          <p:txBody>
            <a:bodyPr wrap="none">
              <a:spAutoFit/>
            </a:bodyPr>
            <a:lstStyle/>
            <a:p>
              <a:pPr algn="ctr" eaLnBrk="0" hangingPunct="0"/>
              <a:r>
                <a:rPr lang="en-US" sz="2800"/>
                <a:t>2</a:t>
              </a:r>
            </a:p>
          </p:txBody>
        </p:sp>
      </p:grpSp>
      <p:sp>
        <p:nvSpPr>
          <p:cNvPr id="89114" name="Text Box 26"/>
          <p:cNvSpPr txBox="1">
            <a:spLocks noChangeArrowheads="1"/>
          </p:cNvSpPr>
          <p:nvPr/>
        </p:nvSpPr>
        <p:spPr bwMode="auto">
          <a:xfrm>
            <a:off x="2892425" y="1371600"/>
            <a:ext cx="5807075" cy="519113"/>
          </a:xfrm>
          <a:prstGeom prst="rect">
            <a:avLst/>
          </a:prstGeom>
          <a:noFill/>
          <a:ln w="9525">
            <a:noFill/>
            <a:miter lim="800000"/>
            <a:headEnd/>
            <a:tailEnd/>
          </a:ln>
        </p:spPr>
        <p:txBody>
          <a:bodyPr wrap="none">
            <a:spAutoFit/>
          </a:bodyPr>
          <a:lstStyle/>
          <a:p>
            <a:pPr algn="ctr" eaLnBrk="0" hangingPunct="0"/>
            <a:r>
              <a:rPr lang="en-US" sz="2800">
                <a:solidFill>
                  <a:schemeClr val="accent2"/>
                </a:solidFill>
              </a:rPr>
              <a:t>2-photon probability ~ (light intensity)</a:t>
            </a:r>
            <a:r>
              <a:rPr lang="en-US" sz="2800" baseline="30000">
                <a:solidFill>
                  <a:schemeClr val="accent2"/>
                </a:solidFill>
              </a:rPr>
              <a:t>2</a:t>
            </a:r>
            <a:endParaRPr lang="en-US" sz="2800">
              <a:solidFill>
                <a:schemeClr val="accent2"/>
              </a:solidFill>
            </a:endParaRPr>
          </a:p>
        </p:txBody>
      </p:sp>
      <p:grpSp>
        <p:nvGrpSpPr>
          <p:cNvPr id="6" name="Group 27"/>
          <p:cNvGrpSpPr>
            <a:grpSpLocks/>
          </p:cNvGrpSpPr>
          <p:nvPr/>
        </p:nvGrpSpPr>
        <p:grpSpPr bwMode="auto">
          <a:xfrm>
            <a:off x="915988" y="2794000"/>
            <a:ext cx="8340725" cy="4178300"/>
            <a:chOff x="577" y="1760"/>
            <a:chExt cx="5254" cy="2632"/>
          </a:xfrm>
        </p:grpSpPr>
        <p:sp>
          <p:nvSpPr>
            <p:cNvPr id="91157" name="Freeform 28"/>
            <p:cNvSpPr>
              <a:spLocks/>
            </p:cNvSpPr>
            <p:nvPr/>
          </p:nvSpPr>
          <p:spPr bwMode="auto">
            <a:xfrm>
              <a:off x="577" y="1760"/>
              <a:ext cx="5254" cy="2632"/>
            </a:xfrm>
            <a:custGeom>
              <a:avLst/>
              <a:gdLst>
                <a:gd name="T0" fmla="*/ 1 w 5254"/>
                <a:gd name="T1" fmla="*/ 2570 h 2632"/>
                <a:gd name="T2" fmla="*/ 37 w 5254"/>
                <a:gd name="T3" fmla="*/ 2178 h 2632"/>
                <a:gd name="T4" fmla="*/ 471 w 5254"/>
                <a:gd name="T5" fmla="*/ 1693 h 2632"/>
                <a:gd name="T6" fmla="*/ 718 w 5254"/>
                <a:gd name="T7" fmla="*/ 1306 h 2632"/>
                <a:gd name="T8" fmla="*/ 786 w 5254"/>
                <a:gd name="T9" fmla="*/ 1223 h 2632"/>
                <a:gd name="T10" fmla="*/ 930 w 5254"/>
                <a:gd name="T11" fmla="*/ 996 h 2632"/>
                <a:gd name="T12" fmla="*/ 1008 w 5254"/>
                <a:gd name="T13" fmla="*/ 929 h 2632"/>
                <a:gd name="T14" fmla="*/ 1250 w 5254"/>
                <a:gd name="T15" fmla="*/ 557 h 2632"/>
                <a:gd name="T16" fmla="*/ 1446 w 5254"/>
                <a:gd name="T17" fmla="*/ 490 h 2632"/>
                <a:gd name="T18" fmla="*/ 1802 w 5254"/>
                <a:gd name="T19" fmla="*/ 346 h 2632"/>
                <a:gd name="T20" fmla="*/ 1978 w 5254"/>
                <a:gd name="T21" fmla="*/ 330 h 2632"/>
                <a:gd name="T22" fmla="*/ 2060 w 5254"/>
                <a:gd name="T23" fmla="*/ 315 h 2632"/>
                <a:gd name="T24" fmla="*/ 2200 w 5254"/>
                <a:gd name="T25" fmla="*/ 217 h 2632"/>
                <a:gd name="T26" fmla="*/ 2417 w 5254"/>
                <a:gd name="T27" fmla="*/ 103 h 2632"/>
                <a:gd name="T28" fmla="*/ 2958 w 5254"/>
                <a:gd name="T29" fmla="*/ 0 h 2632"/>
                <a:gd name="T30" fmla="*/ 3531 w 5254"/>
                <a:gd name="T31" fmla="*/ 52 h 2632"/>
                <a:gd name="T32" fmla="*/ 3975 w 5254"/>
                <a:gd name="T33" fmla="*/ 62 h 2632"/>
                <a:gd name="T34" fmla="*/ 4285 w 5254"/>
                <a:gd name="T35" fmla="*/ 83 h 2632"/>
                <a:gd name="T36" fmla="*/ 4553 w 5254"/>
                <a:gd name="T37" fmla="*/ 366 h 2632"/>
                <a:gd name="T38" fmla="*/ 4476 w 5254"/>
                <a:gd name="T39" fmla="*/ 903 h 2632"/>
                <a:gd name="T40" fmla="*/ 4486 w 5254"/>
                <a:gd name="T41" fmla="*/ 1032 h 2632"/>
                <a:gd name="T42" fmla="*/ 5023 w 5254"/>
                <a:gd name="T43" fmla="*/ 1234 h 2632"/>
                <a:gd name="T44" fmla="*/ 5116 w 5254"/>
                <a:gd name="T45" fmla="*/ 1285 h 2632"/>
                <a:gd name="T46" fmla="*/ 5173 w 5254"/>
                <a:gd name="T47" fmla="*/ 1347 h 2632"/>
                <a:gd name="T48" fmla="*/ 5250 w 5254"/>
                <a:gd name="T49" fmla="*/ 1677 h 2632"/>
                <a:gd name="T50" fmla="*/ 5183 w 5254"/>
                <a:gd name="T51" fmla="*/ 1946 h 2632"/>
                <a:gd name="T52" fmla="*/ 5178 w 5254"/>
                <a:gd name="T53" fmla="*/ 2065 h 2632"/>
                <a:gd name="T54" fmla="*/ 5214 w 5254"/>
                <a:gd name="T55" fmla="*/ 2157 h 2632"/>
                <a:gd name="T56" fmla="*/ 5240 w 5254"/>
                <a:gd name="T57" fmla="*/ 2261 h 2632"/>
                <a:gd name="T58" fmla="*/ 5250 w 5254"/>
                <a:gd name="T59" fmla="*/ 2364 h 2632"/>
                <a:gd name="T60" fmla="*/ 5085 w 5254"/>
                <a:gd name="T61" fmla="*/ 2617 h 2632"/>
                <a:gd name="T62" fmla="*/ 5018 w 5254"/>
                <a:gd name="T63" fmla="*/ 2627 h 2632"/>
                <a:gd name="T64" fmla="*/ 4579 w 5254"/>
                <a:gd name="T65" fmla="*/ 2591 h 2632"/>
                <a:gd name="T66" fmla="*/ 3955 w 5254"/>
                <a:gd name="T67" fmla="*/ 2632 h 2632"/>
                <a:gd name="T68" fmla="*/ 2922 w 5254"/>
                <a:gd name="T69" fmla="*/ 2545 h 2632"/>
                <a:gd name="T70" fmla="*/ 600 w 5254"/>
                <a:gd name="T71" fmla="*/ 2570 h 2632"/>
                <a:gd name="T72" fmla="*/ 27 w 5254"/>
                <a:gd name="T73" fmla="*/ 2581 h 2632"/>
                <a:gd name="T74" fmla="*/ 1 w 5254"/>
                <a:gd name="T75" fmla="*/ 2570 h 26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54"/>
                <a:gd name="T115" fmla="*/ 0 h 2632"/>
                <a:gd name="T116" fmla="*/ 5254 w 5254"/>
                <a:gd name="T117" fmla="*/ 2632 h 26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54" h="2632">
                  <a:moveTo>
                    <a:pt x="1" y="2570"/>
                  </a:moveTo>
                  <a:cubicBezTo>
                    <a:pt x="19" y="2440"/>
                    <a:pt x="7" y="2305"/>
                    <a:pt x="37" y="2178"/>
                  </a:cubicBezTo>
                  <a:cubicBezTo>
                    <a:pt x="91" y="1938"/>
                    <a:pt x="341" y="1872"/>
                    <a:pt x="471" y="1693"/>
                  </a:cubicBezTo>
                  <a:cubicBezTo>
                    <a:pt x="560" y="1568"/>
                    <a:pt x="621" y="1424"/>
                    <a:pt x="718" y="1306"/>
                  </a:cubicBezTo>
                  <a:cubicBezTo>
                    <a:pt x="740" y="1278"/>
                    <a:pt x="766" y="1252"/>
                    <a:pt x="786" y="1223"/>
                  </a:cubicBezTo>
                  <a:cubicBezTo>
                    <a:pt x="828" y="1158"/>
                    <a:pt x="872" y="1057"/>
                    <a:pt x="930" y="996"/>
                  </a:cubicBezTo>
                  <a:cubicBezTo>
                    <a:pt x="953" y="970"/>
                    <a:pt x="984" y="953"/>
                    <a:pt x="1008" y="929"/>
                  </a:cubicBezTo>
                  <a:cubicBezTo>
                    <a:pt x="1113" y="819"/>
                    <a:pt x="1148" y="666"/>
                    <a:pt x="1250" y="557"/>
                  </a:cubicBezTo>
                  <a:cubicBezTo>
                    <a:pt x="1289" y="514"/>
                    <a:pt x="1391" y="496"/>
                    <a:pt x="1446" y="490"/>
                  </a:cubicBezTo>
                  <a:cubicBezTo>
                    <a:pt x="1550" y="417"/>
                    <a:pt x="1674" y="363"/>
                    <a:pt x="1802" y="346"/>
                  </a:cubicBezTo>
                  <a:cubicBezTo>
                    <a:pt x="1854" y="329"/>
                    <a:pt x="1923" y="333"/>
                    <a:pt x="1978" y="330"/>
                  </a:cubicBezTo>
                  <a:cubicBezTo>
                    <a:pt x="2005" y="325"/>
                    <a:pt x="2034" y="326"/>
                    <a:pt x="2060" y="315"/>
                  </a:cubicBezTo>
                  <a:cubicBezTo>
                    <a:pt x="2241" y="230"/>
                    <a:pt x="2106" y="269"/>
                    <a:pt x="2200" y="217"/>
                  </a:cubicBezTo>
                  <a:cubicBezTo>
                    <a:pt x="2311" y="154"/>
                    <a:pt x="2318" y="145"/>
                    <a:pt x="2417" y="103"/>
                  </a:cubicBezTo>
                  <a:cubicBezTo>
                    <a:pt x="2587" y="29"/>
                    <a:pt x="2772" y="10"/>
                    <a:pt x="2958" y="0"/>
                  </a:cubicBezTo>
                  <a:cubicBezTo>
                    <a:pt x="3151" y="6"/>
                    <a:pt x="3338" y="43"/>
                    <a:pt x="3531" y="52"/>
                  </a:cubicBezTo>
                  <a:cubicBezTo>
                    <a:pt x="3678" y="58"/>
                    <a:pt x="3827" y="58"/>
                    <a:pt x="3975" y="62"/>
                  </a:cubicBezTo>
                  <a:cubicBezTo>
                    <a:pt x="4171" y="76"/>
                    <a:pt x="4068" y="68"/>
                    <a:pt x="4285" y="83"/>
                  </a:cubicBezTo>
                  <a:cubicBezTo>
                    <a:pt x="4404" y="162"/>
                    <a:pt x="4474" y="245"/>
                    <a:pt x="4553" y="366"/>
                  </a:cubicBezTo>
                  <a:cubicBezTo>
                    <a:pt x="4606" y="578"/>
                    <a:pt x="4530" y="705"/>
                    <a:pt x="4476" y="903"/>
                  </a:cubicBezTo>
                  <a:cubicBezTo>
                    <a:pt x="4474" y="933"/>
                    <a:pt x="4460" y="999"/>
                    <a:pt x="4486" y="1032"/>
                  </a:cubicBezTo>
                  <a:cubicBezTo>
                    <a:pt x="4612" y="1190"/>
                    <a:pt x="4841" y="1192"/>
                    <a:pt x="5023" y="1234"/>
                  </a:cubicBezTo>
                  <a:cubicBezTo>
                    <a:pt x="5057" y="1256"/>
                    <a:pt x="5075" y="1272"/>
                    <a:pt x="5116" y="1285"/>
                  </a:cubicBezTo>
                  <a:cubicBezTo>
                    <a:pt x="5123" y="1310"/>
                    <a:pt x="5154" y="1328"/>
                    <a:pt x="5173" y="1347"/>
                  </a:cubicBezTo>
                  <a:cubicBezTo>
                    <a:pt x="5211" y="1455"/>
                    <a:pt x="5233" y="1563"/>
                    <a:pt x="5250" y="1677"/>
                  </a:cubicBezTo>
                  <a:cubicBezTo>
                    <a:pt x="5236" y="1771"/>
                    <a:pt x="5202" y="1853"/>
                    <a:pt x="5183" y="1946"/>
                  </a:cubicBezTo>
                  <a:cubicBezTo>
                    <a:pt x="5181" y="1985"/>
                    <a:pt x="5172" y="2025"/>
                    <a:pt x="5178" y="2065"/>
                  </a:cubicBezTo>
                  <a:cubicBezTo>
                    <a:pt x="5182" y="2097"/>
                    <a:pt x="5204" y="2125"/>
                    <a:pt x="5214" y="2157"/>
                  </a:cubicBezTo>
                  <a:cubicBezTo>
                    <a:pt x="5224" y="2191"/>
                    <a:pt x="5231" y="2226"/>
                    <a:pt x="5240" y="2261"/>
                  </a:cubicBezTo>
                  <a:cubicBezTo>
                    <a:pt x="5243" y="2295"/>
                    <a:pt x="5254" y="2329"/>
                    <a:pt x="5250" y="2364"/>
                  </a:cubicBezTo>
                  <a:cubicBezTo>
                    <a:pt x="5239" y="2441"/>
                    <a:pt x="5175" y="2586"/>
                    <a:pt x="5085" y="2617"/>
                  </a:cubicBezTo>
                  <a:cubicBezTo>
                    <a:pt x="5063" y="2624"/>
                    <a:pt x="5040" y="2623"/>
                    <a:pt x="5018" y="2627"/>
                  </a:cubicBezTo>
                  <a:cubicBezTo>
                    <a:pt x="4869" y="2619"/>
                    <a:pt x="4726" y="2604"/>
                    <a:pt x="4579" y="2591"/>
                  </a:cubicBezTo>
                  <a:cubicBezTo>
                    <a:pt x="4369" y="2604"/>
                    <a:pt x="4164" y="2627"/>
                    <a:pt x="3955" y="2632"/>
                  </a:cubicBezTo>
                  <a:cubicBezTo>
                    <a:pt x="3610" y="2609"/>
                    <a:pt x="3266" y="2556"/>
                    <a:pt x="2922" y="2545"/>
                  </a:cubicBezTo>
                  <a:cubicBezTo>
                    <a:pt x="2118" y="2567"/>
                    <a:pt x="1455" y="2572"/>
                    <a:pt x="600" y="2570"/>
                  </a:cubicBezTo>
                  <a:cubicBezTo>
                    <a:pt x="408" y="2563"/>
                    <a:pt x="218" y="2572"/>
                    <a:pt x="27" y="2581"/>
                  </a:cubicBezTo>
                  <a:cubicBezTo>
                    <a:pt x="0" y="2587"/>
                    <a:pt x="8" y="2592"/>
                    <a:pt x="1" y="2570"/>
                  </a:cubicBezTo>
                  <a:close/>
                </a:path>
              </a:pathLst>
            </a:custGeom>
            <a:solidFill>
              <a:srgbClr val="FFFFCC"/>
            </a:solidFill>
            <a:ln w="9525">
              <a:solidFill>
                <a:schemeClr val="bg2"/>
              </a:solidFill>
              <a:round/>
              <a:headEnd/>
              <a:tailEnd/>
            </a:ln>
          </p:spPr>
          <p:txBody>
            <a:bodyPr wrap="none" anchor="ctr"/>
            <a:lstStyle/>
            <a:p>
              <a:endParaRPr lang="cs-CZ"/>
            </a:p>
          </p:txBody>
        </p:sp>
        <p:sp>
          <p:nvSpPr>
            <p:cNvPr id="91158" name="Rectangle 29"/>
            <p:cNvSpPr>
              <a:spLocks noChangeArrowheads="1"/>
            </p:cNvSpPr>
            <p:nvPr/>
          </p:nvSpPr>
          <p:spPr bwMode="auto">
            <a:xfrm>
              <a:off x="1968" y="3264"/>
              <a:ext cx="1776" cy="816"/>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91159" name="Freeform 30"/>
            <p:cNvSpPr>
              <a:spLocks/>
            </p:cNvSpPr>
            <p:nvPr/>
          </p:nvSpPr>
          <p:spPr bwMode="auto">
            <a:xfrm>
              <a:off x="2724" y="3535"/>
              <a:ext cx="1068" cy="257"/>
            </a:xfrm>
            <a:custGeom>
              <a:avLst/>
              <a:gdLst>
                <a:gd name="T0" fmla="*/ 54 w 1068"/>
                <a:gd name="T1" fmla="*/ 15 h 283"/>
                <a:gd name="T2" fmla="*/ 245 w 1068"/>
                <a:gd name="T3" fmla="*/ 5 h 283"/>
                <a:gd name="T4" fmla="*/ 447 w 1068"/>
                <a:gd name="T5" fmla="*/ 40 h 283"/>
                <a:gd name="T6" fmla="*/ 746 w 1068"/>
                <a:gd name="T7" fmla="*/ 38 h 283"/>
                <a:gd name="T8" fmla="*/ 906 w 1068"/>
                <a:gd name="T9" fmla="*/ 67 h 283"/>
                <a:gd name="T10" fmla="*/ 1030 w 1068"/>
                <a:gd name="T11" fmla="*/ 55 h 283"/>
                <a:gd name="T12" fmla="*/ 1025 w 1068"/>
                <a:gd name="T13" fmla="*/ 137 h 283"/>
                <a:gd name="T14" fmla="*/ 756 w 1068"/>
                <a:gd name="T15" fmla="*/ 131 h 283"/>
                <a:gd name="T16" fmla="*/ 607 w 1068"/>
                <a:gd name="T17" fmla="*/ 137 h 283"/>
                <a:gd name="T18" fmla="*/ 395 w 1068"/>
                <a:gd name="T19" fmla="*/ 128 h 283"/>
                <a:gd name="T20" fmla="*/ 235 w 1068"/>
                <a:gd name="T21" fmla="*/ 137 h 283"/>
                <a:gd name="T22" fmla="*/ 70 w 1068"/>
                <a:gd name="T23" fmla="*/ 122 h 283"/>
                <a:gd name="T24" fmla="*/ 54 w 1068"/>
                <a:gd name="T25" fmla="*/ 15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8"/>
                <a:gd name="T40" fmla="*/ 0 h 283"/>
                <a:gd name="T41" fmla="*/ 1068 w 1068"/>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8" h="283">
                  <a:moveTo>
                    <a:pt x="54" y="27"/>
                  </a:moveTo>
                  <a:cubicBezTo>
                    <a:pt x="71" y="24"/>
                    <a:pt x="215" y="0"/>
                    <a:pt x="245" y="6"/>
                  </a:cubicBezTo>
                  <a:cubicBezTo>
                    <a:pt x="314" y="19"/>
                    <a:pt x="379" y="52"/>
                    <a:pt x="447" y="73"/>
                  </a:cubicBezTo>
                  <a:cubicBezTo>
                    <a:pt x="553" y="67"/>
                    <a:pt x="637" y="59"/>
                    <a:pt x="746" y="68"/>
                  </a:cubicBezTo>
                  <a:cubicBezTo>
                    <a:pt x="801" y="85"/>
                    <a:pt x="849" y="113"/>
                    <a:pt x="906" y="120"/>
                  </a:cubicBezTo>
                  <a:cubicBezTo>
                    <a:pt x="947" y="114"/>
                    <a:pt x="989" y="108"/>
                    <a:pt x="1030" y="99"/>
                  </a:cubicBezTo>
                  <a:cubicBezTo>
                    <a:pt x="1028" y="147"/>
                    <a:pt x="1068" y="222"/>
                    <a:pt x="1025" y="244"/>
                  </a:cubicBezTo>
                  <a:cubicBezTo>
                    <a:pt x="944" y="283"/>
                    <a:pt x="845" y="233"/>
                    <a:pt x="756" y="233"/>
                  </a:cubicBezTo>
                  <a:cubicBezTo>
                    <a:pt x="706" y="233"/>
                    <a:pt x="656" y="240"/>
                    <a:pt x="607" y="244"/>
                  </a:cubicBezTo>
                  <a:cubicBezTo>
                    <a:pt x="536" y="266"/>
                    <a:pt x="466" y="239"/>
                    <a:pt x="395" y="228"/>
                  </a:cubicBezTo>
                  <a:cubicBezTo>
                    <a:pt x="339" y="231"/>
                    <a:pt x="289" y="234"/>
                    <a:pt x="235" y="244"/>
                  </a:cubicBezTo>
                  <a:cubicBezTo>
                    <a:pt x="0" y="226"/>
                    <a:pt x="143" y="254"/>
                    <a:pt x="70" y="218"/>
                  </a:cubicBezTo>
                  <a:lnTo>
                    <a:pt x="54" y="27"/>
                  </a:lnTo>
                  <a:close/>
                </a:path>
              </a:pathLst>
            </a:custGeom>
            <a:solidFill>
              <a:schemeClr val="bg2"/>
            </a:solidFill>
            <a:ln w="9525">
              <a:solidFill>
                <a:schemeClr val="tx1"/>
              </a:solidFill>
              <a:round/>
              <a:headEnd/>
              <a:tailEnd/>
            </a:ln>
          </p:spPr>
          <p:txBody>
            <a:bodyPr wrap="none" anchor="ctr"/>
            <a:lstStyle/>
            <a:p>
              <a:endParaRPr lang="cs-CZ"/>
            </a:p>
          </p:txBody>
        </p:sp>
        <p:sp>
          <p:nvSpPr>
            <p:cNvPr id="91160" name="Line 31"/>
            <p:cNvSpPr>
              <a:spLocks noChangeShapeType="1"/>
            </p:cNvSpPr>
            <p:nvPr/>
          </p:nvSpPr>
          <p:spPr bwMode="auto">
            <a:xfrm>
              <a:off x="3552" y="2784"/>
              <a:ext cx="288" cy="0"/>
            </a:xfrm>
            <a:prstGeom prst="line">
              <a:avLst/>
            </a:prstGeom>
            <a:noFill/>
            <a:ln w="9525">
              <a:solidFill>
                <a:schemeClr val="accent2"/>
              </a:solidFill>
              <a:round/>
              <a:headEnd/>
              <a:tailEnd/>
            </a:ln>
          </p:spPr>
          <p:txBody>
            <a:bodyPr wrap="none" anchor="ctr"/>
            <a:lstStyle/>
            <a:p>
              <a:endParaRPr lang="cs-CZ"/>
            </a:p>
          </p:txBody>
        </p:sp>
        <p:sp>
          <p:nvSpPr>
            <p:cNvPr id="91161" name="Line 32"/>
            <p:cNvSpPr>
              <a:spLocks noChangeShapeType="1"/>
            </p:cNvSpPr>
            <p:nvPr/>
          </p:nvSpPr>
          <p:spPr bwMode="auto">
            <a:xfrm>
              <a:off x="3628" y="2809"/>
              <a:ext cx="288" cy="0"/>
            </a:xfrm>
            <a:prstGeom prst="line">
              <a:avLst/>
            </a:prstGeom>
            <a:noFill/>
            <a:ln w="9525">
              <a:solidFill>
                <a:schemeClr val="accent2"/>
              </a:solidFill>
              <a:round/>
              <a:headEnd/>
              <a:tailEnd/>
            </a:ln>
          </p:spPr>
          <p:txBody>
            <a:bodyPr wrap="none" anchor="ctr"/>
            <a:lstStyle/>
            <a:p>
              <a:endParaRPr lang="cs-CZ"/>
            </a:p>
          </p:txBody>
        </p:sp>
        <p:sp>
          <p:nvSpPr>
            <p:cNvPr id="91162" name="Line 33"/>
            <p:cNvSpPr>
              <a:spLocks noChangeShapeType="1"/>
            </p:cNvSpPr>
            <p:nvPr/>
          </p:nvSpPr>
          <p:spPr bwMode="auto">
            <a:xfrm>
              <a:off x="3633" y="2842"/>
              <a:ext cx="288" cy="0"/>
            </a:xfrm>
            <a:prstGeom prst="line">
              <a:avLst/>
            </a:prstGeom>
            <a:noFill/>
            <a:ln w="9525">
              <a:solidFill>
                <a:schemeClr val="accent2"/>
              </a:solidFill>
              <a:round/>
              <a:headEnd/>
              <a:tailEnd/>
            </a:ln>
          </p:spPr>
          <p:txBody>
            <a:bodyPr wrap="none" anchor="ctr"/>
            <a:lstStyle/>
            <a:p>
              <a:endParaRPr lang="cs-CZ"/>
            </a:p>
          </p:txBody>
        </p:sp>
        <p:sp>
          <p:nvSpPr>
            <p:cNvPr id="91163" name="Line 34"/>
            <p:cNvSpPr>
              <a:spLocks noChangeShapeType="1"/>
            </p:cNvSpPr>
            <p:nvPr/>
          </p:nvSpPr>
          <p:spPr bwMode="auto">
            <a:xfrm>
              <a:off x="3600" y="2880"/>
              <a:ext cx="288" cy="0"/>
            </a:xfrm>
            <a:prstGeom prst="line">
              <a:avLst/>
            </a:prstGeom>
            <a:noFill/>
            <a:ln w="9525">
              <a:solidFill>
                <a:schemeClr val="accent2"/>
              </a:solidFill>
              <a:round/>
              <a:headEnd/>
              <a:tailEnd/>
            </a:ln>
          </p:spPr>
          <p:txBody>
            <a:bodyPr wrap="none" anchor="ctr"/>
            <a:lstStyle/>
            <a:p>
              <a:endParaRPr lang="cs-CZ"/>
            </a:p>
          </p:txBody>
        </p:sp>
        <p:sp>
          <p:nvSpPr>
            <p:cNvPr id="91164" name="Line 35"/>
            <p:cNvSpPr>
              <a:spLocks noChangeShapeType="1"/>
            </p:cNvSpPr>
            <p:nvPr/>
          </p:nvSpPr>
          <p:spPr bwMode="auto">
            <a:xfrm>
              <a:off x="2208" y="2256"/>
              <a:ext cx="0" cy="480"/>
            </a:xfrm>
            <a:prstGeom prst="line">
              <a:avLst/>
            </a:prstGeom>
            <a:noFill/>
            <a:ln w="9525">
              <a:solidFill>
                <a:srgbClr val="FF0000"/>
              </a:solidFill>
              <a:round/>
              <a:headEnd/>
              <a:tailEnd type="triangle" w="med" len="med"/>
            </a:ln>
          </p:spPr>
          <p:txBody>
            <a:bodyPr wrap="none" anchor="ctr"/>
            <a:lstStyle/>
            <a:p>
              <a:endParaRPr lang="cs-CZ"/>
            </a:p>
          </p:txBody>
        </p:sp>
        <p:sp>
          <p:nvSpPr>
            <p:cNvPr id="91165" name="Line 36"/>
            <p:cNvSpPr>
              <a:spLocks noChangeShapeType="1"/>
            </p:cNvSpPr>
            <p:nvPr/>
          </p:nvSpPr>
          <p:spPr bwMode="auto">
            <a:xfrm>
              <a:off x="2400" y="2256"/>
              <a:ext cx="0" cy="480"/>
            </a:xfrm>
            <a:prstGeom prst="line">
              <a:avLst/>
            </a:prstGeom>
            <a:noFill/>
            <a:ln w="9525">
              <a:solidFill>
                <a:srgbClr val="FF0000"/>
              </a:solidFill>
              <a:round/>
              <a:headEnd/>
              <a:tailEnd type="triangle" w="med" len="med"/>
            </a:ln>
          </p:spPr>
          <p:txBody>
            <a:bodyPr wrap="none" anchor="ctr"/>
            <a:lstStyle/>
            <a:p>
              <a:endParaRPr lang="cs-CZ"/>
            </a:p>
          </p:txBody>
        </p:sp>
        <p:sp>
          <p:nvSpPr>
            <p:cNvPr id="91166" name="Line 37"/>
            <p:cNvSpPr>
              <a:spLocks noChangeShapeType="1"/>
            </p:cNvSpPr>
            <p:nvPr/>
          </p:nvSpPr>
          <p:spPr bwMode="auto">
            <a:xfrm>
              <a:off x="2592" y="2256"/>
              <a:ext cx="0" cy="480"/>
            </a:xfrm>
            <a:prstGeom prst="line">
              <a:avLst/>
            </a:prstGeom>
            <a:noFill/>
            <a:ln w="9525">
              <a:solidFill>
                <a:srgbClr val="FF0000"/>
              </a:solidFill>
              <a:round/>
              <a:headEnd/>
              <a:tailEnd type="triangle" w="med" len="med"/>
            </a:ln>
          </p:spPr>
          <p:txBody>
            <a:bodyPr wrap="none" anchor="ctr"/>
            <a:lstStyle/>
            <a:p>
              <a:endParaRPr lang="cs-CZ"/>
            </a:p>
          </p:txBody>
        </p:sp>
        <p:sp>
          <p:nvSpPr>
            <p:cNvPr id="91167" name="Line 38"/>
            <p:cNvSpPr>
              <a:spLocks noChangeShapeType="1"/>
            </p:cNvSpPr>
            <p:nvPr/>
          </p:nvSpPr>
          <p:spPr bwMode="auto">
            <a:xfrm>
              <a:off x="2784" y="2256"/>
              <a:ext cx="0" cy="480"/>
            </a:xfrm>
            <a:prstGeom prst="line">
              <a:avLst/>
            </a:prstGeom>
            <a:noFill/>
            <a:ln w="9525">
              <a:solidFill>
                <a:srgbClr val="FF0000"/>
              </a:solidFill>
              <a:round/>
              <a:headEnd/>
              <a:tailEnd type="triangle" w="med" len="med"/>
            </a:ln>
          </p:spPr>
          <p:txBody>
            <a:bodyPr wrap="none" anchor="ctr"/>
            <a:lstStyle/>
            <a:p>
              <a:endParaRPr lang="cs-CZ"/>
            </a:p>
          </p:txBody>
        </p:sp>
        <p:sp>
          <p:nvSpPr>
            <p:cNvPr id="91168" name="Line 39"/>
            <p:cNvSpPr>
              <a:spLocks noChangeShapeType="1"/>
            </p:cNvSpPr>
            <p:nvPr/>
          </p:nvSpPr>
          <p:spPr bwMode="auto">
            <a:xfrm>
              <a:off x="2976" y="2256"/>
              <a:ext cx="0" cy="480"/>
            </a:xfrm>
            <a:prstGeom prst="line">
              <a:avLst/>
            </a:prstGeom>
            <a:noFill/>
            <a:ln w="9525">
              <a:solidFill>
                <a:srgbClr val="FF0000"/>
              </a:solidFill>
              <a:round/>
              <a:headEnd/>
              <a:tailEnd type="triangle" w="med" len="med"/>
            </a:ln>
          </p:spPr>
          <p:txBody>
            <a:bodyPr wrap="none" anchor="ctr"/>
            <a:lstStyle/>
            <a:p>
              <a:endParaRPr lang="cs-CZ"/>
            </a:p>
          </p:txBody>
        </p:sp>
        <p:sp>
          <p:nvSpPr>
            <p:cNvPr id="91169" name="Line 40"/>
            <p:cNvSpPr>
              <a:spLocks noChangeShapeType="1"/>
            </p:cNvSpPr>
            <p:nvPr/>
          </p:nvSpPr>
          <p:spPr bwMode="auto">
            <a:xfrm>
              <a:off x="3168" y="2256"/>
              <a:ext cx="0" cy="480"/>
            </a:xfrm>
            <a:prstGeom prst="line">
              <a:avLst/>
            </a:prstGeom>
            <a:noFill/>
            <a:ln w="9525">
              <a:solidFill>
                <a:srgbClr val="FF0000"/>
              </a:solidFill>
              <a:round/>
              <a:headEnd/>
              <a:tailEnd type="triangle" w="med" len="med"/>
            </a:ln>
          </p:spPr>
          <p:txBody>
            <a:bodyPr wrap="none" anchor="ctr"/>
            <a:lstStyle/>
            <a:p>
              <a:endParaRPr lang="cs-CZ"/>
            </a:p>
          </p:txBody>
        </p:sp>
        <p:sp>
          <p:nvSpPr>
            <p:cNvPr id="91170" name="Line 41"/>
            <p:cNvSpPr>
              <a:spLocks noChangeShapeType="1"/>
            </p:cNvSpPr>
            <p:nvPr/>
          </p:nvSpPr>
          <p:spPr bwMode="auto">
            <a:xfrm>
              <a:off x="3360" y="2256"/>
              <a:ext cx="0" cy="480"/>
            </a:xfrm>
            <a:prstGeom prst="line">
              <a:avLst/>
            </a:prstGeom>
            <a:noFill/>
            <a:ln w="9525">
              <a:solidFill>
                <a:srgbClr val="FF0000"/>
              </a:solidFill>
              <a:round/>
              <a:headEnd/>
              <a:tailEnd type="triangle" w="med" len="med"/>
            </a:ln>
          </p:spPr>
          <p:txBody>
            <a:bodyPr wrap="none" anchor="ctr"/>
            <a:lstStyle/>
            <a:p>
              <a:endParaRPr lang="cs-CZ"/>
            </a:p>
          </p:txBody>
        </p:sp>
        <p:sp>
          <p:nvSpPr>
            <p:cNvPr id="91171" name="Text Box 42"/>
            <p:cNvSpPr txBox="1">
              <a:spLocks noChangeArrowheads="1"/>
            </p:cNvSpPr>
            <p:nvPr/>
          </p:nvSpPr>
          <p:spPr bwMode="auto">
            <a:xfrm>
              <a:off x="1691" y="2688"/>
              <a:ext cx="373" cy="250"/>
            </a:xfrm>
            <a:prstGeom prst="rect">
              <a:avLst/>
            </a:prstGeom>
            <a:noFill/>
            <a:ln w="9525">
              <a:noFill/>
              <a:miter lim="800000"/>
              <a:headEnd/>
              <a:tailEnd/>
            </a:ln>
          </p:spPr>
          <p:txBody>
            <a:bodyPr wrap="none">
              <a:spAutoFit/>
            </a:bodyPr>
            <a:lstStyle/>
            <a:p>
              <a:pPr algn="ctr" eaLnBrk="0" hangingPunct="0"/>
              <a:r>
                <a:rPr lang="en-US" sz="2000">
                  <a:solidFill>
                    <a:schemeClr val="accent2"/>
                  </a:solidFill>
                </a:rPr>
                <a:t>lens</a:t>
              </a:r>
            </a:p>
          </p:txBody>
        </p:sp>
        <p:sp>
          <p:nvSpPr>
            <p:cNvPr id="91172" name="Oval 43"/>
            <p:cNvSpPr>
              <a:spLocks noChangeArrowheads="1"/>
            </p:cNvSpPr>
            <p:nvPr/>
          </p:nvSpPr>
          <p:spPr bwMode="auto">
            <a:xfrm>
              <a:off x="2688" y="3552"/>
              <a:ext cx="192" cy="192"/>
            </a:xfrm>
            <a:prstGeom prst="ellipse">
              <a:avLst/>
            </a:prstGeom>
            <a:solidFill>
              <a:schemeClr val="tx1"/>
            </a:solidFill>
            <a:ln w="9525">
              <a:solidFill>
                <a:schemeClr val="tx1"/>
              </a:solidFill>
              <a:round/>
              <a:headEnd/>
              <a:tailEnd/>
            </a:ln>
          </p:spPr>
          <p:txBody>
            <a:bodyPr wrap="none" anchor="ctr"/>
            <a:lstStyle/>
            <a:p>
              <a:pPr algn="ctr" eaLnBrk="0" hangingPunct="0"/>
              <a:endParaRPr lang="cs-CZ">
                <a:solidFill>
                  <a:schemeClr val="tx2"/>
                </a:solidFill>
              </a:endParaRPr>
            </a:p>
          </p:txBody>
        </p:sp>
        <p:sp>
          <p:nvSpPr>
            <p:cNvPr id="91173" name="Line 44"/>
            <p:cNvSpPr>
              <a:spLocks noChangeShapeType="1"/>
            </p:cNvSpPr>
            <p:nvPr/>
          </p:nvSpPr>
          <p:spPr bwMode="auto">
            <a:xfrm flipV="1">
              <a:off x="1824" y="3677"/>
              <a:ext cx="864" cy="144"/>
            </a:xfrm>
            <a:prstGeom prst="line">
              <a:avLst/>
            </a:prstGeom>
            <a:noFill/>
            <a:ln w="9525">
              <a:solidFill>
                <a:schemeClr val="tx1"/>
              </a:solidFill>
              <a:round/>
              <a:headEnd/>
              <a:tailEnd type="triangle" w="med" len="med"/>
            </a:ln>
          </p:spPr>
          <p:txBody>
            <a:bodyPr wrap="none" anchor="ctr"/>
            <a:lstStyle/>
            <a:p>
              <a:endParaRPr lang="cs-CZ"/>
            </a:p>
          </p:txBody>
        </p:sp>
        <p:sp>
          <p:nvSpPr>
            <p:cNvPr id="91174" name="Text Box 45"/>
            <p:cNvSpPr txBox="1">
              <a:spLocks noChangeArrowheads="1"/>
            </p:cNvSpPr>
            <p:nvPr/>
          </p:nvSpPr>
          <p:spPr bwMode="auto">
            <a:xfrm>
              <a:off x="881" y="3724"/>
              <a:ext cx="980" cy="366"/>
            </a:xfrm>
            <a:prstGeom prst="rect">
              <a:avLst/>
            </a:prstGeom>
            <a:noFill/>
            <a:ln w="9525">
              <a:noFill/>
              <a:miter lim="800000"/>
              <a:headEnd/>
              <a:tailEnd/>
            </a:ln>
          </p:spPr>
          <p:txBody>
            <a:bodyPr wrap="none">
              <a:spAutoFit/>
            </a:bodyPr>
            <a:lstStyle/>
            <a:p>
              <a:pPr algn="ctr" eaLnBrk="0" hangingPunct="0"/>
              <a:r>
                <a:rPr lang="en-US" sz="1600"/>
                <a:t>some chemistry</a:t>
              </a:r>
            </a:p>
            <a:p>
              <a:pPr algn="ctr" eaLnBrk="0" hangingPunct="0"/>
              <a:r>
                <a:rPr lang="en-US" sz="1600"/>
                <a:t>(polymerization)</a:t>
              </a:r>
            </a:p>
          </p:txBody>
        </p:sp>
        <p:sp>
          <p:nvSpPr>
            <p:cNvPr id="91175" name="Oval 46"/>
            <p:cNvSpPr>
              <a:spLocks noChangeArrowheads="1"/>
            </p:cNvSpPr>
            <p:nvPr/>
          </p:nvSpPr>
          <p:spPr bwMode="auto">
            <a:xfrm>
              <a:off x="2064" y="2784"/>
              <a:ext cx="1536" cy="96"/>
            </a:xfrm>
            <a:prstGeom prst="ellipse">
              <a:avLst/>
            </a:prstGeom>
            <a:solidFill>
              <a:schemeClr val="hlink"/>
            </a:solidFill>
            <a:ln w="9525">
              <a:solidFill>
                <a:schemeClr val="accent2"/>
              </a:solidFill>
              <a:round/>
              <a:headEnd/>
              <a:tailEnd/>
            </a:ln>
          </p:spPr>
          <p:txBody>
            <a:bodyPr wrap="none" anchor="ctr"/>
            <a:lstStyle/>
            <a:p>
              <a:pPr algn="ctr" eaLnBrk="0" hangingPunct="0"/>
              <a:endParaRPr lang="cs-CZ"/>
            </a:p>
          </p:txBody>
        </p:sp>
        <p:sp>
          <p:nvSpPr>
            <p:cNvPr id="91176" name="Line 47"/>
            <p:cNvSpPr>
              <a:spLocks noChangeShapeType="1"/>
            </p:cNvSpPr>
            <p:nvPr/>
          </p:nvSpPr>
          <p:spPr bwMode="auto">
            <a:xfrm>
              <a:off x="2208" y="2880"/>
              <a:ext cx="576" cy="768"/>
            </a:xfrm>
            <a:prstGeom prst="line">
              <a:avLst/>
            </a:prstGeom>
            <a:noFill/>
            <a:ln w="9525">
              <a:solidFill>
                <a:srgbClr val="FF0000"/>
              </a:solidFill>
              <a:round/>
              <a:headEnd/>
              <a:tailEnd type="triangle" w="med" len="med"/>
            </a:ln>
          </p:spPr>
          <p:txBody>
            <a:bodyPr wrap="none" anchor="ctr"/>
            <a:lstStyle/>
            <a:p>
              <a:endParaRPr lang="cs-CZ"/>
            </a:p>
          </p:txBody>
        </p:sp>
        <p:sp>
          <p:nvSpPr>
            <p:cNvPr id="91177" name="Line 48"/>
            <p:cNvSpPr>
              <a:spLocks noChangeShapeType="1"/>
            </p:cNvSpPr>
            <p:nvPr/>
          </p:nvSpPr>
          <p:spPr bwMode="auto">
            <a:xfrm>
              <a:off x="2400" y="2880"/>
              <a:ext cx="336" cy="672"/>
            </a:xfrm>
            <a:prstGeom prst="line">
              <a:avLst/>
            </a:prstGeom>
            <a:noFill/>
            <a:ln w="9525">
              <a:solidFill>
                <a:srgbClr val="FF0000"/>
              </a:solidFill>
              <a:round/>
              <a:headEnd/>
              <a:tailEnd type="triangle" w="med" len="med"/>
            </a:ln>
          </p:spPr>
          <p:txBody>
            <a:bodyPr wrap="none" anchor="ctr"/>
            <a:lstStyle/>
            <a:p>
              <a:endParaRPr lang="cs-CZ"/>
            </a:p>
          </p:txBody>
        </p:sp>
        <p:sp>
          <p:nvSpPr>
            <p:cNvPr id="91178" name="Line 49"/>
            <p:cNvSpPr>
              <a:spLocks noChangeShapeType="1"/>
            </p:cNvSpPr>
            <p:nvPr/>
          </p:nvSpPr>
          <p:spPr bwMode="auto">
            <a:xfrm>
              <a:off x="2592" y="2928"/>
              <a:ext cx="144" cy="528"/>
            </a:xfrm>
            <a:prstGeom prst="line">
              <a:avLst/>
            </a:prstGeom>
            <a:noFill/>
            <a:ln w="9525">
              <a:solidFill>
                <a:srgbClr val="FF0000"/>
              </a:solidFill>
              <a:round/>
              <a:headEnd/>
              <a:tailEnd type="triangle" w="med" len="med"/>
            </a:ln>
          </p:spPr>
          <p:txBody>
            <a:bodyPr wrap="none" anchor="ctr"/>
            <a:lstStyle/>
            <a:p>
              <a:endParaRPr lang="cs-CZ"/>
            </a:p>
          </p:txBody>
        </p:sp>
        <p:sp>
          <p:nvSpPr>
            <p:cNvPr id="91179" name="Line 50"/>
            <p:cNvSpPr>
              <a:spLocks noChangeShapeType="1"/>
            </p:cNvSpPr>
            <p:nvPr/>
          </p:nvSpPr>
          <p:spPr bwMode="auto">
            <a:xfrm>
              <a:off x="2784" y="2928"/>
              <a:ext cx="0" cy="672"/>
            </a:xfrm>
            <a:prstGeom prst="line">
              <a:avLst/>
            </a:prstGeom>
            <a:noFill/>
            <a:ln w="9525">
              <a:solidFill>
                <a:srgbClr val="FF0000"/>
              </a:solidFill>
              <a:round/>
              <a:headEnd/>
              <a:tailEnd type="triangle" w="med" len="med"/>
            </a:ln>
          </p:spPr>
          <p:txBody>
            <a:bodyPr wrap="none" anchor="ctr"/>
            <a:lstStyle/>
            <a:p>
              <a:endParaRPr lang="cs-CZ"/>
            </a:p>
          </p:txBody>
        </p:sp>
        <p:sp>
          <p:nvSpPr>
            <p:cNvPr id="91180" name="Line 51"/>
            <p:cNvSpPr>
              <a:spLocks noChangeShapeType="1"/>
            </p:cNvSpPr>
            <p:nvPr/>
          </p:nvSpPr>
          <p:spPr bwMode="auto">
            <a:xfrm flipH="1">
              <a:off x="2784" y="2880"/>
              <a:ext cx="576" cy="768"/>
            </a:xfrm>
            <a:prstGeom prst="line">
              <a:avLst/>
            </a:prstGeom>
            <a:noFill/>
            <a:ln w="9525">
              <a:solidFill>
                <a:srgbClr val="FF0000"/>
              </a:solidFill>
              <a:round/>
              <a:headEnd/>
              <a:tailEnd type="triangle" w="med" len="med"/>
            </a:ln>
          </p:spPr>
          <p:txBody>
            <a:bodyPr wrap="none" anchor="ctr"/>
            <a:lstStyle/>
            <a:p>
              <a:endParaRPr lang="cs-CZ"/>
            </a:p>
          </p:txBody>
        </p:sp>
        <p:sp>
          <p:nvSpPr>
            <p:cNvPr id="91181" name="Line 52"/>
            <p:cNvSpPr>
              <a:spLocks noChangeShapeType="1"/>
            </p:cNvSpPr>
            <p:nvPr/>
          </p:nvSpPr>
          <p:spPr bwMode="auto">
            <a:xfrm flipH="1">
              <a:off x="2832" y="2880"/>
              <a:ext cx="336" cy="672"/>
            </a:xfrm>
            <a:prstGeom prst="line">
              <a:avLst/>
            </a:prstGeom>
            <a:noFill/>
            <a:ln w="9525">
              <a:solidFill>
                <a:srgbClr val="FF0000"/>
              </a:solidFill>
              <a:round/>
              <a:headEnd/>
              <a:tailEnd type="triangle" w="med" len="med"/>
            </a:ln>
          </p:spPr>
          <p:txBody>
            <a:bodyPr wrap="none" anchor="ctr"/>
            <a:lstStyle/>
            <a:p>
              <a:endParaRPr lang="cs-CZ"/>
            </a:p>
          </p:txBody>
        </p:sp>
        <p:sp>
          <p:nvSpPr>
            <p:cNvPr id="91182" name="Line 53"/>
            <p:cNvSpPr>
              <a:spLocks noChangeShapeType="1"/>
            </p:cNvSpPr>
            <p:nvPr/>
          </p:nvSpPr>
          <p:spPr bwMode="auto">
            <a:xfrm flipH="1">
              <a:off x="2832" y="2928"/>
              <a:ext cx="144" cy="528"/>
            </a:xfrm>
            <a:prstGeom prst="line">
              <a:avLst/>
            </a:prstGeom>
            <a:noFill/>
            <a:ln w="9525">
              <a:solidFill>
                <a:srgbClr val="FF0000"/>
              </a:solidFill>
              <a:round/>
              <a:headEnd/>
              <a:tailEnd type="triangle" w="med" len="med"/>
            </a:ln>
          </p:spPr>
          <p:txBody>
            <a:bodyPr wrap="none" anchor="ctr"/>
            <a:lstStyle/>
            <a:p>
              <a:endParaRPr lang="cs-CZ"/>
            </a:p>
          </p:txBody>
        </p:sp>
        <p:sp>
          <p:nvSpPr>
            <p:cNvPr id="91183" name="Text Box 54"/>
            <p:cNvSpPr txBox="1">
              <a:spLocks noChangeArrowheads="1"/>
            </p:cNvSpPr>
            <p:nvPr/>
          </p:nvSpPr>
          <p:spPr bwMode="auto">
            <a:xfrm>
              <a:off x="3018" y="1911"/>
              <a:ext cx="1701" cy="365"/>
            </a:xfrm>
            <a:prstGeom prst="rect">
              <a:avLst/>
            </a:prstGeom>
            <a:noFill/>
            <a:ln w="9525">
              <a:noFill/>
              <a:miter lim="800000"/>
              <a:headEnd/>
              <a:tailEnd/>
            </a:ln>
          </p:spPr>
          <p:txBody>
            <a:bodyPr wrap="none">
              <a:spAutoFit/>
            </a:bodyPr>
            <a:lstStyle/>
            <a:p>
              <a:pPr algn="ctr" eaLnBrk="0" hangingPunct="0"/>
              <a:r>
                <a:rPr lang="en-US" sz="3200"/>
                <a:t>3d Lithography</a:t>
              </a:r>
            </a:p>
          </p:txBody>
        </p:sp>
      </p:grpSp>
      <p:grpSp>
        <p:nvGrpSpPr>
          <p:cNvPr id="7" name="Group 55"/>
          <p:cNvGrpSpPr>
            <a:grpSpLocks/>
          </p:cNvGrpSpPr>
          <p:nvPr/>
        </p:nvGrpSpPr>
        <p:grpSpPr bwMode="auto">
          <a:xfrm>
            <a:off x="6157913" y="4975225"/>
            <a:ext cx="2686050" cy="1044575"/>
            <a:chOff x="3879" y="3134"/>
            <a:chExt cx="1692" cy="658"/>
          </a:xfrm>
        </p:grpSpPr>
        <p:sp>
          <p:nvSpPr>
            <p:cNvPr id="91154" name="Freeform 56"/>
            <p:cNvSpPr>
              <a:spLocks/>
            </p:cNvSpPr>
            <p:nvPr/>
          </p:nvSpPr>
          <p:spPr bwMode="auto">
            <a:xfrm>
              <a:off x="4308" y="3535"/>
              <a:ext cx="1068" cy="257"/>
            </a:xfrm>
            <a:custGeom>
              <a:avLst/>
              <a:gdLst>
                <a:gd name="T0" fmla="*/ 54 w 1068"/>
                <a:gd name="T1" fmla="*/ 15 h 283"/>
                <a:gd name="T2" fmla="*/ 245 w 1068"/>
                <a:gd name="T3" fmla="*/ 5 h 283"/>
                <a:gd name="T4" fmla="*/ 447 w 1068"/>
                <a:gd name="T5" fmla="*/ 40 h 283"/>
                <a:gd name="T6" fmla="*/ 746 w 1068"/>
                <a:gd name="T7" fmla="*/ 38 h 283"/>
                <a:gd name="T8" fmla="*/ 906 w 1068"/>
                <a:gd name="T9" fmla="*/ 67 h 283"/>
                <a:gd name="T10" fmla="*/ 1030 w 1068"/>
                <a:gd name="T11" fmla="*/ 55 h 283"/>
                <a:gd name="T12" fmla="*/ 1025 w 1068"/>
                <a:gd name="T13" fmla="*/ 137 h 283"/>
                <a:gd name="T14" fmla="*/ 756 w 1068"/>
                <a:gd name="T15" fmla="*/ 131 h 283"/>
                <a:gd name="T16" fmla="*/ 607 w 1068"/>
                <a:gd name="T17" fmla="*/ 137 h 283"/>
                <a:gd name="T18" fmla="*/ 395 w 1068"/>
                <a:gd name="T19" fmla="*/ 128 h 283"/>
                <a:gd name="T20" fmla="*/ 235 w 1068"/>
                <a:gd name="T21" fmla="*/ 137 h 283"/>
                <a:gd name="T22" fmla="*/ 70 w 1068"/>
                <a:gd name="T23" fmla="*/ 122 h 283"/>
                <a:gd name="T24" fmla="*/ 54 w 1068"/>
                <a:gd name="T25" fmla="*/ 15 h 2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8"/>
                <a:gd name="T40" fmla="*/ 0 h 283"/>
                <a:gd name="T41" fmla="*/ 1068 w 1068"/>
                <a:gd name="T42" fmla="*/ 283 h 2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8" h="283">
                  <a:moveTo>
                    <a:pt x="54" y="27"/>
                  </a:moveTo>
                  <a:cubicBezTo>
                    <a:pt x="71" y="24"/>
                    <a:pt x="215" y="0"/>
                    <a:pt x="245" y="6"/>
                  </a:cubicBezTo>
                  <a:cubicBezTo>
                    <a:pt x="314" y="19"/>
                    <a:pt x="379" y="52"/>
                    <a:pt x="447" y="73"/>
                  </a:cubicBezTo>
                  <a:cubicBezTo>
                    <a:pt x="553" y="67"/>
                    <a:pt x="637" y="59"/>
                    <a:pt x="746" y="68"/>
                  </a:cubicBezTo>
                  <a:cubicBezTo>
                    <a:pt x="801" y="85"/>
                    <a:pt x="849" y="113"/>
                    <a:pt x="906" y="120"/>
                  </a:cubicBezTo>
                  <a:cubicBezTo>
                    <a:pt x="947" y="114"/>
                    <a:pt x="989" y="108"/>
                    <a:pt x="1030" y="99"/>
                  </a:cubicBezTo>
                  <a:cubicBezTo>
                    <a:pt x="1028" y="147"/>
                    <a:pt x="1068" y="222"/>
                    <a:pt x="1025" y="244"/>
                  </a:cubicBezTo>
                  <a:cubicBezTo>
                    <a:pt x="944" y="283"/>
                    <a:pt x="845" y="233"/>
                    <a:pt x="756" y="233"/>
                  </a:cubicBezTo>
                  <a:cubicBezTo>
                    <a:pt x="706" y="233"/>
                    <a:pt x="656" y="240"/>
                    <a:pt x="607" y="244"/>
                  </a:cubicBezTo>
                  <a:cubicBezTo>
                    <a:pt x="536" y="266"/>
                    <a:pt x="466" y="239"/>
                    <a:pt x="395" y="228"/>
                  </a:cubicBezTo>
                  <a:cubicBezTo>
                    <a:pt x="339" y="231"/>
                    <a:pt x="289" y="234"/>
                    <a:pt x="235" y="244"/>
                  </a:cubicBezTo>
                  <a:cubicBezTo>
                    <a:pt x="0" y="226"/>
                    <a:pt x="143" y="254"/>
                    <a:pt x="70" y="218"/>
                  </a:cubicBezTo>
                  <a:lnTo>
                    <a:pt x="54" y="27"/>
                  </a:lnTo>
                  <a:close/>
                </a:path>
              </a:pathLst>
            </a:custGeom>
            <a:solidFill>
              <a:schemeClr val="bg2"/>
            </a:solidFill>
            <a:ln w="9525">
              <a:solidFill>
                <a:schemeClr val="tx1"/>
              </a:solidFill>
              <a:round/>
              <a:headEnd/>
              <a:tailEnd/>
            </a:ln>
          </p:spPr>
          <p:txBody>
            <a:bodyPr wrap="none" anchor="ctr"/>
            <a:lstStyle/>
            <a:p>
              <a:endParaRPr lang="cs-CZ"/>
            </a:p>
          </p:txBody>
        </p:sp>
        <p:sp>
          <p:nvSpPr>
            <p:cNvPr id="91155" name="Oval 57"/>
            <p:cNvSpPr>
              <a:spLocks noChangeArrowheads="1"/>
            </p:cNvSpPr>
            <p:nvPr/>
          </p:nvSpPr>
          <p:spPr bwMode="auto">
            <a:xfrm>
              <a:off x="4272" y="3552"/>
              <a:ext cx="192" cy="192"/>
            </a:xfrm>
            <a:prstGeom prst="ellipse">
              <a:avLst/>
            </a:prstGeom>
            <a:solidFill>
              <a:schemeClr val="tx1"/>
            </a:solidFill>
            <a:ln w="9525">
              <a:solidFill>
                <a:schemeClr val="tx1"/>
              </a:solidFill>
              <a:round/>
              <a:headEnd/>
              <a:tailEnd/>
            </a:ln>
          </p:spPr>
          <p:txBody>
            <a:bodyPr wrap="none" anchor="ctr"/>
            <a:lstStyle/>
            <a:p>
              <a:pPr algn="ctr" eaLnBrk="0" hangingPunct="0"/>
              <a:endParaRPr lang="cs-CZ">
                <a:solidFill>
                  <a:schemeClr val="tx2"/>
                </a:solidFill>
              </a:endParaRPr>
            </a:p>
          </p:txBody>
        </p:sp>
        <p:sp>
          <p:nvSpPr>
            <p:cNvPr id="91156" name="Text Box 58"/>
            <p:cNvSpPr txBox="1">
              <a:spLocks noChangeArrowheads="1"/>
            </p:cNvSpPr>
            <p:nvPr/>
          </p:nvSpPr>
          <p:spPr bwMode="auto">
            <a:xfrm>
              <a:off x="3879" y="3134"/>
              <a:ext cx="1692" cy="404"/>
            </a:xfrm>
            <a:prstGeom prst="rect">
              <a:avLst/>
            </a:prstGeom>
            <a:noFill/>
            <a:ln w="9525">
              <a:noFill/>
              <a:miter lim="800000"/>
              <a:headEnd/>
              <a:tailEnd/>
            </a:ln>
          </p:spPr>
          <p:txBody>
            <a:bodyPr wrap="none">
              <a:spAutoFit/>
            </a:bodyPr>
            <a:lstStyle/>
            <a:p>
              <a:pPr algn="ctr" eaLnBrk="0" hangingPunct="0"/>
              <a:r>
                <a:rPr lang="en-US" sz="1800">
                  <a:solidFill>
                    <a:srgbClr val="FF0000"/>
                  </a:solidFill>
                </a:rPr>
                <a:t>…dissolve unchanged stuff</a:t>
              </a:r>
            </a:p>
            <a:p>
              <a:pPr algn="ctr" eaLnBrk="0" hangingPunct="0"/>
              <a:r>
                <a:rPr lang="en-US" sz="1800">
                  <a:solidFill>
                    <a:srgbClr val="FF0000"/>
                  </a:solidFill>
                </a:rPr>
                <a:t>(or vice versa)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11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4"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srcRect/>
          <a:stretch>
            <a:fillRect/>
          </a:stretch>
        </p:blipFill>
        <p:spPr bwMode="auto">
          <a:xfrm>
            <a:off x="228600" y="1447800"/>
            <a:ext cx="5791200" cy="5146675"/>
          </a:xfrm>
          <a:prstGeom prst="rect">
            <a:avLst/>
          </a:prstGeom>
          <a:noFill/>
          <a:ln w="9525">
            <a:noFill/>
            <a:miter lim="800000"/>
            <a:headEnd/>
            <a:tailEnd/>
          </a:ln>
        </p:spPr>
      </p:pic>
      <p:sp>
        <p:nvSpPr>
          <p:cNvPr id="92163" name="Text Box 3"/>
          <p:cNvSpPr txBox="1">
            <a:spLocks noChangeArrowheads="1"/>
          </p:cNvSpPr>
          <p:nvPr/>
        </p:nvSpPr>
        <p:spPr bwMode="auto">
          <a:xfrm>
            <a:off x="528638" y="5745163"/>
            <a:ext cx="842962" cy="519112"/>
          </a:xfrm>
          <a:prstGeom prst="rect">
            <a:avLst/>
          </a:prstGeom>
          <a:noFill/>
          <a:ln w="9525">
            <a:noFill/>
            <a:miter lim="800000"/>
            <a:headEnd/>
            <a:tailEnd/>
          </a:ln>
        </p:spPr>
        <p:txBody>
          <a:bodyPr wrap="none">
            <a:spAutoFit/>
          </a:bodyPr>
          <a:lstStyle/>
          <a:p>
            <a:pPr eaLnBrk="0" hangingPunct="0"/>
            <a:r>
              <a:rPr lang="en-US" sz="2800"/>
              <a:t>2µm</a:t>
            </a:r>
          </a:p>
        </p:txBody>
      </p:sp>
      <p:sp>
        <p:nvSpPr>
          <p:cNvPr id="92164" name="Rectangle 4"/>
          <p:cNvSpPr>
            <a:spLocks noGrp="1" noChangeArrowheads="1"/>
          </p:cNvSpPr>
          <p:nvPr>
            <p:ph type="title" idx="4294967295"/>
          </p:nvPr>
        </p:nvSpPr>
        <p:spPr>
          <a:xfrm>
            <a:off x="685800" y="-76200"/>
            <a:ext cx="7772400" cy="1143000"/>
          </a:xfrm>
        </p:spPr>
        <p:txBody>
          <a:bodyPr/>
          <a:lstStyle/>
          <a:p>
            <a:r>
              <a:rPr lang="en-US" smtClean="0">
                <a:ea typeface="ＭＳ Ｐゴシック" charset="-128"/>
              </a:rPr>
              <a:t>Lithography is a Beast</a:t>
            </a:r>
          </a:p>
        </p:txBody>
      </p:sp>
      <p:sp>
        <p:nvSpPr>
          <p:cNvPr id="92165" name="Rectangle 5"/>
          <p:cNvSpPr>
            <a:spLocks noChangeArrowheads="1"/>
          </p:cNvSpPr>
          <p:nvPr/>
        </p:nvSpPr>
        <p:spPr bwMode="auto">
          <a:xfrm>
            <a:off x="5322888" y="838200"/>
            <a:ext cx="3738562" cy="336550"/>
          </a:xfrm>
          <a:prstGeom prst="rect">
            <a:avLst/>
          </a:prstGeom>
          <a:noFill/>
          <a:ln w="9525">
            <a:noFill/>
            <a:miter lim="800000"/>
            <a:headEnd/>
            <a:tailEnd/>
          </a:ln>
        </p:spPr>
        <p:txBody>
          <a:bodyPr wrap="none">
            <a:spAutoFit/>
          </a:bodyPr>
          <a:lstStyle/>
          <a:p>
            <a:pPr algn="ctr" eaLnBrk="0" hangingPunct="0"/>
            <a:r>
              <a:rPr lang="en-US" sz="1600">
                <a:solidFill>
                  <a:srgbClr val="000000"/>
                </a:solidFill>
              </a:rPr>
              <a:t>[ S. Kawata </a:t>
            </a:r>
            <a:r>
              <a:rPr lang="en-US" sz="1600" i="1">
                <a:solidFill>
                  <a:srgbClr val="000000"/>
                </a:solidFill>
              </a:rPr>
              <a:t>et al.</a:t>
            </a:r>
            <a:r>
              <a:rPr lang="en-US" sz="1600">
                <a:solidFill>
                  <a:srgbClr val="000000"/>
                </a:solidFill>
              </a:rPr>
              <a:t>, </a:t>
            </a:r>
            <a:r>
              <a:rPr lang="en-US" sz="1600" i="1">
                <a:solidFill>
                  <a:srgbClr val="000000"/>
                </a:solidFill>
              </a:rPr>
              <a:t>Nature</a:t>
            </a:r>
            <a:r>
              <a:rPr lang="en-US" sz="1600">
                <a:solidFill>
                  <a:srgbClr val="000000"/>
                </a:solidFill>
              </a:rPr>
              <a:t> </a:t>
            </a:r>
            <a:r>
              <a:rPr lang="en-US" sz="1600" b="1">
                <a:solidFill>
                  <a:srgbClr val="000000"/>
                </a:solidFill>
              </a:rPr>
              <a:t>412</a:t>
            </a:r>
            <a:r>
              <a:rPr lang="en-US" sz="1600">
                <a:solidFill>
                  <a:srgbClr val="000000"/>
                </a:solidFill>
              </a:rPr>
              <a:t>, 697 (2001) ]</a:t>
            </a:r>
          </a:p>
        </p:txBody>
      </p:sp>
      <p:sp>
        <p:nvSpPr>
          <p:cNvPr id="92166" name="Text Box 6"/>
          <p:cNvSpPr txBox="1">
            <a:spLocks noChangeArrowheads="1"/>
          </p:cNvSpPr>
          <p:nvPr/>
        </p:nvSpPr>
        <p:spPr bwMode="auto">
          <a:xfrm>
            <a:off x="6005513" y="1371600"/>
            <a:ext cx="2998787" cy="1270000"/>
          </a:xfrm>
          <a:prstGeom prst="rect">
            <a:avLst/>
          </a:prstGeom>
          <a:noFill/>
          <a:ln w="9525">
            <a:noFill/>
            <a:miter lim="800000"/>
            <a:headEnd/>
            <a:tailEnd/>
          </a:ln>
        </p:spPr>
        <p:txBody>
          <a:bodyPr wrap="none">
            <a:spAutoFit/>
          </a:bodyPr>
          <a:lstStyle/>
          <a:p>
            <a:pPr algn="ctr" eaLnBrk="0" hangingPunct="0">
              <a:lnSpc>
                <a:spcPct val="140000"/>
              </a:lnSpc>
            </a:pPr>
            <a:r>
              <a:rPr lang="en-US" sz="2800">
                <a:latin typeface="Symbol" pitchFamily="18" charset="2"/>
              </a:rPr>
              <a:t>λ</a:t>
            </a:r>
            <a:r>
              <a:rPr lang="en-US" sz="2800"/>
              <a:t> = 780nm</a:t>
            </a:r>
          </a:p>
          <a:p>
            <a:pPr algn="ctr" eaLnBrk="0" hangingPunct="0">
              <a:lnSpc>
                <a:spcPct val="140000"/>
              </a:lnSpc>
            </a:pPr>
            <a:r>
              <a:rPr lang="en-US" sz="2800"/>
              <a:t>resolution = </a:t>
            </a:r>
            <a:r>
              <a:rPr lang="en-US" sz="2800">
                <a:solidFill>
                  <a:srgbClr val="FF0000"/>
                </a:solidFill>
              </a:rPr>
              <a:t>150nm</a:t>
            </a:r>
            <a:endParaRPr lang="en-US" sz="2800"/>
          </a:p>
        </p:txBody>
      </p:sp>
      <p:sp>
        <p:nvSpPr>
          <p:cNvPr id="92167" name="Line 7"/>
          <p:cNvSpPr>
            <a:spLocks noChangeShapeType="1"/>
          </p:cNvSpPr>
          <p:nvPr/>
        </p:nvSpPr>
        <p:spPr bwMode="auto">
          <a:xfrm>
            <a:off x="6248400" y="2971800"/>
            <a:ext cx="0" cy="3429000"/>
          </a:xfrm>
          <a:prstGeom prst="line">
            <a:avLst/>
          </a:prstGeom>
          <a:noFill/>
          <a:ln w="38100">
            <a:solidFill>
              <a:srgbClr val="FF0000"/>
            </a:solidFill>
            <a:round/>
            <a:headEnd type="triangle" w="med" len="med"/>
            <a:tailEnd type="triangle" w="med" len="med"/>
          </a:ln>
        </p:spPr>
        <p:txBody>
          <a:bodyPr wrap="none" anchor="ctr"/>
          <a:lstStyle/>
          <a:p>
            <a:endParaRPr lang="cs-CZ"/>
          </a:p>
        </p:txBody>
      </p:sp>
      <p:sp>
        <p:nvSpPr>
          <p:cNvPr id="92168" name="Text Box 8"/>
          <p:cNvSpPr txBox="1">
            <a:spLocks noChangeArrowheads="1"/>
          </p:cNvSpPr>
          <p:nvPr/>
        </p:nvSpPr>
        <p:spPr bwMode="auto">
          <a:xfrm>
            <a:off x="6291263" y="3214688"/>
            <a:ext cx="842962" cy="519112"/>
          </a:xfrm>
          <a:prstGeom prst="rect">
            <a:avLst/>
          </a:prstGeom>
          <a:noFill/>
          <a:ln w="9525">
            <a:noFill/>
            <a:miter lim="800000"/>
            <a:headEnd/>
            <a:tailEnd/>
          </a:ln>
        </p:spPr>
        <p:txBody>
          <a:bodyPr wrap="none">
            <a:spAutoFit/>
          </a:bodyPr>
          <a:lstStyle/>
          <a:p>
            <a:pPr algn="ctr" eaLnBrk="0" hangingPunct="0"/>
            <a:r>
              <a:rPr lang="en-US" sz="2800">
                <a:solidFill>
                  <a:srgbClr val="FF0000"/>
                </a:solidFill>
              </a:rPr>
              <a:t>7µm</a:t>
            </a:r>
          </a:p>
        </p:txBody>
      </p:sp>
      <p:sp>
        <p:nvSpPr>
          <p:cNvPr id="92169" name="Text Box 9"/>
          <p:cNvSpPr txBox="1">
            <a:spLocks noChangeArrowheads="1"/>
          </p:cNvSpPr>
          <p:nvPr/>
        </p:nvSpPr>
        <p:spPr bwMode="auto">
          <a:xfrm>
            <a:off x="6550025" y="4572000"/>
            <a:ext cx="2341563" cy="457200"/>
          </a:xfrm>
          <a:prstGeom prst="rect">
            <a:avLst/>
          </a:prstGeom>
          <a:noFill/>
          <a:ln w="9525">
            <a:noFill/>
            <a:miter lim="800000"/>
            <a:headEnd/>
            <a:tailEnd/>
          </a:ln>
        </p:spPr>
        <p:txBody>
          <a:bodyPr wrap="none">
            <a:spAutoFit/>
          </a:bodyPr>
          <a:lstStyle/>
          <a:p>
            <a:pPr algn="ctr" eaLnBrk="0" hangingPunct="0"/>
            <a:r>
              <a:rPr lang="en-US"/>
              <a:t>(3 hours to make)</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685800" y="152400"/>
            <a:ext cx="7772400" cy="1143000"/>
          </a:xfrm>
        </p:spPr>
        <p:txBody>
          <a:bodyPr/>
          <a:lstStyle/>
          <a:p>
            <a:r>
              <a:rPr lang="en-US" smtClean="0">
                <a:ea typeface="ＭＳ Ｐゴシック" charset="-128"/>
              </a:rPr>
              <a:t>Holographic Lithography</a:t>
            </a:r>
          </a:p>
        </p:txBody>
      </p:sp>
      <p:sp>
        <p:nvSpPr>
          <p:cNvPr id="93187" name="Rectangle 3"/>
          <p:cNvSpPr>
            <a:spLocks noChangeArrowheads="1"/>
          </p:cNvSpPr>
          <p:nvPr/>
        </p:nvSpPr>
        <p:spPr bwMode="auto">
          <a:xfrm>
            <a:off x="4027488" y="1309688"/>
            <a:ext cx="4959350" cy="366712"/>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D. N. Sharp </a:t>
            </a:r>
            <a:r>
              <a:rPr lang="en-US" sz="1800" i="1">
                <a:solidFill>
                  <a:srgbClr val="000000"/>
                </a:solidFill>
              </a:rPr>
              <a:t>et al.</a:t>
            </a:r>
            <a:r>
              <a:rPr lang="en-US" sz="1800">
                <a:solidFill>
                  <a:srgbClr val="000000"/>
                </a:solidFill>
              </a:rPr>
              <a:t>, </a:t>
            </a:r>
            <a:r>
              <a:rPr lang="en-US" sz="1800" i="1">
                <a:solidFill>
                  <a:srgbClr val="000000"/>
                </a:solidFill>
              </a:rPr>
              <a:t>Opt. Quant. Elec.</a:t>
            </a:r>
            <a:r>
              <a:rPr lang="en-US" sz="1800">
                <a:solidFill>
                  <a:srgbClr val="000000"/>
                </a:solidFill>
              </a:rPr>
              <a:t> </a:t>
            </a:r>
            <a:r>
              <a:rPr lang="en-US" sz="1800" b="1">
                <a:solidFill>
                  <a:srgbClr val="000000"/>
                </a:solidFill>
              </a:rPr>
              <a:t>34</a:t>
            </a:r>
            <a:r>
              <a:rPr lang="en-US" sz="1800">
                <a:solidFill>
                  <a:srgbClr val="000000"/>
                </a:solidFill>
              </a:rPr>
              <a:t>, 3 (2002) ]</a:t>
            </a:r>
          </a:p>
        </p:txBody>
      </p:sp>
      <p:sp>
        <p:nvSpPr>
          <p:cNvPr id="93188" name="Rectangle 4"/>
          <p:cNvSpPr>
            <a:spLocks noChangeArrowheads="1"/>
          </p:cNvSpPr>
          <p:nvPr/>
        </p:nvSpPr>
        <p:spPr bwMode="auto">
          <a:xfrm>
            <a:off x="2057400" y="3124200"/>
            <a:ext cx="5334000" cy="27432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a:t>absorbing material</a:t>
            </a:r>
          </a:p>
        </p:txBody>
      </p:sp>
      <p:sp>
        <p:nvSpPr>
          <p:cNvPr id="93189" name="Line 5"/>
          <p:cNvSpPr>
            <a:spLocks noChangeShapeType="1"/>
          </p:cNvSpPr>
          <p:nvPr/>
        </p:nvSpPr>
        <p:spPr bwMode="auto">
          <a:xfrm>
            <a:off x="1981200" y="2590800"/>
            <a:ext cx="1676400" cy="1371600"/>
          </a:xfrm>
          <a:prstGeom prst="line">
            <a:avLst/>
          </a:prstGeom>
          <a:noFill/>
          <a:ln w="38100">
            <a:solidFill>
              <a:srgbClr val="FF0000"/>
            </a:solidFill>
            <a:round/>
            <a:headEnd/>
            <a:tailEnd type="triangle" w="med" len="med"/>
          </a:ln>
        </p:spPr>
        <p:txBody>
          <a:bodyPr wrap="none" anchor="ctr"/>
          <a:lstStyle/>
          <a:p>
            <a:endParaRPr lang="cs-CZ"/>
          </a:p>
        </p:txBody>
      </p:sp>
      <p:sp>
        <p:nvSpPr>
          <p:cNvPr id="93190" name="Line 6"/>
          <p:cNvSpPr>
            <a:spLocks noChangeShapeType="1"/>
          </p:cNvSpPr>
          <p:nvPr/>
        </p:nvSpPr>
        <p:spPr bwMode="auto">
          <a:xfrm flipV="1">
            <a:off x="1371600" y="4800600"/>
            <a:ext cx="2514600" cy="609600"/>
          </a:xfrm>
          <a:prstGeom prst="line">
            <a:avLst/>
          </a:prstGeom>
          <a:noFill/>
          <a:ln w="38100">
            <a:solidFill>
              <a:srgbClr val="FF0000"/>
            </a:solidFill>
            <a:round/>
            <a:headEnd/>
            <a:tailEnd type="triangle" w="med" len="med"/>
          </a:ln>
        </p:spPr>
        <p:txBody>
          <a:bodyPr wrap="none" anchor="ctr"/>
          <a:lstStyle/>
          <a:p>
            <a:endParaRPr lang="cs-CZ"/>
          </a:p>
        </p:txBody>
      </p:sp>
      <p:sp>
        <p:nvSpPr>
          <p:cNvPr id="93191" name="Line 7"/>
          <p:cNvSpPr>
            <a:spLocks noChangeShapeType="1"/>
          </p:cNvSpPr>
          <p:nvPr/>
        </p:nvSpPr>
        <p:spPr bwMode="auto">
          <a:xfrm flipH="1" flipV="1">
            <a:off x="5638800" y="4876800"/>
            <a:ext cx="990600" cy="1143000"/>
          </a:xfrm>
          <a:prstGeom prst="line">
            <a:avLst/>
          </a:prstGeom>
          <a:noFill/>
          <a:ln w="38100">
            <a:solidFill>
              <a:srgbClr val="FF0000"/>
            </a:solidFill>
            <a:round/>
            <a:headEnd/>
            <a:tailEnd type="triangle" w="med" len="med"/>
          </a:ln>
        </p:spPr>
        <p:txBody>
          <a:bodyPr wrap="none" anchor="ctr"/>
          <a:lstStyle/>
          <a:p>
            <a:endParaRPr lang="cs-CZ"/>
          </a:p>
        </p:txBody>
      </p:sp>
      <p:sp>
        <p:nvSpPr>
          <p:cNvPr id="93192" name="Line 8"/>
          <p:cNvSpPr>
            <a:spLocks noChangeShapeType="1"/>
          </p:cNvSpPr>
          <p:nvPr/>
        </p:nvSpPr>
        <p:spPr bwMode="auto">
          <a:xfrm flipH="1">
            <a:off x="5410200" y="2895600"/>
            <a:ext cx="514350" cy="1143000"/>
          </a:xfrm>
          <a:prstGeom prst="line">
            <a:avLst/>
          </a:prstGeom>
          <a:noFill/>
          <a:ln w="38100">
            <a:solidFill>
              <a:srgbClr val="FF0000"/>
            </a:solidFill>
            <a:round/>
            <a:headEnd/>
            <a:tailEnd type="triangle" w="med" len="med"/>
          </a:ln>
        </p:spPr>
        <p:txBody>
          <a:bodyPr wrap="none" anchor="ctr"/>
          <a:lstStyle/>
          <a:p>
            <a:endParaRPr lang="cs-CZ"/>
          </a:p>
        </p:txBody>
      </p:sp>
      <p:sp>
        <p:nvSpPr>
          <p:cNvPr id="93193" name="Text Box 9"/>
          <p:cNvSpPr txBox="1">
            <a:spLocks noChangeArrowheads="1"/>
          </p:cNvSpPr>
          <p:nvPr/>
        </p:nvSpPr>
        <p:spPr bwMode="auto">
          <a:xfrm>
            <a:off x="1517650" y="2057400"/>
            <a:ext cx="6278563"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Four beams</a:t>
            </a:r>
            <a:r>
              <a:rPr lang="en-US"/>
              <a:t> make </a:t>
            </a:r>
            <a:r>
              <a:rPr lang="en-US">
                <a:solidFill>
                  <a:schemeClr val="accent2"/>
                </a:solidFill>
              </a:rPr>
              <a:t>3d-periodic interference</a:t>
            </a:r>
            <a:r>
              <a:rPr lang="en-US"/>
              <a:t> pattern</a:t>
            </a:r>
          </a:p>
        </p:txBody>
      </p:sp>
      <p:sp>
        <p:nvSpPr>
          <p:cNvPr id="93194" name="Text Box 10"/>
          <p:cNvSpPr txBox="1">
            <a:spLocks noChangeArrowheads="1"/>
          </p:cNvSpPr>
          <p:nvPr/>
        </p:nvSpPr>
        <p:spPr bwMode="auto">
          <a:xfrm>
            <a:off x="368300" y="5227638"/>
            <a:ext cx="1012825" cy="396875"/>
          </a:xfrm>
          <a:prstGeom prst="rect">
            <a:avLst/>
          </a:prstGeom>
          <a:noFill/>
          <a:ln w="9525">
            <a:noFill/>
            <a:miter lim="800000"/>
            <a:headEnd/>
            <a:tailEnd/>
          </a:ln>
        </p:spPr>
        <p:txBody>
          <a:bodyPr wrap="none">
            <a:spAutoFit/>
          </a:bodyPr>
          <a:lstStyle/>
          <a:p>
            <a:pPr algn="ctr" eaLnBrk="0" hangingPunct="0"/>
            <a:r>
              <a:rPr lang="en-US" sz="2000">
                <a:solidFill>
                  <a:srgbClr val="FF0000"/>
                </a:solidFill>
              </a:rPr>
              <a:t>(1.4µm)</a:t>
            </a:r>
          </a:p>
        </p:txBody>
      </p:sp>
      <p:sp>
        <p:nvSpPr>
          <p:cNvPr id="92171" name="Text Box 11"/>
          <p:cNvSpPr txBox="1">
            <a:spLocks noChangeArrowheads="1"/>
          </p:cNvSpPr>
          <p:nvPr/>
        </p:nvSpPr>
        <p:spPr bwMode="auto">
          <a:xfrm>
            <a:off x="2490788" y="2514600"/>
            <a:ext cx="6299200" cy="366713"/>
          </a:xfrm>
          <a:prstGeom prst="rect">
            <a:avLst/>
          </a:prstGeom>
          <a:noFill/>
          <a:ln w="9525">
            <a:noFill/>
            <a:miter lim="800000"/>
            <a:headEnd/>
            <a:tailEnd/>
          </a:ln>
        </p:spPr>
        <p:txBody>
          <a:bodyPr wrap="none">
            <a:spAutoFit/>
          </a:bodyPr>
          <a:lstStyle/>
          <a:p>
            <a:pPr algn="ctr" eaLnBrk="0" hangingPunct="0"/>
            <a:r>
              <a:rPr lang="en-US" sz="1800" i="1">
                <a:solidFill>
                  <a:srgbClr val="FF0000"/>
                </a:solidFill>
              </a:rPr>
              <a:t>k</a:t>
            </a:r>
            <a:r>
              <a:rPr lang="en-US" sz="1800">
                <a:solidFill>
                  <a:srgbClr val="FF0000"/>
                </a:solidFill>
              </a:rPr>
              <a:t>-vector differences</a:t>
            </a:r>
            <a:r>
              <a:rPr lang="en-US" sz="1800"/>
              <a:t> give </a:t>
            </a:r>
            <a:r>
              <a:rPr lang="en-US" sz="1800">
                <a:solidFill>
                  <a:schemeClr val="accent2"/>
                </a:solidFill>
              </a:rPr>
              <a:t>reciprocal lattice</a:t>
            </a:r>
            <a:r>
              <a:rPr lang="en-US" sz="1800"/>
              <a:t> vectors (</a:t>
            </a:r>
            <a:r>
              <a:rPr lang="en-US" sz="1800" i="1"/>
              <a:t>i.e. </a:t>
            </a:r>
            <a:r>
              <a:rPr lang="en-US" sz="1800"/>
              <a:t>periodicity)</a:t>
            </a:r>
            <a:endParaRPr lang="en-US" sz="1800" i="1"/>
          </a:p>
        </p:txBody>
      </p:sp>
      <p:sp>
        <p:nvSpPr>
          <p:cNvPr id="92172" name="Text Box 12"/>
          <p:cNvSpPr txBox="1">
            <a:spLocks noChangeArrowheads="1"/>
          </p:cNvSpPr>
          <p:nvPr/>
        </p:nvSpPr>
        <p:spPr bwMode="auto">
          <a:xfrm>
            <a:off x="928688" y="6172200"/>
            <a:ext cx="7656512" cy="457200"/>
          </a:xfrm>
          <a:prstGeom prst="rect">
            <a:avLst/>
          </a:prstGeom>
          <a:noFill/>
          <a:ln w="9525">
            <a:noFill/>
            <a:miter lim="800000"/>
            <a:headEnd/>
            <a:tailEnd/>
          </a:ln>
        </p:spPr>
        <p:txBody>
          <a:bodyPr wrap="none">
            <a:spAutoFit/>
          </a:bodyPr>
          <a:lstStyle/>
          <a:p>
            <a:pPr algn="ctr" eaLnBrk="0" hangingPunct="0"/>
            <a:r>
              <a:rPr lang="en-US"/>
              <a:t>beam polarizations + amplitudes (8 parameters) give unit cell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1" grpId="0" build="p" autoUpdateAnimBg="0"/>
      <p:bldP spid="92172"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wave.n=3.f=0.27.gif" descr="/Users/stevenj/Documents/Work/Presentations/Tutorial/wave.n=3.f=0.27.gif">
            <a:hlinkClick r:id="" action="ppaction://media"/>
          </p:cNvPr>
          <p:cNvPicPr>
            <a:picLocks noRot="1" noChangeAspect="1" noChangeArrowheads="1"/>
          </p:cNvPicPr>
          <p:nvPr>
            <a:quickTimeFile r:link="rId1"/>
          </p:nvPr>
        </p:nvPicPr>
        <p:blipFill>
          <a:blip r:embed="rId3"/>
          <a:srcRect/>
          <a:stretch>
            <a:fillRect/>
          </a:stretch>
        </p:blipFill>
        <p:spPr bwMode="auto">
          <a:xfrm>
            <a:off x="1438275" y="1471613"/>
            <a:ext cx="7645400" cy="3835400"/>
          </a:xfrm>
          <a:prstGeom prst="rect">
            <a:avLst/>
          </a:prstGeom>
          <a:noFill/>
          <a:ln w="9525">
            <a:noFill/>
            <a:miter lim="800000"/>
            <a:headEnd/>
            <a:tailEnd/>
          </a:ln>
        </p:spPr>
      </p:pic>
      <p:sp>
        <p:nvSpPr>
          <p:cNvPr id="45059" name="Rectangle 3"/>
          <p:cNvSpPr>
            <a:spLocks noGrp="1" noChangeArrowheads="1"/>
          </p:cNvSpPr>
          <p:nvPr>
            <p:ph type="title"/>
          </p:nvPr>
        </p:nvSpPr>
        <p:spPr>
          <a:xfrm>
            <a:off x="152400" y="76200"/>
            <a:ext cx="8839200" cy="838200"/>
          </a:xfrm>
        </p:spPr>
        <p:txBody>
          <a:bodyPr/>
          <a:lstStyle/>
          <a:p>
            <a:r>
              <a:rPr lang="en-US" smtClean="0">
                <a:ea typeface="ＭＳ Ｐゴシック" charset="-128"/>
              </a:rPr>
              <a:t>Multiple Scattering is Just Messier?</a:t>
            </a:r>
          </a:p>
        </p:txBody>
      </p:sp>
      <p:grpSp>
        <p:nvGrpSpPr>
          <p:cNvPr id="45060" name="Group 4"/>
          <p:cNvGrpSpPr>
            <a:grpSpLocks/>
          </p:cNvGrpSpPr>
          <p:nvPr/>
        </p:nvGrpSpPr>
        <p:grpSpPr bwMode="auto">
          <a:xfrm>
            <a:off x="76200" y="3048000"/>
            <a:ext cx="1295400" cy="590550"/>
            <a:chOff x="96" y="1920"/>
            <a:chExt cx="816" cy="372"/>
          </a:xfrm>
        </p:grpSpPr>
        <p:sp>
          <p:nvSpPr>
            <p:cNvPr id="45063" name="Rectangle 5"/>
            <p:cNvSpPr>
              <a:spLocks noChangeArrowheads="1"/>
            </p:cNvSpPr>
            <p:nvPr/>
          </p:nvSpPr>
          <p:spPr bwMode="auto">
            <a:xfrm>
              <a:off x="96" y="2009"/>
              <a:ext cx="576"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45064" name="AutoShape 6"/>
            <p:cNvSpPr>
              <a:spLocks noChangeArrowheads="1"/>
            </p:cNvSpPr>
            <p:nvPr/>
          </p:nvSpPr>
          <p:spPr bwMode="auto">
            <a:xfrm rot="5400000">
              <a:off x="583" y="2009"/>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45065" name="Oval 7"/>
            <p:cNvSpPr>
              <a:spLocks noChangeArrowheads="1"/>
            </p:cNvSpPr>
            <p:nvPr/>
          </p:nvSpPr>
          <p:spPr bwMode="auto">
            <a:xfrm>
              <a:off x="818" y="1924"/>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sp>
        <p:nvSpPr>
          <p:cNvPr id="45061" name="Text Box 8"/>
          <p:cNvSpPr txBox="1">
            <a:spLocks noChangeArrowheads="1"/>
          </p:cNvSpPr>
          <p:nvPr/>
        </p:nvSpPr>
        <p:spPr bwMode="auto">
          <a:xfrm>
            <a:off x="2498725" y="974725"/>
            <a:ext cx="5273675" cy="457200"/>
          </a:xfrm>
          <a:prstGeom prst="rect">
            <a:avLst/>
          </a:prstGeom>
          <a:noFill/>
          <a:ln w="9525">
            <a:noFill/>
            <a:miter lim="800000"/>
            <a:headEnd/>
            <a:tailEnd/>
          </a:ln>
        </p:spPr>
        <p:txBody>
          <a:bodyPr wrap="none">
            <a:spAutoFit/>
          </a:bodyPr>
          <a:lstStyle/>
          <a:p>
            <a:pPr eaLnBrk="0" hangingPunct="0"/>
            <a:r>
              <a:rPr lang="en-US"/>
              <a:t>here: scattering off </a:t>
            </a:r>
            <a:r>
              <a:rPr lang="en-US">
                <a:solidFill>
                  <a:srgbClr val="FF0000"/>
                </a:solidFill>
              </a:rPr>
              <a:t>three</a:t>
            </a:r>
            <a:r>
              <a:rPr lang="en-US"/>
              <a:t> specks of silicon</a:t>
            </a:r>
          </a:p>
        </p:txBody>
      </p:sp>
      <p:sp>
        <p:nvSpPr>
          <p:cNvPr id="45062" name="Text Box 9"/>
          <p:cNvSpPr txBox="1">
            <a:spLocks noChangeArrowheads="1"/>
          </p:cNvSpPr>
          <p:nvPr/>
        </p:nvSpPr>
        <p:spPr bwMode="auto">
          <a:xfrm>
            <a:off x="1600200" y="5775325"/>
            <a:ext cx="7302500" cy="457200"/>
          </a:xfrm>
          <a:prstGeom prst="rect">
            <a:avLst/>
          </a:prstGeom>
          <a:noFill/>
          <a:ln w="9525">
            <a:noFill/>
            <a:miter lim="800000"/>
            <a:headEnd/>
            <a:tailEnd/>
          </a:ln>
        </p:spPr>
        <p:txBody>
          <a:bodyPr wrap="none">
            <a:spAutoFit/>
          </a:bodyPr>
          <a:lstStyle/>
          <a:p>
            <a:pPr eaLnBrk="0" hangingPunct="0"/>
            <a:r>
              <a:rPr lang="en-US"/>
              <a:t>can be solved on a computer, but not terribly interesting…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94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9458"/>
                </p:tgtEl>
              </p:cMediaNode>
            </p:video>
            <p:seq concurrent="1" nextAc="seek">
              <p:cTn id="8" restart="whenNotActive" fill="hold" evtFilter="cancelBubble" nodeType="interactiveSeq">
                <p:stCondLst>
                  <p:cond evt="onClick" delay="0">
                    <p:tgtEl>
                      <p:spTgt spid="1945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458"/>
                                        </p:tgtEl>
                                      </p:cBhvr>
                                    </p:cmd>
                                  </p:childTnLst>
                                </p:cTn>
                              </p:par>
                            </p:childTnLst>
                          </p:cTn>
                        </p:par>
                      </p:childTnLst>
                    </p:cTn>
                  </p:par>
                </p:childTnLst>
              </p:cTn>
              <p:nextCondLst>
                <p:cond evt="onClick" delay="0">
                  <p:tgtEl>
                    <p:spTgt spid="19458"/>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0" y="1676400"/>
            <a:ext cx="9144000" cy="4624388"/>
          </a:xfrm>
          <a:prstGeom prst="rect">
            <a:avLst/>
          </a:prstGeom>
          <a:noFill/>
          <a:ln w="9525">
            <a:noFill/>
            <a:miter lim="800000"/>
            <a:headEnd/>
            <a:tailEnd/>
          </a:ln>
        </p:spPr>
      </p:pic>
      <p:sp>
        <p:nvSpPr>
          <p:cNvPr id="94211" name="Rectangle 3"/>
          <p:cNvSpPr>
            <a:spLocks noGrp="1" noChangeArrowheads="1"/>
          </p:cNvSpPr>
          <p:nvPr>
            <p:ph type="title" idx="4294967295"/>
          </p:nvPr>
        </p:nvSpPr>
        <p:spPr>
          <a:xfrm>
            <a:off x="685800" y="152400"/>
            <a:ext cx="7772400" cy="1143000"/>
          </a:xfrm>
        </p:spPr>
        <p:txBody>
          <a:bodyPr/>
          <a:lstStyle/>
          <a:p>
            <a:r>
              <a:rPr lang="en-US" sz="3600" smtClean="0">
                <a:ea typeface="ＭＳ Ｐゴシック" charset="-128"/>
              </a:rPr>
              <a:t>One-Photon</a:t>
            </a:r>
            <a:r>
              <a:rPr lang="en-US" smtClean="0">
                <a:ea typeface="ＭＳ Ｐゴシック" charset="-128"/>
              </a:rPr>
              <a:t/>
            </a:r>
            <a:br>
              <a:rPr lang="en-US" smtClean="0">
                <a:ea typeface="ＭＳ Ｐゴシック" charset="-128"/>
              </a:rPr>
            </a:br>
            <a:r>
              <a:rPr lang="en-US" smtClean="0">
                <a:ea typeface="ＭＳ Ｐゴシック" charset="-128"/>
              </a:rPr>
              <a:t>Holographic Lithography</a:t>
            </a:r>
          </a:p>
        </p:txBody>
      </p:sp>
      <p:sp>
        <p:nvSpPr>
          <p:cNvPr id="94212" name="Rectangle 4"/>
          <p:cNvSpPr>
            <a:spLocks noChangeArrowheads="1"/>
          </p:cNvSpPr>
          <p:nvPr/>
        </p:nvSpPr>
        <p:spPr bwMode="auto">
          <a:xfrm>
            <a:off x="4027488" y="1309688"/>
            <a:ext cx="4959350" cy="366712"/>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D. N. Sharp </a:t>
            </a:r>
            <a:r>
              <a:rPr lang="en-US" sz="1800" i="1">
                <a:solidFill>
                  <a:srgbClr val="000000"/>
                </a:solidFill>
              </a:rPr>
              <a:t>et al.</a:t>
            </a:r>
            <a:r>
              <a:rPr lang="en-US" sz="1800">
                <a:solidFill>
                  <a:srgbClr val="000000"/>
                </a:solidFill>
              </a:rPr>
              <a:t>, </a:t>
            </a:r>
            <a:r>
              <a:rPr lang="en-US" sz="1800" i="1">
                <a:solidFill>
                  <a:srgbClr val="000000"/>
                </a:solidFill>
              </a:rPr>
              <a:t>Opt. Quant. Elec.</a:t>
            </a:r>
            <a:r>
              <a:rPr lang="en-US" sz="1800">
                <a:solidFill>
                  <a:srgbClr val="000000"/>
                </a:solidFill>
              </a:rPr>
              <a:t> </a:t>
            </a:r>
            <a:r>
              <a:rPr lang="en-US" sz="1800" b="1">
                <a:solidFill>
                  <a:srgbClr val="000000"/>
                </a:solidFill>
              </a:rPr>
              <a:t>34</a:t>
            </a:r>
            <a:r>
              <a:rPr lang="en-US" sz="1800">
                <a:solidFill>
                  <a:srgbClr val="000000"/>
                </a:solidFill>
              </a:rPr>
              <a:t>, 3 (2002) ]</a:t>
            </a:r>
          </a:p>
        </p:txBody>
      </p:sp>
      <p:sp>
        <p:nvSpPr>
          <p:cNvPr id="94213" name="Text Box 5"/>
          <p:cNvSpPr txBox="1">
            <a:spLocks noChangeArrowheads="1"/>
          </p:cNvSpPr>
          <p:nvPr/>
        </p:nvSpPr>
        <p:spPr bwMode="auto">
          <a:xfrm>
            <a:off x="-15875" y="6232525"/>
            <a:ext cx="90932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huge volumes</a:t>
            </a:r>
            <a:r>
              <a:rPr lang="en-US"/>
              <a:t>, </a:t>
            </a:r>
            <a:r>
              <a:rPr lang="en-US">
                <a:solidFill>
                  <a:schemeClr val="accent2"/>
                </a:solidFill>
              </a:rPr>
              <a:t>long-range periodic</a:t>
            </a:r>
            <a:r>
              <a:rPr lang="en-US"/>
              <a:t>, </a:t>
            </a:r>
            <a:r>
              <a:rPr lang="en-US">
                <a:solidFill>
                  <a:srgbClr val="FF0000"/>
                </a:solidFill>
              </a:rPr>
              <a:t>fcc</a:t>
            </a:r>
            <a:r>
              <a:rPr lang="en-US"/>
              <a:t> lattice…backfill for high contrast</a:t>
            </a:r>
          </a:p>
        </p:txBody>
      </p:sp>
      <p:sp>
        <p:nvSpPr>
          <p:cNvPr id="94214" name="Text Box 6"/>
          <p:cNvSpPr txBox="1">
            <a:spLocks noChangeArrowheads="1"/>
          </p:cNvSpPr>
          <p:nvPr/>
        </p:nvSpPr>
        <p:spPr bwMode="auto">
          <a:xfrm>
            <a:off x="7323138" y="5546725"/>
            <a:ext cx="901700"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10µm</a:t>
            </a:r>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371600" y="2514600"/>
            <a:ext cx="2667000" cy="2590800"/>
          </a:xfrm>
          <a:prstGeom prst="rect">
            <a:avLst/>
          </a:prstGeom>
          <a:solidFill>
            <a:schemeClr val="hlink"/>
          </a:solidFill>
          <a:ln w="9525">
            <a:solidFill>
              <a:schemeClr val="accent2"/>
            </a:solidFill>
            <a:miter lim="800000"/>
            <a:headEnd/>
            <a:tailEnd/>
          </a:ln>
        </p:spPr>
        <p:txBody>
          <a:bodyPr wrap="none" anchor="ctr"/>
          <a:lstStyle/>
          <a:p>
            <a:pPr algn="ctr" eaLnBrk="0" hangingPunct="0"/>
            <a:endParaRPr lang="cs-CZ">
              <a:solidFill>
                <a:schemeClr val="hlink"/>
              </a:solidFill>
            </a:endParaRPr>
          </a:p>
        </p:txBody>
      </p:sp>
      <p:sp>
        <p:nvSpPr>
          <p:cNvPr id="95235" name="Rectangle 3"/>
          <p:cNvSpPr>
            <a:spLocks noGrp="1" noChangeArrowheads="1"/>
          </p:cNvSpPr>
          <p:nvPr>
            <p:ph type="title"/>
          </p:nvPr>
        </p:nvSpPr>
        <p:spPr>
          <a:xfrm>
            <a:off x="685800" y="228600"/>
            <a:ext cx="7772400" cy="1143000"/>
          </a:xfrm>
        </p:spPr>
        <p:txBody>
          <a:bodyPr/>
          <a:lstStyle/>
          <a:p>
            <a:r>
              <a:rPr lang="en-US" smtClean="0">
                <a:ea typeface="ＭＳ Ｐゴシック" charset="-128"/>
              </a:rPr>
              <a:t>Mass-production II: Colloids</a:t>
            </a:r>
          </a:p>
        </p:txBody>
      </p:sp>
      <p:grpSp>
        <p:nvGrpSpPr>
          <p:cNvPr id="95236" name="Group 4"/>
          <p:cNvGrpSpPr>
            <a:grpSpLocks/>
          </p:cNvGrpSpPr>
          <p:nvPr/>
        </p:nvGrpSpPr>
        <p:grpSpPr bwMode="auto">
          <a:xfrm>
            <a:off x="1371600" y="2209800"/>
            <a:ext cx="2667000" cy="2895600"/>
            <a:chOff x="960" y="1152"/>
            <a:chExt cx="1680" cy="1824"/>
          </a:xfrm>
        </p:grpSpPr>
        <p:sp>
          <p:nvSpPr>
            <p:cNvPr id="95282" name="Line 5"/>
            <p:cNvSpPr>
              <a:spLocks noChangeShapeType="1"/>
            </p:cNvSpPr>
            <p:nvPr/>
          </p:nvSpPr>
          <p:spPr bwMode="auto">
            <a:xfrm>
              <a:off x="960" y="1152"/>
              <a:ext cx="0" cy="1824"/>
            </a:xfrm>
            <a:prstGeom prst="line">
              <a:avLst/>
            </a:prstGeom>
            <a:noFill/>
            <a:ln w="76200">
              <a:solidFill>
                <a:schemeClr val="tx1"/>
              </a:solidFill>
              <a:round/>
              <a:headEnd/>
              <a:tailEnd/>
            </a:ln>
          </p:spPr>
          <p:txBody>
            <a:bodyPr wrap="none" anchor="ctr"/>
            <a:lstStyle/>
            <a:p>
              <a:endParaRPr lang="cs-CZ"/>
            </a:p>
          </p:txBody>
        </p:sp>
        <p:sp>
          <p:nvSpPr>
            <p:cNvPr id="95283" name="Line 6"/>
            <p:cNvSpPr>
              <a:spLocks noChangeShapeType="1"/>
            </p:cNvSpPr>
            <p:nvPr/>
          </p:nvSpPr>
          <p:spPr bwMode="auto">
            <a:xfrm>
              <a:off x="960" y="2976"/>
              <a:ext cx="1680" cy="0"/>
            </a:xfrm>
            <a:prstGeom prst="line">
              <a:avLst/>
            </a:prstGeom>
            <a:noFill/>
            <a:ln w="76200">
              <a:solidFill>
                <a:schemeClr val="tx1"/>
              </a:solidFill>
              <a:round/>
              <a:headEnd/>
              <a:tailEnd/>
            </a:ln>
          </p:spPr>
          <p:txBody>
            <a:bodyPr wrap="none" anchor="ctr"/>
            <a:lstStyle/>
            <a:p>
              <a:endParaRPr lang="cs-CZ"/>
            </a:p>
          </p:txBody>
        </p:sp>
        <p:sp>
          <p:nvSpPr>
            <p:cNvPr id="95284" name="Line 7"/>
            <p:cNvSpPr>
              <a:spLocks noChangeShapeType="1"/>
            </p:cNvSpPr>
            <p:nvPr/>
          </p:nvSpPr>
          <p:spPr bwMode="auto">
            <a:xfrm flipV="1">
              <a:off x="2640" y="1152"/>
              <a:ext cx="0" cy="1824"/>
            </a:xfrm>
            <a:prstGeom prst="line">
              <a:avLst/>
            </a:prstGeom>
            <a:noFill/>
            <a:ln w="76200">
              <a:solidFill>
                <a:schemeClr val="tx1"/>
              </a:solidFill>
              <a:round/>
              <a:headEnd/>
              <a:tailEnd/>
            </a:ln>
          </p:spPr>
          <p:txBody>
            <a:bodyPr wrap="none" anchor="ctr"/>
            <a:lstStyle/>
            <a:p>
              <a:endParaRPr lang="cs-CZ"/>
            </a:p>
          </p:txBody>
        </p:sp>
      </p:grpSp>
      <p:sp>
        <p:nvSpPr>
          <p:cNvPr id="95237" name="Oval 8"/>
          <p:cNvSpPr>
            <a:spLocks noChangeArrowheads="1"/>
          </p:cNvSpPr>
          <p:nvPr/>
        </p:nvSpPr>
        <p:spPr bwMode="auto">
          <a:xfrm>
            <a:off x="1676400" y="28956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38" name="Oval 9"/>
          <p:cNvSpPr>
            <a:spLocks noChangeArrowheads="1"/>
          </p:cNvSpPr>
          <p:nvPr/>
        </p:nvSpPr>
        <p:spPr bwMode="auto">
          <a:xfrm>
            <a:off x="2133600" y="3352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39" name="Oval 10"/>
          <p:cNvSpPr>
            <a:spLocks noChangeArrowheads="1"/>
          </p:cNvSpPr>
          <p:nvPr/>
        </p:nvSpPr>
        <p:spPr bwMode="auto">
          <a:xfrm>
            <a:off x="2590800" y="31242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0" name="Oval 11"/>
          <p:cNvSpPr>
            <a:spLocks noChangeArrowheads="1"/>
          </p:cNvSpPr>
          <p:nvPr/>
        </p:nvSpPr>
        <p:spPr bwMode="auto">
          <a:xfrm>
            <a:off x="3048000" y="3352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1" name="Oval 12"/>
          <p:cNvSpPr>
            <a:spLocks noChangeArrowheads="1"/>
          </p:cNvSpPr>
          <p:nvPr/>
        </p:nvSpPr>
        <p:spPr bwMode="auto">
          <a:xfrm>
            <a:off x="3352800" y="2971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2" name="Oval 13"/>
          <p:cNvSpPr>
            <a:spLocks noChangeArrowheads="1"/>
          </p:cNvSpPr>
          <p:nvPr/>
        </p:nvSpPr>
        <p:spPr bwMode="auto">
          <a:xfrm>
            <a:off x="3581400" y="35814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3" name="Oval 14"/>
          <p:cNvSpPr>
            <a:spLocks noChangeArrowheads="1"/>
          </p:cNvSpPr>
          <p:nvPr/>
        </p:nvSpPr>
        <p:spPr bwMode="auto">
          <a:xfrm>
            <a:off x="3200400" y="4114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4" name="Oval 15"/>
          <p:cNvSpPr>
            <a:spLocks noChangeArrowheads="1"/>
          </p:cNvSpPr>
          <p:nvPr/>
        </p:nvSpPr>
        <p:spPr bwMode="auto">
          <a:xfrm>
            <a:off x="2743200" y="38862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5" name="Oval 16"/>
          <p:cNvSpPr>
            <a:spLocks noChangeArrowheads="1"/>
          </p:cNvSpPr>
          <p:nvPr/>
        </p:nvSpPr>
        <p:spPr bwMode="auto">
          <a:xfrm>
            <a:off x="2286000" y="38862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6" name="Oval 17"/>
          <p:cNvSpPr>
            <a:spLocks noChangeArrowheads="1"/>
          </p:cNvSpPr>
          <p:nvPr/>
        </p:nvSpPr>
        <p:spPr bwMode="auto">
          <a:xfrm>
            <a:off x="1676400" y="40386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7" name="Oval 18"/>
          <p:cNvSpPr>
            <a:spLocks noChangeArrowheads="1"/>
          </p:cNvSpPr>
          <p:nvPr/>
        </p:nvSpPr>
        <p:spPr bwMode="auto">
          <a:xfrm>
            <a:off x="2057400" y="44196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8" name="Oval 19"/>
          <p:cNvSpPr>
            <a:spLocks noChangeArrowheads="1"/>
          </p:cNvSpPr>
          <p:nvPr/>
        </p:nvSpPr>
        <p:spPr bwMode="auto">
          <a:xfrm>
            <a:off x="2590800" y="4495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49" name="Oval 20"/>
          <p:cNvSpPr>
            <a:spLocks noChangeArrowheads="1"/>
          </p:cNvSpPr>
          <p:nvPr/>
        </p:nvSpPr>
        <p:spPr bwMode="auto">
          <a:xfrm>
            <a:off x="3505200" y="44196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0" name="Oval 21"/>
          <p:cNvSpPr>
            <a:spLocks noChangeArrowheads="1"/>
          </p:cNvSpPr>
          <p:nvPr/>
        </p:nvSpPr>
        <p:spPr bwMode="auto">
          <a:xfrm>
            <a:off x="2971800" y="45720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1" name="Oval 22"/>
          <p:cNvSpPr>
            <a:spLocks noChangeArrowheads="1"/>
          </p:cNvSpPr>
          <p:nvPr/>
        </p:nvSpPr>
        <p:spPr bwMode="auto">
          <a:xfrm>
            <a:off x="37338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2" name="Oval 23"/>
          <p:cNvSpPr>
            <a:spLocks noChangeArrowheads="1"/>
          </p:cNvSpPr>
          <p:nvPr/>
        </p:nvSpPr>
        <p:spPr bwMode="auto">
          <a:xfrm>
            <a:off x="35814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3" name="Oval 24"/>
          <p:cNvSpPr>
            <a:spLocks noChangeArrowheads="1"/>
          </p:cNvSpPr>
          <p:nvPr/>
        </p:nvSpPr>
        <p:spPr bwMode="auto">
          <a:xfrm>
            <a:off x="34290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4" name="Oval 25"/>
          <p:cNvSpPr>
            <a:spLocks noChangeArrowheads="1"/>
          </p:cNvSpPr>
          <p:nvPr/>
        </p:nvSpPr>
        <p:spPr bwMode="auto">
          <a:xfrm>
            <a:off x="32766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5" name="Oval 26"/>
          <p:cNvSpPr>
            <a:spLocks noChangeArrowheads="1"/>
          </p:cNvSpPr>
          <p:nvPr/>
        </p:nvSpPr>
        <p:spPr bwMode="auto">
          <a:xfrm>
            <a:off x="31242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6" name="Oval 27"/>
          <p:cNvSpPr>
            <a:spLocks noChangeArrowheads="1"/>
          </p:cNvSpPr>
          <p:nvPr/>
        </p:nvSpPr>
        <p:spPr bwMode="auto">
          <a:xfrm>
            <a:off x="29718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7" name="Oval 28"/>
          <p:cNvSpPr>
            <a:spLocks noChangeArrowheads="1"/>
          </p:cNvSpPr>
          <p:nvPr/>
        </p:nvSpPr>
        <p:spPr bwMode="auto">
          <a:xfrm>
            <a:off x="28194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8" name="Oval 29"/>
          <p:cNvSpPr>
            <a:spLocks noChangeArrowheads="1"/>
          </p:cNvSpPr>
          <p:nvPr/>
        </p:nvSpPr>
        <p:spPr bwMode="auto">
          <a:xfrm>
            <a:off x="25146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59" name="Oval 30"/>
          <p:cNvSpPr>
            <a:spLocks noChangeArrowheads="1"/>
          </p:cNvSpPr>
          <p:nvPr/>
        </p:nvSpPr>
        <p:spPr bwMode="auto">
          <a:xfrm>
            <a:off x="23622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0" name="Oval 31"/>
          <p:cNvSpPr>
            <a:spLocks noChangeArrowheads="1"/>
          </p:cNvSpPr>
          <p:nvPr/>
        </p:nvSpPr>
        <p:spPr bwMode="auto">
          <a:xfrm>
            <a:off x="22098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1" name="Oval 32"/>
          <p:cNvSpPr>
            <a:spLocks noChangeArrowheads="1"/>
          </p:cNvSpPr>
          <p:nvPr/>
        </p:nvSpPr>
        <p:spPr bwMode="auto">
          <a:xfrm>
            <a:off x="20574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2" name="Oval 33"/>
          <p:cNvSpPr>
            <a:spLocks noChangeArrowheads="1"/>
          </p:cNvSpPr>
          <p:nvPr/>
        </p:nvSpPr>
        <p:spPr bwMode="auto">
          <a:xfrm>
            <a:off x="19050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3" name="Oval 34"/>
          <p:cNvSpPr>
            <a:spLocks noChangeArrowheads="1"/>
          </p:cNvSpPr>
          <p:nvPr/>
        </p:nvSpPr>
        <p:spPr bwMode="auto">
          <a:xfrm>
            <a:off x="1752600" y="4876800"/>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4" name="Oval 35"/>
          <p:cNvSpPr>
            <a:spLocks noChangeArrowheads="1"/>
          </p:cNvSpPr>
          <p:nvPr/>
        </p:nvSpPr>
        <p:spPr bwMode="auto">
          <a:xfrm>
            <a:off x="18288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5" name="Oval 36"/>
          <p:cNvSpPr>
            <a:spLocks noChangeArrowheads="1"/>
          </p:cNvSpPr>
          <p:nvPr/>
        </p:nvSpPr>
        <p:spPr bwMode="auto">
          <a:xfrm>
            <a:off x="19812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6" name="Oval 37"/>
          <p:cNvSpPr>
            <a:spLocks noChangeArrowheads="1"/>
          </p:cNvSpPr>
          <p:nvPr/>
        </p:nvSpPr>
        <p:spPr bwMode="auto">
          <a:xfrm>
            <a:off x="21336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7" name="Oval 38"/>
          <p:cNvSpPr>
            <a:spLocks noChangeArrowheads="1"/>
          </p:cNvSpPr>
          <p:nvPr/>
        </p:nvSpPr>
        <p:spPr bwMode="auto">
          <a:xfrm>
            <a:off x="24384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8" name="Oval 39"/>
          <p:cNvSpPr>
            <a:spLocks noChangeArrowheads="1"/>
          </p:cNvSpPr>
          <p:nvPr/>
        </p:nvSpPr>
        <p:spPr bwMode="auto">
          <a:xfrm>
            <a:off x="28956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69" name="Oval 40"/>
          <p:cNvSpPr>
            <a:spLocks noChangeArrowheads="1"/>
          </p:cNvSpPr>
          <p:nvPr/>
        </p:nvSpPr>
        <p:spPr bwMode="auto">
          <a:xfrm>
            <a:off x="30480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70" name="Oval 41"/>
          <p:cNvSpPr>
            <a:spLocks noChangeArrowheads="1"/>
          </p:cNvSpPr>
          <p:nvPr/>
        </p:nvSpPr>
        <p:spPr bwMode="auto">
          <a:xfrm>
            <a:off x="32004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71" name="Oval 42"/>
          <p:cNvSpPr>
            <a:spLocks noChangeArrowheads="1"/>
          </p:cNvSpPr>
          <p:nvPr/>
        </p:nvSpPr>
        <p:spPr bwMode="auto">
          <a:xfrm>
            <a:off x="33528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72" name="Oval 43"/>
          <p:cNvSpPr>
            <a:spLocks noChangeArrowheads="1"/>
          </p:cNvSpPr>
          <p:nvPr/>
        </p:nvSpPr>
        <p:spPr bwMode="auto">
          <a:xfrm>
            <a:off x="3505200" y="4732338"/>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73" name="Oval 44"/>
          <p:cNvSpPr>
            <a:spLocks noChangeArrowheads="1"/>
          </p:cNvSpPr>
          <p:nvPr/>
        </p:nvSpPr>
        <p:spPr bwMode="auto">
          <a:xfrm>
            <a:off x="3124200" y="4587875"/>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74" name="Oval 45"/>
          <p:cNvSpPr>
            <a:spLocks noChangeArrowheads="1"/>
          </p:cNvSpPr>
          <p:nvPr/>
        </p:nvSpPr>
        <p:spPr bwMode="auto">
          <a:xfrm>
            <a:off x="3276600" y="4587875"/>
            <a:ext cx="152400" cy="152400"/>
          </a:xfrm>
          <a:prstGeom prst="ellipse">
            <a:avLst/>
          </a:prstGeom>
          <a:solidFill>
            <a:schemeClr val="accent1"/>
          </a:solidFill>
          <a:ln w="9525">
            <a:solidFill>
              <a:schemeClr val="tx1"/>
            </a:solidFill>
            <a:round/>
            <a:headEnd/>
            <a:tailEnd/>
          </a:ln>
        </p:spPr>
        <p:txBody>
          <a:bodyPr wrap="none" anchor="ctr"/>
          <a:lstStyle/>
          <a:p>
            <a:pPr algn="ctr" eaLnBrk="0" hangingPunct="0"/>
            <a:endParaRPr lang="cs-CZ"/>
          </a:p>
        </p:txBody>
      </p:sp>
      <p:sp>
        <p:nvSpPr>
          <p:cNvPr id="95275" name="Line 46"/>
          <p:cNvSpPr>
            <a:spLocks noChangeShapeType="1"/>
          </p:cNvSpPr>
          <p:nvPr/>
        </p:nvSpPr>
        <p:spPr bwMode="auto">
          <a:xfrm flipH="1" flipV="1">
            <a:off x="3581400" y="3048000"/>
            <a:ext cx="1447800" cy="152400"/>
          </a:xfrm>
          <a:prstGeom prst="line">
            <a:avLst/>
          </a:prstGeom>
          <a:noFill/>
          <a:ln w="19050">
            <a:solidFill>
              <a:schemeClr val="tx1"/>
            </a:solidFill>
            <a:round/>
            <a:headEnd/>
            <a:tailEnd type="triangle" w="med" len="med"/>
          </a:ln>
        </p:spPr>
        <p:txBody>
          <a:bodyPr wrap="none" anchor="ctr"/>
          <a:lstStyle/>
          <a:p>
            <a:endParaRPr lang="cs-CZ"/>
          </a:p>
        </p:txBody>
      </p:sp>
      <p:sp>
        <p:nvSpPr>
          <p:cNvPr id="95276" name="Text Box 47"/>
          <p:cNvSpPr txBox="1">
            <a:spLocks noChangeArrowheads="1"/>
          </p:cNvSpPr>
          <p:nvPr/>
        </p:nvSpPr>
        <p:spPr bwMode="auto">
          <a:xfrm>
            <a:off x="5033963" y="2971800"/>
            <a:ext cx="4040187" cy="457200"/>
          </a:xfrm>
          <a:prstGeom prst="rect">
            <a:avLst/>
          </a:prstGeom>
          <a:noFill/>
          <a:ln w="9525">
            <a:noFill/>
            <a:miter lim="800000"/>
            <a:headEnd/>
            <a:tailEnd/>
          </a:ln>
        </p:spPr>
        <p:txBody>
          <a:bodyPr wrap="none">
            <a:spAutoFit/>
          </a:bodyPr>
          <a:lstStyle/>
          <a:p>
            <a:pPr algn="ctr" eaLnBrk="0" hangingPunct="0"/>
            <a:r>
              <a:rPr lang="en-US">
                <a:solidFill>
                  <a:srgbClr val="008000"/>
                </a:solidFill>
              </a:rPr>
              <a:t>microspheres</a:t>
            </a:r>
            <a:r>
              <a:rPr lang="en-US"/>
              <a:t> (diameter &lt; 1µm)</a:t>
            </a:r>
          </a:p>
        </p:txBody>
      </p:sp>
      <p:sp>
        <p:nvSpPr>
          <p:cNvPr id="95277" name="Text Box 48"/>
          <p:cNvSpPr txBox="1">
            <a:spLocks noChangeArrowheads="1"/>
          </p:cNvSpPr>
          <p:nvPr/>
        </p:nvSpPr>
        <p:spPr bwMode="auto">
          <a:xfrm>
            <a:off x="4495800" y="2667000"/>
            <a:ext cx="1681163" cy="457200"/>
          </a:xfrm>
          <a:prstGeom prst="rect">
            <a:avLst/>
          </a:prstGeom>
          <a:noFill/>
          <a:ln w="9525">
            <a:noFill/>
            <a:miter lim="800000"/>
            <a:headEnd/>
            <a:tailEnd/>
          </a:ln>
        </p:spPr>
        <p:txBody>
          <a:bodyPr wrap="none">
            <a:spAutoFit/>
          </a:bodyPr>
          <a:lstStyle/>
          <a:p>
            <a:pPr algn="ctr" eaLnBrk="0" hangingPunct="0"/>
            <a:r>
              <a:rPr lang="en-US">
                <a:solidFill>
                  <a:srgbClr val="008000"/>
                </a:solidFill>
              </a:rPr>
              <a:t>silica</a:t>
            </a:r>
            <a:r>
              <a:rPr lang="en-US"/>
              <a:t> (SiO</a:t>
            </a:r>
            <a:r>
              <a:rPr lang="en-US" baseline="-25000"/>
              <a:t>2</a:t>
            </a:r>
            <a:r>
              <a:rPr lang="en-US"/>
              <a:t>)</a:t>
            </a:r>
          </a:p>
        </p:txBody>
      </p:sp>
      <p:sp>
        <p:nvSpPr>
          <p:cNvPr id="95278" name="Line 49"/>
          <p:cNvSpPr>
            <a:spLocks noChangeShapeType="1"/>
          </p:cNvSpPr>
          <p:nvPr/>
        </p:nvSpPr>
        <p:spPr bwMode="auto">
          <a:xfrm flipH="1">
            <a:off x="3733800" y="4419600"/>
            <a:ext cx="1219200" cy="381000"/>
          </a:xfrm>
          <a:prstGeom prst="line">
            <a:avLst/>
          </a:prstGeom>
          <a:noFill/>
          <a:ln w="19050">
            <a:solidFill>
              <a:schemeClr val="tx1"/>
            </a:solidFill>
            <a:round/>
            <a:headEnd/>
            <a:tailEnd type="triangle" w="med" len="med"/>
          </a:ln>
        </p:spPr>
        <p:txBody>
          <a:bodyPr wrap="none" anchor="ctr"/>
          <a:lstStyle/>
          <a:p>
            <a:endParaRPr lang="cs-CZ"/>
          </a:p>
        </p:txBody>
      </p:sp>
      <p:sp>
        <p:nvSpPr>
          <p:cNvPr id="95279" name="Text Box 50"/>
          <p:cNvSpPr txBox="1">
            <a:spLocks noChangeArrowheads="1"/>
          </p:cNvSpPr>
          <p:nvPr/>
        </p:nvSpPr>
        <p:spPr bwMode="auto">
          <a:xfrm>
            <a:off x="5013325" y="4098925"/>
            <a:ext cx="3140075" cy="822325"/>
          </a:xfrm>
          <a:prstGeom prst="rect">
            <a:avLst/>
          </a:prstGeom>
          <a:noFill/>
          <a:ln w="9525">
            <a:noFill/>
            <a:miter lim="800000"/>
            <a:headEnd/>
            <a:tailEnd/>
          </a:ln>
        </p:spPr>
        <p:txBody>
          <a:bodyPr wrap="none">
            <a:spAutoFit/>
          </a:bodyPr>
          <a:lstStyle/>
          <a:p>
            <a:pPr eaLnBrk="0" hangingPunct="0"/>
            <a:r>
              <a:rPr lang="en-US" i="1"/>
              <a:t>sediment</a:t>
            </a:r>
            <a:r>
              <a:rPr lang="en-US"/>
              <a:t> by gravity into</a:t>
            </a:r>
          </a:p>
          <a:p>
            <a:pPr eaLnBrk="0" hangingPunct="0"/>
            <a:r>
              <a:rPr lang="en-US"/>
              <a:t>close-packed </a:t>
            </a:r>
            <a:r>
              <a:rPr lang="en-US">
                <a:solidFill>
                  <a:srgbClr val="FF0000"/>
                </a:solidFill>
              </a:rPr>
              <a:t>fcc lattice</a:t>
            </a:r>
            <a:r>
              <a:rPr lang="en-US"/>
              <a:t>!</a:t>
            </a:r>
            <a:endParaRPr lang="en-US" i="1"/>
          </a:p>
        </p:txBody>
      </p:sp>
      <p:sp>
        <p:nvSpPr>
          <p:cNvPr id="95280" name="Line 51"/>
          <p:cNvSpPr>
            <a:spLocks noChangeShapeType="1"/>
          </p:cNvSpPr>
          <p:nvPr/>
        </p:nvSpPr>
        <p:spPr bwMode="auto">
          <a:xfrm flipV="1">
            <a:off x="2286000" y="2057400"/>
            <a:ext cx="152400" cy="609600"/>
          </a:xfrm>
          <a:prstGeom prst="line">
            <a:avLst/>
          </a:prstGeom>
          <a:noFill/>
          <a:ln w="9525">
            <a:solidFill>
              <a:schemeClr val="accent2"/>
            </a:solidFill>
            <a:round/>
            <a:headEnd/>
            <a:tailEnd type="triangle" w="med" len="med"/>
          </a:ln>
        </p:spPr>
        <p:txBody>
          <a:bodyPr wrap="none" anchor="ctr"/>
          <a:lstStyle/>
          <a:p>
            <a:endParaRPr lang="cs-CZ"/>
          </a:p>
        </p:txBody>
      </p:sp>
      <p:sp>
        <p:nvSpPr>
          <p:cNvPr id="95281" name="Text Box 52"/>
          <p:cNvSpPr txBox="1">
            <a:spLocks noChangeArrowheads="1"/>
          </p:cNvSpPr>
          <p:nvPr/>
        </p:nvSpPr>
        <p:spPr bwMode="auto">
          <a:xfrm>
            <a:off x="1846263" y="1766888"/>
            <a:ext cx="1225550" cy="366712"/>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(evaporate)</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228600"/>
            <a:ext cx="7772400" cy="1143000"/>
          </a:xfrm>
        </p:spPr>
        <p:txBody>
          <a:bodyPr/>
          <a:lstStyle/>
          <a:p>
            <a:r>
              <a:rPr lang="en-US" smtClean="0">
                <a:ea typeface="ＭＳ Ｐゴシック" charset="-128"/>
              </a:rPr>
              <a:t>Mass-production II: Colloids</a:t>
            </a:r>
          </a:p>
        </p:txBody>
      </p:sp>
      <p:pic>
        <p:nvPicPr>
          <p:cNvPr id="96259" name="Picture 3"/>
          <p:cNvPicPr>
            <a:picLocks noChangeAspect="1" noChangeArrowheads="1"/>
          </p:cNvPicPr>
          <p:nvPr/>
        </p:nvPicPr>
        <p:blipFill>
          <a:blip r:embed="rId3"/>
          <a:srcRect/>
          <a:stretch>
            <a:fillRect/>
          </a:stretch>
        </p:blipFill>
        <p:spPr bwMode="auto">
          <a:xfrm>
            <a:off x="1143000" y="1219200"/>
            <a:ext cx="6934200" cy="5200650"/>
          </a:xfrm>
          <a:prstGeom prst="rect">
            <a:avLst/>
          </a:prstGeom>
          <a:noFill/>
          <a:ln w="9525">
            <a:noFill/>
            <a:miter lim="800000"/>
            <a:headEnd/>
            <a:tailEnd/>
          </a:ln>
        </p:spPr>
      </p:pic>
      <p:sp>
        <p:nvSpPr>
          <p:cNvPr id="96260" name="Rectangle 4"/>
          <p:cNvSpPr>
            <a:spLocks noChangeArrowheads="1"/>
          </p:cNvSpPr>
          <p:nvPr/>
        </p:nvSpPr>
        <p:spPr bwMode="auto">
          <a:xfrm>
            <a:off x="4495800" y="6461125"/>
            <a:ext cx="4603750" cy="396875"/>
          </a:xfrm>
          <a:prstGeom prst="rect">
            <a:avLst/>
          </a:prstGeom>
          <a:noFill/>
          <a:ln w="9525">
            <a:noFill/>
            <a:miter lim="800000"/>
            <a:headEnd/>
            <a:tailEnd/>
          </a:ln>
        </p:spPr>
        <p:txBody>
          <a:bodyPr wrap="none">
            <a:spAutoFit/>
          </a:bodyPr>
          <a:lstStyle/>
          <a:p>
            <a:pPr algn="ctr" eaLnBrk="0" hangingPunct="0"/>
            <a:r>
              <a:rPr lang="en-US" sz="2000">
                <a:solidFill>
                  <a:srgbClr val="000000"/>
                </a:solidFill>
                <a:latin typeface="Courier" charset="0"/>
              </a:rPr>
              <a:t>http://www.icmm.csic.es/cefe/</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Inverse Opals</a:t>
            </a:r>
          </a:p>
        </p:txBody>
      </p:sp>
      <p:sp>
        <p:nvSpPr>
          <p:cNvPr id="97283" name="Text Box 3"/>
          <p:cNvSpPr txBox="1">
            <a:spLocks noChangeArrowheads="1"/>
          </p:cNvSpPr>
          <p:nvPr/>
        </p:nvSpPr>
        <p:spPr bwMode="auto">
          <a:xfrm>
            <a:off x="1825625" y="1295400"/>
            <a:ext cx="4819650" cy="457200"/>
          </a:xfrm>
          <a:prstGeom prst="rect">
            <a:avLst/>
          </a:prstGeom>
          <a:noFill/>
          <a:ln w="9525">
            <a:noFill/>
            <a:miter lim="800000"/>
            <a:headEnd/>
            <a:tailEnd/>
          </a:ln>
        </p:spPr>
        <p:txBody>
          <a:bodyPr wrap="none">
            <a:spAutoFit/>
          </a:bodyPr>
          <a:lstStyle/>
          <a:p>
            <a:pPr algn="ctr" eaLnBrk="0" hangingPunct="0"/>
            <a:r>
              <a:rPr lang="en-US"/>
              <a:t>fcc solid spheres do not have a gap… </a:t>
            </a:r>
          </a:p>
        </p:txBody>
      </p:sp>
      <p:sp>
        <p:nvSpPr>
          <p:cNvPr id="97284" name="Text Box 4"/>
          <p:cNvSpPr txBox="1">
            <a:spLocks noChangeArrowheads="1"/>
          </p:cNvSpPr>
          <p:nvPr/>
        </p:nvSpPr>
        <p:spPr bwMode="auto">
          <a:xfrm>
            <a:off x="2725738" y="1676400"/>
            <a:ext cx="5621337" cy="457200"/>
          </a:xfrm>
          <a:prstGeom prst="rect">
            <a:avLst/>
          </a:prstGeom>
          <a:noFill/>
          <a:ln w="9525">
            <a:noFill/>
            <a:miter lim="800000"/>
            <a:headEnd/>
            <a:tailEnd/>
          </a:ln>
        </p:spPr>
        <p:txBody>
          <a:bodyPr wrap="none">
            <a:spAutoFit/>
          </a:bodyPr>
          <a:lstStyle/>
          <a:p>
            <a:pPr algn="ctr" eaLnBrk="0" hangingPunct="0"/>
            <a:r>
              <a:rPr lang="en-US"/>
              <a:t>…but fcc spherical </a:t>
            </a:r>
            <a:r>
              <a:rPr lang="en-US">
                <a:solidFill>
                  <a:srgbClr val="FF0000"/>
                </a:solidFill>
              </a:rPr>
              <a:t>holes in Si </a:t>
            </a:r>
            <a:r>
              <a:rPr lang="en-US" i="1">
                <a:solidFill>
                  <a:srgbClr val="FF0000"/>
                </a:solidFill>
              </a:rPr>
              <a:t>do</a:t>
            </a:r>
            <a:r>
              <a:rPr lang="en-US">
                <a:solidFill>
                  <a:srgbClr val="FF0000"/>
                </a:solidFill>
              </a:rPr>
              <a:t> have a gap</a:t>
            </a:r>
            <a:endParaRPr lang="en-US"/>
          </a:p>
        </p:txBody>
      </p:sp>
      <p:grpSp>
        <p:nvGrpSpPr>
          <p:cNvPr id="2" name="Group 5"/>
          <p:cNvGrpSpPr>
            <a:grpSpLocks/>
          </p:cNvGrpSpPr>
          <p:nvPr/>
        </p:nvGrpSpPr>
        <p:grpSpPr bwMode="auto">
          <a:xfrm>
            <a:off x="527050" y="2343150"/>
            <a:ext cx="3798888" cy="4210050"/>
            <a:chOff x="332" y="1317"/>
            <a:chExt cx="2393" cy="2652"/>
          </a:xfrm>
        </p:grpSpPr>
        <p:grpSp>
          <p:nvGrpSpPr>
            <p:cNvPr id="97293" name="Group 6"/>
            <p:cNvGrpSpPr>
              <a:grpSpLocks/>
            </p:cNvGrpSpPr>
            <p:nvPr/>
          </p:nvGrpSpPr>
          <p:grpSpPr bwMode="auto">
            <a:xfrm>
              <a:off x="477" y="2066"/>
              <a:ext cx="1825" cy="735"/>
              <a:chOff x="477" y="2066"/>
              <a:chExt cx="1825" cy="735"/>
            </a:xfrm>
          </p:grpSpPr>
          <p:sp>
            <p:nvSpPr>
              <p:cNvPr id="97349" name="AutoShape 7"/>
              <p:cNvSpPr>
                <a:spLocks noChangeAspect="1" noChangeArrowheads="1"/>
              </p:cNvSpPr>
              <p:nvPr/>
            </p:nvSpPr>
            <p:spPr bwMode="auto">
              <a:xfrm flipV="1">
                <a:off x="652" y="2453"/>
                <a:ext cx="1250" cy="3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663 w 21600"/>
                  <a:gd name="T13" fmla="*/ 3662 h 21600"/>
                  <a:gd name="T14" fmla="*/ 17937 w 21600"/>
                  <a:gd name="T15" fmla="*/ 17938 h 21600"/>
                </a:gdLst>
                <a:ahLst/>
                <a:cxnLst>
                  <a:cxn ang="T8">
                    <a:pos x="T0" y="T1"/>
                  </a:cxn>
                  <a:cxn ang="T9">
                    <a:pos x="T2" y="T3"/>
                  </a:cxn>
                  <a:cxn ang="T10">
                    <a:pos x="T4" y="T5"/>
                  </a:cxn>
                  <a:cxn ang="T11">
                    <a:pos x="T6" y="T7"/>
                  </a:cxn>
                </a:cxnLst>
                <a:rect l="T12" t="T13" r="T14" b="T15"/>
                <a:pathLst>
                  <a:path w="21600" h="21600">
                    <a:moveTo>
                      <a:pt x="0" y="0"/>
                    </a:moveTo>
                    <a:lnTo>
                      <a:pt x="3716" y="21600"/>
                    </a:lnTo>
                    <a:lnTo>
                      <a:pt x="17884" y="21600"/>
                    </a:lnTo>
                    <a:lnTo>
                      <a:pt x="21600" y="0"/>
                    </a:lnTo>
                    <a:lnTo>
                      <a:pt x="0" y="0"/>
                    </a:lnTo>
                    <a:close/>
                  </a:path>
                </a:pathLst>
              </a:custGeom>
              <a:solidFill>
                <a:schemeClr val="bg2"/>
              </a:solidFill>
              <a:ln w="9525">
                <a:solidFill>
                  <a:schemeClr val="tx1"/>
                </a:solidFill>
                <a:miter lim="800000"/>
                <a:headEnd/>
                <a:tailEnd/>
              </a:ln>
            </p:spPr>
            <p:txBody>
              <a:bodyPr wrap="none" anchor="ctr"/>
              <a:lstStyle/>
              <a:p>
                <a:endParaRPr lang="cs-CZ"/>
              </a:p>
            </p:txBody>
          </p:sp>
          <p:sp>
            <p:nvSpPr>
              <p:cNvPr id="97350" name="Oval 8"/>
              <p:cNvSpPr>
                <a:spLocks noChangeAspect="1" noChangeArrowheads="1"/>
              </p:cNvSpPr>
              <p:nvPr/>
            </p:nvSpPr>
            <p:spPr bwMode="auto">
              <a:xfrm rot="10800000">
                <a:off x="1730" y="2681"/>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1" name="Oval 9"/>
              <p:cNvSpPr>
                <a:spLocks noChangeAspect="1" noChangeArrowheads="1"/>
              </p:cNvSpPr>
              <p:nvPr/>
            </p:nvSpPr>
            <p:spPr bwMode="auto">
              <a:xfrm rot="10800000">
                <a:off x="1582" y="2681"/>
                <a:ext cx="112"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2" name="Oval 10"/>
              <p:cNvSpPr>
                <a:spLocks noChangeAspect="1" noChangeArrowheads="1"/>
              </p:cNvSpPr>
              <p:nvPr/>
            </p:nvSpPr>
            <p:spPr bwMode="auto">
              <a:xfrm rot="10800000">
                <a:off x="1438" y="2681"/>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3" name="Oval 11"/>
              <p:cNvSpPr>
                <a:spLocks noChangeAspect="1" noChangeArrowheads="1"/>
              </p:cNvSpPr>
              <p:nvPr/>
            </p:nvSpPr>
            <p:spPr bwMode="auto">
              <a:xfrm rot="10800000">
                <a:off x="1658" y="2573"/>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4" name="Oval 12"/>
              <p:cNvSpPr>
                <a:spLocks noChangeAspect="1" noChangeArrowheads="1"/>
              </p:cNvSpPr>
              <p:nvPr/>
            </p:nvSpPr>
            <p:spPr bwMode="auto">
              <a:xfrm rot="10800000">
                <a:off x="1513" y="2573"/>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5" name="Oval 13"/>
              <p:cNvSpPr>
                <a:spLocks noChangeAspect="1" noChangeArrowheads="1"/>
              </p:cNvSpPr>
              <p:nvPr/>
            </p:nvSpPr>
            <p:spPr bwMode="auto">
              <a:xfrm rot="10800000">
                <a:off x="1442" y="2466"/>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6" name="Oval 14"/>
              <p:cNvSpPr>
                <a:spLocks noChangeAspect="1" noChangeArrowheads="1"/>
              </p:cNvSpPr>
              <p:nvPr/>
            </p:nvSpPr>
            <p:spPr bwMode="auto">
              <a:xfrm rot="10800000">
                <a:off x="1295" y="2682"/>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7" name="Oval 15"/>
              <p:cNvSpPr>
                <a:spLocks noChangeAspect="1" noChangeArrowheads="1"/>
              </p:cNvSpPr>
              <p:nvPr/>
            </p:nvSpPr>
            <p:spPr bwMode="auto">
              <a:xfrm rot="10800000">
                <a:off x="1587" y="2466"/>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8" name="Oval 16"/>
              <p:cNvSpPr>
                <a:spLocks noChangeAspect="1" noChangeArrowheads="1"/>
              </p:cNvSpPr>
              <p:nvPr/>
            </p:nvSpPr>
            <p:spPr bwMode="auto">
              <a:xfrm rot="10800000">
                <a:off x="1369" y="2573"/>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59" name="Oval 17"/>
              <p:cNvSpPr>
                <a:spLocks noChangeAspect="1" noChangeArrowheads="1"/>
              </p:cNvSpPr>
              <p:nvPr/>
            </p:nvSpPr>
            <p:spPr bwMode="auto">
              <a:xfrm rot="10800000">
                <a:off x="1297" y="2466"/>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0" name="Oval 18"/>
              <p:cNvSpPr>
                <a:spLocks noChangeAspect="1" noChangeArrowheads="1"/>
              </p:cNvSpPr>
              <p:nvPr/>
            </p:nvSpPr>
            <p:spPr bwMode="auto">
              <a:xfrm rot="10800000">
                <a:off x="1146" y="2682"/>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1" name="Oval 19"/>
              <p:cNvSpPr>
                <a:spLocks noChangeAspect="1" noChangeArrowheads="1"/>
              </p:cNvSpPr>
              <p:nvPr/>
            </p:nvSpPr>
            <p:spPr bwMode="auto">
              <a:xfrm rot="10800000">
                <a:off x="1224" y="2573"/>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2" name="Oval 20"/>
              <p:cNvSpPr>
                <a:spLocks noChangeAspect="1" noChangeArrowheads="1"/>
              </p:cNvSpPr>
              <p:nvPr/>
            </p:nvSpPr>
            <p:spPr bwMode="auto">
              <a:xfrm rot="10800000">
                <a:off x="1153" y="2466"/>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3" name="Oval 21"/>
              <p:cNvSpPr>
                <a:spLocks noChangeAspect="1" noChangeArrowheads="1"/>
              </p:cNvSpPr>
              <p:nvPr/>
            </p:nvSpPr>
            <p:spPr bwMode="auto">
              <a:xfrm rot="10800000">
                <a:off x="1003" y="2682"/>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4" name="Oval 22"/>
              <p:cNvSpPr>
                <a:spLocks noChangeAspect="1" noChangeArrowheads="1"/>
              </p:cNvSpPr>
              <p:nvPr/>
            </p:nvSpPr>
            <p:spPr bwMode="auto">
              <a:xfrm rot="10800000">
                <a:off x="1080" y="2573"/>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5" name="Oval 23"/>
              <p:cNvSpPr>
                <a:spLocks noChangeAspect="1" noChangeArrowheads="1"/>
              </p:cNvSpPr>
              <p:nvPr/>
            </p:nvSpPr>
            <p:spPr bwMode="auto">
              <a:xfrm rot="10800000">
                <a:off x="1008" y="2466"/>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6" name="Oval 24"/>
              <p:cNvSpPr>
                <a:spLocks noChangeAspect="1" noChangeArrowheads="1"/>
              </p:cNvSpPr>
              <p:nvPr/>
            </p:nvSpPr>
            <p:spPr bwMode="auto">
              <a:xfrm rot="10800000">
                <a:off x="859" y="2682"/>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7" name="Oval 25"/>
              <p:cNvSpPr>
                <a:spLocks noChangeAspect="1" noChangeArrowheads="1"/>
              </p:cNvSpPr>
              <p:nvPr/>
            </p:nvSpPr>
            <p:spPr bwMode="auto">
              <a:xfrm rot="10800000">
                <a:off x="936" y="2573"/>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8" name="Oval 26"/>
              <p:cNvSpPr>
                <a:spLocks noChangeAspect="1" noChangeArrowheads="1"/>
              </p:cNvSpPr>
              <p:nvPr/>
            </p:nvSpPr>
            <p:spPr bwMode="auto">
              <a:xfrm rot="10800000">
                <a:off x="865" y="2466"/>
                <a:ext cx="112"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69" name="Oval 27"/>
              <p:cNvSpPr>
                <a:spLocks noChangeAspect="1" noChangeArrowheads="1"/>
              </p:cNvSpPr>
              <p:nvPr/>
            </p:nvSpPr>
            <p:spPr bwMode="auto">
              <a:xfrm rot="10800000">
                <a:off x="716" y="2682"/>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70" name="Oval 28"/>
              <p:cNvSpPr>
                <a:spLocks noChangeAspect="1" noChangeArrowheads="1"/>
              </p:cNvSpPr>
              <p:nvPr/>
            </p:nvSpPr>
            <p:spPr bwMode="auto">
              <a:xfrm rot="10800000">
                <a:off x="792" y="2573"/>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71" name="Line 29"/>
              <p:cNvSpPr>
                <a:spLocks noChangeAspect="1" noChangeShapeType="1"/>
              </p:cNvSpPr>
              <p:nvPr/>
            </p:nvSpPr>
            <p:spPr bwMode="auto">
              <a:xfrm>
                <a:off x="477" y="2801"/>
                <a:ext cx="1640" cy="0"/>
              </a:xfrm>
              <a:prstGeom prst="line">
                <a:avLst/>
              </a:prstGeom>
              <a:noFill/>
              <a:ln w="9525">
                <a:solidFill>
                  <a:schemeClr val="tx1"/>
                </a:solidFill>
                <a:round/>
                <a:headEnd/>
                <a:tailEnd/>
              </a:ln>
            </p:spPr>
            <p:txBody>
              <a:bodyPr wrap="none" anchor="ctr"/>
              <a:lstStyle/>
              <a:p>
                <a:endParaRPr lang="cs-CZ"/>
              </a:p>
            </p:txBody>
          </p:sp>
          <p:sp>
            <p:nvSpPr>
              <p:cNvPr id="97372" name="Line 30"/>
              <p:cNvSpPr>
                <a:spLocks noChangeAspect="1" noChangeShapeType="1"/>
              </p:cNvSpPr>
              <p:nvPr/>
            </p:nvSpPr>
            <p:spPr bwMode="auto">
              <a:xfrm>
                <a:off x="1279" y="2066"/>
                <a:ext cx="0" cy="297"/>
              </a:xfrm>
              <a:prstGeom prst="line">
                <a:avLst/>
              </a:prstGeom>
              <a:noFill/>
              <a:ln w="9525">
                <a:solidFill>
                  <a:schemeClr val="tx1"/>
                </a:solidFill>
                <a:round/>
                <a:headEnd/>
                <a:tailEnd type="triangle" w="med" len="med"/>
              </a:ln>
            </p:spPr>
            <p:txBody>
              <a:bodyPr wrap="none" anchor="ctr"/>
              <a:lstStyle/>
              <a:p>
                <a:endParaRPr lang="cs-CZ"/>
              </a:p>
            </p:txBody>
          </p:sp>
          <p:sp>
            <p:nvSpPr>
              <p:cNvPr id="97373" name="Text Box 31"/>
              <p:cNvSpPr txBox="1">
                <a:spLocks noChangeAspect="1" noChangeArrowheads="1"/>
              </p:cNvSpPr>
              <p:nvPr/>
            </p:nvSpPr>
            <p:spPr bwMode="auto">
              <a:xfrm>
                <a:off x="1371" y="2079"/>
                <a:ext cx="931" cy="212"/>
              </a:xfrm>
              <a:prstGeom prst="rect">
                <a:avLst/>
              </a:prstGeom>
              <a:noFill/>
              <a:ln w="9525">
                <a:noFill/>
                <a:miter lim="800000"/>
                <a:headEnd/>
                <a:tailEnd/>
              </a:ln>
            </p:spPr>
            <p:txBody>
              <a:bodyPr>
                <a:spAutoFit/>
              </a:bodyPr>
              <a:lstStyle/>
              <a:p>
                <a:pPr algn="ctr" eaLnBrk="0" hangingPunct="0">
                  <a:tabLst>
                    <a:tab pos="1085850" algn="l"/>
                  </a:tabLst>
                </a:pPr>
                <a:r>
                  <a:rPr lang="en-US" sz="1600">
                    <a:latin typeface="Arial" pitchFamily="34" charset="0"/>
                  </a:rPr>
                  <a:t>Infiltration</a:t>
                </a:r>
                <a:endParaRPr lang="en-US" sz="1600">
                  <a:latin typeface="Arial" pitchFamily="34" charset="0"/>
                  <a:cs typeface="Arial" pitchFamily="34" charset="0"/>
                </a:endParaRPr>
              </a:p>
            </p:txBody>
          </p:sp>
        </p:grpSp>
        <p:grpSp>
          <p:nvGrpSpPr>
            <p:cNvPr id="97294" name="Group 32"/>
            <p:cNvGrpSpPr>
              <a:grpSpLocks/>
            </p:cNvGrpSpPr>
            <p:nvPr/>
          </p:nvGrpSpPr>
          <p:grpSpPr bwMode="auto">
            <a:xfrm>
              <a:off x="332" y="1317"/>
              <a:ext cx="2393" cy="646"/>
              <a:chOff x="332" y="1317"/>
              <a:chExt cx="2393" cy="646"/>
            </a:xfrm>
          </p:grpSpPr>
          <p:sp>
            <p:nvSpPr>
              <p:cNvPr id="97323" name="Text Box 33"/>
              <p:cNvSpPr txBox="1">
                <a:spLocks noChangeArrowheads="1"/>
              </p:cNvSpPr>
              <p:nvPr/>
            </p:nvSpPr>
            <p:spPr bwMode="auto">
              <a:xfrm>
                <a:off x="783" y="1317"/>
                <a:ext cx="1531" cy="192"/>
              </a:xfrm>
              <a:prstGeom prst="rect">
                <a:avLst/>
              </a:prstGeom>
              <a:noFill/>
              <a:ln w="9525">
                <a:noFill/>
                <a:miter lim="800000"/>
                <a:headEnd/>
                <a:tailEnd/>
              </a:ln>
            </p:spPr>
            <p:txBody>
              <a:bodyPr wrap="none">
                <a:spAutoFit/>
              </a:bodyPr>
              <a:lstStyle/>
              <a:p>
                <a:pPr eaLnBrk="0" hangingPunct="0"/>
                <a:r>
                  <a:rPr lang="en-US" sz="1400">
                    <a:latin typeface="Arial" pitchFamily="34" charset="0"/>
                  </a:rPr>
                  <a:t>sub-micron colloidal spheres</a:t>
                </a:r>
              </a:p>
            </p:txBody>
          </p:sp>
          <p:sp>
            <p:nvSpPr>
              <p:cNvPr id="97324" name="Oval 34"/>
              <p:cNvSpPr>
                <a:spLocks noChangeAspect="1" noChangeArrowheads="1"/>
              </p:cNvSpPr>
              <p:nvPr/>
            </p:nvSpPr>
            <p:spPr bwMode="auto">
              <a:xfrm rot="10800000">
                <a:off x="1740" y="1843"/>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25" name="Oval 35"/>
              <p:cNvSpPr>
                <a:spLocks noChangeAspect="1" noChangeArrowheads="1"/>
              </p:cNvSpPr>
              <p:nvPr/>
            </p:nvSpPr>
            <p:spPr bwMode="auto">
              <a:xfrm rot="10800000">
                <a:off x="1592" y="1843"/>
                <a:ext cx="112"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26" name="Oval 36"/>
              <p:cNvSpPr>
                <a:spLocks noChangeAspect="1" noChangeArrowheads="1"/>
              </p:cNvSpPr>
              <p:nvPr/>
            </p:nvSpPr>
            <p:spPr bwMode="auto">
              <a:xfrm rot="10800000">
                <a:off x="1448" y="1843"/>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27" name="Oval 37"/>
              <p:cNvSpPr>
                <a:spLocks noChangeAspect="1" noChangeArrowheads="1"/>
              </p:cNvSpPr>
              <p:nvPr/>
            </p:nvSpPr>
            <p:spPr bwMode="auto">
              <a:xfrm rot="10800000">
                <a:off x="1668" y="1735"/>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28" name="Oval 38"/>
              <p:cNvSpPr>
                <a:spLocks noChangeAspect="1" noChangeArrowheads="1"/>
              </p:cNvSpPr>
              <p:nvPr/>
            </p:nvSpPr>
            <p:spPr bwMode="auto">
              <a:xfrm rot="10800000">
                <a:off x="1523" y="1735"/>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29" name="Oval 39"/>
              <p:cNvSpPr>
                <a:spLocks noChangeAspect="1" noChangeArrowheads="1"/>
              </p:cNvSpPr>
              <p:nvPr/>
            </p:nvSpPr>
            <p:spPr bwMode="auto">
              <a:xfrm rot="10800000">
                <a:off x="1452" y="1628"/>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0" name="Oval 40"/>
              <p:cNvSpPr>
                <a:spLocks noChangeAspect="1" noChangeArrowheads="1"/>
              </p:cNvSpPr>
              <p:nvPr/>
            </p:nvSpPr>
            <p:spPr bwMode="auto">
              <a:xfrm rot="10800000">
                <a:off x="1305" y="1844"/>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1" name="Oval 41"/>
              <p:cNvSpPr>
                <a:spLocks noChangeAspect="1" noChangeArrowheads="1"/>
              </p:cNvSpPr>
              <p:nvPr/>
            </p:nvSpPr>
            <p:spPr bwMode="auto">
              <a:xfrm rot="10800000">
                <a:off x="1597" y="1628"/>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2" name="Oval 42"/>
              <p:cNvSpPr>
                <a:spLocks noChangeAspect="1" noChangeArrowheads="1"/>
              </p:cNvSpPr>
              <p:nvPr/>
            </p:nvSpPr>
            <p:spPr bwMode="auto">
              <a:xfrm rot="10800000">
                <a:off x="1379" y="1735"/>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3" name="Oval 43"/>
              <p:cNvSpPr>
                <a:spLocks noChangeAspect="1" noChangeArrowheads="1"/>
              </p:cNvSpPr>
              <p:nvPr/>
            </p:nvSpPr>
            <p:spPr bwMode="auto">
              <a:xfrm rot="10800000">
                <a:off x="1307" y="1628"/>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4" name="Oval 44"/>
              <p:cNvSpPr>
                <a:spLocks noChangeAspect="1" noChangeArrowheads="1"/>
              </p:cNvSpPr>
              <p:nvPr/>
            </p:nvSpPr>
            <p:spPr bwMode="auto">
              <a:xfrm rot="10800000">
                <a:off x="1156" y="1844"/>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5" name="Oval 45"/>
              <p:cNvSpPr>
                <a:spLocks noChangeAspect="1" noChangeArrowheads="1"/>
              </p:cNvSpPr>
              <p:nvPr/>
            </p:nvSpPr>
            <p:spPr bwMode="auto">
              <a:xfrm rot="10800000">
                <a:off x="1234" y="1735"/>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6" name="Oval 46"/>
              <p:cNvSpPr>
                <a:spLocks noChangeAspect="1" noChangeArrowheads="1"/>
              </p:cNvSpPr>
              <p:nvPr/>
            </p:nvSpPr>
            <p:spPr bwMode="auto">
              <a:xfrm rot="10800000">
                <a:off x="1163" y="1628"/>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7" name="Oval 47"/>
              <p:cNvSpPr>
                <a:spLocks noChangeAspect="1" noChangeArrowheads="1"/>
              </p:cNvSpPr>
              <p:nvPr/>
            </p:nvSpPr>
            <p:spPr bwMode="auto">
              <a:xfrm rot="10800000">
                <a:off x="1013" y="1844"/>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8" name="Oval 48"/>
              <p:cNvSpPr>
                <a:spLocks noChangeAspect="1" noChangeArrowheads="1"/>
              </p:cNvSpPr>
              <p:nvPr/>
            </p:nvSpPr>
            <p:spPr bwMode="auto">
              <a:xfrm rot="10800000">
                <a:off x="1090" y="1735"/>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39" name="Oval 49"/>
              <p:cNvSpPr>
                <a:spLocks noChangeAspect="1" noChangeArrowheads="1"/>
              </p:cNvSpPr>
              <p:nvPr/>
            </p:nvSpPr>
            <p:spPr bwMode="auto">
              <a:xfrm rot="10800000">
                <a:off x="1018" y="1628"/>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40" name="Oval 50"/>
              <p:cNvSpPr>
                <a:spLocks noChangeAspect="1" noChangeArrowheads="1"/>
              </p:cNvSpPr>
              <p:nvPr/>
            </p:nvSpPr>
            <p:spPr bwMode="auto">
              <a:xfrm rot="10800000">
                <a:off x="869" y="1844"/>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41" name="Oval 51"/>
              <p:cNvSpPr>
                <a:spLocks noChangeAspect="1" noChangeArrowheads="1"/>
              </p:cNvSpPr>
              <p:nvPr/>
            </p:nvSpPr>
            <p:spPr bwMode="auto">
              <a:xfrm rot="10800000">
                <a:off x="946" y="1735"/>
                <a:ext cx="113"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42" name="Oval 52"/>
              <p:cNvSpPr>
                <a:spLocks noChangeAspect="1" noChangeArrowheads="1"/>
              </p:cNvSpPr>
              <p:nvPr/>
            </p:nvSpPr>
            <p:spPr bwMode="auto">
              <a:xfrm rot="10800000">
                <a:off x="875" y="1628"/>
                <a:ext cx="112"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43" name="Oval 53"/>
              <p:cNvSpPr>
                <a:spLocks noChangeAspect="1" noChangeArrowheads="1"/>
              </p:cNvSpPr>
              <p:nvPr/>
            </p:nvSpPr>
            <p:spPr bwMode="auto">
              <a:xfrm rot="10800000">
                <a:off x="726" y="1844"/>
                <a:ext cx="113" cy="112"/>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44" name="Oval 54"/>
              <p:cNvSpPr>
                <a:spLocks noChangeAspect="1" noChangeArrowheads="1"/>
              </p:cNvSpPr>
              <p:nvPr/>
            </p:nvSpPr>
            <p:spPr bwMode="auto">
              <a:xfrm rot="10800000">
                <a:off x="802" y="1735"/>
                <a:ext cx="114" cy="113"/>
              </a:xfrm>
              <a:prstGeom prst="ellipse">
                <a:avLst/>
              </a:prstGeom>
              <a:solidFill>
                <a:srgbClr val="0000FF"/>
              </a:solidFill>
              <a:ln w="12700">
                <a:solidFill>
                  <a:schemeClr val="tx1"/>
                </a:solidFill>
                <a:round/>
                <a:headEnd/>
                <a:tailEnd/>
              </a:ln>
            </p:spPr>
            <p:txBody>
              <a:bodyPr wrap="none" anchor="ctr"/>
              <a:lstStyle/>
              <a:p>
                <a:pPr algn="ctr" eaLnBrk="0" hangingPunct="0"/>
                <a:endParaRPr lang="cs-CZ"/>
              </a:p>
            </p:txBody>
          </p:sp>
          <p:sp>
            <p:nvSpPr>
              <p:cNvPr id="97345" name="Line 55"/>
              <p:cNvSpPr>
                <a:spLocks noChangeAspect="1" noChangeShapeType="1"/>
              </p:cNvSpPr>
              <p:nvPr/>
            </p:nvSpPr>
            <p:spPr bwMode="auto">
              <a:xfrm>
                <a:off x="487" y="1963"/>
                <a:ext cx="1640" cy="0"/>
              </a:xfrm>
              <a:prstGeom prst="line">
                <a:avLst/>
              </a:prstGeom>
              <a:noFill/>
              <a:ln w="9525">
                <a:solidFill>
                  <a:schemeClr val="tx1"/>
                </a:solidFill>
                <a:round/>
                <a:headEnd/>
                <a:tailEnd/>
              </a:ln>
            </p:spPr>
            <p:txBody>
              <a:bodyPr wrap="none" anchor="ctr"/>
              <a:lstStyle/>
              <a:p>
                <a:endParaRPr lang="cs-CZ"/>
              </a:p>
            </p:txBody>
          </p:sp>
          <p:sp>
            <p:nvSpPr>
              <p:cNvPr id="97346" name="Line 56"/>
              <p:cNvSpPr>
                <a:spLocks noChangeShapeType="1"/>
              </p:cNvSpPr>
              <p:nvPr/>
            </p:nvSpPr>
            <p:spPr bwMode="auto">
              <a:xfrm flipV="1">
                <a:off x="1064" y="1501"/>
                <a:ext cx="56" cy="181"/>
              </a:xfrm>
              <a:prstGeom prst="line">
                <a:avLst/>
              </a:prstGeom>
              <a:noFill/>
              <a:ln w="9525">
                <a:solidFill>
                  <a:schemeClr val="tx1"/>
                </a:solidFill>
                <a:round/>
                <a:headEnd type="stealth" w="lg" len="lg"/>
                <a:tailEnd/>
              </a:ln>
            </p:spPr>
            <p:txBody>
              <a:bodyPr/>
              <a:lstStyle/>
              <a:p>
                <a:endParaRPr lang="cs-CZ"/>
              </a:p>
            </p:txBody>
          </p:sp>
          <p:sp>
            <p:nvSpPr>
              <p:cNvPr id="97347" name="Text Box 57"/>
              <p:cNvSpPr txBox="1">
                <a:spLocks noChangeAspect="1" noChangeArrowheads="1"/>
              </p:cNvSpPr>
              <p:nvPr/>
            </p:nvSpPr>
            <p:spPr bwMode="auto">
              <a:xfrm>
                <a:off x="1794" y="1578"/>
                <a:ext cx="931" cy="326"/>
              </a:xfrm>
              <a:prstGeom prst="rect">
                <a:avLst/>
              </a:prstGeom>
              <a:noFill/>
              <a:ln w="9525">
                <a:noFill/>
                <a:miter lim="800000"/>
                <a:headEnd/>
                <a:tailEnd/>
              </a:ln>
            </p:spPr>
            <p:txBody>
              <a:bodyPr>
                <a:spAutoFit/>
              </a:bodyPr>
              <a:lstStyle/>
              <a:p>
                <a:pPr algn="ctr" eaLnBrk="0" hangingPunct="0">
                  <a:tabLst>
                    <a:tab pos="1085850" algn="l"/>
                  </a:tabLst>
                </a:pPr>
                <a:r>
                  <a:rPr lang="en-US" sz="1400">
                    <a:latin typeface="Arial" pitchFamily="34" charset="0"/>
                  </a:rPr>
                  <a:t>Template</a:t>
                </a:r>
              </a:p>
              <a:p>
                <a:pPr algn="ctr" eaLnBrk="0" hangingPunct="0">
                  <a:tabLst>
                    <a:tab pos="1085850" algn="l"/>
                  </a:tabLst>
                </a:pPr>
                <a:r>
                  <a:rPr lang="en-US" sz="1400">
                    <a:latin typeface="Arial" pitchFamily="34" charset="0"/>
                  </a:rPr>
                  <a:t> (synthetic opal)</a:t>
                </a:r>
              </a:p>
            </p:txBody>
          </p:sp>
          <p:sp>
            <p:nvSpPr>
              <p:cNvPr id="97348" name="Text Box 58"/>
              <p:cNvSpPr txBox="1">
                <a:spLocks noChangeAspect="1" noChangeArrowheads="1"/>
              </p:cNvSpPr>
              <p:nvPr/>
            </p:nvSpPr>
            <p:spPr bwMode="auto">
              <a:xfrm>
                <a:off x="332" y="1674"/>
                <a:ext cx="566" cy="212"/>
              </a:xfrm>
              <a:prstGeom prst="rect">
                <a:avLst/>
              </a:prstGeom>
              <a:noFill/>
              <a:ln w="9525">
                <a:noFill/>
                <a:miter lim="800000"/>
                <a:headEnd/>
                <a:tailEnd/>
              </a:ln>
            </p:spPr>
            <p:txBody>
              <a:bodyPr>
                <a:spAutoFit/>
              </a:bodyPr>
              <a:lstStyle/>
              <a:p>
                <a:pPr algn="ctr" eaLnBrk="0" hangingPunct="0">
                  <a:tabLst>
                    <a:tab pos="1085850" algn="l"/>
                  </a:tabLst>
                </a:pPr>
                <a:r>
                  <a:rPr lang="en-US" sz="1600">
                    <a:latin typeface="Arial" pitchFamily="34" charset="0"/>
                  </a:rPr>
                  <a:t>3D</a:t>
                </a:r>
                <a:endParaRPr lang="en-US" sz="1600">
                  <a:latin typeface="Arial" pitchFamily="34" charset="0"/>
                  <a:cs typeface="Arial" pitchFamily="34" charset="0"/>
                </a:endParaRPr>
              </a:p>
            </p:txBody>
          </p:sp>
        </p:grpSp>
        <p:grpSp>
          <p:nvGrpSpPr>
            <p:cNvPr id="97295" name="Group 59"/>
            <p:cNvGrpSpPr>
              <a:grpSpLocks/>
            </p:cNvGrpSpPr>
            <p:nvPr/>
          </p:nvGrpSpPr>
          <p:grpSpPr bwMode="auto">
            <a:xfrm>
              <a:off x="482" y="2894"/>
              <a:ext cx="1665" cy="1075"/>
              <a:chOff x="482" y="2894"/>
              <a:chExt cx="1665" cy="1075"/>
            </a:xfrm>
          </p:grpSpPr>
          <p:sp>
            <p:nvSpPr>
              <p:cNvPr id="97296" name="Text Box 60"/>
              <p:cNvSpPr txBox="1">
                <a:spLocks noChangeAspect="1" noChangeArrowheads="1"/>
              </p:cNvSpPr>
              <p:nvPr/>
            </p:nvSpPr>
            <p:spPr bwMode="auto">
              <a:xfrm>
                <a:off x="1471" y="2894"/>
                <a:ext cx="676" cy="366"/>
              </a:xfrm>
              <a:prstGeom prst="rect">
                <a:avLst/>
              </a:prstGeom>
              <a:noFill/>
              <a:ln w="9525">
                <a:noFill/>
                <a:miter lim="800000"/>
                <a:headEnd/>
                <a:tailEnd/>
              </a:ln>
            </p:spPr>
            <p:txBody>
              <a:bodyPr>
                <a:spAutoFit/>
              </a:bodyPr>
              <a:lstStyle/>
              <a:p>
                <a:pPr algn="ctr" eaLnBrk="0" hangingPunct="0">
                  <a:tabLst>
                    <a:tab pos="1085850" algn="l"/>
                  </a:tabLst>
                </a:pPr>
                <a:r>
                  <a:rPr lang="en-US" sz="1600">
                    <a:latin typeface="Arial" pitchFamily="34" charset="0"/>
                  </a:rPr>
                  <a:t>Remove Template</a:t>
                </a:r>
                <a:endParaRPr lang="en-US" sz="1600">
                  <a:latin typeface="Arial" pitchFamily="34" charset="0"/>
                  <a:cs typeface="Arial" pitchFamily="34" charset="0"/>
                </a:endParaRPr>
              </a:p>
            </p:txBody>
          </p:sp>
          <p:grpSp>
            <p:nvGrpSpPr>
              <p:cNvPr id="97297" name="Group 61"/>
              <p:cNvGrpSpPr>
                <a:grpSpLocks/>
              </p:cNvGrpSpPr>
              <p:nvPr/>
            </p:nvGrpSpPr>
            <p:grpSpPr bwMode="auto">
              <a:xfrm>
                <a:off x="482" y="3346"/>
                <a:ext cx="1640" cy="623"/>
                <a:chOff x="637" y="2734"/>
                <a:chExt cx="1640" cy="623"/>
              </a:xfrm>
            </p:grpSpPr>
            <p:sp>
              <p:nvSpPr>
                <p:cNvPr id="97299" name="AutoShape 62"/>
                <p:cNvSpPr>
                  <a:spLocks noChangeAspect="1" noChangeArrowheads="1"/>
                </p:cNvSpPr>
                <p:nvPr/>
              </p:nvSpPr>
              <p:spPr bwMode="auto">
                <a:xfrm flipV="1">
                  <a:off x="812" y="2734"/>
                  <a:ext cx="1250" cy="3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663 w 21600"/>
                    <a:gd name="T13" fmla="*/ 3662 h 21600"/>
                    <a:gd name="T14" fmla="*/ 17937 w 21600"/>
                    <a:gd name="T15" fmla="*/ 17938 h 21600"/>
                  </a:gdLst>
                  <a:ahLst/>
                  <a:cxnLst>
                    <a:cxn ang="T8">
                      <a:pos x="T0" y="T1"/>
                    </a:cxn>
                    <a:cxn ang="T9">
                      <a:pos x="T2" y="T3"/>
                    </a:cxn>
                    <a:cxn ang="T10">
                      <a:pos x="T4" y="T5"/>
                    </a:cxn>
                    <a:cxn ang="T11">
                      <a:pos x="T6" y="T7"/>
                    </a:cxn>
                  </a:cxnLst>
                  <a:rect l="T12" t="T13" r="T14" b="T15"/>
                  <a:pathLst>
                    <a:path w="21600" h="21600">
                      <a:moveTo>
                        <a:pt x="0" y="0"/>
                      </a:moveTo>
                      <a:lnTo>
                        <a:pt x="3716" y="21600"/>
                      </a:lnTo>
                      <a:lnTo>
                        <a:pt x="17884" y="21600"/>
                      </a:lnTo>
                      <a:lnTo>
                        <a:pt x="21600" y="0"/>
                      </a:lnTo>
                      <a:lnTo>
                        <a:pt x="0" y="0"/>
                      </a:lnTo>
                      <a:close/>
                    </a:path>
                  </a:pathLst>
                </a:custGeom>
                <a:solidFill>
                  <a:schemeClr val="bg2"/>
                </a:solidFill>
                <a:ln w="9525">
                  <a:solidFill>
                    <a:schemeClr val="tx1"/>
                  </a:solidFill>
                  <a:miter lim="800000"/>
                  <a:headEnd/>
                  <a:tailEnd/>
                </a:ln>
              </p:spPr>
              <p:txBody>
                <a:bodyPr wrap="none" anchor="ctr"/>
                <a:lstStyle/>
                <a:p>
                  <a:endParaRPr lang="cs-CZ"/>
                </a:p>
              </p:txBody>
            </p:sp>
            <p:sp>
              <p:nvSpPr>
                <p:cNvPr id="97300" name="Oval 63"/>
                <p:cNvSpPr>
                  <a:spLocks noChangeAspect="1" noChangeArrowheads="1"/>
                </p:cNvSpPr>
                <p:nvPr/>
              </p:nvSpPr>
              <p:spPr bwMode="auto">
                <a:xfrm rot="10800000">
                  <a:off x="1890" y="2962"/>
                  <a:ext cx="114"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1" name="Oval 64"/>
                <p:cNvSpPr>
                  <a:spLocks noChangeAspect="1" noChangeArrowheads="1"/>
                </p:cNvSpPr>
                <p:nvPr/>
              </p:nvSpPr>
              <p:spPr bwMode="auto">
                <a:xfrm rot="10800000">
                  <a:off x="1742" y="2962"/>
                  <a:ext cx="112"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2" name="Oval 65"/>
                <p:cNvSpPr>
                  <a:spLocks noChangeAspect="1" noChangeArrowheads="1"/>
                </p:cNvSpPr>
                <p:nvPr/>
              </p:nvSpPr>
              <p:spPr bwMode="auto">
                <a:xfrm rot="10800000">
                  <a:off x="1598" y="2962"/>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3" name="Oval 66"/>
                <p:cNvSpPr>
                  <a:spLocks noChangeAspect="1" noChangeArrowheads="1"/>
                </p:cNvSpPr>
                <p:nvPr/>
              </p:nvSpPr>
              <p:spPr bwMode="auto">
                <a:xfrm rot="10800000">
                  <a:off x="1818" y="2854"/>
                  <a:ext cx="114"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4" name="Oval 67"/>
                <p:cNvSpPr>
                  <a:spLocks noChangeAspect="1" noChangeArrowheads="1"/>
                </p:cNvSpPr>
                <p:nvPr/>
              </p:nvSpPr>
              <p:spPr bwMode="auto">
                <a:xfrm rot="10800000">
                  <a:off x="1673" y="2854"/>
                  <a:ext cx="114"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5" name="Oval 68"/>
                <p:cNvSpPr>
                  <a:spLocks noChangeAspect="1" noChangeArrowheads="1"/>
                </p:cNvSpPr>
                <p:nvPr/>
              </p:nvSpPr>
              <p:spPr bwMode="auto">
                <a:xfrm rot="10800000">
                  <a:off x="1602" y="2747"/>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6" name="Oval 69"/>
                <p:cNvSpPr>
                  <a:spLocks noChangeAspect="1" noChangeArrowheads="1"/>
                </p:cNvSpPr>
                <p:nvPr/>
              </p:nvSpPr>
              <p:spPr bwMode="auto">
                <a:xfrm rot="10800000">
                  <a:off x="1455" y="2963"/>
                  <a:ext cx="113" cy="112"/>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7" name="Oval 70"/>
                <p:cNvSpPr>
                  <a:spLocks noChangeAspect="1" noChangeArrowheads="1"/>
                </p:cNvSpPr>
                <p:nvPr/>
              </p:nvSpPr>
              <p:spPr bwMode="auto">
                <a:xfrm rot="10800000">
                  <a:off x="1747" y="2747"/>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8" name="Oval 71"/>
                <p:cNvSpPr>
                  <a:spLocks noChangeAspect="1" noChangeArrowheads="1"/>
                </p:cNvSpPr>
                <p:nvPr/>
              </p:nvSpPr>
              <p:spPr bwMode="auto">
                <a:xfrm rot="10800000">
                  <a:off x="1529" y="2854"/>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09" name="Oval 72"/>
                <p:cNvSpPr>
                  <a:spLocks noChangeAspect="1" noChangeArrowheads="1"/>
                </p:cNvSpPr>
                <p:nvPr/>
              </p:nvSpPr>
              <p:spPr bwMode="auto">
                <a:xfrm rot="10800000">
                  <a:off x="1457" y="2747"/>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0" name="Oval 73"/>
                <p:cNvSpPr>
                  <a:spLocks noChangeAspect="1" noChangeArrowheads="1"/>
                </p:cNvSpPr>
                <p:nvPr/>
              </p:nvSpPr>
              <p:spPr bwMode="auto">
                <a:xfrm rot="10800000">
                  <a:off x="1306" y="2963"/>
                  <a:ext cx="113" cy="112"/>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1" name="Oval 74"/>
                <p:cNvSpPr>
                  <a:spLocks noChangeAspect="1" noChangeArrowheads="1"/>
                </p:cNvSpPr>
                <p:nvPr/>
              </p:nvSpPr>
              <p:spPr bwMode="auto">
                <a:xfrm rot="10800000">
                  <a:off x="1384" y="2854"/>
                  <a:ext cx="114"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2" name="Oval 75"/>
                <p:cNvSpPr>
                  <a:spLocks noChangeAspect="1" noChangeArrowheads="1"/>
                </p:cNvSpPr>
                <p:nvPr/>
              </p:nvSpPr>
              <p:spPr bwMode="auto">
                <a:xfrm rot="10800000">
                  <a:off x="1313" y="2747"/>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3" name="Oval 76"/>
                <p:cNvSpPr>
                  <a:spLocks noChangeAspect="1" noChangeArrowheads="1"/>
                </p:cNvSpPr>
                <p:nvPr/>
              </p:nvSpPr>
              <p:spPr bwMode="auto">
                <a:xfrm rot="10800000">
                  <a:off x="1163" y="2963"/>
                  <a:ext cx="113" cy="112"/>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4" name="Oval 77"/>
                <p:cNvSpPr>
                  <a:spLocks noChangeAspect="1" noChangeArrowheads="1"/>
                </p:cNvSpPr>
                <p:nvPr/>
              </p:nvSpPr>
              <p:spPr bwMode="auto">
                <a:xfrm rot="10800000">
                  <a:off x="1240" y="2854"/>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5" name="Oval 78"/>
                <p:cNvSpPr>
                  <a:spLocks noChangeAspect="1" noChangeArrowheads="1"/>
                </p:cNvSpPr>
                <p:nvPr/>
              </p:nvSpPr>
              <p:spPr bwMode="auto">
                <a:xfrm rot="10800000">
                  <a:off x="1168" y="2747"/>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6" name="Oval 79"/>
                <p:cNvSpPr>
                  <a:spLocks noChangeAspect="1" noChangeArrowheads="1"/>
                </p:cNvSpPr>
                <p:nvPr/>
              </p:nvSpPr>
              <p:spPr bwMode="auto">
                <a:xfrm rot="10800000">
                  <a:off x="1019" y="2963"/>
                  <a:ext cx="113" cy="112"/>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7" name="Oval 80"/>
                <p:cNvSpPr>
                  <a:spLocks noChangeAspect="1" noChangeArrowheads="1"/>
                </p:cNvSpPr>
                <p:nvPr/>
              </p:nvSpPr>
              <p:spPr bwMode="auto">
                <a:xfrm rot="10800000">
                  <a:off x="1096" y="2854"/>
                  <a:ext cx="113"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8" name="Oval 81"/>
                <p:cNvSpPr>
                  <a:spLocks noChangeAspect="1" noChangeArrowheads="1"/>
                </p:cNvSpPr>
                <p:nvPr/>
              </p:nvSpPr>
              <p:spPr bwMode="auto">
                <a:xfrm rot="10800000">
                  <a:off x="1025" y="2747"/>
                  <a:ext cx="112"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19" name="Oval 82"/>
                <p:cNvSpPr>
                  <a:spLocks noChangeAspect="1" noChangeArrowheads="1"/>
                </p:cNvSpPr>
                <p:nvPr/>
              </p:nvSpPr>
              <p:spPr bwMode="auto">
                <a:xfrm rot="10800000">
                  <a:off x="876" y="2963"/>
                  <a:ext cx="113" cy="112"/>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20" name="Oval 83"/>
                <p:cNvSpPr>
                  <a:spLocks noChangeAspect="1" noChangeArrowheads="1"/>
                </p:cNvSpPr>
                <p:nvPr/>
              </p:nvSpPr>
              <p:spPr bwMode="auto">
                <a:xfrm rot="10800000">
                  <a:off x="952" y="2854"/>
                  <a:ext cx="114" cy="113"/>
                </a:xfrm>
                <a:prstGeom prst="ellipse">
                  <a:avLst/>
                </a:prstGeom>
                <a:solidFill>
                  <a:schemeClr val="bg1"/>
                </a:solidFill>
                <a:ln w="12700">
                  <a:solidFill>
                    <a:schemeClr val="tx1"/>
                  </a:solidFill>
                  <a:round/>
                  <a:headEnd/>
                  <a:tailEnd/>
                </a:ln>
              </p:spPr>
              <p:txBody>
                <a:bodyPr wrap="none" anchor="ctr"/>
                <a:lstStyle/>
                <a:p>
                  <a:pPr algn="ctr" eaLnBrk="0" hangingPunct="0"/>
                  <a:endParaRPr lang="cs-CZ"/>
                </a:p>
              </p:txBody>
            </p:sp>
            <p:sp>
              <p:nvSpPr>
                <p:cNvPr id="97321" name="Line 84"/>
                <p:cNvSpPr>
                  <a:spLocks noChangeAspect="1" noChangeShapeType="1"/>
                </p:cNvSpPr>
                <p:nvPr/>
              </p:nvSpPr>
              <p:spPr bwMode="auto">
                <a:xfrm>
                  <a:off x="637" y="3082"/>
                  <a:ext cx="1640" cy="0"/>
                </a:xfrm>
                <a:prstGeom prst="line">
                  <a:avLst/>
                </a:prstGeom>
                <a:noFill/>
                <a:ln w="9525">
                  <a:solidFill>
                    <a:schemeClr val="tx1"/>
                  </a:solidFill>
                  <a:round/>
                  <a:headEnd/>
                  <a:tailEnd/>
                </a:ln>
              </p:spPr>
              <p:txBody>
                <a:bodyPr wrap="none" anchor="ctr"/>
                <a:lstStyle/>
                <a:p>
                  <a:endParaRPr lang="cs-CZ"/>
                </a:p>
              </p:txBody>
            </p:sp>
            <p:sp>
              <p:nvSpPr>
                <p:cNvPr id="97322" name="Text Box 85"/>
                <p:cNvSpPr txBox="1">
                  <a:spLocks noChangeAspect="1" noChangeArrowheads="1"/>
                </p:cNvSpPr>
                <p:nvPr/>
              </p:nvSpPr>
              <p:spPr bwMode="auto">
                <a:xfrm>
                  <a:off x="945" y="3145"/>
                  <a:ext cx="1028" cy="212"/>
                </a:xfrm>
                <a:prstGeom prst="rect">
                  <a:avLst/>
                </a:prstGeom>
                <a:noFill/>
                <a:ln w="9525">
                  <a:noFill/>
                  <a:miter lim="800000"/>
                  <a:headEnd/>
                  <a:tailEnd/>
                </a:ln>
              </p:spPr>
              <p:txBody>
                <a:bodyPr>
                  <a:spAutoFit/>
                </a:bodyPr>
                <a:lstStyle/>
                <a:p>
                  <a:pPr algn="ctr" eaLnBrk="0" hangingPunct="0">
                    <a:tabLst>
                      <a:tab pos="1085850" algn="l"/>
                    </a:tabLst>
                  </a:pPr>
                  <a:r>
                    <a:rPr lang="ja-JP" altLang="en-US" sz="1600">
                      <a:solidFill>
                        <a:srgbClr val="FF0000"/>
                      </a:solidFill>
                      <a:latin typeface="Arial" pitchFamily="34" charset="0"/>
                    </a:rPr>
                    <a:t>“</a:t>
                  </a:r>
                  <a:r>
                    <a:rPr lang="en-US" altLang="ja-JP" sz="1600">
                      <a:solidFill>
                        <a:srgbClr val="FF0000"/>
                      </a:solidFill>
                      <a:latin typeface="Arial" pitchFamily="34" charset="0"/>
                    </a:rPr>
                    <a:t>Inverted Opal</a:t>
                  </a:r>
                  <a:r>
                    <a:rPr lang="ja-JP" altLang="en-US" sz="1600">
                      <a:solidFill>
                        <a:srgbClr val="FF0000"/>
                      </a:solidFill>
                      <a:latin typeface="Arial" pitchFamily="34" charset="0"/>
                    </a:rPr>
                    <a:t>”</a:t>
                  </a:r>
                  <a:endParaRPr lang="en-US" sz="1600">
                    <a:solidFill>
                      <a:srgbClr val="FF0000"/>
                    </a:solidFill>
                    <a:latin typeface="Arial" pitchFamily="34" charset="0"/>
                    <a:cs typeface="Arial" pitchFamily="34" charset="0"/>
                  </a:endParaRPr>
                </a:p>
              </p:txBody>
            </p:sp>
          </p:grpSp>
          <p:sp>
            <p:nvSpPr>
              <p:cNvPr id="97298" name="Line 86"/>
              <p:cNvSpPr>
                <a:spLocks noChangeAspect="1" noChangeShapeType="1"/>
              </p:cNvSpPr>
              <p:nvPr/>
            </p:nvSpPr>
            <p:spPr bwMode="auto">
              <a:xfrm>
                <a:off x="1269" y="2911"/>
                <a:ext cx="0" cy="297"/>
              </a:xfrm>
              <a:prstGeom prst="line">
                <a:avLst/>
              </a:prstGeom>
              <a:noFill/>
              <a:ln w="9525">
                <a:solidFill>
                  <a:schemeClr val="tx1"/>
                </a:solidFill>
                <a:round/>
                <a:headEnd/>
                <a:tailEnd type="triangle" w="med" len="med"/>
              </a:ln>
            </p:spPr>
            <p:txBody>
              <a:bodyPr wrap="none" anchor="ctr"/>
              <a:lstStyle/>
              <a:p>
                <a:endParaRPr lang="cs-CZ"/>
              </a:p>
            </p:txBody>
          </p:sp>
        </p:grpSp>
      </p:grpSp>
      <p:grpSp>
        <p:nvGrpSpPr>
          <p:cNvPr id="7" name="Group 87"/>
          <p:cNvGrpSpPr>
            <a:grpSpLocks/>
          </p:cNvGrpSpPr>
          <p:nvPr/>
        </p:nvGrpSpPr>
        <p:grpSpPr bwMode="auto">
          <a:xfrm>
            <a:off x="3897313" y="2590800"/>
            <a:ext cx="4808537" cy="4014788"/>
            <a:chOff x="2455" y="1632"/>
            <a:chExt cx="3029" cy="2529"/>
          </a:xfrm>
        </p:grpSpPr>
        <p:pic>
          <p:nvPicPr>
            <p:cNvPr id="97289" name="Picture 88" descr="Graph2"/>
            <p:cNvPicPr>
              <a:picLocks noChangeAspect="1" noChangeArrowheads="1"/>
            </p:cNvPicPr>
            <p:nvPr/>
          </p:nvPicPr>
          <p:blipFill>
            <a:blip r:embed="rId2"/>
            <a:srcRect l="6682" t="10124" r="10864" b="8888"/>
            <a:stretch>
              <a:fillRect/>
            </a:stretch>
          </p:blipFill>
          <p:spPr bwMode="auto">
            <a:xfrm>
              <a:off x="2832" y="1632"/>
              <a:ext cx="2652" cy="2006"/>
            </a:xfrm>
            <a:prstGeom prst="rect">
              <a:avLst/>
            </a:prstGeom>
            <a:noFill/>
            <a:ln w="9525">
              <a:noFill/>
              <a:miter lim="800000"/>
              <a:headEnd/>
              <a:tailEnd/>
            </a:ln>
          </p:spPr>
        </p:pic>
        <p:sp>
          <p:nvSpPr>
            <p:cNvPr id="97290" name="Rectangle 89"/>
            <p:cNvSpPr>
              <a:spLocks noChangeArrowheads="1"/>
            </p:cNvSpPr>
            <p:nvPr/>
          </p:nvSpPr>
          <p:spPr bwMode="auto">
            <a:xfrm>
              <a:off x="3807" y="2241"/>
              <a:ext cx="990" cy="118"/>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97291" name="Text Box 90"/>
            <p:cNvSpPr txBox="1">
              <a:spLocks noChangeArrowheads="1"/>
            </p:cNvSpPr>
            <p:nvPr/>
          </p:nvSpPr>
          <p:spPr bwMode="auto">
            <a:xfrm>
              <a:off x="3774" y="2203"/>
              <a:ext cx="1065" cy="192"/>
            </a:xfrm>
            <a:prstGeom prst="rect">
              <a:avLst/>
            </a:prstGeom>
            <a:noFill/>
            <a:ln w="9525">
              <a:noFill/>
              <a:miter lim="800000"/>
              <a:headEnd/>
              <a:tailEnd/>
            </a:ln>
          </p:spPr>
          <p:txBody>
            <a:bodyPr wrap="none">
              <a:spAutoFit/>
            </a:bodyPr>
            <a:lstStyle/>
            <a:p>
              <a:pPr algn="ctr" eaLnBrk="0" hangingPunct="0"/>
              <a:r>
                <a:rPr lang="en-US" sz="1400">
                  <a:solidFill>
                    <a:srgbClr val="0000FF"/>
                  </a:solidFill>
                  <a:latin typeface="Arial" pitchFamily="34" charset="0"/>
                </a:rPr>
                <a:t>complete band gap</a:t>
              </a:r>
            </a:p>
          </p:txBody>
        </p:sp>
        <p:sp>
          <p:nvSpPr>
            <p:cNvPr id="97292" name="Text Box 91"/>
            <p:cNvSpPr txBox="1">
              <a:spLocks noChangeArrowheads="1"/>
            </p:cNvSpPr>
            <p:nvPr/>
          </p:nvSpPr>
          <p:spPr bwMode="auto">
            <a:xfrm>
              <a:off x="2455" y="3696"/>
              <a:ext cx="2940" cy="465"/>
            </a:xfrm>
            <a:prstGeom prst="rect">
              <a:avLst/>
            </a:prstGeom>
            <a:noFill/>
            <a:ln w="9525">
              <a:noFill/>
              <a:miter lim="800000"/>
              <a:headEnd/>
              <a:tailEnd/>
            </a:ln>
          </p:spPr>
          <p:txBody>
            <a:bodyPr wrap="none">
              <a:spAutoFit/>
            </a:bodyPr>
            <a:lstStyle/>
            <a:p>
              <a:pPr algn="ctr" eaLnBrk="0" hangingPunct="0"/>
              <a:r>
                <a:rPr lang="en-US"/>
                <a:t>~ </a:t>
              </a:r>
              <a:r>
                <a:rPr lang="en-US">
                  <a:solidFill>
                    <a:srgbClr val="FF0000"/>
                  </a:solidFill>
                </a:rPr>
                <a:t>10% gap</a:t>
              </a:r>
              <a:r>
                <a:rPr lang="en-US"/>
                <a:t> between 8th &amp; 9th bands</a:t>
              </a:r>
            </a:p>
            <a:p>
              <a:pPr algn="ctr" eaLnBrk="0" hangingPunct="0"/>
              <a:r>
                <a:rPr lang="en-US" sz="1800">
                  <a:solidFill>
                    <a:schemeClr val="accent2"/>
                  </a:solidFill>
                </a:rPr>
                <a:t>small gap</a:t>
              </a:r>
              <a:r>
                <a:rPr lang="en-US" sz="1800"/>
                <a:t>, </a:t>
              </a:r>
              <a:r>
                <a:rPr lang="en-US" sz="1800">
                  <a:solidFill>
                    <a:srgbClr val="FF0000"/>
                  </a:solidFill>
                </a:rPr>
                <a:t>upper bands</a:t>
              </a:r>
              <a:r>
                <a:rPr lang="en-US" sz="1800"/>
                <a:t>: </a:t>
              </a:r>
              <a:r>
                <a:rPr lang="en-US" sz="1800">
                  <a:solidFill>
                    <a:schemeClr val="accent2"/>
                  </a:solidFill>
                </a:rPr>
                <a:t>sensitive to disorder</a:t>
              </a:r>
              <a:endParaRPr lang="en-US" sz="1800"/>
            </a:p>
          </p:txBody>
        </p:sp>
      </p:grpSp>
      <p:sp>
        <p:nvSpPr>
          <p:cNvPr id="97287" name="Text Box 92"/>
          <p:cNvSpPr txBox="1">
            <a:spLocks noChangeArrowheads="1"/>
          </p:cNvSpPr>
          <p:nvPr/>
        </p:nvSpPr>
        <p:spPr bwMode="auto">
          <a:xfrm>
            <a:off x="7162800" y="152400"/>
            <a:ext cx="1828800" cy="641350"/>
          </a:xfrm>
          <a:prstGeom prst="rect">
            <a:avLst/>
          </a:prstGeom>
          <a:noFill/>
          <a:ln w="9525">
            <a:noFill/>
            <a:miter lim="800000"/>
            <a:headEnd/>
            <a:tailEnd/>
          </a:ln>
        </p:spPr>
        <p:txBody>
          <a:bodyPr wrap="none">
            <a:spAutoFit/>
          </a:bodyPr>
          <a:lstStyle/>
          <a:p>
            <a:pPr algn="ctr" eaLnBrk="0" hangingPunct="0"/>
            <a:r>
              <a:rPr lang="en-US" sz="1800"/>
              <a:t>[ figs courtesy</a:t>
            </a:r>
          </a:p>
          <a:p>
            <a:pPr algn="ctr" eaLnBrk="0" hangingPunct="0"/>
            <a:r>
              <a:rPr lang="en-US" sz="1800"/>
              <a:t>D. Norris, UMN ]</a:t>
            </a:r>
          </a:p>
        </p:txBody>
      </p:sp>
      <p:sp>
        <p:nvSpPr>
          <p:cNvPr id="97288" name="Text Box 93"/>
          <p:cNvSpPr txBox="1">
            <a:spLocks noChangeArrowheads="1"/>
          </p:cNvSpPr>
          <p:nvPr/>
        </p:nvSpPr>
        <p:spPr bwMode="auto">
          <a:xfrm>
            <a:off x="2362200" y="822325"/>
            <a:ext cx="4176713" cy="396875"/>
          </a:xfrm>
          <a:prstGeom prst="rect">
            <a:avLst/>
          </a:prstGeom>
          <a:noFill/>
          <a:ln w="9525">
            <a:noFill/>
            <a:miter lim="800000"/>
            <a:headEnd/>
            <a:tailEnd/>
          </a:ln>
        </p:spPr>
        <p:txBody>
          <a:bodyPr wrap="none">
            <a:spAutoFit/>
          </a:bodyPr>
          <a:lstStyle/>
          <a:p>
            <a:pPr algn="ctr" eaLnBrk="0" hangingPunct="0"/>
            <a:r>
              <a:rPr lang="en-US" sz="2000"/>
              <a:t>[ H. S. Sözüer, </a:t>
            </a:r>
            <a:r>
              <a:rPr lang="en-US" sz="2000" i="1"/>
              <a:t>PRB</a:t>
            </a:r>
            <a:r>
              <a:rPr lang="en-US" sz="2000"/>
              <a:t> </a:t>
            </a:r>
            <a:r>
              <a:rPr lang="en-US" sz="2000" b="1"/>
              <a:t>45</a:t>
            </a:r>
            <a:r>
              <a:rPr lang="en-US" sz="2000"/>
              <a:t>, 13962 (1992)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3962400" y="4197350"/>
            <a:ext cx="3352800" cy="1143000"/>
          </a:xfrm>
          <a:prstGeom prst="rect">
            <a:avLst/>
          </a:prstGeom>
          <a:solidFill>
            <a:srgbClr val="FFFFCC"/>
          </a:solidFill>
          <a:ln w="9525">
            <a:solidFill>
              <a:schemeClr val="tx1"/>
            </a:solidFill>
            <a:miter lim="800000"/>
            <a:headEnd/>
            <a:tailEnd/>
          </a:ln>
        </p:spPr>
        <p:txBody>
          <a:bodyPr wrap="none" anchor="ctr"/>
          <a:lstStyle/>
          <a:p>
            <a:pPr algn="ctr" eaLnBrk="0" hangingPunct="0"/>
            <a:endParaRPr lang="cs-CZ"/>
          </a:p>
        </p:txBody>
      </p:sp>
      <p:sp>
        <p:nvSpPr>
          <p:cNvPr id="98307" name="Rectangle 3"/>
          <p:cNvSpPr>
            <a:spLocks noGrp="1" noChangeArrowheads="1"/>
          </p:cNvSpPr>
          <p:nvPr>
            <p:ph type="title"/>
          </p:nvPr>
        </p:nvSpPr>
        <p:spPr>
          <a:xfrm>
            <a:off x="685800" y="152400"/>
            <a:ext cx="7772400" cy="1143000"/>
          </a:xfrm>
        </p:spPr>
        <p:txBody>
          <a:bodyPr/>
          <a:lstStyle/>
          <a:p>
            <a:r>
              <a:rPr lang="en-US" smtClean="0">
                <a:ea typeface="ＭＳ Ｐゴシック" charset="-128"/>
              </a:rPr>
              <a:t>In Order To Form</a:t>
            </a:r>
            <a:br>
              <a:rPr lang="en-US" smtClean="0">
                <a:ea typeface="ＭＳ Ｐゴシック" charset="-128"/>
              </a:rPr>
            </a:br>
            <a:r>
              <a:rPr lang="en-US" smtClean="0">
                <a:ea typeface="ＭＳ Ｐゴシック" charset="-128"/>
              </a:rPr>
              <a:t>a More Perfect Crystal…</a:t>
            </a:r>
          </a:p>
        </p:txBody>
      </p:sp>
      <p:grpSp>
        <p:nvGrpSpPr>
          <p:cNvPr id="98308" name="Group 4"/>
          <p:cNvGrpSpPr>
            <a:grpSpLocks/>
          </p:cNvGrpSpPr>
          <p:nvPr/>
        </p:nvGrpSpPr>
        <p:grpSpPr bwMode="auto">
          <a:xfrm rot="782777">
            <a:off x="2590800" y="2105025"/>
            <a:ext cx="336550" cy="127000"/>
            <a:chOff x="1228" y="1168"/>
            <a:chExt cx="212" cy="80"/>
          </a:xfrm>
        </p:grpSpPr>
        <p:sp>
          <p:nvSpPr>
            <p:cNvPr id="98458" name="AutoShape 5"/>
            <p:cNvSpPr>
              <a:spLocks noChangeArrowheads="1"/>
            </p:cNvSpPr>
            <p:nvPr/>
          </p:nvSpPr>
          <p:spPr bwMode="auto">
            <a:xfrm>
              <a:off x="1360" y="1168"/>
              <a:ext cx="80" cy="80"/>
            </a:xfrm>
            <a:prstGeom prst="rtTriangle">
              <a:avLst/>
            </a:prstGeom>
            <a:solidFill>
              <a:schemeClr val="bg2"/>
            </a:solidFill>
            <a:ln w="9525">
              <a:solidFill>
                <a:schemeClr val="tx1"/>
              </a:solidFill>
              <a:miter lim="800000"/>
              <a:headEnd/>
              <a:tailEnd/>
            </a:ln>
          </p:spPr>
          <p:txBody>
            <a:bodyPr wrap="none" anchor="ctr"/>
            <a:lstStyle/>
            <a:p>
              <a:pPr algn="ctr" eaLnBrk="0" hangingPunct="0"/>
              <a:endParaRPr lang="cs-CZ"/>
            </a:p>
          </p:txBody>
        </p:sp>
        <p:sp>
          <p:nvSpPr>
            <p:cNvPr id="98459" name="AutoShape 6"/>
            <p:cNvSpPr>
              <a:spLocks noChangeArrowheads="1"/>
            </p:cNvSpPr>
            <p:nvPr/>
          </p:nvSpPr>
          <p:spPr bwMode="auto">
            <a:xfrm flipH="1">
              <a:off x="1228" y="1168"/>
              <a:ext cx="80" cy="80"/>
            </a:xfrm>
            <a:prstGeom prst="rtTriangle">
              <a:avLst/>
            </a:prstGeom>
            <a:solidFill>
              <a:schemeClr val="bg2"/>
            </a:solidFill>
            <a:ln w="9525">
              <a:solidFill>
                <a:schemeClr val="tx1"/>
              </a:solidFill>
              <a:miter lim="800000"/>
              <a:headEnd/>
              <a:tailEnd/>
            </a:ln>
          </p:spPr>
          <p:txBody>
            <a:bodyPr wrap="none" anchor="ctr"/>
            <a:lstStyle/>
            <a:p>
              <a:pPr algn="ctr" eaLnBrk="0" hangingPunct="0"/>
              <a:endParaRPr lang="cs-CZ"/>
            </a:p>
          </p:txBody>
        </p:sp>
      </p:grpSp>
      <p:sp>
        <p:nvSpPr>
          <p:cNvPr id="98309" name="Text Box 7"/>
          <p:cNvSpPr txBox="1">
            <a:spLocks noChangeArrowheads="1"/>
          </p:cNvSpPr>
          <p:nvPr/>
        </p:nvSpPr>
        <p:spPr bwMode="auto">
          <a:xfrm>
            <a:off x="1524000" y="1728788"/>
            <a:ext cx="1057275" cy="366712"/>
          </a:xfrm>
          <a:prstGeom prst="rect">
            <a:avLst/>
          </a:prstGeom>
          <a:noFill/>
          <a:ln w="9525">
            <a:noFill/>
            <a:miter lim="800000"/>
            <a:headEnd/>
            <a:tailEnd/>
          </a:ln>
        </p:spPr>
        <p:txBody>
          <a:bodyPr>
            <a:spAutoFit/>
          </a:bodyPr>
          <a:lstStyle/>
          <a:p>
            <a:pPr eaLnBrk="0" hangingPunct="0"/>
            <a:r>
              <a:rPr lang="en-US" sz="1800"/>
              <a:t>meniscus</a:t>
            </a:r>
            <a:endParaRPr lang="en-US" sz="1400"/>
          </a:p>
        </p:txBody>
      </p:sp>
      <p:sp>
        <p:nvSpPr>
          <p:cNvPr id="98310" name="Line 8"/>
          <p:cNvSpPr>
            <a:spLocks noChangeShapeType="1"/>
          </p:cNvSpPr>
          <p:nvPr/>
        </p:nvSpPr>
        <p:spPr bwMode="auto">
          <a:xfrm>
            <a:off x="2435225" y="1982788"/>
            <a:ext cx="203200" cy="123825"/>
          </a:xfrm>
          <a:prstGeom prst="line">
            <a:avLst/>
          </a:prstGeom>
          <a:noFill/>
          <a:ln w="9525">
            <a:solidFill>
              <a:schemeClr val="tx1"/>
            </a:solidFill>
            <a:round/>
            <a:headEnd/>
            <a:tailEnd type="triangle" w="med" len="med"/>
          </a:ln>
        </p:spPr>
        <p:txBody>
          <a:bodyPr wrap="none" anchor="ctr"/>
          <a:lstStyle/>
          <a:p>
            <a:endParaRPr lang="cs-CZ"/>
          </a:p>
        </p:txBody>
      </p:sp>
      <p:grpSp>
        <p:nvGrpSpPr>
          <p:cNvPr id="98311" name="Group 9"/>
          <p:cNvGrpSpPr>
            <a:grpSpLocks/>
          </p:cNvGrpSpPr>
          <p:nvPr/>
        </p:nvGrpSpPr>
        <p:grpSpPr bwMode="auto">
          <a:xfrm rot="726852">
            <a:off x="7608888" y="1758950"/>
            <a:ext cx="477837" cy="2136775"/>
            <a:chOff x="4232" y="912"/>
            <a:chExt cx="301" cy="1346"/>
          </a:xfrm>
        </p:grpSpPr>
        <p:sp>
          <p:nvSpPr>
            <p:cNvPr id="98388" name="Oval 10"/>
            <p:cNvSpPr>
              <a:spLocks noChangeAspect="1" noChangeArrowheads="1"/>
            </p:cNvSpPr>
            <p:nvPr/>
          </p:nvSpPr>
          <p:spPr bwMode="auto">
            <a:xfrm rot="18921889" flipH="1">
              <a:off x="4232" y="1927"/>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89" name="Oval 11"/>
            <p:cNvSpPr>
              <a:spLocks noChangeAspect="1" noChangeArrowheads="1"/>
            </p:cNvSpPr>
            <p:nvPr/>
          </p:nvSpPr>
          <p:spPr bwMode="auto">
            <a:xfrm rot="18921889" flipH="1">
              <a:off x="4232" y="2035"/>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0" name="Oval 12"/>
            <p:cNvSpPr>
              <a:spLocks noChangeAspect="1" noChangeArrowheads="1"/>
            </p:cNvSpPr>
            <p:nvPr/>
          </p:nvSpPr>
          <p:spPr bwMode="auto">
            <a:xfrm rot="18921889" flipH="1">
              <a:off x="4400" y="1983"/>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1" name="Oval 13"/>
            <p:cNvSpPr>
              <a:spLocks noChangeAspect="1" noChangeArrowheads="1"/>
            </p:cNvSpPr>
            <p:nvPr/>
          </p:nvSpPr>
          <p:spPr bwMode="auto">
            <a:xfrm rot="18921889" flipH="1">
              <a:off x="4283" y="198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2" name="Oval 14"/>
            <p:cNvSpPr>
              <a:spLocks noChangeAspect="1" noChangeArrowheads="1"/>
            </p:cNvSpPr>
            <p:nvPr/>
          </p:nvSpPr>
          <p:spPr bwMode="auto">
            <a:xfrm rot="18921889" flipH="1">
              <a:off x="4400" y="2094"/>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3" name="Oval 15"/>
            <p:cNvSpPr>
              <a:spLocks noChangeAspect="1" noChangeArrowheads="1"/>
            </p:cNvSpPr>
            <p:nvPr/>
          </p:nvSpPr>
          <p:spPr bwMode="auto">
            <a:xfrm rot="18921889" flipH="1">
              <a:off x="4283" y="2096"/>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4" name="Oval 16"/>
            <p:cNvSpPr>
              <a:spLocks noChangeAspect="1" noChangeArrowheads="1"/>
            </p:cNvSpPr>
            <p:nvPr/>
          </p:nvSpPr>
          <p:spPr bwMode="auto">
            <a:xfrm rot="18921889" flipH="1">
              <a:off x="4400" y="1259"/>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5" name="Oval 17"/>
            <p:cNvSpPr>
              <a:spLocks noChangeAspect="1" noChangeArrowheads="1"/>
            </p:cNvSpPr>
            <p:nvPr/>
          </p:nvSpPr>
          <p:spPr bwMode="auto">
            <a:xfrm rot="18921889" flipH="1">
              <a:off x="4398" y="1360"/>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6" name="Oval 18"/>
            <p:cNvSpPr>
              <a:spLocks noChangeAspect="1" noChangeArrowheads="1"/>
            </p:cNvSpPr>
            <p:nvPr/>
          </p:nvSpPr>
          <p:spPr bwMode="auto">
            <a:xfrm rot="18921889" flipH="1">
              <a:off x="4400" y="1464"/>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7" name="Oval 19"/>
            <p:cNvSpPr>
              <a:spLocks noChangeAspect="1" noChangeArrowheads="1"/>
            </p:cNvSpPr>
            <p:nvPr/>
          </p:nvSpPr>
          <p:spPr bwMode="auto">
            <a:xfrm rot="18921889" flipH="1">
              <a:off x="4400" y="1566"/>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8" name="Oval 20"/>
            <p:cNvSpPr>
              <a:spLocks noChangeAspect="1" noChangeArrowheads="1"/>
            </p:cNvSpPr>
            <p:nvPr/>
          </p:nvSpPr>
          <p:spPr bwMode="auto">
            <a:xfrm rot="18921889" flipH="1">
              <a:off x="4400" y="1667"/>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99" name="Oval 21"/>
            <p:cNvSpPr>
              <a:spLocks noChangeAspect="1" noChangeArrowheads="1"/>
            </p:cNvSpPr>
            <p:nvPr/>
          </p:nvSpPr>
          <p:spPr bwMode="auto">
            <a:xfrm rot="18921889" flipH="1">
              <a:off x="4398" y="1769"/>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0" name="Oval 22"/>
            <p:cNvSpPr>
              <a:spLocks noChangeAspect="1" noChangeArrowheads="1"/>
            </p:cNvSpPr>
            <p:nvPr/>
          </p:nvSpPr>
          <p:spPr bwMode="auto">
            <a:xfrm rot="18921889" flipH="1">
              <a:off x="4400" y="1872"/>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1" name="Oval 23"/>
            <p:cNvSpPr>
              <a:spLocks noChangeAspect="1" noChangeArrowheads="1"/>
            </p:cNvSpPr>
            <p:nvPr/>
          </p:nvSpPr>
          <p:spPr bwMode="auto">
            <a:xfrm rot="18921889" flipH="1">
              <a:off x="4408" y="1311"/>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2" name="Oval 24"/>
            <p:cNvSpPr>
              <a:spLocks noChangeAspect="1" noChangeArrowheads="1"/>
            </p:cNvSpPr>
            <p:nvPr/>
          </p:nvSpPr>
          <p:spPr bwMode="auto">
            <a:xfrm rot="18921889" flipH="1">
              <a:off x="4408" y="1412"/>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3" name="Oval 25"/>
            <p:cNvSpPr>
              <a:spLocks noChangeAspect="1" noChangeArrowheads="1"/>
            </p:cNvSpPr>
            <p:nvPr/>
          </p:nvSpPr>
          <p:spPr bwMode="auto">
            <a:xfrm rot="18921889" flipH="1">
              <a:off x="4407" y="1516"/>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4" name="Oval 26"/>
            <p:cNvSpPr>
              <a:spLocks noChangeAspect="1" noChangeArrowheads="1"/>
            </p:cNvSpPr>
            <p:nvPr/>
          </p:nvSpPr>
          <p:spPr bwMode="auto">
            <a:xfrm rot="18921889" flipH="1">
              <a:off x="4407" y="1618"/>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5" name="Oval 27"/>
            <p:cNvSpPr>
              <a:spLocks noChangeAspect="1" noChangeArrowheads="1"/>
            </p:cNvSpPr>
            <p:nvPr/>
          </p:nvSpPr>
          <p:spPr bwMode="auto">
            <a:xfrm rot="18921889" flipH="1">
              <a:off x="4406" y="1719"/>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6" name="Oval 28"/>
            <p:cNvSpPr>
              <a:spLocks noChangeAspect="1" noChangeArrowheads="1"/>
            </p:cNvSpPr>
            <p:nvPr/>
          </p:nvSpPr>
          <p:spPr bwMode="auto">
            <a:xfrm rot="18921889" flipH="1">
              <a:off x="4405" y="1821"/>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7" name="Oval 29"/>
            <p:cNvSpPr>
              <a:spLocks noChangeAspect="1" noChangeArrowheads="1"/>
            </p:cNvSpPr>
            <p:nvPr/>
          </p:nvSpPr>
          <p:spPr bwMode="auto">
            <a:xfrm rot="18921889" flipH="1">
              <a:off x="4405" y="1924"/>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8" name="Oval 30"/>
            <p:cNvSpPr>
              <a:spLocks noChangeAspect="1" noChangeArrowheads="1"/>
            </p:cNvSpPr>
            <p:nvPr/>
          </p:nvSpPr>
          <p:spPr bwMode="auto">
            <a:xfrm rot="18921889" flipH="1">
              <a:off x="4345" y="1310"/>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09" name="Oval 31"/>
            <p:cNvSpPr>
              <a:spLocks noChangeAspect="1" noChangeArrowheads="1"/>
            </p:cNvSpPr>
            <p:nvPr/>
          </p:nvSpPr>
          <p:spPr bwMode="auto">
            <a:xfrm rot="18921889" flipH="1">
              <a:off x="4345" y="1411"/>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0" name="Oval 32"/>
            <p:cNvSpPr>
              <a:spLocks noChangeAspect="1" noChangeArrowheads="1"/>
            </p:cNvSpPr>
            <p:nvPr/>
          </p:nvSpPr>
          <p:spPr bwMode="auto">
            <a:xfrm rot="18921889" flipH="1">
              <a:off x="4344" y="151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1" name="Oval 33"/>
            <p:cNvSpPr>
              <a:spLocks noChangeAspect="1" noChangeArrowheads="1"/>
            </p:cNvSpPr>
            <p:nvPr/>
          </p:nvSpPr>
          <p:spPr bwMode="auto">
            <a:xfrm rot="18921889" flipH="1">
              <a:off x="4343" y="1617"/>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2" name="Oval 34"/>
            <p:cNvSpPr>
              <a:spLocks noChangeAspect="1" noChangeArrowheads="1"/>
            </p:cNvSpPr>
            <p:nvPr/>
          </p:nvSpPr>
          <p:spPr bwMode="auto">
            <a:xfrm rot="18921889" flipH="1">
              <a:off x="4342" y="1719"/>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3" name="Oval 35"/>
            <p:cNvSpPr>
              <a:spLocks noChangeAspect="1" noChangeArrowheads="1"/>
            </p:cNvSpPr>
            <p:nvPr/>
          </p:nvSpPr>
          <p:spPr bwMode="auto">
            <a:xfrm rot="18921889" flipH="1">
              <a:off x="4341" y="1821"/>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4" name="Oval 36"/>
            <p:cNvSpPr>
              <a:spLocks noChangeAspect="1" noChangeArrowheads="1"/>
            </p:cNvSpPr>
            <p:nvPr/>
          </p:nvSpPr>
          <p:spPr bwMode="auto">
            <a:xfrm rot="18921889" flipH="1">
              <a:off x="4341" y="1924"/>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5" name="Oval 37"/>
            <p:cNvSpPr>
              <a:spLocks noChangeAspect="1" noChangeArrowheads="1"/>
            </p:cNvSpPr>
            <p:nvPr/>
          </p:nvSpPr>
          <p:spPr bwMode="auto">
            <a:xfrm rot="18921889" flipH="1">
              <a:off x="4354" y="1362"/>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6" name="Oval 38"/>
            <p:cNvSpPr>
              <a:spLocks noChangeAspect="1" noChangeArrowheads="1"/>
            </p:cNvSpPr>
            <p:nvPr/>
          </p:nvSpPr>
          <p:spPr bwMode="auto">
            <a:xfrm rot="18921889" flipH="1">
              <a:off x="4353" y="1464"/>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7" name="Oval 39"/>
            <p:cNvSpPr>
              <a:spLocks noChangeAspect="1" noChangeArrowheads="1"/>
            </p:cNvSpPr>
            <p:nvPr/>
          </p:nvSpPr>
          <p:spPr bwMode="auto">
            <a:xfrm rot="18921889" flipH="1">
              <a:off x="4352" y="1565"/>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8" name="Oval 40"/>
            <p:cNvSpPr>
              <a:spLocks noChangeAspect="1" noChangeArrowheads="1"/>
            </p:cNvSpPr>
            <p:nvPr/>
          </p:nvSpPr>
          <p:spPr bwMode="auto">
            <a:xfrm rot="18921889" flipH="1">
              <a:off x="4353" y="1669"/>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19" name="Oval 41"/>
            <p:cNvSpPr>
              <a:spLocks noChangeAspect="1" noChangeArrowheads="1"/>
            </p:cNvSpPr>
            <p:nvPr/>
          </p:nvSpPr>
          <p:spPr bwMode="auto">
            <a:xfrm rot="18921889" flipH="1">
              <a:off x="4354" y="1771"/>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0" name="Oval 42"/>
            <p:cNvSpPr>
              <a:spLocks noChangeAspect="1" noChangeArrowheads="1"/>
            </p:cNvSpPr>
            <p:nvPr/>
          </p:nvSpPr>
          <p:spPr bwMode="auto">
            <a:xfrm rot="18921889" flipH="1">
              <a:off x="4353" y="1873"/>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1" name="Oval 43"/>
            <p:cNvSpPr>
              <a:spLocks noChangeAspect="1" noChangeArrowheads="1"/>
            </p:cNvSpPr>
            <p:nvPr/>
          </p:nvSpPr>
          <p:spPr bwMode="auto">
            <a:xfrm rot="18921889" flipH="1">
              <a:off x="4354" y="126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2" name="Oval 44"/>
            <p:cNvSpPr>
              <a:spLocks noChangeAspect="1" noChangeArrowheads="1"/>
            </p:cNvSpPr>
            <p:nvPr/>
          </p:nvSpPr>
          <p:spPr bwMode="auto">
            <a:xfrm rot="18921889" flipH="1">
              <a:off x="4286" y="1361"/>
              <a:ext cx="72"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3" name="Oval 45"/>
            <p:cNvSpPr>
              <a:spLocks noChangeAspect="1" noChangeArrowheads="1"/>
            </p:cNvSpPr>
            <p:nvPr/>
          </p:nvSpPr>
          <p:spPr bwMode="auto">
            <a:xfrm rot="18921889" flipH="1">
              <a:off x="4285" y="146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4" name="Oval 46"/>
            <p:cNvSpPr>
              <a:spLocks noChangeAspect="1" noChangeArrowheads="1"/>
            </p:cNvSpPr>
            <p:nvPr/>
          </p:nvSpPr>
          <p:spPr bwMode="auto">
            <a:xfrm rot="18921889" flipH="1">
              <a:off x="4285" y="1567"/>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5" name="Oval 47"/>
            <p:cNvSpPr>
              <a:spLocks noChangeAspect="1" noChangeArrowheads="1"/>
            </p:cNvSpPr>
            <p:nvPr/>
          </p:nvSpPr>
          <p:spPr bwMode="auto">
            <a:xfrm rot="18921889" flipH="1">
              <a:off x="4284" y="1669"/>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6" name="Oval 48"/>
            <p:cNvSpPr>
              <a:spLocks noChangeAspect="1" noChangeArrowheads="1"/>
            </p:cNvSpPr>
            <p:nvPr/>
          </p:nvSpPr>
          <p:spPr bwMode="auto">
            <a:xfrm rot="18921889" flipH="1">
              <a:off x="4284" y="1770"/>
              <a:ext cx="72"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7" name="Oval 49"/>
            <p:cNvSpPr>
              <a:spLocks noChangeAspect="1" noChangeArrowheads="1"/>
            </p:cNvSpPr>
            <p:nvPr/>
          </p:nvSpPr>
          <p:spPr bwMode="auto">
            <a:xfrm rot="18921889" flipH="1">
              <a:off x="4283" y="1874"/>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8" name="Oval 50"/>
            <p:cNvSpPr>
              <a:spLocks noChangeAspect="1" noChangeArrowheads="1"/>
            </p:cNvSpPr>
            <p:nvPr/>
          </p:nvSpPr>
          <p:spPr bwMode="auto">
            <a:xfrm rot="18921889" flipH="1">
              <a:off x="4296" y="1312"/>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29" name="Oval 51"/>
            <p:cNvSpPr>
              <a:spLocks noChangeAspect="1" noChangeArrowheads="1"/>
            </p:cNvSpPr>
            <p:nvPr/>
          </p:nvSpPr>
          <p:spPr bwMode="auto">
            <a:xfrm rot="18921889" flipH="1">
              <a:off x="4296" y="1413"/>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0" name="Oval 52"/>
            <p:cNvSpPr>
              <a:spLocks noChangeAspect="1" noChangeArrowheads="1"/>
            </p:cNvSpPr>
            <p:nvPr/>
          </p:nvSpPr>
          <p:spPr bwMode="auto">
            <a:xfrm rot="18921889" flipH="1">
              <a:off x="4295" y="1517"/>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1" name="Oval 53"/>
            <p:cNvSpPr>
              <a:spLocks noChangeAspect="1" noChangeArrowheads="1"/>
            </p:cNvSpPr>
            <p:nvPr/>
          </p:nvSpPr>
          <p:spPr bwMode="auto">
            <a:xfrm rot="18921889" flipH="1">
              <a:off x="4295" y="1619"/>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2" name="Oval 54"/>
            <p:cNvSpPr>
              <a:spLocks noChangeAspect="1" noChangeArrowheads="1"/>
            </p:cNvSpPr>
            <p:nvPr/>
          </p:nvSpPr>
          <p:spPr bwMode="auto">
            <a:xfrm rot="18921889" flipH="1">
              <a:off x="4294" y="1720"/>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3" name="Oval 55"/>
            <p:cNvSpPr>
              <a:spLocks noChangeAspect="1" noChangeArrowheads="1"/>
            </p:cNvSpPr>
            <p:nvPr/>
          </p:nvSpPr>
          <p:spPr bwMode="auto">
            <a:xfrm rot="18921889" flipH="1">
              <a:off x="4293" y="1822"/>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4" name="Oval 56"/>
            <p:cNvSpPr>
              <a:spLocks noChangeAspect="1" noChangeArrowheads="1"/>
            </p:cNvSpPr>
            <p:nvPr/>
          </p:nvSpPr>
          <p:spPr bwMode="auto">
            <a:xfrm rot="18921889" flipH="1">
              <a:off x="4293" y="192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5" name="Oval 57"/>
            <p:cNvSpPr>
              <a:spLocks noChangeAspect="1" noChangeArrowheads="1"/>
            </p:cNvSpPr>
            <p:nvPr/>
          </p:nvSpPr>
          <p:spPr bwMode="auto">
            <a:xfrm rot="18921889" flipH="1">
              <a:off x="4404" y="121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6" name="Oval 58"/>
            <p:cNvSpPr>
              <a:spLocks noChangeAspect="1" noChangeArrowheads="1"/>
            </p:cNvSpPr>
            <p:nvPr/>
          </p:nvSpPr>
          <p:spPr bwMode="auto">
            <a:xfrm rot="18921889" flipH="1">
              <a:off x="4232" y="1410"/>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7" name="Oval 59"/>
            <p:cNvSpPr>
              <a:spLocks noChangeAspect="1" noChangeArrowheads="1"/>
            </p:cNvSpPr>
            <p:nvPr/>
          </p:nvSpPr>
          <p:spPr bwMode="auto">
            <a:xfrm rot="18921889" flipH="1">
              <a:off x="4233" y="1511"/>
              <a:ext cx="72"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8" name="Oval 60"/>
            <p:cNvSpPr>
              <a:spLocks noChangeAspect="1" noChangeArrowheads="1"/>
            </p:cNvSpPr>
            <p:nvPr/>
          </p:nvSpPr>
          <p:spPr bwMode="auto">
            <a:xfrm rot="18921889" flipH="1">
              <a:off x="4232" y="1614"/>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39" name="Oval 61"/>
            <p:cNvSpPr>
              <a:spLocks noChangeAspect="1" noChangeArrowheads="1"/>
            </p:cNvSpPr>
            <p:nvPr/>
          </p:nvSpPr>
          <p:spPr bwMode="auto">
            <a:xfrm rot="18921889" flipH="1">
              <a:off x="4232" y="1717"/>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0" name="Oval 62"/>
            <p:cNvSpPr>
              <a:spLocks noChangeAspect="1" noChangeArrowheads="1"/>
            </p:cNvSpPr>
            <p:nvPr/>
          </p:nvSpPr>
          <p:spPr bwMode="auto">
            <a:xfrm rot="18921889" flipH="1">
              <a:off x="4232" y="1819"/>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1" name="Oval 63"/>
            <p:cNvSpPr>
              <a:spLocks noChangeAspect="1" noChangeArrowheads="1"/>
            </p:cNvSpPr>
            <p:nvPr/>
          </p:nvSpPr>
          <p:spPr bwMode="auto">
            <a:xfrm rot="18921889" flipH="1">
              <a:off x="4245" y="1360"/>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2" name="Oval 64"/>
            <p:cNvSpPr>
              <a:spLocks noChangeAspect="1" noChangeArrowheads="1"/>
            </p:cNvSpPr>
            <p:nvPr/>
          </p:nvSpPr>
          <p:spPr bwMode="auto">
            <a:xfrm rot="18921889" flipH="1">
              <a:off x="4244" y="1462"/>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3" name="Oval 65"/>
            <p:cNvSpPr>
              <a:spLocks noChangeAspect="1" noChangeArrowheads="1"/>
            </p:cNvSpPr>
            <p:nvPr/>
          </p:nvSpPr>
          <p:spPr bwMode="auto">
            <a:xfrm rot="18921889" flipH="1">
              <a:off x="4244" y="1563"/>
              <a:ext cx="73" cy="73"/>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4" name="Oval 66"/>
            <p:cNvSpPr>
              <a:spLocks noChangeAspect="1" noChangeArrowheads="1"/>
            </p:cNvSpPr>
            <p:nvPr/>
          </p:nvSpPr>
          <p:spPr bwMode="auto">
            <a:xfrm rot="18921889" flipH="1">
              <a:off x="4244" y="1666"/>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5" name="Oval 67"/>
            <p:cNvSpPr>
              <a:spLocks noChangeAspect="1" noChangeArrowheads="1"/>
            </p:cNvSpPr>
            <p:nvPr/>
          </p:nvSpPr>
          <p:spPr bwMode="auto">
            <a:xfrm rot="18921889" flipH="1">
              <a:off x="4243" y="1769"/>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6" name="Oval 68"/>
            <p:cNvSpPr>
              <a:spLocks noChangeAspect="1" noChangeArrowheads="1"/>
            </p:cNvSpPr>
            <p:nvPr/>
          </p:nvSpPr>
          <p:spPr bwMode="auto">
            <a:xfrm rot="18921889" flipH="1">
              <a:off x="4242" y="1870"/>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7" name="Rectangle 69"/>
            <p:cNvSpPr>
              <a:spLocks noChangeArrowheads="1"/>
            </p:cNvSpPr>
            <p:nvPr/>
          </p:nvSpPr>
          <p:spPr bwMode="auto">
            <a:xfrm>
              <a:off x="4477" y="912"/>
              <a:ext cx="56" cy="1346"/>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cs-CZ"/>
            </a:p>
          </p:txBody>
        </p:sp>
        <p:sp>
          <p:nvSpPr>
            <p:cNvPr id="98448" name="Oval 70"/>
            <p:cNvSpPr>
              <a:spLocks noChangeAspect="1" noChangeArrowheads="1"/>
            </p:cNvSpPr>
            <p:nvPr/>
          </p:nvSpPr>
          <p:spPr bwMode="auto">
            <a:xfrm rot="18921889" flipH="1">
              <a:off x="4405" y="203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49" name="Oval 71"/>
            <p:cNvSpPr>
              <a:spLocks noChangeAspect="1" noChangeArrowheads="1"/>
            </p:cNvSpPr>
            <p:nvPr/>
          </p:nvSpPr>
          <p:spPr bwMode="auto">
            <a:xfrm rot="18921889" flipH="1">
              <a:off x="4341" y="2035"/>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0" name="Oval 72"/>
            <p:cNvSpPr>
              <a:spLocks noChangeAspect="1" noChangeArrowheads="1"/>
            </p:cNvSpPr>
            <p:nvPr/>
          </p:nvSpPr>
          <p:spPr bwMode="auto">
            <a:xfrm rot="18921889" flipH="1">
              <a:off x="4353" y="1984"/>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1" name="Oval 73"/>
            <p:cNvSpPr>
              <a:spLocks noChangeAspect="1" noChangeArrowheads="1"/>
            </p:cNvSpPr>
            <p:nvPr/>
          </p:nvSpPr>
          <p:spPr bwMode="auto">
            <a:xfrm rot="18921889" flipH="1">
              <a:off x="4293" y="2036"/>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2" name="Oval 74"/>
            <p:cNvSpPr>
              <a:spLocks noChangeAspect="1" noChangeArrowheads="1"/>
            </p:cNvSpPr>
            <p:nvPr/>
          </p:nvSpPr>
          <p:spPr bwMode="auto">
            <a:xfrm rot="18921889" flipH="1">
              <a:off x="4242" y="1981"/>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3" name="Oval 75"/>
            <p:cNvSpPr>
              <a:spLocks noChangeAspect="1" noChangeArrowheads="1"/>
            </p:cNvSpPr>
            <p:nvPr/>
          </p:nvSpPr>
          <p:spPr bwMode="auto">
            <a:xfrm rot="18921889" flipH="1">
              <a:off x="4405" y="2146"/>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4" name="Oval 76"/>
            <p:cNvSpPr>
              <a:spLocks noChangeAspect="1" noChangeArrowheads="1"/>
            </p:cNvSpPr>
            <p:nvPr/>
          </p:nvSpPr>
          <p:spPr bwMode="auto">
            <a:xfrm rot="18921889" flipH="1">
              <a:off x="4341" y="2146"/>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5" name="Oval 77"/>
            <p:cNvSpPr>
              <a:spLocks noChangeAspect="1" noChangeArrowheads="1"/>
            </p:cNvSpPr>
            <p:nvPr/>
          </p:nvSpPr>
          <p:spPr bwMode="auto">
            <a:xfrm rot="18921889" flipH="1">
              <a:off x="4353" y="2095"/>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6" name="Oval 78"/>
            <p:cNvSpPr>
              <a:spLocks noChangeAspect="1" noChangeArrowheads="1"/>
            </p:cNvSpPr>
            <p:nvPr/>
          </p:nvSpPr>
          <p:spPr bwMode="auto">
            <a:xfrm rot="18921889" flipH="1">
              <a:off x="4293" y="2147"/>
              <a:ext cx="72"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457" name="Oval 79"/>
            <p:cNvSpPr>
              <a:spLocks noChangeAspect="1" noChangeArrowheads="1"/>
            </p:cNvSpPr>
            <p:nvPr/>
          </p:nvSpPr>
          <p:spPr bwMode="auto">
            <a:xfrm rot="18921889" flipH="1">
              <a:off x="4242" y="2092"/>
              <a:ext cx="73" cy="72"/>
            </a:xfrm>
            <a:prstGeom prst="ellipse">
              <a:avLst/>
            </a:prstGeom>
            <a:gradFill rotWithShape="0">
              <a:gsLst>
                <a:gs pos="0">
                  <a:schemeClr val="hlink"/>
                </a:gs>
                <a:gs pos="100000">
                  <a:srgbClr val="0000FF"/>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grpSp>
      <p:sp>
        <p:nvSpPr>
          <p:cNvPr id="98312" name="Text Box 80"/>
          <p:cNvSpPr txBox="1">
            <a:spLocks noChangeArrowheads="1"/>
          </p:cNvSpPr>
          <p:nvPr/>
        </p:nvSpPr>
        <p:spPr bwMode="auto">
          <a:xfrm>
            <a:off x="3076575" y="2084388"/>
            <a:ext cx="781050" cy="517525"/>
          </a:xfrm>
          <a:prstGeom prst="rect">
            <a:avLst/>
          </a:prstGeom>
          <a:noFill/>
          <a:ln w="9525">
            <a:noFill/>
            <a:miter lim="800000"/>
            <a:headEnd/>
            <a:tailEnd/>
          </a:ln>
        </p:spPr>
        <p:txBody>
          <a:bodyPr>
            <a:spAutoFit/>
          </a:bodyPr>
          <a:lstStyle/>
          <a:p>
            <a:pPr eaLnBrk="0" hangingPunct="0"/>
            <a:r>
              <a:rPr lang="en-US" sz="1400"/>
              <a:t>silica</a:t>
            </a:r>
            <a:br>
              <a:rPr lang="en-US" sz="1400"/>
            </a:br>
            <a:r>
              <a:rPr lang="en-US" sz="1400"/>
              <a:t>250nm</a:t>
            </a:r>
          </a:p>
        </p:txBody>
      </p:sp>
      <p:sp>
        <p:nvSpPr>
          <p:cNvPr id="98313" name="Rectangle 81"/>
          <p:cNvSpPr>
            <a:spLocks noChangeArrowheads="1"/>
          </p:cNvSpPr>
          <p:nvPr/>
        </p:nvSpPr>
        <p:spPr bwMode="auto">
          <a:xfrm>
            <a:off x="4221163" y="4273550"/>
            <a:ext cx="2865437" cy="457200"/>
          </a:xfrm>
          <a:prstGeom prst="rect">
            <a:avLst/>
          </a:prstGeom>
          <a:noFill/>
          <a:ln w="9525">
            <a:noFill/>
            <a:miter lim="800000"/>
            <a:headEnd/>
            <a:tailEnd/>
          </a:ln>
        </p:spPr>
        <p:txBody>
          <a:bodyPr wrap="none" lIns="92075" tIns="46038" rIns="92075" bIns="46038">
            <a:spAutoFit/>
          </a:bodyPr>
          <a:lstStyle/>
          <a:p>
            <a:pPr algn="ctr" eaLnBrk="0" hangingPunct="0">
              <a:tabLst>
                <a:tab pos="1198563" algn="l"/>
              </a:tabLst>
            </a:pPr>
            <a:r>
              <a:rPr lang="en-US">
                <a:solidFill>
                  <a:srgbClr val="0000FF"/>
                </a:solidFill>
              </a:rPr>
              <a:t>Convective Assembly</a:t>
            </a:r>
          </a:p>
        </p:txBody>
      </p:sp>
      <p:sp>
        <p:nvSpPr>
          <p:cNvPr id="98314" name="Text Box 82"/>
          <p:cNvSpPr txBox="1">
            <a:spLocks noChangeArrowheads="1"/>
          </p:cNvSpPr>
          <p:nvPr/>
        </p:nvSpPr>
        <p:spPr bwMode="auto">
          <a:xfrm>
            <a:off x="4114800" y="4730750"/>
            <a:ext cx="3124200" cy="457200"/>
          </a:xfrm>
          <a:prstGeom prst="rect">
            <a:avLst/>
          </a:prstGeom>
          <a:noFill/>
          <a:ln w="9525">
            <a:noFill/>
            <a:miter lim="800000"/>
            <a:headEnd/>
            <a:tailEnd/>
          </a:ln>
        </p:spPr>
        <p:txBody>
          <a:bodyPr>
            <a:spAutoFit/>
          </a:bodyPr>
          <a:lstStyle/>
          <a:p>
            <a:pPr algn="ctr" eaLnBrk="0" hangingPunct="0">
              <a:tabLst>
                <a:tab pos="1257300" algn="l"/>
                <a:tab pos="2349500" algn="l"/>
                <a:tab pos="6057900" algn="l"/>
              </a:tabLst>
            </a:pPr>
            <a:r>
              <a:rPr lang="en-US" sz="1200"/>
              <a:t>[ Nagayama, Velev, </a:t>
            </a:r>
            <a:r>
              <a:rPr lang="en-US" sz="1200" i="1"/>
              <a:t>et al.</a:t>
            </a:r>
            <a:r>
              <a:rPr lang="en-US" sz="1200"/>
              <a:t>, </a:t>
            </a:r>
            <a:r>
              <a:rPr lang="en-US" sz="1200" i="1"/>
              <a:t>Nature</a:t>
            </a:r>
            <a:r>
              <a:rPr lang="en-US" sz="1200"/>
              <a:t>  (1993)</a:t>
            </a:r>
          </a:p>
          <a:p>
            <a:pPr algn="ctr" eaLnBrk="0" hangingPunct="0">
              <a:tabLst>
                <a:tab pos="1257300" algn="l"/>
                <a:tab pos="2349500" algn="l"/>
                <a:tab pos="6057900" algn="l"/>
              </a:tabLst>
            </a:pPr>
            <a:r>
              <a:rPr lang="en-US" sz="1200"/>
              <a:t>Colvin </a:t>
            </a:r>
            <a:r>
              <a:rPr lang="en-US" sz="1200" i="1"/>
              <a:t>et al.</a:t>
            </a:r>
            <a:r>
              <a:rPr lang="en-US" sz="1200"/>
              <a:t>, </a:t>
            </a:r>
            <a:r>
              <a:rPr lang="en-US" sz="1200" i="1"/>
              <a:t>Chem. Mater.</a:t>
            </a:r>
            <a:r>
              <a:rPr lang="en-US" sz="1200"/>
              <a:t> (1999) ] </a:t>
            </a:r>
          </a:p>
        </p:txBody>
      </p:sp>
      <p:sp>
        <p:nvSpPr>
          <p:cNvPr id="98315" name="Text Box 83"/>
          <p:cNvSpPr txBox="1">
            <a:spLocks noChangeArrowheads="1"/>
          </p:cNvSpPr>
          <p:nvPr/>
        </p:nvSpPr>
        <p:spPr bwMode="auto">
          <a:xfrm>
            <a:off x="868363" y="5743575"/>
            <a:ext cx="7826375" cy="885825"/>
          </a:xfrm>
          <a:prstGeom prst="rect">
            <a:avLst/>
          </a:prstGeom>
          <a:noFill/>
          <a:ln w="9525">
            <a:noFill/>
            <a:miter lim="800000"/>
            <a:headEnd/>
            <a:tailEnd/>
          </a:ln>
        </p:spPr>
        <p:txBody>
          <a:bodyPr>
            <a:spAutoFit/>
          </a:bodyPr>
          <a:lstStyle/>
          <a:p>
            <a:pPr marL="292100" indent="-292100" eaLnBrk="0" hangingPunct="0">
              <a:spcAft>
                <a:spcPct val="30000"/>
              </a:spcAft>
              <a:buFontTx/>
              <a:buChar char="•"/>
            </a:pPr>
            <a:r>
              <a:rPr lang="en-US" sz="2000">
                <a:solidFill>
                  <a:srgbClr val="FF0000"/>
                </a:solidFill>
              </a:rPr>
              <a:t>Capillary forces</a:t>
            </a:r>
            <a:r>
              <a:rPr lang="en-US" sz="2000"/>
              <a:t> during drying cause </a:t>
            </a:r>
            <a:r>
              <a:rPr lang="en-US" sz="2000">
                <a:solidFill>
                  <a:srgbClr val="FF0000"/>
                </a:solidFill>
              </a:rPr>
              <a:t>assembly in the meniscus</a:t>
            </a:r>
            <a:endParaRPr lang="en-US" sz="2000"/>
          </a:p>
          <a:p>
            <a:pPr marL="292100" indent="-292100" eaLnBrk="0" hangingPunct="0">
              <a:spcAft>
                <a:spcPct val="30000"/>
              </a:spcAft>
              <a:buFontTx/>
              <a:buChar char="•"/>
            </a:pPr>
            <a:r>
              <a:rPr lang="en-US" sz="2000"/>
              <a:t>Extremely </a:t>
            </a:r>
            <a:r>
              <a:rPr lang="en-US" sz="2000">
                <a:solidFill>
                  <a:schemeClr val="accent2"/>
                </a:solidFill>
              </a:rPr>
              <a:t>flat, large-area opals</a:t>
            </a:r>
            <a:r>
              <a:rPr lang="en-US" sz="2000"/>
              <a:t> of controllable thickness</a:t>
            </a:r>
          </a:p>
        </p:txBody>
      </p:sp>
      <p:sp>
        <p:nvSpPr>
          <p:cNvPr id="98316" name="Rectangle 84"/>
          <p:cNvSpPr>
            <a:spLocks noChangeArrowheads="1"/>
          </p:cNvSpPr>
          <p:nvPr/>
        </p:nvSpPr>
        <p:spPr bwMode="auto">
          <a:xfrm>
            <a:off x="1187450" y="2182813"/>
            <a:ext cx="1743075" cy="1724025"/>
          </a:xfrm>
          <a:prstGeom prst="rect">
            <a:avLst/>
          </a:prstGeom>
          <a:solidFill>
            <a:srgbClr val="DDDDDD"/>
          </a:solidFill>
          <a:ln w="9525">
            <a:noFill/>
            <a:miter lim="800000"/>
            <a:headEnd/>
            <a:tailEnd/>
          </a:ln>
        </p:spPr>
        <p:txBody>
          <a:bodyPr wrap="none" anchor="ctr"/>
          <a:lstStyle/>
          <a:p>
            <a:pPr algn="ctr" eaLnBrk="0" hangingPunct="0"/>
            <a:endParaRPr lang="cs-CZ"/>
          </a:p>
        </p:txBody>
      </p:sp>
      <p:sp>
        <p:nvSpPr>
          <p:cNvPr id="98317" name="Oval 85"/>
          <p:cNvSpPr>
            <a:spLocks noChangeAspect="1" noChangeArrowheads="1"/>
          </p:cNvSpPr>
          <p:nvPr/>
        </p:nvSpPr>
        <p:spPr bwMode="auto">
          <a:xfrm rot="-2721889">
            <a:off x="1168400" y="377666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18" name="Oval 86"/>
          <p:cNvSpPr>
            <a:spLocks noChangeAspect="1" noChangeArrowheads="1"/>
          </p:cNvSpPr>
          <p:nvPr/>
        </p:nvSpPr>
        <p:spPr bwMode="auto">
          <a:xfrm rot="-2721889">
            <a:off x="1574800" y="319563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19" name="Oval 87"/>
          <p:cNvSpPr>
            <a:spLocks noChangeAspect="1" noChangeArrowheads="1"/>
          </p:cNvSpPr>
          <p:nvPr/>
        </p:nvSpPr>
        <p:spPr bwMode="auto">
          <a:xfrm rot="-2721889">
            <a:off x="1609725" y="28416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0" name="Oval 88"/>
          <p:cNvSpPr>
            <a:spLocks noChangeAspect="1" noChangeArrowheads="1"/>
          </p:cNvSpPr>
          <p:nvPr/>
        </p:nvSpPr>
        <p:spPr bwMode="auto">
          <a:xfrm rot="-2721889">
            <a:off x="1693863" y="37687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1" name="Oval 89"/>
          <p:cNvSpPr>
            <a:spLocks noChangeAspect="1" noChangeArrowheads="1"/>
          </p:cNvSpPr>
          <p:nvPr/>
        </p:nvSpPr>
        <p:spPr bwMode="auto">
          <a:xfrm rot="-2721889">
            <a:off x="1193800" y="22621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2" name="Oval 90"/>
          <p:cNvSpPr>
            <a:spLocks noChangeAspect="1" noChangeArrowheads="1"/>
          </p:cNvSpPr>
          <p:nvPr/>
        </p:nvSpPr>
        <p:spPr bwMode="auto">
          <a:xfrm rot="-2721889">
            <a:off x="1339850" y="274637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3" name="Oval 91"/>
          <p:cNvSpPr>
            <a:spLocks noChangeAspect="1" noChangeArrowheads="1"/>
          </p:cNvSpPr>
          <p:nvPr/>
        </p:nvSpPr>
        <p:spPr bwMode="auto">
          <a:xfrm rot="-2721889">
            <a:off x="1217613" y="329723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4" name="Oval 92"/>
          <p:cNvSpPr>
            <a:spLocks noChangeAspect="1" noChangeArrowheads="1"/>
          </p:cNvSpPr>
          <p:nvPr/>
        </p:nvSpPr>
        <p:spPr bwMode="auto">
          <a:xfrm rot="-2721889">
            <a:off x="2011363" y="37719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5" name="Oval 93"/>
          <p:cNvSpPr>
            <a:spLocks noChangeAspect="1" noChangeArrowheads="1"/>
          </p:cNvSpPr>
          <p:nvPr/>
        </p:nvSpPr>
        <p:spPr bwMode="auto">
          <a:xfrm rot="-2721889">
            <a:off x="2128838" y="36195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6" name="Oval 94"/>
          <p:cNvSpPr>
            <a:spLocks noChangeAspect="1" noChangeArrowheads="1"/>
          </p:cNvSpPr>
          <p:nvPr/>
        </p:nvSpPr>
        <p:spPr bwMode="auto">
          <a:xfrm rot="-2721889">
            <a:off x="2238375" y="356235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7" name="Oval 95"/>
          <p:cNvSpPr>
            <a:spLocks noChangeAspect="1" noChangeArrowheads="1"/>
          </p:cNvSpPr>
          <p:nvPr/>
        </p:nvSpPr>
        <p:spPr bwMode="auto">
          <a:xfrm rot="-2721889">
            <a:off x="2016125" y="265271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8" name="Oval 96"/>
          <p:cNvSpPr>
            <a:spLocks noChangeAspect="1" noChangeArrowheads="1"/>
          </p:cNvSpPr>
          <p:nvPr/>
        </p:nvSpPr>
        <p:spPr bwMode="auto">
          <a:xfrm rot="-2721889">
            <a:off x="1544638" y="22860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29" name="Oval 97"/>
          <p:cNvSpPr>
            <a:spLocks noChangeAspect="1" noChangeArrowheads="1"/>
          </p:cNvSpPr>
          <p:nvPr/>
        </p:nvSpPr>
        <p:spPr bwMode="auto">
          <a:xfrm rot="-2721889">
            <a:off x="1174750" y="298926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0" name="Oval 98"/>
          <p:cNvSpPr>
            <a:spLocks noChangeAspect="1" noChangeArrowheads="1"/>
          </p:cNvSpPr>
          <p:nvPr/>
        </p:nvSpPr>
        <p:spPr bwMode="auto">
          <a:xfrm rot="-2721889">
            <a:off x="2076450" y="339725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1" name="Oval 99"/>
          <p:cNvSpPr>
            <a:spLocks noChangeAspect="1" noChangeArrowheads="1"/>
          </p:cNvSpPr>
          <p:nvPr/>
        </p:nvSpPr>
        <p:spPr bwMode="auto">
          <a:xfrm rot="-2721889">
            <a:off x="2374900" y="37560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2" name="Oval 100"/>
          <p:cNvSpPr>
            <a:spLocks noChangeAspect="1" noChangeArrowheads="1"/>
          </p:cNvSpPr>
          <p:nvPr/>
        </p:nvSpPr>
        <p:spPr bwMode="auto">
          <a:xfrm rot="-2721889">
            <a:off x="2749550" y="37734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3" name="Oval 101"/>
          <p:cNvSpPr>
            <a:spLocks noChangeAspect="1" noChangeArrowheads="1"/>
          </p:cNvSpPr>
          <p:nvPr/>
        </p:nvSpPr>
        <p:spPr bwMode="auto">
          <a:xfrm rot="-2721889">
            <a:off x="1379538" y="34290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4" name="Oval 102"/>
          <p:cNvSpPr>
            <a:spLocks noChangeAspect="1" noChangeArrowheads="1"/>
          </p:cNvSpPr>
          <p:nvPr/>
        </p:nvSpPr>
        <p:spPr bwMode="auto">
          <a:xfrm rot="-2721889">
            <a:off x="1600200" y="36576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5" name="Oval 103"/>
          <p:cNvSpPr>
            <a:spLocks noChangeAspect="1" noChangeArrowheads="1"/>
          </p:cNvSpPr>
          <p:nvPr/>
        </p:nvSpPr>
        <p:spPr bwMode="auto">
          <a:xfrm rot="-2721889">
            <a:off x="2738438" y="36083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6" name="Oval 104"/>
          <p:cNvSpPr>
            <a:spLocks noChangeAspect="1" noChangeArrowheads="1"/>
          </p:cNvSpPr>
          <p:nvPr/>
        </p:nvSpPr>
        <p:spPr bwMode="auto">
          <a:xfrm rot="-2721889">
            <a:off x="2036763" y="291147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7" name="Oval 105"/>
          <p:cNvSpPr>
            <a:spLocks noChangeAspect="1" noChangeArrowheads="1"/>
          </p:cNvSpPr>
          <p:nvPr/>
        </p:nvSpPr>
        <p:spPr bwMode="auto">
          <a:xfrm rot="-2721889">
            <a:off x="2479675" y="226853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8" name="Oval 106"/>
          <p:cNvSpPr>
            <a:spLocks noChangeAspect="1" noChangeArrowheads="1"/>
          </p:cNvSpPr>
          <p:nvPr/>
        </p:nvSpPr>
        <p:spPr bwMode="auto">
          <a:xfrm rot="-2721889">
            <a:off x="2690813" y="31718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39" name="Oval 107"/>
          <p:cNvSpPr>
            <a:spLocks noChangeAspect="1" noChangeArrowheads="1"/>
          </p:cNvSpPr>
          <p:nvPr/>
        </p:nvSpPr>
        <p:spPr bwMode="auto">
          <a:xfrm rot="-2721889">
            <a:off x="1579563" y="256063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0" name="Oval 108"/>
          <p:cNvSpPr>
            <a:spLocks noChangeAspect="1" noChangeArrowheads="1"/>
          </p:cNvSpPr>
          <p:nvPr/>
        </p:nvSpPr>
        <p:spPr bwMode="auto">
          <a:xfrm rot="-2721889">
            <a:off x="1806575" y="304165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1" name="Oval 109"/>
          <p:cNvSpPr>
            <a:spLocks noChangeAspect="1" noChangeArrowheads="1"/>
          </p:cNvSpPr>
          <p:nvPr/>
        </p:nvSpPr>
        <p:spPr bwMode="auto">
          <a:xfrm rot="-2721889">
            <a:off x="2263775" y="291941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2" name="Oval 110"/>
          <p:cNvSpPr>
            <a:spLocks noChangeAspect="1" noChangeArrowheads="1"/>
          </p:cNvSpPr>
          <p:nvPr/>
        </p:nvSpPr>
        <p:spPr bwMode="auto">
          <a:xfrm rot="-2721889">
            <a:off x="2695575" y="29083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3" name="Oval 111"/>
          <p:cNvSpPr>
            <a:spLocks noChangeAspect="1" noChangeArrowheads="1"/>
          </p:cNvSpPr>
          <p:nvPr/>
        </p:nvSpPr>
        <p:spPr bwMode="auto">
          <a:xfrm rot="-2721889">
            <a:off x="1349375" y="37480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4" name="Oval 112"/>
          <p:cNvSpPr>
            <a:spLocks noChangeAspect="1" noChangeArrowheads="1"/>
          </p:cNvSpPr>
          <p:nvPr/>
        </p:nvSpPr>
        <p:spPr bwMode="auto">
          <a:xfrm rot="-2721889">
            <a:off x="2046288" y="24130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5" name="Oval 113"/>
          <p:cNvSpPr>
            <a:spLocks noChangeAspect="1" noChangeArrowheads="1"/>
          </p:cNvSpPr>
          <p:nvPr/>
        </p:nvSpPr>
        <p:spPr bwMode="auto">
          <a:xfrm rot="-2721889">
            <a:off x="1744663" y="349726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6" name="Oval 114"/>
          <p:cNvSpPr>
            <a:spLocks noChangeAspect="1" noChangeArrowheads="1"/>
          </p:cNvSpPr>
          <p:nvPr/>
        </p:nvSpPr>
        <p:spPr bwMode="auto">
          <a:xfrm rot="-2721889">
            <a:off x="2195513" y="32400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7" name="Oval 115"/>
          <p:cNvSpPr>
            <a:spLocks noChangeAspect="1" noChangeArrowheads="1"/>
          </p:cNvSpPr>
          <p:nvPr/>
        </p:nvSpPr>
        <p:spPr bwMode="auto">
          <a:xfrm rot="-2721889">
            <a:off x="2781300" y="3395663"/>
            <a:ext cx="103187" cy="103188"/>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8" name="Oval 116"/>
          <p:cNvSpPr>
            <a:spLocks noChangeAspect="1" noChangeArrowheads="1"/>
          </p:cNvSpPr>
          <p:nvPr/>
        </p:nvSpPr>
        <p:spPr bwMode="auto">
          <a:xfrm rot="-2721889">
            <a:off x="2614613" y="263207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49" name="Oval 117"/>
          <p:cNvSpPr>
            <a:spLocks noChangeAspect="1" noChangeArrowheads="1"/>
          </p:cNvSpPr>
          <p:nvPr/>
        </p:nvSpPr>
        <p:spPr bwMode="auto">
          <a:xfrm rot="-2721889">
            <a:off x="2471738" y="28289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0" name="Oval 118"/>
          <p:cNvSpPr>
            <a:spLocks noChangeAspect="1" noChangeArrowheads="1"/>
          </p:cNvSpPr>
          <p:nvPr/>
        </p:nvSpPr>
        <p:spPr bwMode="auto">
          <a:xfrm rot="-2721889">
            <a:off x="2370138" y="24653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1" name="Oval 119"/>
          <p:cNvSpPr>
            <a:spLocks noChangeAspect="1" noChangeArrowheads="1"/>
          </p:cNvSpPr>
          <p:nvPr/>
        </p:nvSpPr>
        <p:spPr bwMode="auto">
          <a:xfrm rot="-2721889">
            <a:off x="2668588" y="23510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2" name="Oval 120"/>
          <p:cNvSpPr>
            <a:spLocks noChangeAspect="1" noChangeArrowheads="1"/>
          </p:cNvSpPr>
          <p:nvPr/>
        </p:nvSpPr>
        <p:spPr bwMode="auto">
          <a:xfrm rot="-2721889">
            <a:off x="2368550" y="307181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3" name="Oval 121"/>
          <p:cNvSpPr>
            <a:spLocks noChangeAspect="1" noChangeArrowheads="1"/>
          </p:cNvSpPr>
          <p:nvPr/>
        </p:nvSpPr>
        <p:spPr bwMode="auto">
          <a:xfrm rot="-2721889">
            <a:off x="1790700" y="325120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4" name="Oval 122"/>
          <p:cNvSpPr>
            <a:spLocks noChangeAspect="1" noChangeArrowheads="1"/>
          </p:cNvSpPr>
          <p:nvPr/>
        </p:nvSpPr>
        <p:spPr bwMode="auto">
          <a:xfrm rot="-2721889">
            <a:off x="1284288" y="2546350"/>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5" name="Oval 123"/>
          <p:cNvSpPr>
            <a:spLocks noChangeAspect="1" noChangeArrowheads="1"/>
          </p:cNvSpPr>
          <p:nvPr/>
        </p:nvSpPr>
        <p:spPr bwMode="auto">
          <a:xfrm rot="-2721889">
            <a:off x="2468563" y="32400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6" name="Oval 124"/>
          <p:cNvSpPr>
            <a:spLocks noChangeAspect="1" noChangeArrowheads="1"/>
          </p:cNvSpPr>
          <p:nvPr/>
        </p:nvSpPr>
        <p:spPr bwMode="auto">
          <a:xfrm rot="-2721889">
            <a:off x="2224088" y="228758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7" name="Oval 125"/>
          <p:cNvSpPr>
            <a:spLocks noChangeAspect="1" noChangeArrowheads="1"/>
          </p:cNvSpPr>
          <p:nvPr/>
        </p:nvSpPr>
        <p:spPr bwMode="auto">
          <a:xfrm rot="-2721889">
            <a:off x="1811338" y="23717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8" name="Oval 126"/>
          <p:cNvSpPr>
            <a:spLocks noChangeAspect="1" noChangeArrowheads="1"/>
          </p:cNvSpPr>
          <p:nvPr/>
        </p:nvSpPr>
        <p:spPr bwMode="auto">
          <a:xfrm rot="-2721889">
            <a:off x="2409825" y="347503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59" name="Oval 127"/>
          <p:cNvSpPr>
            <a:spLocks noChangeAspect="1" noChangeArrowheads="1"/>
          </p:cNvSpPr>
          <p:nvPr/>
        </p:nvSpPr>
        <p:spPr bwMode="auto">
          <a:xfrm rot="-2721889">
            <a:off x="2386013" y="26638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60" name="Oval 128"/>
          <p:cNvSpPr>
            <a:spLocks noChangeAspect="1" noChangeArrowheads="1"/>
          </p:cNvSpPr>
          <p:nvPr/>
        </p:nvSpPr>
        <p:spPr bwMode="auto">
          <a:xfrm rot="-2721889">
            <a:off x="1336675" y="3108325"/>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61" name="Oval 129"/>
          <p:cNvSpPr>
            <a:spLocks noChangeAspect="1" noChangeArrowheads="1"/>
          </p:cNvSpPr>
          <p:nvPr/>
        </p:nvSpPr>
        <p:spPr bwMode="auto">
          <a:xfrm rot="-2721889">
            <a:off x="2582863" y="351631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62" name="Oval 130"/>
          <p:cNvSpPr>
            <a:spLocks noChangeAspect="1" noChangeArrowheads="1"/>
          </p:cNvSpPr>
          <p:nvPr/>
        </p:nvSpPr>
        <p:spPr bwMode="auto">
          <a:xfrm rot="-2721889">
            <a:off x="1782763" y="276701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63" name="Oval 131"/>
          <p:cNvSpPr>
            <a:spLocks noChangeAspect="1" noChangeArrowheads="1"/>
          </p:cNvSpPr>
          <p:nvPr/>
        </p:nvSpPr>
        <p:spPr bwMode="auto">
          <a:xfrm rot="-2721889">
            <a:off x="2220913" y="2690813"/>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64" name="Oval 132"/>
          <p:cNvSpPr>
            <a:spLocks noChangeAspect="1" noChangeArrowheads="1"/>
          </p:cNvSpPr>
          <p:nvPr/>
        </p:nvSpPr>
        <p:spPr bwMode="auto">
          <a:xfrm rot="-2721889">
            <a:off x="1839913" y="2205038"/>
            <a:ext cx="92075" cy="92075"/>
          </a:xfrm>
          <a:prstGeom prst="ellipse">
            <a:avLst/>
          </a:prstGeom>
          <a:gradFill rotWithShape="0">
            <a:gsLst>
              <a:gs pos="0">
                <a:schemeClr val="hlink"/>
              </a:gs>
              <a:gs pos="100000">
                <a:schemeClr val="accent2"/>
              </a:gs>
            </a:gsLst>
            <a:path path="shape">
              <a:fillToRect l="50000" t="50000" r="50000" b="50000"/>
            </a:path>
          </a:gradFill>
          <a:ln w="9525">
            <a:solidFill>
              <a:schemeClr val="tx1"/>
            </a:solidFill>
            <a:round/>
            <a:headEnd/>
            <a:tailEnd/>
          </a:ln>
        </p:spPr>
        <p:txBody>
          <a:bodyPr wrap="none" anchor="ctr"/>
          <a:lstStyle/>
          <a:p>
            <a:pPr algn="ctr" eaLnBrk="0" hangingPunct="0"/>
            <a:endParaRPr lang="cs-CZ"/>
          </a:p>
        </p:txBody>
      </p:sp>
      <p:sp>
        <p:nvSpPr>
          <p:cNvPr id="98365" name="Rectangle 133"/>
          <p:cNvSpPr>
            <a:spLocks noChangeArrowheads="1"/>
          </p:cNvSpPr>
          <p:nvPr/>
        </p:nvSpPr>
        <p:spPr bwMode="auto">
          <a:xfrm rot="738393">
            <a:off x="2562225" y="1774825"/>
            <a:ext cx="88900" cy="2136775"/>
          </a:xfrm>
          <a:prstGeom prst="rect">
            <a:avLst/>
          </a:prstGeom>
          <a:solidFill>
            <a:schemeClr val="folHlink"/>
          </a:solidFill>
          <a:ln w="9525">
            <a:solidFill>
              <a:schemeClr val="tx1"/>
            </a:solidFill>
            <a:miter lim="800000"/>
            <a:headEnd/>
            <a:tailEnd/>
          </a:ln>
        </p:spPr>
        <p:txBody>
          <a:bodyPr wrap="none" anchor="ctr"/>
          <a:lstStyle/>
          <a:p>
            <a:pPr algn="ctr" eaLnBrk="0" hangingPunct="0"/>
            <a:endParaRPr lang="cs-CZ"/>
          </a:p>
        </p:txBody>
      </p:sp>
      <p:grpSp>
        <p:nvGrpSpPr>
          <p:cNvPr id="98366" name="Group 134"/>
          <p:cNvGrpSpPr>
            <a:grpSpLocks/>
          </p:cNvGrpSpPr>
          <p:nvPr/>
        </p:nvGrpSpPr>
        <p:grpSpPr bwMode="auto">
          <a:xfrm>
            <a:off x="1163638" y="1882775"/>
            <a:ext cx="1781175" cy="2038350"/>
            <a:chOff x="1593" y="1191"/>
            <a:chExt cx="1122" cy="1284"/>
          </a:xfrm>
        </p:grpSpPr>
        <p:sp>
          <p:nvSpPr>
            <p:cNvPr id="98385" name="Line 135"/>
            <p:cNvSpPr>
              <a:spLocks noChangeShapeType="1"/>
            </p:cNvSpPr>
            <p:nvPr/>
          </p:nvSpPr>
          <p:spPr bwMode="auto">
            <a:xfrm>
              <a:off x="1602" y="1191"/>
              <a:ext cx="0" cy="1284"/>
            </a:xfrm>
            <a:prstGeom prst="line">
              <a:avLst/>
            </a:prstGeom>
            <a:noFill/>
            <a:ln w="28575">
              <a:solidFill>
                <a:schemeClr val="tx1"/>
              </a:solidFill>
              <a:round/>
              <a:headEnd/>
              <a:tailEnd/>
            </a:ln>
          </p:spPr>
          <p:txBody>
            <a:bodyPr wrap="none" anchor="ctr"/>
            <a:lstStyle/>
            <a:p>
              <a:endParaRPr lang="cs-CZ"/>
            </a:p>
          </p:txBody>
        </p:sp>
        <p:sp>
          <p:nvSpPr>
            <p:cNvPr id="98386" name="Line 136"/>
            <p:cNvSpPr>
              <a:spLocks noChangeShapeType="1"/>
            </p:cNvSpPr>
            <p:nvPr/>
          </p:nvSpPr>
          <p:spPr bwMode="auto">
            <a:xfrm>
              <a:off x="2706" y="1191"/>
              <a:ext cx="0" cy="1284"/>
            </a:xfrm>
            <a:prstGeom prst="line">
              <a:avLst/>
            </a:prstGeom>
            <a:noFill/>
            <a:ln w="28575">
              <a:solidFill>
                <a:schemeClr val="tx1"/>
              </a:solidFill>
              <a:round/>
              <a:headEnd/>
              <a:tailEnd/>
            </a:ln>
          </p:spPr>
          <p:txBody>
            <a:bodyPr wrap="none" anchor="ctr"/>
            <a:lstStyle/>
            <a:p>
              <a:endParaRPr lang="cs-CZ"/>
            </a:p>
          </p:txBody>
        </p:sp>
        <p:sp>
          <p:nvSpPr>
            <p:cNvPr id="98387" name="Line 137"/>
            <p:cNvSpPr>
              <a:spLocks noChangeShapeType="1"/>
            </p:cNvSpPr>
            <p:nvPr/>
          </p:nvSpPr>
          <p:spPr bwMode="auto">
            <a:xfrm>
              <a:off x="1593" y="2475"/>
              <a:ext cx="1122" cy="0"/>
            </a:xfrm>
            <a:prstGeom prst="line">
              <a:avLst/>
            </a:prstGeom>
            <a:noFill/>
            <a:ln w="28575">
              <a:solidFill>
                <a:schemeClr val="tx1"/>
              </a:solidFill>
              <a:round/>
              <a:headEnd/>
              <a:tailEnd/>
            </a:ln>
          </p:spPr>
          <p:txBody>
            <a:bodyPr wrap="none" anchor="ctr"/>
            <a:lstStyle/>
            <a:p>
              <a:endParaRPr lang="cs-CZ"/>
            </a:p>
          </p:txBody>
        </p:sp>
      </p:grpSp>
      <p:sp>
        <p:nvSpPr>
          <p:cNvPr id="98367" name="Text Box 138"/>
          <p:cNvSpPr txBox="1">
            <a:spLocks noChangeArrowheads="1"/>
          </p:cNvSpPr>
          <p:nvPr/>
        </p:nvSpPr>
        <p:spPr bwMode="auto">
          <a:xfrm>
            <a:off x="669925" y="3530600"/>
            <a:ext cx="184150" cy="457200"/>
          </a:xfrm>
          <a:prstGeom prst="rect">
            <a:avLst/>
          </a:prstGeom>
          <a:noFill/>
          <a:ln w="9525">
            <a:noFill/>
            <a:miter lim="800000"/>
            <a:headEnd/>
            <a:tailEnd/>
          </a:ln>
        </p:spPr>
        <p:txBody>
          <a:bodyPr wrap="none">
            <a:spAutoFit/>
          </a:bodyPr>
          <a:lstStyle/>
          <a:p>
            <a:pPr eaLnBrk="0" hangingPunct="0"/>
            <a:endParaRPr lang="cs-CZ"/>
          </a:p>
        </p:txBody>
      </p:sp>
      <p:grpSp>
        <p:nvGrpSpPr>
          <p:cNvPr id="98368" name="Group 139"/>
          <p:cNvGrpSpPr>
            <a:grpSpLocks/>
          </p:cNvGrpSpPr>
          <p:nvPr/>
        </p:nvGrpSpPr>
        <p:grpSpPr bwMode="auto">
          <a:xfrm>
            <a:off x="457200" y="1979613"/>
            <a:ext cx="3903663" cy="3568700"/>
            <a:chOff x="288" y="1195"/>
            <a:chExt cx="2459" cy="2248"/>
          </a:xfrm>
        </p:grpSpPr>
        <p:sp>
          <p:nvSpPr>
            <p:cNvPr id="98377" name="Text Box 140"/>
            <p:cNvSpPr txBox="1">
              <a:spLocks noChangeArrowheads="1"/>
            </p:cNvSpPr>
            <p:nvPr/>
          </p:nvSpPr>
          <p:spPr bwMode="auto">
            <a:xfrm>
              <a:off x="864" y="3212"/>
              <a:ext cx="824" cy="231"/>
            </a:xfrm>
            <a:prstGeom prst="rect">
              <a:avLst/>
            </a:prstGeom>
            <a:noFill/>
            <a:ln w="9525">
              <a:noFill/>
              <a:miter lim="800000"/>
              <a:headEnd/>
              <a:tailEnd/>
            </a:ln>
          </p:spPr>
          <p:txBody>
            <a:bodyPr wrap="none">
              <a:spAutoFit/>
            </a:bodyPr>
            <a:lstStyle/>
            <a:p>
              <a:pPr eaLnBrk="0" hangingPunct="0"/>
              <a:r>
                <a:rPr lang="en-US" sz="1800"/>
                <a:t>Heat Source</a:t>
              </a:r>
            </a:p>
          </p:txBody>
        </p:sp>
        <p:grpSp>
          <p:nvGrpSpPr>
            <p:cNvPr id="98378" name="Group 141"/>
            <p:cNvGrpSpPr>
              <a:grpSpLocks/>
            </p:cNvGrpSpPr>
            <p:nvPr/>
          </p:nvGrpSpPr>
          <p:grpSpPr bwMode="auto">
            <a:xfrm>
              <a:off x="288" y="1195"/>
              <a:ext cx="2459" cy="1959"/>
              <a:chOff x="288" y="1195"/>
              <a:chExt cx="2459" cy="1959"/>
            </a:xfrm>
          </p:grpSpPr>
          <p:sp>
            <p:nvSpPr>
              <p:cNvPr id="98379" name="Line 142"/>
              <p:cNvSpPr>
                <a:spLocks noChangeShapeType="1"/>
              </p:cNvSpPr>
              <p:nvPr/>
            </p:nvSpPr>
            <p:spPr bwMode="auto">
              <a:xfrm flipV="1">
                <a:off x="1758" y="1564"/>
                <a:ext cx="192" cy="192"/>
              </a:xfrm>
              <a:prstGeom prst="line">
                <a:avLst/>
              </a:prstGeom>
              <a:noFill/>
              <a:ln w="9525">
                <a:solidFill>
                  <a:schemeClr val="tx1"/>
                </a:solidFill>
                <a:round/>
                <a:headEnd type="triangle" w="med" len="med"/>
                <a:tailEnd/>
              </a:ln>
            </p:spPr>
            <p:txBody>
              <a:bodyPr/>
              <a:lstStyle/>
              <a:p>
                <a:endParaRPr lang="cs-CZ"/>
              </a:p>
            </p:txBody>
          </p:sp>
          <p:sp>
            <p:nvSpPr>
              <p:cNvPr id="98380" name="Rectangle 143"/>
              <p:cNvSpPr>
                <a:spLocks noChangeArrowheads="1"/>
              </p:cNvSpPr>
              <p:nvPr/>
            </p:nvSpPr>
            <p:spPr bwMode="auto">
              <a:xfrm>
                <a:off x="576" y="2482"/>
                <a:ext cx="1440" cy="672"/>
              </a:xfrm>
              <a:prstGeom prst="rect">
                <a:avLst/>
              </a:prstGeom>
              <a:solidFill>
                <a:schemeClr val="bg2"/>
              </a:solidFill>
              <a:ln w="9525">
                <a:solidFill>
                  <a:schemeClr val="tx1"/>
                </a:solidFill>
                <a:miter lim="800000"/>
                <a:headEnd/>
                <a:tailEnd/>
              </a:ln>
            </p:spPr>
            <p:txBody>
              <a:bodyPr wrap="none" anchor="ctr"/>
              <a:lstStyle/>
              <a:p>
                <a:pPr algn="ctr" eaLnBrk="0" hangingPunct="0"/>
                <a:endParaRPr lang="cs-CZ"/>
              </a:p>
            </p:txBody>
          </p:sp>
          <p:sp>
            <p:nvSpPr>
              <p:cNvPr id="98381" name="Text Box 144"/>
              <p:cNvSpPr txBox="1">
                <a:spLocks noChangeArrowheads="1"/>
              </p:cNvSpPr>
              <p:nvPr/>
            </p:nvSpPr>
            <p:spPr bwMode="auto">
              <a:xfrm>
                <a:off x="288" y="2227"/>
                <a:ext cx="356" cy="231"/>
              </a:xfrm>
              <a:prstGeom prst="rect">
                <a:avLst/>
              </a:prstGeom>
              <a:noFill/>
              <a:ln w="9525">
                <a:noFill/>
                <a:miter lim="800000"/>
                <a:headEnd/>
                <a:tailEnd/>
              </a:ln>
            </p:spPr>
            <p:txBody>
              <a:bodyPr wrap="none">
                <a:spAutoFit/>
              </a:bodyPr>
              <a:lstStyle/>
              <a:p>
                <a:pPr eaLnBrk="0" hangingPunct="0"/>
                <a:r>
                  <a:rPr lang="en-US" sz="1800"/>
                  <a:t>80C</a:t>
                </a:r>
              </a:p>
            </p:txBody>
          </p:sp>
          <p:sp>
            <p:nvSpPr>
              <p:cNvPr id="98382" name="Text Box 145"/>
              <p:cNvSpPr txBox="1">
                <a:spLocks noChangeArrowheads="1"/>
              </p:cNvSpPr>
              <p:nvPr/>
            </p:nvSpPr>
            <p:spPr bwMode="auto">
              <a:xfrm>
                <a:off x="288" y="1292"/>
                <a:ext cx="356" cy="231"/>
              </a:xfrm>
              <a:prstGeom prst="rect">
                <a:avLst/>
              </a:prstGeom>
              <a:noFill/>
              <a:ln w="9525">
                <a:noFill/>
                <a:miter lim="800000"/>
                <a:headEnd/>
                <a:tailEnd/>
              </a:ln>
            </p:spPr>
            <p:txBody>
              <a:bodyPr wrap="none">
                <a:spAutoFit/>
              </a:bodyPr>
              <a:lstStyle/>
              <a:p>
                <a:pPr eaLnBrk="0" hangingPunct="0"/>
                <a:r>
                  <a:rPr lang="en-US" sz="1800"/>
                  <a:t>65C</a:t>
                </a:r>
              </a:p>
            </p:txBody>
          </p:sp>
          <p:sp>
            <p:nvSpPr>
              <p:cNvPr id="98383" name="AutoShape 146"/>
              <p:cNvSpPr>
                <a:spLocks noChangeArrowheads="1"/>
              </p:cNvSpPr>
              <p:nvPr/>
            </p:nvSpPr>
            <p:spPr bwMode="auto">
              <a:xfrm flipV="1">
                <a:off x="1050" y="1450"/>
                <a:ext cx="336" cy="768"/>
              </a:xfrm>
              <a:prstGeom prst="curvedRightArrow">
                <a:avLst>
                  <a:gd name="adj1" fmla="val 24709"/>
                  <a:gd name="adj2" fmla="val 91376"/>
                  <a:gd name="adj3" fmla="val 36611"/>
                </a:avLst>
              </a:prstGeom>
              <a:solidFill>
                <a:schemeClr val="bg2"/>
              </a:solidFill>
              <a:ln w="9525">
                <a:solidFill>
                  <a:schemeClr val="tx1"/>
                </a:solidFill>
                <a:miter lim="800000"/>
                <a:headEnd/>
                <a:tailEnd/>
              </a:ln>
            </p:spPr>
            <p:txBody>
              <a:bodyPr wrap="none" anchor="ctr"/>
              <a:lstStyle/>
              <a:p>
                <a:pPr algn="ctr" eaLnBrk="0" hangingPunct="0"/>
                <a:endParaRPr lang="cs-CZ"/>
              </a:p>
            </p:txBody>
          </p:sp>
          <p:sp>
            <p:nvSpPr>
              <p:cNvPr id="98384" name="Text Box 147"/>
              <p:cNvSpPr txBox="1">
                <a:spLocks noChangeArrowheads="1"/>
              </p:cNvSpPr>
              <p:nvPr/>
            </p:nvSpPr>
            <p:spPr bwMode="auto">
              <a:xfrm>
                <a:off x="1942" y="1195"/>
                <a:ext cx="805" cy="520"/>
              </a:xfrm>
              <a:prstGeom prst="rect">
                <a:avLst/>
              </a:prstGeom>
              <a:solidFill>
                <a:schemeClr val="bg1"/>
              </a:solidFill>
              <a:ln w="9525">
                <a:noFill/>
                <a:miter lim="800000"/>
                <a:headEnd/>
                <a:tailEnd/>
              </a:ln>
            </p:spPr>
            <p:txBody>
              <a:bodyPr wrap="none">
                <a:spAutoFit/>
              </a:bodyPr>
              <a:lstStyle/>
              <a:p>
                <a:pPr eaLnBrk="0" hangingPunct="0"/>
                <a:r>
                  <a:rPr lang="en-US" sz="1600"/>
                  <a:t>1 micron </a:t>
                </a:r>
              </a:p>
              <a:p>
                <a:pPr eaLnBrk="0" hangingPunct="0"/>
                <a:r>
                  <a:rPr lang="en-US" sz="1600"/>
                  <a:t>silica spheres</a:t>
                </a:r>
              </a:p>
              <a:p>
                <a:pPr eaLnBrk="0" hangingPunct="0"/>
                <a:r>
                  <a:rPr lang="en-US" sz="1600"/>
                  <a:t>in ethanol</a:t>
                </a:r>
              </a:p>
            </p:txBody>
          </p:sp>
        </p:grpSp>
      </p:grpSp>
      <p:grpSp>
        <p:nvGrpSpPr>
          <p:cNvPr id="98369" name="Group 148"/>
          <p:cNvGrpSpPr>
            <a:grpSpLocks/>
          </p:cNvGrpSpPr>
          <p:nvPr/>
        </p:nvGrpSpPr>
        <p:grpSpPr bwMode="auto">
          <a:xfrm>
            <a:off x="4605338" y="2292350"/>
            <a:ext cx="1287462" cy="762000"/>
            <a:chOff x="2448" y="1248"/>
            <a:chExt cx="811" cy="480"/>
          </a:xfrm>
        </p:grpSpPr>
        <p:sp>
          <p:nvSpPr>
            <p:cNvPr id="98375" name="Text Box 149"/>
            <p:cNvSpPr txBox="1">
              <a:spLocks noChangeArrowheads="1"/>
            </p:cNvSpPr>
            <p:nvPr/>
          </p:nvSpPr>
          <p:spPr bwMode="auto">
            <a:xfrm>
              <a:off x="2448" y="1248"/>
              <a:ext cx="811" cy="404"/>
            </a:xfrm>
            <a:prstGeom prst="rect">
              <a:avLst/>
            </a:prstGeom>
            <a:noFill/>
            <a:ln w="9525">
              <a:noFill/>
              <a:miter lim="800000"/>
              <a:headEnd/>
              <a:tailEnd/>
            </a:ln>
          </p:spPr>
          <p:txBody>
            <a:bodyPr>
              <a:spAutoFit/>
            </a:bodyPr>
            <a:lstStyle/>
            <a:p>
              <a:pPr algn="ctr" eaLnBrk="0" hangingPunct="0"/>
              <a:r>
                <a:rPr lang="en-US" sz="1800"/>
                <a:t>evaporate </a:t>
              </a:r>
              <a:br>
                <a:rPr lang="en-US" sz="1800"/>
              </a:br>
              <a:r>
                <a:rPr lang="en-US" sz="1800"/>
                <a:t>solvent</a:t>
              </a:r>
              <a:endParaRPr lang="en-US"/>
            </a:p>
          </p:txBody>
        </p:sp>
        <p:sp>
          <p:nvSpPr>
            <p:cNvPr id="98376" name="Line 150"/>
            <p:cNvSpPr>
              <a:spLocks noChangeShapeType="1"/>
            </p:cNvSpPr>
            <p:nvPr/>
          </p:nvSpPr>
          <p:spPr bwMode="auto">
            <a:xfrm rot="-5400000">
              <a:off x="2868" y="1428"/>
              <a:ext cx="0" cy="600"/>
            </a:xfrm>
            <a:prstGeom prst="line">
              <a:avLst/>
            </a:prstGeom>
            <a:noFill/>
            <a:ln w="9525">
              <a:solidFill>
                <a:schemeClr val="tx1"/>
              </a:solidFill>
              <a:round/>
              <a:headEnd/>
              <a:tailEnd type="triangle" w="med" len="med"/>
            </a:ln>
          </p:spPr>
          <p:txBody>
            <a:bodyPr wrap="none" anchor="ctr"/>
            <a:lstStyle/>
            <a:p>
              <a:endParaRPr lang="cs-CZ"/>
            </a:p>
          </p:txBody>
        </p:sp>
      </p:grpSp>
      <p:grpSp>
        <p:nvGrpSpPr>
          <p:cNvPr id="98370" name="Group 151"/>
          <p:cNvGrpSpPr>
            <a:grpSpLocks/>
          </p:cNvGrpSpPr>
          <p:nvPr/>
        </p:nvGrpSpPr>
        <p:grpSpPr bwMode="auto">
          <a:xfrm>
            <a:off x="6586538" y="1882775"/>
            <a:ext cx="1781175" cy="2038350"/>
            <a:chOff x="1593" y="1191"/>
            <a:chExt cx="1122" cy="1284"/>
          </a:xfrm>
        </p:grpSpPr>
        <p:sp>
          <p:nvSpPr>
            <p:cNvPr id="98372" name="Line 152"/>
            <p:cNvSpPr>
              <a:spLocks noChangeShapeType="1"/>
            </p:cNvSpPr>
            <p:nvPr/>
          </p:nvSpPr>
          <p:spPr bwMode="auto">
            <a:xfrm>
              <a:off x="1602" y="1191"/>
              <a:ext cx="0" cy="1284"/>
            </a:xfrm>
            <a:prstGeom prst="line">
              <a:avLst/>
            </a:prstGeom>
            <a:noFill/>
            <a:ln w="28575">
              <a:solidFill>
                <a:schemeClr val="tx1"/>
              </a:solidFill>
              <a:round/>
              <a:headEnd/>
              <a:tailEnd/>
            </a:ln>
          </p:spPr>
          <p:txBody>
            <a:bodyPr wrap="none" anchor="ctr"/>
            <a:lstStyle/>
            <a:p>
              <a:endParaRPr lang="cs-CZ"/>
            </a:p>
          </p:txBody>
        </p:sp>
        <p:sp>
          <p:nvSpPr>
            <p:cNvPr id="98373" name="Line 153"/>
            <p:cNvSpPr>
              <a:spLocks noChangeShapeType="1"/>
            </p:cNvSpPr>
            <p:nvPr/>
          </p:nvSpPr>
          <p:spPr bwMode="auto">
            <a:xfrm>
              <a:off x="2706" y="1191"/>
              <a:ext cx="0" cy="1284"/>
            </a:xfrm>
            <a:prstGeom prst="line">
              <a:avLst/>
            </a:prstGeom>
            <a:noFill/>
            <a:ln w="28575">
              <a:solidFill>
                <a:schemeClr val="tx1"/>
              </a:solidFill>
              <a:round/>
              <a:headEnd/>
              <a:tailEnd/>
            </a:ln>
          </p:spPr>
          <p:txBody>
            <a:bodyPr wrap="none" anchor="ctr"/>
            <a:lstStyle/>
            <a:p>
              <a:endParaRPr lang="cs-CZ"/>
            </a:p>
          </p:txBody>
        </p:sp>
        <p:sp>
          <p:nvSpPr>
            <p:cNvPr id="98374" name="Line 154"/>
            <p:cNvSpPr>
              <a:spLocks noChangeShapeType="1"/>
            </p:cNvSpPr>
            <p:nvPr/>
          </p:nvSpPr>
          <p:spPr bwMode="auto">
            <a:xfrm>
              <a:off x="1593" y="2475"/>
              <a:ext cx="1122" cy="0"/>
            </a:xfrm>
            <a:prstGeom prst="line">
              <a:avLst/>
            </a:prstGeom>
            <a:noFill/>
            <a:ln w="28575">
              <a:solidFill>
                <a:schemeClr val="tx1"/>
              </a:solidFill>
              <a:round/>
              <a:headEnd/>
              <a:tailEnd/>
            </a:ln>
          </p:spPr>
          <p:txBody>
            <a:bodyPr wrap="none" anchor="ctr"/>
            <a:lstStyle/>
            <a:p>
              <a:endParaRPr lang="cs-CZ"/>
            </a:p>
          </p:txBody>
        </p:sp>
      </p:grpSp>
      <p:sp>
        <p:nvSpPr>
          <p:cNvPr id="98371" name="Text Box 155"/>
          <p:cNvSpPr txBox="1">
            <a:spLocks noChangeArrowheads="1"/>
          </p:cNvSpPr>
          <p:nvPr/>
        </p:nvSpPr>
        <p:spPr bwMode="auto">
          <a:xfrm>
            <a:off x="7162800" y="152400"/>
            <a:ext cx="1828800" cy="641350"/>
          </a:xfrm>
          <a:prstGeom prst="rect">
            <a:avLst/>
          </a:prstGeom>
          <a:noFill/>
          <a:ln w="9525">
            <a:noFill/>
            <a:miter lim="800000"/>
            <a:headEnd/>
            <a:tailEnd/>
          </a:ln>
        </p:spPr>
        <p:txBody>
          <a:bodyPr wrap="none">
            <a:spAutoFit/>
          </a:bodyPr>
          <a:lstStyle/>
          <a:p>
            <a:pPr algn="ctr" eaLnBrk="0" hangingPunct="0"/>
            <a:r>
              <a:rPr lang="en-US" sz="1800"/>
              <a:t>[ figs courtesy</a:t>
            </a:r>
          </a:p>
          <a:p>
            <a:pPr algn="ctr" eaLnBrk="0" hangingPunct="0"/>
            <a:r>
              <a:rPr lang="en-US" sz="1800"/>
              <a:t>D. Norris, UMN ]</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a:xfrm>
            <a:off x="304800" y="0"/>
            <a:ext cx="7772400" cy="1143000"/>
          </a:xfrm>
        </p:spPr>
        <p:txBody>
          <a:bodyPr/>
          <a:lstStyle/>
          <a:p>
            <a:r>
              <a:rPr lang="en-US" smtClean="0">
                <a:ea typeface="ＭＳ Ｐゴシック" charset="-128"/>
              </a:rPr>
              <a:t>A Better Opal</a:t>
            </a:r>
          </a:p>
        </p:txBody>
      </p:sp>
      <p:grpSp>
        <p:nvGrpSpPr>
          <p:cNvPr id="18438" name="Group 3"/>
          <p:cNvGrpSpPr>
            <a:grpSpLocks/>
          </p:cNvGrpSpPr>
          <p:nvPr/>
        </p:nvGrpSpPr>
        <p:grpSpPr bwMode="auto">
          <a:xfrm>
            <a:off x="1371600" y="990600"/>
            <a:ext cx="6096000" cy="5724525"/>
            <a:chOff x="1311" y="465"/>
            <a:chExt cx="3363" cy="3158"/>
          </a:xfrm>
        </p:grpSpPr>
        <p:grpSp>
          <p:nvGrpSpPr>
            <p:cNvPr id="18440" name="Group 4"/>
            <p:cNvGrpSpPr>
              <a:grpSpLocks/>
            </p:cNvGrpSpPr>
            <p:nvPr/>
          </p:nvGrpSpPr>
          <p:grpSpPr bwMode="auto">
            <a:xfrm>
              <a:off x="1311" y="465"/>
              <a:ext cx="3363" cy="3158"/>
              <a:chOff x="1311" y="513"/>
              <a:chExt cx="3363" cy="3158"/>
            </a:xfrm>
          </p:grpSpPr>
          <p:graphicFrame>
            <p:nvGraphicFramePr>
              <p:cNvPr id="18435" name="Object 3"/>
              <p:cNvGraphicFramePr>
                <a:graphicFrameLocks noChangeAspect="1"/>
              </p:cNvGraphicFramePr>
              <p:nvPr/>
            </p:nvGraphicFramePr>
            <p:xfrm>
              <a:off x="1311" y="513"/>
              <a:ext cx="3363" cy="3158"/>
            </p:xfrm>
            <a:graphic>
              <a:graphicData uri="http://schemas.openxmlformats.org/presentationml/2006/ole">
                <p:oleObj spid="_x0000_s18435" name="Photo Editor Photo" r:id="rId3" imgW="7763959" imgH="10542857" progId="">
                  <p:embed/>
                </p:oleObj>
              </a:graphicData>
            </a:graphic>
          </p:graphicFrame>
          <p:graphicFrame>
            <p:nvGraphicFramePr>
              <p:cNvPr id="18436" name="Object 4"/>
              <p:cNvGraphicFramePr>
                <a:graphicFrameLocks noChangeAspect="1"/>
              </p:cNvGraphicFramePr>
              <p:nvPr/>
            </p:nvGraphicFramePr>
            <p:xfrm>
              <a:off x="2577" y="513"/>
              <a:ext cx="2097" cy="1696"/>
            </p:xfrm>
            <a:graphic>
              <a:graphicData uri="http://schemas.openxmlformats.org/presentationml/2006/ole">
                <p:oleObj spid="_x0000_s18436" name="Image" r:id="rId4" imgW="3913872" imgH="3164137" progId="">
                  <p:embed/>
                </p:oleObj>
              </a:graphicData>
            </a:graphic>
          </p:graphicFrame>
        </p:grpSp>
        <p:graphicFrame>
          <p:nvGraphicFramePr>
            <p:cNvPr id="18434" name="Object 2"/>
            <p:cNvGraphicFramePr>
              <a:graphicFrameLocks noChangeAspect="1"/>
            </p:cNvGraphicFramePr>
            <p:nvPr/>
          </p:nvGraphicFramePr>
          <p:xfrm>
            <a:off x="3459" y="3344"/>
            <a:ext cx="1215" cy="279"/>
          </p:xfrm>
          <a:graphic>
            <a:graphicData uri="http://schemas.openxmlformats.org/presentationml/2006/ole">
              <p:oleObj spid="_x0000_s18434" name="Image" r:id="rId5" imgW="2935404" imgH="673253" progId="">
                <p:embed/>
              </p:oleObj>
            </a:graphicData>
          </a:graphic>
        </p:graphicFrame>
      </p:grpSp>
      <p:sp>
        <p:nvSpPr>
          <p:cNvPr id="18439" name="Text Box 8"/>
          <p:cNvSpPr txBox="1">
            <a:spLocks noChangeArrowheads="1"/>
          </p:cNvSpPr>
          <p:nvPr/>
        </p:nvSpPr>
        <p:spPr bwMode="auto">
          <a:xfrm>
            <a:off x="7162800" y="152400"/>
            <a:ext cx="1828800" cy="641350"/>
          </a:xfrm>
          <a:prstGeom prst="rect">
            <a:avLst/>
          </a:prstGeom>
          <a:noFill/>
          <a:ln w="9525">
            <a:noFill/>
            <a:miter lim="800000"/>
            <a:headEnd/>
            <a:tailEnd/>
          </a:ln>
        </p:spPr>
        <p:txBody>
          <a:bodyPr wrap="none">
            <a:spAutoFit/>
          </a:bodyPr>
          <a:lstStyle/>
          <a:p>
            <a:pPr algn="ctr" eaLnBrk="0" hangingPunct="0"/>
            <a:r>
              <a:rPr lang="en-US" sz="1800"/>
              <a:t>[ fig courtesy</a:t>
            </a:r>
          </a:p>
          <a:p>
            <a:pPr algn="ctr" eaLnBrk="0" hangingPunct="0"/>
            <a:r>
              <a:rPr lang="en-US" sz="1800"/>
              <a:t>D. Norris, UMN ]</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04800" y="0"/>
            <a:ext cx="7772400" cy="1143000"/>
          </a:xfrm>
        </p:spPr>
        <p:txBody>
          <a:bodyPr/>
          <a:lstStyle/>
          <a:p>
            <a:r>
              <a:rPr lang="en-US" smtClean="0">
                <a:ea typeface="ＭＳ Ｐゴシック" charset="-128"/>
              </a:rPr>
              <a:t>Inverse-Opal Photonic Crystal</a:t>
            </a:r>
            <a:endParaRPr lang="en-US" sz="3600" smtClean="0">
              <a:ea typeface="ＭＳ Ｐゴシック" charset="-128"/>
            </a:endParaRPr>
          </a:p>
        </p:txBody>
      </p:sp>
      <p:sp>
        <p:nvSpPr>
          <p:cNvPr id="99331" name="Text Box 3"/>
          <p:cNvSpPr txBox="1">
            <a:spLocks noChangeArrowheads="1"/>
          </p:cNvSpPr>
          <p:nvPr/>
        </p:nvSpPr>
        <p:spPr bwMode="auto">
          <a:xfrm>
            <a:off x="7315200" y="762000"/>
            <a:ext cx="1828800" cy="641350"/>
          </a:xfrm>
          <a:prstGeom prst="rect">
            <a:avLst/>
          </a:prstGeom>
          <a:noFill/>
          <a:ln w="9525">
            <a:noFill/>
            <a:miter lim="800000"/>
            <a:headEnd/>
            <a:tailEnd/>
          </a:ln>
        </p:spPr>
        <p:txBody>
          <a:bodyPr wrap="none">
            <a:spAutoFit/>
          </a:bodyPr>
          <a:lstStyle/>
          <a:p>
            <a:pPr algn="ctr" eaLnBrk="0" hangingPunct="0"/>
            <a:r>
              <a:rPr lang="en-US" sz="1800"/>
              <a:t>[ fig courtesy</a:t>
            </a:r>
          </a:p>
          <a:p>
            <a:pPr algn="ctr" eaLnBrk="0" hangingPunct="0"/>
            <a:r>
              <a:rPr lang="en-US" sz="1800"/>
              <a:t>D. Norris, UMN ]</a:t>
            </a:r>
          </a:p>
        </p:txBody>
      </p:sp>
      <p:pic>
        <p:nvPicPr>
          <p:cNvPr id="99332" name="Picture 4" descr="PR_Fig2"/>
          <p:cNvPicPr>
            <a:picLocks noChangeAspect="1" noChangeArrowheads="1"/>
          </p:cNvPicPr>
          <p:nvPr/>
        </p:nvPicPr>
        <p:blipFill>
          <a:blip r:embed="rId2"/>
          <a:srcRect/>
          <a:stretch>
            <a:fillRect/>
          </a:stretch>
        </p:blipFill>
        <p:spPr bwMode="auto">
          <a:xfrm>
            <a:off x="1752600" y="1295400"/>
            <a:ext cx="5302250" cy="4575175"/>
          </a:xfrm>
          <a:prstGeom prst="rect">
            <a:avLst/>
          </a:prstGeom>
          <a:noFill/>
          <a:ln w="9525">
            <a:noFill/>
            <a:miter lim="800000"/>
            <a:headEnd/>
            <a:tailEnd/>
          </a:ln>
        </p:spPr>
      </p:pic>
      <p:sp>
        <p:nvSpPr>
          <p:cNvPr id="99333" name="Rectangle 5"/>
          <p:cNvSpPr>
            <a:spLocks noChangeArrowheads="1"/>
          </p:cNvSpPr>
          <p:nvPr/>
        </p:nvSpPr>
        <p:spPr bwMode="auto">
          <a:xfrm>
            <a:off x="2127250" y="6096000"/>
            <a:ext cx="4502150" cy="366713"/>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Y. A. Vlasov </a:t>
            </a:r>
            <a:r>
              <a:rPr lang="en-US" sz="1800" i="1">
                <a:solidFill>
                  <a:srgbClr val="000000"/>
                </a:solidFill>
              </a:rPr>
              <a:t>et al.</a:t>
            </a:r>
            <a:r>
              <a:rPr lang="en-US" sz="1800">
                <a:solidFill>
                  <a:srgbClr val="000000"/>
                </a:solidFill>
              </a:rPr>
              <a:t>, </a:t>
            </a:r>
            <a:r>
              <a:rPr lang="en-US" sz="1800" i="1">
                <a:solidFill>
                  <a:srgbClr val="000000"/>
                </a:solidFill>
              </a:rPr>
              <a:t>Nature</a:t>
            </a:r>
            <a:r>
              <a:rPr lang="en-US" sz="1800">
                <a:solidFill>
                  <a:srgbClr val="000000"/>
                </a:solidFill>
              </a:rPr>
              <a:t> </a:t>
            </a:r>
            <a:r>
              <a:rPr lang="en-US" sz="1800" b="1">
                <a:solidFill>
                  <a:srgbClr val="000000"/>
                </a:solidFill>
              </a:rPr>
              <a:t>414</a:t>
            </a:r>
            <a:r>
              <a:rPr lang="en-US" sz="1800">
                <a:solidFill>
                  <a:srgbClr val="000000"/>
                </a:solidFill>
              </a:rPr>
              <a:t>, 289 (2001).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5622925" y="2997200"/>
            <a:ext cx="184150" cy="457200"/>
          </a:xfrm>
          <a:prstGeom prst="rect">
            <a:avLst/>
          </a:prstGeom>
          <a:noFill/>
          <a:ln w="9525">
            <a:noFill/>
            <a:miter lim="800000"/>
            <a:headEnd/>
            <a:tailEnd/>
          </a:ln>
        </p:spPr>
        <p:txBody>
          <a:bodyPr wrap="none">
            <a:spAutoFit/>
          </a:bodyPr>
          <a:lstStyle/>
          <a:p>
            <a:pPr eaLnBrk="0" hangingPunct="0"/>
            <a:endParaRPr lang="cs-CZ"/>
          </a:p>
        </p:txBody>
      </p:sp>
      <p:pic>
        <p:nvPicPr>
          <p:cNvPr id="100355" name="Picture 3"/>
          <p:cNvPicPr>
            <a:picLocks noChangeAspect="1" noChangeArrowheads="1"/>
          </p:cNvPicPr>
          <p:nvPr/>
        </p:nvPicPr>
        <p:blipFill>
          <a:blip r:embed="rId3"/>
          <a:srcRect/>
          <a:stretch>
            <a:fillRect/>
          </a:stretch>
        </p:blipFill>
        <p:spPr bwMode="auto">
          <a:xfrm>
            <a:off x="3657600" y="914400"/>
            <a:ext cx="5118100" cy="5727700"/>
          </a:xfrm>
          <a:prstGeom prst="rect">
            <a:avLst/>
          </a:prstGeom>
          <a:noFill/>
          <a:ln w="9525">
            <a:noFill/>
            <a:miter lim="800000"/>
            <a:headEnd/>
            <a:tailEnd/>
          </a:ln>
        </p:spPr>
      </p:pic>
      <p:sp>
        <p:nvSpPr>
          <p:cNvPr id="100356" name="Rectangle 4"/>
          <p:cNvSpPr>
            <a:spLocks noGrp="1" noChangeArrowheads="1"/>
          </p:cNvSpPr>
          <p:nvPr>
            <p:ph type="title" idx="4294967295"/>
          </p:nvPr>
        </p:nvSpPr>
        <p:spPr>
          <a:xfrm>
            <a:off x="685800" y="-152400"/>
            <a:ext cx="7772400" cy="1143000"/>
          </a:xfrm>
        </p:spPr>
        <p:txBody>
          <a:bodyPr/>
          <a:lstStyle/>
          <a:p>
            <a:r>
              <a:rPr lang="en-US" smtClean="0">
                <a:ea typeface="ＭＳ Ｐゴシック" charset="-128"/>
              </a:rPr>
              <a:t>Inverse-Opal Band Gap</a:t>
            </a:r>
          </a:p>
        </p:txBody>
      </p:sp>
      <p:pic>
        <p:nvPicPr>
          <p:cNvPr id="100357" name="Picture 5"/>
          <p:cNvPicPr>
            <a:picLocks noChangeAspect="1" noChangeArrowheads="1"/>
          </p:cNvPicPr>
          <p:nvPr/>
        </p:nvPicPr>
        <p:blipFill>
          <a:blip r:embed="rId4"/>
          <a:srcRect/>
          <a:stretch>
            <a:fillRect/>
          </a:stretch>
        </p:blipFill>
        <p:spPr bwMode="auto">
          <a:xfrm>
            <a:off x="0" y="1524000"/>
            <a:ext cx="3505200" cy="2433638"/>
          </a:xfrm>
          <a:prstGeom prst="rect">
            <a:avLst/>
          </a:prstGeom>
          <a:noFill/>
          <a:ln w="9525">
            <a:noFill/>
            <a:miter lim="800000"/>
            <a:headEnd/>
            <a:tailEnd/>
          </a:ln>
        </p:spPr>
      </p:pic>
      <p:sp>
        <p:nvSpPr>
          <p:cNvPr id="100358" name="Text Box 6"/>
          <p:cNvSpPr txBox="1">
            <a:spLocks noChangeArrowheads="1"/>
          </p:cNvSpPr>
          <p:nvPr/>
        </p:nvSpPr>
        <p:spPr bwMode="auto">
          <a:xfrm>
            <a:off x="330200" y="4572000"/>
            <a:ext cx="3141663" cy="1187450"/>
          </a:xfrm>
          <a:prstGeom prst="rect">
            <a:avLst/>
          </a:prstGeom>
          <a:noFill/>
          <a:ln w="9525">
            <a:noFill/>
            <a:miter lim="800000"/>
            <a:headEnd/>
            <a:tailEnd/>
          </a:ln>
        </p:spPr>
        <p:txBody>
          <a:bodyPr wrap="none">
            <a:spAutoFit/>
          </a:bodyPr>
          <a:lstStyle/>
          <a:p>
            <a:pPr algn="ctr" eaLnBrk="0" hangingPunct="0"/>
            <a:r>
              <a:rPr lang="en-US"/>
              <a:t>good agreement</a:t>
            </a:r>
          </a:p>
          <a:p>
            <a:pPr algn="ctr" eaLnBrk="0" hangingPunct="0"/>
            <a:r>
              <a:rPr lang="en-US"/>
              <a:t>between </a:t>
            </a:r>
            <a:r>
              <a:rPr lang="en-US" b="1"/>
              <a:t>theory</a:t>
            </a:r>
            <a:r>
              <a:rPr lang="en-US"/>
              <a:t> (black)</a:t>
            </a:r>
          </a:p>
          <a:p>
            <a:pPr algn="ctr" eaLnBrk="0" hangingPunct="0"/>
            <a:r>
              <a:rPr lang="en-US"/>
              <a:t>&amp; </a:t>
            </a:r>
            <a:r>
              <a:rPr lang="en-US">
                <a:solidFill>
                  <a:srgbClr val="FF0000"/>
                </a:solidFill>
              </a:rPr>
              <a:t>experiment</a:t>
            </a:r>
            <a:r>
              <a:rPr lang="en-US"/>
              <a:t> (</a:t>
            </a:r>
            <a:r>
              <a:rPr lang="en-US">
                <a:solidFill>
                  <a:srgbClr val="FF0000"/>
                </a:solidFill>
              </a:rPr>
              <a:t>red</a:t>
            </a:r>
            <a:r>
              <a:rPr lang="en-US"/>
              <a:t>/</a:t>
            </a:r>
            <a:r>
              <a:rPr lang="en-US">
                <a:solidFill>
                  <a:schemeClr val="accent2"/>
                </a:solidFill>
              </a:rPr>
              <a:t>blue</a:t>
            </a:r>
            <a:r>
              <a:rPr lang="en-US"/>
              <a:t>)</a:t>
            </a:r>
          </a:p>
        </p:txBody>
      </p:sp>
      <p:sp>
        <p:nvSpPr>
          <p:cNvPr id="100359" name="Rectangle 7"/>
          <p:cNvSpPr>
            <a:spLocks noChangeArrowheads="1"/>
          </p:cNvSpPr>
          <p:nvPr/>
        </p:nvSpPr>
        <p:spPr bwMode="auto">
          <a:xfrm>
            <a:off x="152400" y="6338888"/>
            <a:ext cx="4502150" cy="366712"/>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Y. A. Vlasov </a:t>
            </a:r>
            <a:r>
              <a:rPr lang="en-US" sz="1800" i="1">
                <a:solidFill>
                  <a:srgbClr val="000000"/>
                </a:solidFill>
              </a:rPr>
              <a:t>et al.</a:t>
            </a:r>
            <a:r>
              <a:rPr lang="en-US" sz="1800">
                <a:solidFill>
                  <a:srgbClr val="000000"/>
                </a:solidFill>
              </a:rPr>
              <a:t>, </a:t>
            </a:r>
            <a:r>
              <a:rPr lang="en-US" sz="1800" i="1">
                <a:solidFill>
                  <a:srgbClr val="000000"/>
                </a:solidFill>
              </a:rPr>
              <a:t>Nature</a:t>
            </a:r>
            <a:r>
              <a:rPr lang="en-US" sz="1800">
                <a:solidFill>
                  <a:srgbClr val="000000"/>
                </a:solidFill>
              </a:rPr>
              <a:t> </a:t>
            </a:r>
            <a:r>
              <a:rPr lang="en-US" sz="1800" b="1">
                <a:solidFill>
                  <a:srgbClr val="000000"/>
                </a:solidFill>
              </a:rPr>
              <a:t>414</a:t>
            </a:r>
            <a:r>
              <a:rPr lang="en-US" sz="1800">
                <a:solidFill>
                  <a:srgbClr val="000000"/>
                </a:solidFill>
              </a:rPr>
              <a:t>, 289 (2001). ]</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81000" y="228600"/>
            <a:ext cx="8382000" cy="1143000"/>
          </a:xfrm>
        </p:spPr>
        <p:txBody>
          <a:bodyPr/>
          <a:lstStyle/>
          <a:p>
            <a:r>
              <a:rPr lang="en-US" smtClean="0">
                <a:ea typeface="ＭＳ Ｐゴシック" charset="-128"/>
              </a:rPr>
              <a:t>Inserting Defects in Inverse Opals</a:t>
            </a:r>
            <a:br>
              <a:rPr lang="en-US" smtClean="0">
                <a:ea typeface="ＭＳ Ｐゴシック" charset="-128"/>
              </a:rPr>
            </a:br>
            <a:r>
              <a:rPr lang="en-US" sz="3600" i="1" smtClean="0">
                <a:solidFill>
                  <a:schemeClr val="accent2"/>
                </a:solidFill>
                <a:ea typeface="ＭＳ Ｐゴシック" charset="-128"/>
              </a:rPr>
              <a:t>e.g.,</a:t>
            </a:r>
            <a:r>
              <a:rPr lang="en-US" sz="3600" smtClean="0">
                <a:solidFill>
                  <a:schemeClr val="accent2"/>
                </a:solidFill>
                <a:ea typeface="ＭＳ Ｐゴシック" charset="-128"/>
              </a:rPr>
              <a:t> Waveguides</a:t>
            </a:r>
            <a:endParaRPr lang="en-US" smtClean="0">
              <a:ea typeface="ＭＳ Ｐゴシック" charset="-128"/>
            </a:endParaRPr>
          </a:p>
        </p:txBody>
      </p:sp>
      <p:pic>
        <p:nvPicPr>
          <p:cNvPr id="101379" name="Picture 3"/>
          <p:cNvPicPr>
            <a:picLocks noChangeAspect="1" noChangeArrowheads="1"/>
          </p:cNvPicPr>
          <p:nvPr/>
        </p:nvPicPr>
        <p:blipFill>
          <a:blip r:embed="rId2"/>
          <a:srcRect/>
          <a:stretch>
            <a:fillRect/>
          </a:stretch>
        </p:blipFill>
        <p:spPr bwMode="auto">
          <a:xfrm>
            <a:off x="838200" y="1752600"/>
            <a:ext cx="2730500" cy="2032000"/>
          </a:xfrm>
          <a:prstGeom prst="rect">
            <a:avLst/>
          </a:prstGeom>
          <a:noFill/>
          <a:ln w="9525">
            <a:noFill/>
            <a:miter lim="800000"/>
            <a:headEnd/>
            <a:tailEnd/>
          </a:ln>
        </p:spPr>
      </p:pic>
      <p:sp>
        <p:nvSpPr>
          <p:cNvPr id="101380" name="Text Box 4"/>
          <p:cNvSpPr txBox="1">
            <a:spLocks noChangeArrowheads="1"/>
          </p:cNvSpPr>
          <p:nvPr/>
        </p:nvSpPr>
        <p:spPr bwMode="auto">
          <a:xfrm>
            <a:off x="477838" y="3886200"/>
            <a:ext cx="3322637" cy="1917700"/>
          </a:xfrm>
          <a:prstGeom prst="rect">
            <a:avLst/>
          </a:prstGeom>
          <a:noFill/>
          <a:ln w="9525">
            <a:noFill/>
            <a:miter lim="800000"/>
            <a:headEnd/>
            <a:tailEnd/>
          </a:ln>
        </p:spPr>
        <p:txBody>
          <a:bodyPr wrap="none">
            <a:spAutoFit/>
          </a:bodyPr>
          <a:lstStyle/>
          <a:p>
            <a:pPr algn="ctr" eaLnBrk="0" hangingPunct="0"/>
            <a:r>
              <a:rPr lang="en-US" i="1">
                <a:solidFill>
                  <a:srgbClr val="FF0000"/>
                </a:solidFill>
              </a:rPr>
              <a:t>Three</a:t>
            </a:r>
            <a:r>
              <a:rPr lang="en-US">
                <a:solidFill>
                  <a:srgbClr val="FF0000"/>
                </a:solidFill>
              </a:rPr>
              <a:t>-photon lithography</a:t>
            </a:r>
            <a:endParaRPr lang="en-US"/>
          </a:p>
          <a:p>
            <a:pPr algn="ctr" eaLnBrk="0" hangingPunct="0"/>
            <a:r>
              <a:rPr lang="en-US"/>
              <a:t>with</a:t>
            </a:r>
          </a:p>
          <a:p>
            <a:pPr algn="ctr" eaLnBrk="0" hangingPunct="0"/>
            <a:r>
              <a:rPr lang="en-US"/>
              <a:t>laser scanning</a:t>
            </a:r>
          </a:p>
          <a:p>
            <a:pPr algn="ctr" eaLnBrk="0" hangingPunct="0"/>
            <a:r>
              <a:rPr lang="en-US">
                <a:solidFill>
                  <a:srgbClr val="FF0000"/>
                </a:solidFill>
              </a:rPr>
              <a:t>confocal microscope</a:t>
            </a:r>
            <a:endParaRPr lang="en-US"/>
          </a:p>
          <a:p>
            <a:pPr algn="ctr" eaLnBrk="0" hangingPunct="0"/>
            <a:r>
              <a:rPr lang="en-US"/>
              <a:t>(LSCM)</a:t>
            </a:r>
          </a:p>
        </p:txBody>
      </p:sp>
      <p:pic>
        <p:nvPicPr>
          <p:cNvPr id="101381" name="Picture 5"/>
          <p:cNvPicPr>
            <a:picLocks noChangeAspect="1" noChangeArrowheads="1"/>
          </p:cNvPicPr>
          <p:nvPr/>
        </p:nvPicPr>
        <p:blipFill>
          <a:blip r:embed="rId3"/>
          <a:srcRect/>
          <a:stretch>
            <a:fillRect/>
          </a:stretch>
        </p:blipFill>
        <p:spPr bwMode="auto">
          <a:xfrm>
            <a:off x="3887788" y="3221038"/>
            <a:ext cx="3808412" cy="3560762"/>
          </a:xfrm>
          <a:prstGeom prst="rect">
            <a:avLst/>
          </a:prstGeom>
          <a:noFill/>
          <a:ln w="9525">
            <a:noFill/>
            <a:miter lim="800000"/>
            <a:headEnd/>
            <a:tailEnd/>
          </a:ln>
        </p:spPr>
      </p:pic>
      <p:pic>
        <p:nvPicPr>
          <p:cNvPr id="101382" name="Picture 6"/>
          <p:cNvPicPr>
            <a:picLocks noChangeAspect="1" noChangeArrowheads="1"/>
          </p:cNvPicPr>
          <p:nvPr/>
        </p:nvPicPr>
        <p:blipFill>
          <a:blip r:embed="rId4"/>
          <a:srcRect/>
          <a:stretch>
            <a:fillRect/>
          </a:stretch>
        </p:blipFill>
        <p:spPr bwMode="auto">
          <a:xfrm>
            <a:off x="6248400" y="1066800"/>
            <a:ext cx="2705100" cy="3187700"/>
          </a:xfrm>
          <a:prstGeom prst="rect">
            <a:avLst/>
          </a:prstGeom>
          <a:noFill/>
          <a:ln w="9525">
            <a:noFill/>
            <a:miter lim="800000"/>
            <a:headEnd/>
            <a:tailEnd/>
          </a:ln>
        </p:spPr>
      </p:pic>
      <p:sp>
        <p:nvSpPr>
          <p:cNvPr id="101383" name="Text Box 7"/>
          <p:cNvSpPr txBox="1">
            <a:spLocks noChangeArrowheads="1"/>
          </p:cNvSpPr>
          <p:nvPr/>
        </p:nvSpPr>
        <p:spPr bwMode="auto">
          <a:xfrm>
            <a:off x="5564188" y="5867400"/>
            <a:ext cx="3403600" cy="701675"/>
          </a:xfrm>
          <a:prstGeom prst="rect">
            <a:avLst/>
          </a:prstGeom>
          <a:noFill/>
          <a:ln w="9525">
            <a:noFill/>
            <a:miter lim="800000"/>
            <a:headEnd/>
            <a:tailEnd/>
          </a:ln>
        </p:spPr>
        <p:txBody>
          <a:bodyPr wrap="none">
            <a:spAutoFit/>
          </a:bodyPr>
          <a:lstStyle/>
          <a:p>
            <a:pPr algn="ctr" eaLnBrk="0" hangingPunct="0"/>
            <a:r>
              <a:rPr lang="en-US" sz="2000"/>
              <a:t>[ Wonmok,</a:t>
            </a:r>
          </a:p>
          <a:p>
            <a:pPr algn="ctr" eaLnBrk="0" hangingPunct="0"/>
            <a:r>
              <a:rPr lang="en-US" sz="2000" i="1"/>
              <a:t>Adv. Materials</a:t>
            </a:r>
            <a:r>
              <a:rPr lang="en-US" sz="2000"/>
              <a:t> </a:t>
            </a:r>
            <a:r>
              <a:rPr lang="en-US" sz="2000" b="1"/>
              <a:t>14</a:t>
            </a:r>
            <a:r>
              <a:rPr lang="en-US" sz="2000"/>
              <a:t>, 271 (2002) ]</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sz="3200" smtClean="0">
                <a:ea typeface="ＭＳ Ｐゴシック" charset="-128"/>
              </a:rPr>
              <a:t>Mass-Production III:</a:t>
            </a:r>
            <a:r>
              <a:rPr lang="en-US" smtClean="0">
                <a:ea typeface="ＭＳ Ｐゴシック" charset="-128"/>
              </a:rPr>
              <a:t/>
            </a:r>
            <a:br>
              <a:rPr lang="en-US" smtClean="0">
                <a:ea typeface="ＭＳ Ｐゴシック" charset="-128"/>
              </a:rPr>
            </a:br>
            <a:r>
              <a:rPr lang="en-US" smtClean="0">
                <a:solidFill>
                  <a:srgbClr val="FF0000"/>
                </a:solidFill>
                <a:ea typeface="ＭＳ Ｐゴシック" charset="-128"/>
              </a:rPr>
              <a:t>Block</a:t>
            </a:r>
            <a:r>
              <a:rPr lang="en-US" smtClean="0">
                <a:ea typeface="ＭＳ Ｐゴシック" charset="-128"/>
              </a:rPr>
              <a:t> </a:t>
            </a:r>
            <a:r>
              <a:rPr lang="en-US" sz="3200" smtClean="0">
                <a:ea typeface="ＭＳ Ｐゴシック" charset="-128"/>
              </a:rPr>
              <a:t>(not Bloch)</a:t>
            </a:r>
            <a:r>
              <a:rPr lang="en-US" smtClean="0">
                <a:ea typeface="ＭＳ Ｐゴシック" charset="-128"/>
              </a:rPr>
              <a:t> </a:t>
            </a:r>
            <a:r>
              <a:rPr lang="en-US" smtClean="0">
                <a:solidFill>
                  <a:srgbClr val="FF0000"/>
                </a:solidFill>
                <a:ea typeface="ＭＳ Ｐゴシック" charset="-128"/>
              </a:rPr>
              <a:t>Copolymers</a:t>
            </a:r>
            <a:endParaRPr lang="en-US" smtClean="0">
              <a:ea typeface="ＭＳ Ｐゴシック" charset="-128"/>
            </a:endParaRPr>
          </a:p>
        </p:txBody>
      </p:sp>
      <p:pic>
        <p:nvPicPr>
          <p:cNvPr id="102403" name="Picture 3"/>
          <p:cNvPicPr>
            <a:picLocks noChangeAspect="1" noChangeArrowheads="1"/>
          </p:cNvPicPr>
          <p:nvPr/>
        </p:nvPicPr>
        <p:blipFill>
          <a:blip r:embed="rId3"/>
          <a:srcRect/>
          <a:stretch>
            <a:fillRect/>
          </a:stretch>
        </p:blipFill>
        <p:spPr bwMode="auto">
          <a:xfrm>
            <a:off x="2362200" y="1905000"/>
            <a:ext cx="6477000" cy="4284663"/>
          </a:xfrm>
          <a:prstGeom prst="rect">
            <a:avLst/>
          </a:prstGeom>
          <a:noFill/>
          <a:ln w="9525">
            <a:noFill/>
            <a:miter lim="800000"/>
            <a:headEnd/>
            <a:tailEnd/>
          </a:ln>
        </p:spPr>
      </p:pic>
      <p:sp>
        <p:nvSpPr>
          <p:cNvPr id="102404" name="Text Box 4"/>
          <p:cNvSpPr txBox="1">
            <a:spLocks noChangeArrowheads="1"/>
          </p:cNvSpPr>
          <p:nvPr/>
        </p:nvSpPr>
        <p:spPr bwMode="auto">
          <a:xfrm>
            <a:off x="0" y="2133600"/>
            <a:ext cx="2530475" cy="1552575"/>
          </a:xfrm>
          <a:prstGeom prst="rect">
            <a:avLst/>
          </a:prstGeom>
          <a:noFill/>
          <a:ln w="9525">
            <a:noFill/>
            <a:miter lim="800000"/>
            <a:headEnd/>
            <a:tailEnd/>
          </a:ln>
        </p:spPr>
        <p:txBody>
          <a:bodyPr>
            <a:spAutoFit/>
          </a:bodyPr>
          <a:lstStyle/>
          <a:p>
            <a:pPr algn="ctr" eaLnBrk="0" hangingPunct="0"/>
            <a:r>
              <a:rPr lang="en-US">
                <a:solidFill>
                  <a:srgbClr val="FF0000"/>
                </a:solidFill>
              </a:rPr>
              <a:t>two polymers</a:t>
            </a:r>
            <a:endParaRPr lang="en-US"/>
          </a:p>
          <a:p>
            <a:pPr algn="ctr" eaLnBrk="0" hangingPunct="0"/>
            <a:r>
              <a:rPr lang="en-US"/>
              <a:t>can segregate,</a:t>
            </a:r>
          </a:p>
          <a:p>
            <a:pPr algn="ctr" eaLnBrk="0" hangingPunct="0"/>
            <a:r>
              <a:rPr lang="en-US"/>
              <a:t>ordering into </a:t>
            </a:r>
            <a:r>
              <a:rPr lang="en-US">
                <a:solidFill>
                  <a:srgbClr val="FF0000"/>
                </a:solidFill>
              </a:rPr>
              <a:t>periodic arrays</a:t>
            </a:r>
            <a:endParaRPr lang="en-US"/>
          </a:p>
        </p:txBody>
      </p:sp>
      <p:sp>
        <p:nvSpPr>
          <p:cNvPr id="102405" name="Rectangle 5"/>
          <p:cNvSpPr>
            <a:spLocks noChangeArrowheads="1"/>
          </p:cNvSpPr>
          <p:nvPr/>
        </p:nvSpPr>
        <p:spPr bwMode="auto">
          <a:xfrm>
            <a:off x="457200" y="6324600"/>
            <a:ext cx="8218488" cy="304800"/>
          </a:xfrm>
          <a:prstGeom prst="rect">
            <a:avLst/>
          </a:prstGeom>
          <a:noFill/>
          <a:ln w="9525">
            <a:noFill/>
            <a:miter lim="800000"/>
            <a:headEnd/>
            <a:tailEnd/>
          </a:ln>
        </p:spPr>
        <p:txBody>
          <a:bodyPr wrap="none">
            <a:spAutoFit/>
          </a:bodyPr>
          <a:lstStyle/>
          <a:p>
            <a:pPr algn="ctr" eaLnBrk="0" hangingPunct="0"/>
            <a:r>
              <a:rPr lang="en-US" sz="1400">
                <a:solidFill>
                  <a:srgbClr val="000000"/>
                </a:solidFill>
              </a:rPr>
              <a:t>[ Y. Fink, A. M. Urbas, M. G. Bawendi, J. D. Joannopoulos, E. L. Thomas, </a:t>
            </a:r>
            <a:r>
              <a:rPr lang="en-US" sz="1400" i="1">
                <a:solidFill>
                  <a:srgbClr val="000000"/>
                </a:solidFill>
              </a:rPr>
              <a:t>J. Lightwave Tech.</a:t>
            </a:r>
            <a:r>
              <a:rPr lang="en-US" sz="1400">
                <a:solidFill>
                  <a:srgbClr val="000000"/>
                </a:solidFill>
              </a:rPr>
              <a:t> </a:t>
            </a:r>
            <a:r>
              <a:rPr lang="en-US" sz="1400" b="1">
                <a:solidFill>
                  <a:srgbClr val="000000"/>
                </a:solidFill>
              </a:rPr>
              <a:t>17</a:t>
            </a:r>
            <a:r>
              <a:rPr lang="en-US" sz="1400">
                <a:solidFill>
                  <a:srgbClr val="000000"/>
                </a:solidFill>
              </a:rPr>
              <a:t>, 1963 (1999) ]</a:t>
            </a:r>
          </a:p>
        </p:txBody>
      </p:sp>
      <p:sp>
        <p:nvSpPr>
          <p:cNvPr id="102406" name="Text Box 6"/>
          <p:cNvSpPr txBox="1">
            <a:spLocks noChangeArrowheads="1"/>
          </p:cNvSpPr>
          <p:nvPr/>
        </p:nvSpPr>
        <p:spPr bwMode="auto">
          <a:xfrm>
            <a:off x="209550" y="3886200"/>
            <a:ext cx="1924050" cy="1190625"/>
          </a:xfrm>
          <a:prstGeom prst="rect">
            <a:avLst/>
          </a:prstGeom>
          <a:noFill/>
          <a:ln w="9525">
            <a:noFill/>
            <a:miter lim="800000"/>
            <a:headEnd/>
            <a:tailEnd/>
          </a:ln>
        </p:spPr>
        <p:txBody>
          <a:bodyPr wrap="none">
            <a:spAutoFit/>
          </a:bodyPr>
          <a:lstStyle/>
          <a:p>
            <a:pPr algn="ctr" eaLnBrk="0" hangingPunct="0"/>
            <a:r>
              <a:rPr lang="en-US" sz="1800">
                <a:solidFill>
                  <a:schemeClr val="accent2"/>
                </a:solidFill>
              </a:rPr>
              <a:t>periodicity ~</a:t>
            </a:r>
          </a:p>
          <a:p>
            <a:pPr algn="ctr" eaLnBrk="0" hangingPunct="0"/>
            <a:r>
              <a:rPr lang="en-US" sz="1800">
                <a:solidFill>
                  <a:schemeClr val="accent2"/>
                </a:solidFill>
              </a:rPr>
              <a:t>polymer block size</a:t>
            </a:r>
          </a:p>
          <a:p>
            <a:pPr algn="ctr" eaLnBrk="0" hangingPunct="0"/>
            <a:r>
              <a:rPr lang="en-US" sz="1800">
                <a:solidFill>
                  <a:schemeClr val="accent2"/>
                </a:solidFill>
              </a:rPr>
              <a:t>~ 50nm</a:t>
            </a:r>
            <a:endParaRPr lang="en-US" sz="1800"/>
          </a:p>
          <a:p>
            <a:pPr algn="ctr" eaLnBrk="0" hangingPunct="0"/>
            <a:r>
              <a:rPr lang="en-US" sz="1800"/>
              <a:t>(possibly bigger)</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a:xfrm>
            <a:off x="685800" y="228600"/>
            <a:ext cx="7772400" cy="533400"/>
          </a:xfrm>
        </p:spPr>
        <p:txBody>
          <a:bodyPr/>
          <a:lstStyle/>
          <a:p>
            <a:r>
              <a:rPr lang="en-US" smtClean="0">
                <a:ea typeface="ＭＳ Ｐゴシック" charset="-128"/>
              </a:rPr>
              <a:t>To Begin: A Cartoon in 2d</a:t>
            </a:r>
          </a:p>
        </p:txBody>
      </p:sp>
      <p:grpSp>
        <p:nvGrpSpPr>
          <p:cNvPr id="2054" name="Group 3"/>
          <p:cNvGrpSpPr>
            <a:grpSpLocks/>
          </p:cNvGrpSpPr>
          <p:nvPr/>
        </p:nvGrpSpPr>
        <p:grpSpPr bwMode="auto">
          <a:xfrm>
            <a:off x="381000" y="2068513"/>
            <a:ext cx="1905000" cy="590550"/>
            <a:chOff x="240" y="1303"/>
            <a:chExt cx="1200" cy="372"/>
          </a:xfrm>
        </p:grpSpPr>
        <p:sp>
          <p:nvSpPr>
            <p:cNvPr id="2216" name="Rectangle 4"/>
            <p:cNvSpPr>
              <a:spLocks noChangeArrowheads="1"/>
            </p:cNvSpPr>
            <p:nvPr/>
          </p:nvSpPr>
          <p:spPr bwMode="auto">
            <a:xfrm>
              <a:off x="240" y="1392"/>
              <a:ext cx="960"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2217" name="AutoShape 5"/>
            <p:cNvSpPr>
              <a:spLocks noChangeArrowheads="1"/>
            </p:cNvSpPr>
            <p:nvPr/>
          </p:nvSpPr>
          <p:spPr bwMode="auto">
            <a:xfrm rot="5400000">
              <a:off x="1111" y="1392"/>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2218" name="Oval 6"/>
            <p:cNvSpPr>
              <a:spLocks noChangeArrowheads="1"/>
            </p:cNvSpPr>
            <p:nvPr/>
          </p:nvSpPr>
          <p:spPr bwMode="auto">
            <a:xfrm>
              <a:off x="1346" y="1307"/>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pic>
        <p:nvPicPr>
          <p:cNvPr id="2055" name="Picture 7"/>
          <p:cNvPicPr>
            <a:picLocks noChangeAspect="1" noChangeArrowheads="1"/>
          </p:cNvPicPr>
          <p:nvPr/>
        </p:nvPicPr>
        <p:blipFill>
          <a:blip r:embed="rId3"/>
          <a:srcRect/>
          <a:stretch>
            <a:fillRect/>
          </a:stretch>
        </p:blipFill>
        <p:spPr bwMode="auto">
          <a:xfrm>
            <a:off x="2286000" y="1104900"/>
            <a:ext cx="177800" cy="2552700"/>
          </a:xfrm>
          <a:prstGeom prst="rect">
            <a:avLst/>
          </a:prstGeom>
          <a:noFill/>
          <a:ln w="9525">
            <a:noFill/>
            <a:miter lim="800000"/>
            <a:headEnd/>
            <a:tailEnd/>
          </a:ln>
        </p:spPr>
      </p:pic>
      <p:pic>
        <p:nvPicPr>
          <p:cNvPr id="2056" name="Picture 8"/>
          <p:cNvPicPr>
            <a:picLocks noChangeAspect="1" noChangeArrowheads="1"/>
          </p:cNvPicPr>
          <p:nvPr/>
        </p:nvPicPr>
        <p:blipFill>
          <a:blip r:embed="rId4"/>
          <a:srcRect/>
          <a:stretch>
            <a:fillRect/>
          </a:stretch>
        </p:blipFill>
        <p:spPr bwMode="auto">
          <a:xfrm>
            <a:off x="2438400" y="1104900"/>
            <a:ext cx="177800" cy="2552700"/>
          </a:xfrm>
          <a:prstGeom prst="rect">
            <a:avLst/>
          </a:prstGeom>
          <a:noFill/>
          <a:ln w="9525">
            <a:noFill/>
            <a:miter lim="800000"/>
            <a:headEnd/>
            <a:tailEnd/>
          </a:ln>
        </p:spPr>
      </p:pic>
      <p:pic>
        <p:nvPicPr>
          <p:cNvPr id="2057" name="Picture 9"/>
          <p:cNvPicPr>
            <a:picLocks noChangeAspect="1" noChangeArrowheads="1"/>
          </p:cNvPicPr>
          <p:nvPr/>
        </p:nvPicPr>
        <p:blipFill>
          <a:blip r:embed="rId5"/>
          <a:srcRect/>
          <a:stretch>
            <a:fillRect/>
          </a:stretch>
        </p:blipFill>
        <p:spPr bwMode="auto">
          <a:xfrm>
            <a:off x="2590800" y="1104900"/>
            <a:ext cx="177800" cy="2552700"/>
          </a:xfrm>
          <a:prstGeom prst="rect">
            <a:avLst/>
          </a:prstGeom>
          <a:noFill/>
          <a:ln w="9525">
            <a:noFill/>
            <a:miter lim="800000"/>
            <a:headEnd/>
            <a:tailEnd/>
          </a:ln>
        </p:spPr>
      </p:pic>
      <p:pic>
        <p:nvPicPr>
          <p:cNvPr id="2058" name="Picture 10"/>
          <p:cNvPicPr>
            <a:picLocks noChangeAspect="1" noChangeArrowheads="1"/>
          </p:cNvPicPr>
          <p:nvPr/>
        </p:nvPicPr>
        <p:blipFill>
          <a:blip r:embed="rId6"/>
          <a:srcRect/>
          <a:stretch>
            <a:fillRect/>
          </a:stretch>
        </p:blipFill>
        <p:spPr bwMode="auto">
          <a:xfrm>
            <a:off x="2743200" y="1104900"/>
            <a:ext cx="177800" cy="2552700"/>
          </a:xfrm>
          <a:prstGeom prst="rect">
            <a:avLst/>
          </a:prstGeom>
          <a:noFill/>
          <a:ln w="9525">
            <a:noFill/>
            <a:miter lim="800000"/>
            <a:headEnd/>
            <a:tailEnd/>
          </a:ln>
        </p:spPr>
      </p:pic>
      <p:pic>
        <p:nvPicPr>
          <p:cNvPr id="2059" name="Picture 11"/>
          <p:cNvPicPr>
            <a:picLocks noChangeAspect="1" noChangeArrowheads="1"/>
          </p:cNvPicPr>
          <p:nvPr/>
        </p:nvPicPr>
        <p:blipFill>
          <a:blip r:embed="rId7"/>
          <a:srcRect/>
          <a:stretch>
            <a:fillRect/>
          </a:stretch>
        </p:blipFill>
        <p:spPr bwMode="auto">
          <a:xfrm>
            <a:off x="2895600" y="1104900"/>
            <a:ext cx="177800" cy="2552700"/>
          </a:xfrm>
          <a:prstGeom prst="rect">
            <a:avLst/>
          </a:prstGeom>
          <a:noFill/>
          <a:ln w="9525">
            <a:noFill/>
            <a:miter lim="800000"/>
            <a:headEnd/>
            <a:tailEnd/>
          </a:ln>
        </p:spPr>
      </p:pic>
      <p:pic>
        <p:nvPicPr>
          <p:cNvPr id="2060" name="Picture 12"/>
          <p:cNvPicPr>
            <a:picLocks noChangeAspect="1" noChangeArrowheads="1"/>
          </p:cNvPicPr>
          <p:nvPr/>
        </p:nvPicPr>
        <p:blipFill>
          <a:blip r:embed="rId8"/>
          <a:srcRect/>
          <a:stretch>
            <a:fillRect/>
          </a:stretch>
        </p:blipFill>
        <p:spPr bwMode="auto">
          <a:xfrm>
            <a:off x="3048000" y="1104900"/>
            <a:ext cx="177800" cy="2552700"/>
          </a:xfrm>
          <a:prstGeom prst="rect">
            <a:avLst/>
          </a:prstGeom>
          <a:noFill/>
          <a:ln w="9525">
            <a:noFill/>
            <a:miter lim="800000"/>
            <a:headEnd/>
            <a:tailEnd/>
          </a:ln>
        </p:spPr>
      </p:pic>
      <p:pic>
        <p:nvPicPr>
          <p:cNvPr id="2061" name="Picture 13"/>
          <p:cNvPicPr>
            <a:picLocks noChangeAspect="1" noChangeArrowheads="1"/>
          </p:cNvPicPr>
          <p:nvPr/>
        </p:nvPicPr>
        <p:blipFill>
          <a:blip r:embed="rId9"/>
          <a:srcRect/>
          <a:stretch>
            <a:fillRect/>
          </a:stretch>
        </p:blipFill>
        <p:spPr bwMode="auto">
          <a:xfrm>
            <a:off x="3200400" y="1104900"/>
            <a:ext cx="177800" cy="2552700"/>
          </a:xfrm>
          <a:prstGeom prst="rect">
            <a:avLst/>
          </a:prstGeom>
          <a:noFill/>
          <a:ln w="9525">
            <a:noFill/>
            <a:miter lim="800000"/>
            <a:headEnd/>
            <a:tailEnd/>
          </a:ln>
        </p:spPr>
      </p:pic>
      <p:sp>
        <p:nvSpPr>
          <p:cNvPr id="2062" name="Line 14"/>
          <p:cNvSpPr>
            <a:spLocks noChangeShapeType="1"/>
          </p:cNvSpPr>
          <p:nvPr/>
        </p:nvSpPr>
        <p:spPr bwMode="auto">
          <a:xfrm>
            <a:off x="3048000" y="2362200"/>
            <a:ext cx="1066800" cy="0"/>
          </a:xfrm>
          <a:prstGeom prst="line">
            <a:avLst/>
          </a:prstGeom>
          <a:noFill/>
          <a:ln w="9525">
            <a:solidFill>
              <a:srgbClr val="FF0000"/>
            </a:solidFill>
            <a:round/>
            <a:headEnd/>
            <a:tailEnd type="triangle" w="med" len="med"/>
          </a:ln>
        </p:spPr>
        <p:txBody>
          <a:bodyPr wrap="none" anchor="ctr"/>
          <a:lstStyle/>
          <a:p>
            <a:endParaRPr lang="cs-CZ"/>
          </a:p>
        </p:txBody>
      </p:sp>
      <p:grpSp>
        <p:nvGrpSpPr>
          <p:cNvPr id="2063" name="Group 20"/>
          <p:cNvGrpSpPr>
            <a:grpSpLocks/>
          </p:cNvGrpSpPr>
          <p:nvPr/>
        </p:nvGrpSpPr>
        <p:grpSpPr bwMode="auto">
          <a:xfrm>
            <a:off x="6629400" y="3935413"/>
            <a:ext cx="457200" cy="1093787"/>
            <a:chOff x="4176" y="2479"/>
            <a:chExt cx="288" cy="689"/>
          </a:xfrm>
        </p:grpSpPr>
        <p:grpSp>
          <p:nvGrpSpPr>
            <p:cNvPr id="2208" name="Group 21"/>
            <p:cNvGrpSpPr>
              <a:grpSpLocks/>
            </p:cNvGrpSpPr>
            <p:nvPr/>
          </p:nvGrpSpPr>
          <p:grpSpPr bwMode="auto">
            <a:xfrm>
              <a:off x="4176" y="2640"/>
              <a:ext cx="288" cy="528"/>
              <a:chOff x="3888" y="2640"/>
              <a:chExt cx="288" cy="528"/>
            </a:xfrm>
          </p:grpSpPr>
          <p:sp>
            <p:nvSpPr>
              <p:cNvPr id="2210" name="Line 22"/>
              <p:cNvSpPr>
                <a:spLocks noChangeShapeType="1"/>
              </p:cNvSpPr>
              <p:nvPr/>
            </p:nvSpPr>
            <p:spPr bwMode="auto">
              <a:xfrm>
                <a:off x="4032" y="2688"/>
                <a:ext cx="0" cy="288"/>
              </a:xfrm>
              <a:prstGeom prst="line">
                <a:avLst/>
              </a:prstGeom>
              <a:noFill/>
              <a:ln w="19050">
                <a:solidFill>
                  <a:schemeClr val="tx1"/>
                </a:solidFill>
                <a:round/>
                <a:headEnd/>
                <a:tailEnd/>
              </a:ln>
            </p:spPr>
            <p:txBody>
              <a:bodyPr wrap="none" anchor="ctr"/>
              <a:lstStyle/>
              <a:p>
                <a:endParaRPr lang="cs-CZ"/>
              </a:p>
            </p:txBody>
          </p:sp>
          <p:sp>
            <p:nvSpPr>
              <p:cNvPr id="2211" name="Line 23"/>
              <p:cNvSpPr>
                <a:spLocks noChangeShapeType="1"/>
              </p:cNvSpPr>
              <p:nvPr/>
            </p:nvSpPr>
            <p:spPr bwMode="auto">
              <a:xfrm flipH="1">
                <a:off x="3888" y="2832"/>
                <a:ext cx="144" cy="144"/>
              </a:xfrm>
              <a:prstGeom prst="line">
                <a:avLst/>
              </a:prstGeom>
              <a:noFill/>
              <a:ln w="19050">
                <a:solidFill>
                  <a:schemeClr val="tx1"/>
                </a:solidFill>
                <a:round/>
                <a:headEnd/>
                <a:tailEnd/>
              </a:ln>
            </p:spPr>
            <p:txBody>
              <a:bodyPr wrap="none" anchor="ctr"/>
              <a:lstStyle/>
              <a:p>
                <a:endParaRPr lang="cs-CZ"/>
              </a:p>
            </p:txBody>
          </p:sp>
          <p:sp>
            <p:nvSpPr>
              <p:cNvPr id="2212" name="Line 24"/>
              <p:cNvSpPr>
                <a:spLocks noChangeShapeType="1"/>
              </p:cNvSpPr>
              <p:nvPr/>
            </p:nvSpPr>
            <p:spPr bwMode="auto">
              <a:xfrm>
                <a:off x="4032" y="2832"/>
                <a:ext cx="144" cy="144"/>
              </a:xfrm>
              <a:prstGeom prst="line">
                <a:avLst/>
              </a:prstGeom>
              <a:noFill/>
              <a:ln w="19050">
                <a:solidFill>
                  <a:schemeClr val="tx1"/>
                </a:solidFill>
                <a:round/>
                <a:headEnd/>
                <a:tailEnd/>
              </a:ln>
            </p:spPr>
            <p:txBody>
              <a:bodyPr wrap="none" anchor="ctr"/>
              <a:lstStyle/>
              <a:p>
                <a:endParaRPr lang="cs-CZ"/>
              </a:p>
            </p:txBody>
          </p:sp>
          <p:sp>
            <p:nvSpPr>
              <p:cNvPr id="2213" name="Line 25"/>
              <p:cNvSpPr>
                <a:spLocks noChangeShapeType="1"/>
              </p:cNvSpPr>
              <p:nvPr/>
            </p:nvSpPr>
            <p:spPr bwMode="auto">
              <a:xfrm flipH="1">
                <a:off x="3888" y="2976"/>
                <a:ext cx="144" cy="192"/>
              </a:xfrm>
              <a:prstGeom prst="line">
                <a:avLst/>
              </a:prstGeom>
              <a:noFill/>
              <a:ln w="19050">
                <a:solidFill>
                  <a:schemeClr val="tx1"/>
                </a:solidFill>
                <a:round/>
                <a:headEnd/>
                <a:tailEnd/>
              </a:ln>
            </p:spPr>
            <p:txBody>
              <a:bodyPr wrap="none" anchor="ctr"/>
              <a:lstStyle/>
              <a:p>
                <a:endParaRPr lang="cs-CZ"/>
              </a:p>
            </p:txBody>
          </p:sp>
          <p:sp>
            <p:nvSpPr>
              <p:cNvPr id="2214" name="Line 26"/>
              <p:cNvSpPr>
                <a:spLocks noChangeShapeType="1"/>
              </p:cNvSpPr>
              <p:nvPr/>
            </p:nvSpPr>
            <p:spPr bwMode="auto">
              <a:xfrm>
                <a:off x="4032" y="2976"/>
                <a:ext cx="96" cy="192"/>
              </a:xfrm>
              <a:prstGeom prst="line">
                <a:avLst/>
              </a:prstGeom>
              <a:noFill/>
              <a:ln w="19050">
                <a:solidFill>
                  <a:schemeClr val="tx1"/>
                </a:solidFill>
                <a:round/>
                <a:headEnd/>
                <a:tailEnd/>
              </a:ln>
            </p:spPr>
            <p:txBody>
              <a:bodyPr wrap="none" anchor="ctr"/>
              <a:lstStyle/>
              <a:p>
                <a:endParaRPr lang="cs-CZ"/>
              </a:p>
            </p:txBody>
          </p:sp>
          <p:sp>
            <p:nvSpPr>
              <p:cNvPr id="2215" name="Oval 27"/>
              <p:cNvSpPr>
                <a:spLocks noChangeArrowheads="1"/>
              </p:cNvSpPr>
              <p:nvPr/>
            </p:nvSpPr>
            <p:spPr bwMode="auto">
              <a:xfrm>
                <a:off x="3963" y="2640"/>
                <a:ext cx="144" cy="144"/>
              </a:xfrm>
              <a:prstGeom prst="ellipse">
                <a:avLst/>
              </a:prstGeom>
              <a:solidFill>
                <a:schemeClr val="bg1"/>
              </a:solidFill>
              <a:ln w="19050">
                <a:solidFill>
                  <a:schemeClr val="tx1"/>
                </a:solidFill>
                <a:round/>
                <a:headEnd/>
                <a:tailEnd/>
              </a:ln>
            </p:spPr>
            <p:txBody>
              <a:bodyPr wrap="none" anchor="ctr"/>
              <a:lstStyle/>
              <a:p>
                <a:pPr algn="ctr" eaLnBrk="0" hangingPunct="0"/>
                <a:endParaRPr lang="cs-CZ"/>
              </a:p>
            </p:txBody>
          </p:sp>
        </p:grpSp>
        <p:sp>
          <p:nvSpPr>
            <p:cNvPr id="2209" name="Line 28"/>
            <p:cNvSpPr>
              <a:spLocks noChangeShapeType="1"/>
            </p:cNvSpPr>
            <p:nvPr/>
          </p:nvSpPr>
          <p:spPr bwMode="auto">
            <a:xfrm flipV="1">
              <a:off x="4321" y="2479"/>
              <a:ext cx="0" cy="124"/>
            </a:xfrm>
            <a:prstGeom prst="line">
              <a:avLst/>
            </a:prstGeom>
            <a:noFill/>
            <a:ln w="19050">
              <a:solidFill>
                <a:schemeClr val="tx1"/>
              </a:solidFill>
              <a:round/>
              <a:headEnd/>
              <a:tailEnd type="triangle" w="med" len="med"/>
            </a:ln>
          </p:spPr>
          <p:txBody>
            <a:bodyPr wrap="none" anchor="ctr"/>
            <a:lstStyle/>
            <a:p>
              <a:endParaRPr lang="cs-CZ"/>
            </a:p>
          </p:txBody>
        </p:sp>
      </p:grpSp>
      <p:grpSp>
        <p:nvGrpSpPr>
          <p:cNvPr id="2064" name="Group 203"/>
          <p:cNvGrpSpPr>
            <a:grpSpLocks/>
          </p:cNvGrpSpPr>
          <p:nvPr/>
        </p:nvGrpSpPr>
        <p:grpSpPr bwMode="auto">
          <a:xfrm>
            <a:off x="4191000" y="838200"/>
            <a:ext cx="4089400" cy="3124200"/>
            <a:chOff x="2822" y="528"/>
            <a:chExt cx="2576" cy="1968"/>
          </a:xfrm>
        </p:grpSpPr>
        <p:sp>
          <p:nvSpPr>
            <p:cNvPr id="2073" name="Oval 30"/>
            <p:cNvSpPr>
              <a:spLocks noChangeArrowheads="1"/>
            </p:cNvSpPr>
            <p:nvPr/>
          </p:nvSpPr>
          <p:spPr bwMode="auto">
            <a:xfrm>
              <a:off x="3168"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74" name="Oval 40"/>
            <p:cNvSpPr>
              <a:spLocks noChangeArrowheads="1"/>
            </p:cNvSpPr>
            <p:nvPr/>
          </p:nvSpPr>
          <p:spPr bwMode="auto">
            <a:xfrm>
              <a:off x="3456"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75" name="Oval 41"/>
            <p:cNvSpPr>
              <a:spLocks noChangeArrowheads="1"/>
            </p:cNvSpPr>
            <p:nvPr/>
          </p:nvSpPr>
          <p:spPr bwMode="auto">
            <a:xfrm>
              <a:off x="3744"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76" name="Oval 42"/>
            <p:cNvSpPr>
              <a:spLocks noChangeArrowheads="1"/>
            </p:cNvSpPr>
            <p:nvPr/>
          </p:nvSpPr>
          <p:spPr bwMode="auto">
            <a:xfrm>
              <a:off x="4032"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77" name="Oval 43"/>
            <p:cNvSpPr>
              <a:spLocks noChangeArrowheads="1"/>
            </p:cNvSpPr>
            <p:nvPr/>
          </p:nvSpPr>
          <p:spPr bwMode="auto">
            <a:xfrm>
              <a:off x="4320"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78" name="Oval 44"/>
            <p:cNvSpPr>
              <a:spLocks noChangeArrowheads="1"/>
            </p:cNvSpPr>
            <p:nvPr/>
          </p:nvSpPr>
          <p:spPr bwMode="auto">
            <a:xfrm>
              <a:off x="4608"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79" name="Oval 45"/>
            <p:cNvSpPr>
              <a:spLocks noChangeArrowheads="1"/>
            </p:cNvSpPr>
            <p:nvPr/>
          </p:nvSpPr>
          <p:spPr bwMode="auto">
            <a:xfrm>
              <a:off x="4896" y="864"/>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0" name="Oval 46"/>
            <p:cNvSpPr>
              <a:spLocks noChangeArrowheads="1"/>
            </p:cNvSpPr>
            <p:nvPr/>
          </p:nvSpPr>
          <p:spPr bwMode="auto">
            <a:xfrm>
              <a:off x="3168"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1" name="Oval 47"/>
            <p:cNvSpPr>
              <a:spLocks noChangeArrowheads="1"/>
            </p:cNvSpPr>
            <p:nvPr/>
          </p:nvSpPr>
          <p:spPr bwMode="auto">
            <a:xfrm>
              <a:off x="3456"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2" name="Oval 48"/>
            <p:cNvSpPr>
              <a:spLocks noChangeArrowheads="1"/>
            </p:cNvSpPr>
            <p:nvPr/>
          </p:nvSpPr>
          <p:spPr bwMode="auto">
            <a:xfrm>
              <a:off x="3744"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3" name="Oval 49"/>
            <p:cNvSpPr>
              <a:spLocks noChangeArrowheads="1"/>
            </p:cNvSpPr>
            <p:nvPr/>
          </p:nvSpPr>
          <p:spPr bwMode="auto">
            <a:xfrm>
              <a:off x="4032"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4" name="Oval 50"/>
            <p:cNvSpPr>
              <a:spLocks noChangeArrowheads="1"/>
            </p:cNvSpPr>
            <p:nvPr/>
          </p:nvSpPr>
          <p:spPr bwMode="auto">
            <a:xfrm>
              <a:off x="4320"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5" name="Oval 51"/>
            <p:cNvSpPr>
              <a:spLocks noChangeArrowheads="1"/>
            </p:cNvSpPr>
            <p:nvPr/>
          </p:nvSpPr>
          <p:spPr bwMode="auto">
            <a:xfrm>
              <a:off x="4608"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6" name="Oval 52"/>
            <p:cNvSpPr>
              <a:spLocks noChangeArrowheads="1"/>
            </p:cNvSpPr>
            <p:nvPr/>
          </p:nvSpPr>
          <p:spPr bwMode="auto">
            <a:xfrm>
              <a:off x="4896" y="1152"/>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7" name="Oval 53"/>
            <p:cNvSpPr>
              <a:spLocks noChangeArrowheads="1"/>
            </p:cNvSpPr>
            <p:nvPr/>
          </p:nvSpPr>
          <p:spPr bwMode="auto">
            <a:xfrm>
              <a:off x="3168"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8" name="Oval 54"/>
            <p:cNvSpPr>
              <a:spLocks noChangeArrowheads="1"/>
            </p:cNvSpPr>
            <p:nvPr/>
          </p:nvSpPr>
          <p:spPr bwMode="auto">
            <a:xfrm>
              <a:off x="3456"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89" name="Oval 55"/>
            <p:cNvSpPr>
              <a:spLocks noChangeArrowheads="1"/>
            </p:cNvSpPr>
            <p:nvPr/>
          </p:nvSpPr>
          <p:spPr bwMode="auto">
            <a:xfrm>
              <a:off x="3744"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0" name="Oval 56"/>
            <p:cNvSpPr>
              <a:spLocks noChangeArrowheads="1"/>
            </p:cNvSpPr>
            <p:nvPr/>
          </p:nvSpPr>
          <p:spPr bwMode="auto">
            <a:xfrm>
              <a:off x="4032"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1" name="Oval 57"/>
            <p:cNvSpPr>
              <a:spLocks noChangeArrowheads="1"/>
            </p:cNvSpPr>
            <p:nvPr/>
          </p:nvSpPr>
          <p:spPr bwMode="auto">
            <a:xfrm>
              <a:off x="4320"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2" name="Oval 58"/>
            <p:cNvSpPr>
              <a:spLocks noChangeArrowheads="1"/>
            </p:cNvSpPr>
            <p:nvPr/>
          </p:nvSpPr>
          <p:spPr bwMode="auto">
            <a:xfrm>
              <a:off x="4608"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3" name="Oval 59"/>
            <p:cNvSpPr>
              <a:spLocks noChangeArrowheads="1"/>
            </p:cNvSpPr>
            <p:nvPr/>
          </p:nvSpPr>
          <p:spPr bwMode="auto">
            <a:xfrm>
              <a:off x="4896" y="1440"/>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4" name="Oval 60"/>
            <p:cNvSpPr>
              <a:spLocks noChangeArrowheads="1"/>
            </p:cNvSpPr>
            <p:nvPr/>
          </p:nvSpPr>
          <p:spPr bwMode="auto">
            <a:xfrm>
              <a:off x="3168"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5" name="Oval 61"/>
            <p:cNvSpPr>
              <a:spLocks noChangeArrowheads="1"/>
            </p:cNvSpPr>
            <p:nvPr/>
          </p:nvSpPr>
          <p:spPr bwMode="auto">
            <a:xfrm>
              <a:off x="3456"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6" name="Oval 62"/>
            <p:cNvSpPr>
              <a:spLocks noChangeArrowheads="1"/>
            </p:cNvSpPr>
            <p:nvPr/>
          </p:nvSpPr>
          <p:spPr bwMode="auto">
            <a:xfrm>
              <a:off x="3744"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7" name="Oval 63"/>
            <p:cNvSpPr>
              <a:spLocks noChangeArrowheads="1"/>
            </p:cNvSpPr>
            <p:nvPr/>
          </p:nvSpPr>
          <p:spPr bwMode="auto">
            <a:xfrm>
              <a:off x="4032"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8" name="Oval 64"/>
            <p:cNvSpPr>
              <a:spLocks noChangeArrowheads="1"/>
            </p:cNvSpPr>
            <p:nvPr/>
          </p:nvSpPr>
          <p:spPr bwMode="auto">
            <a:xfrm>
              <a:off x="4320"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099" name="Oval 65"/>
            <p:cNvSpPr>
              <a:spLocks noChangeArrowheads="1"/>
            </p:cNvSpPr>
            <p:nvPr/>
          </p:nvSpPr>
          <p:spPr bwMode="auto">
            <a:xfrm>
              <a:off x="4608"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0" name="Oval 66"/>
            <p:cNvSpPr>
              <a:spLocks noChangeArrowheads="1"/>
            </p:cNvSpPr>
            <p:nvPr/>
          </p:nvSpPr>
          <p:spPr bwMode="auto">
            <a:xfrm>
              <a:off x="4896" y="1728"/>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1" name="Oval 67"/>
            <p:cNvSpPr>
              <a:spLocks noChangeArrowheads="1"/>
            </p:cNvSpPr>
            <p:nvPr/>
          </p:nvSpPr>
          <p:spPr bwMode="auto">
            <a:xfrm>
              <a:off x="3168"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2" name="Oval 68"/>
            <p:cNvSpPr>
              <a:spLocks noChangeArrowheads="1"/>
            </p:cNvSpPr>
            <p:nvPr/>
          </p:nvSpPr>
          <p:spPr bwMode="auto">
            <a:xfrm>
              <a:off x="3456"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3" name="Oval 69"/>
            <p:cNvSpPr>
              <a:spLocks noChangeArrowheads="1"/>
            </p:cNvSpPr>
            <p:nvPr/>
          </p:nvSpPr>
          <p:spPr bwMode="auto">
            <a:xfrm>
              <a:off x="3744"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4" name="Oval 70"/>
            <p:cNvSpPr>
              <a:spLocks noChangeArrowheads="1"/>
            </p:cNvSpPr>
            <p:nvPr/>
          </p:nvSpPr>
          <p:spPr bwMode="auto">
            <a:xfrm>
              <a:off x="4032"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5" name="Oval 71"/>
            <p:cNvSpPr>
              <a:spLocks noChangeArrowheads="1"/>
            </p:cNvSpPr>
            <p:nvPr/>
          </p:nvSpPr>
          <p:spPr bwMode="auto">
            <a:xfrm>
              <a:off x="4320"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6" name="Oval 72"/>
            <p:cNvSpPr>
              <a:spLocks noChangeArrowheads="1"/>
            </p:cNvSpPr>
            <p:nvPr/>
          </p:nvSpPr>
          <p:spPr bwMode="auto">
            <a:xfrm>
              <a:off x="4608"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sp>
          <p:nvSpPr>
            <p:cNvPr id="2107" name="Oval 73"/>
            <p:cNvSpPr>
              <a:spLocks noChangeArrowheads="1"/>
            </p:cNvSpPr>
            <p:nvPr/>
          </p:nvSpPr>
          <p:spPr bwMode="auto">
            <a:xfrm>
              <a:off x="4896" y="2016"/>
              <a:ext cx="144" cy="144"/>
            </a:xfrm>
            <a:prstGeom prst="ellipse">
              <a:avLst/>
            </a:prstGeom>
            <a:solidFill>
              <a:schemeClr val="bg2"/>
            </a:solidFill>
            <a:ln w="9525">
              <a:solidFill>
                <a:schemeClr val="tx1"/>
              </a:solidFill>
              <a:round/>
              <a:headEnd/>
              <a:tailEnd/>
            </a:ln>
          </p:spPr>
          <p:txBody>
            <a:bodyPr wrap="none" anchor="ctr"/>
            <a:lstStyle/>
            <a:p>
              <a:pPr algn="ctr" eaLnBrk="0" hangingPunct="0"/>
              <a:endParaRPr lang="cs-CZ"/>
            </a:p>
          </p:txBody>
        </p:sp>
        <p:grpSp>
          <p:nvGrpSpPr>
            <p:cNvPr id="2108" name="Group 106"/>
            <p:cNvGrpSpPr>
              <a:grpSpLocks/>
            </p:cNvGrpSpPr>
            <p:nvPr/>
          </p:nvGrpSpPr>
          <p:grpSpPr bwMode="auto">
            <a:xfrm>
              <a:off x="5059" y="843"/>
              <a:ext cx="339" cy="1344"/>
              <a:chOff x="5136" y="864"/>
              <a:chExt cx="339" cy="1344"/>
            </a:xfrm>
          </p:grpSpPr>
          <p:grpSp>
            <p:nvGrpSpPr>
              <p:cNvPr id="2188" name="Group 81"/>
              <p:cNvGrpSpPr>
                <a:grpSpLocks/>
              </p:cNvGrpSpPr>
              <p:nvPr/>
            </p:nvGrpSpPr>
            <p:grpSpPr bwMode="auto">
              <a:xfrm>
                <a:off x="5136" y="864"/>
                <a:ext cx="339" cy="192"/>
                <a:chOff x="5075" y="844"/>
                <a:chExt cx="339" cy="192"/>
              </a:xfrm>
            </p:grpSpPr>
            <p:sp>
              <p:nvSpPr>
                <p:cNvPr id="2205" name="Text Box 7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206" name="Text Box 7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207" name="Text Box 7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89" name="Group 90"/>
              <p:cNvGrpSpPr>
                <a:grpSpLocks/>
              </p:cNvGrpSpPr>
              <p:nvPr/>
            </p:nvGrpSpPr>
            <p:grpSpPr bwMode="auto">
              <a:xfrm>
                <a:off x="5136" y="1152"/>
                <a:ext cx="339" cy="192"/>
                <a:chOff x="5075" y="844"/>
                <a:chExt cx="339" cy="192"/>
              </a:xfrm>
            </p:grpSpPr>
            <p:sp>
              <p:nvSpPr>
                <p:cNvPr id="2202" name="Text Box 9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203" name="Text Box 9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204" name="Text Box 9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90" name="Group 94"/>
              <p:cNvGrpSpPr>
                <a:grpSpLocks/>
              </p:cNvGrpSpPr>
              <p:nvPr/>
            </p:nvGrpSpPr>
            <p:grpSpPr bwMode="auto">
              <a:xfrm>
                <a:off x="5136" y="1440"/>
                <a:ext cx="339" cy="192"/>
                <a:chOff x="5075" y="844"/>
                <a:chExt cx="339" cy="192"/>
              </a:xfrm>
            </p:grpSpPr>
            <p:sp>
              <p:nvSpPr>
                <p:cNvPr id="2199" name="Text Box 9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200" name="Text Box 9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201" name="Text Box 9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91" name="Group 98"/>
              <p:cNvGrpSpPr>
                <a:grpSpLocks/>
              </p:cNvGrpSpPr>
              <p:nvPr/>
            </p:nvGrpSpPr>
            <p:grpSpPr bwMode="auto">
              <a:xfrm>
                <a:off x="5136" y="1728"/>
                <a:ext cx="339" cy="192"/>
                <a:chOff x="5075" y="844"/>
                <a:chExt cx="339" cy="192"/>
              </a:xfrm>
            </p:grpSpPr>
            <p:sp>
              <p:nvSpPr>
                <p:cNvPr id="2196" name="Text Box 9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97" name="Text Box 10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98" name="Text Box 10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92" name="Group 102"/>
              <p:cNvGrpSpPr>
                <a:grpSpLocks/>
              </p:cNvGrpSpPr>
              <p:nvPr/>
            </p:nvGrpSpPr>
            <p:grpSpPr bwMode="auto">
              <a:xfrm>
                <a:off x="5136" y="2016"/>
                <a:ext cx="339" cy="192"/>
                <a:chOff x="5075" y="844"/>
                <a:chExt cx="339" cy="192"/>
              </a:xfrm>
            </p:grpSpPr>
            <p:sp>
              <p:nvSpPr>
                <p:cNvPr id="2193" name="Text Box 10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94" name="Text Box 10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95" name="Text Box 10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2109" name="Group 107"/>
            <p:cNvGrpSpPr>
              <a:grpSpLocks/>
            </p:cNvGrpSpPr>
            <p:nvPr/>
          </p:nvGrpSpPr>
          <p:grpSpPr bwMode="auto">
            <a:xfrm>
              <a:off x="2822" y="844"/>
              <a:ext cx="339" cy="1344"/>
              <a:chOff x="5136" y="864"/>
              <a:chExt cx="339" cy="1344"/>
            </a:xfrm>
          </p:grpSpPr>
          <p:grpSp>
            <p:nvGrpSpPr>
              <p:cNvPr id="2168" name="Group 108"/>
              <p:cNvGrpSpPr>
                <a:grpSpLocks/>
              </p:cNvGrpSpPr>
              <p:nvPr/>
            </p:nvGrpSpPr>
            <p:grpSpPr bwMode="auto">
              <a:xfrm>
                <a:off x="5136" y="864"/>
                <a:ext cx="339" cy="192"/>
                <a:chOff x="5075" y="844"/>
                <a:chExt cx="339" cy="192"/>
              </a:xfrm>
            </p:grpSpPr>
            <p:sp>
              <p:nvSpPr>
                <p:cNvPr id="2185" name="Text Box 109"/>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86" name="Text Box 110"/>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87" name="Text Box 111"/>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69" name="Group 112"/>
              <p:cNvGrpSpPr>
                <a:grpSpLocks/>
              </p:cNvGrpSpPr>
              <p:nvPr/>
            </p:nvGrpSpPr>
            <p:grpSpPr bwMode="auto">
              <a:xfrm>
                <a:off x="5136" y="1152"/>
                <a:ext cx="339" cy="192"/>
                <a:chOff x="5075" y="844"/>
                <a:chExt cx="339" cy="192"/>
              </a:xfrm>
            </p:grpSpPr>
            <p:sp>
              <p:nvSpPr>
                <p:cNvPr id="2182" name="Text Box 113"/>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83" name="Text Box 114"/>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84" name="Text Box 115"/>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70" name="Group 116"/>
              <p:cNvGrpSpPr>
                <a:grpSpLocks/>
              </p:cNvGrpSpPr>
              <p:nvPr/>
            </p:nvGrpSpPr>
            <p:grpSpPr bwMode="auto">
              <a:xfrm>
                <a:off x="5136" y="1440"/>
                <a:ext cx="339" cy="192"/>
                <a:chOff x="5075" y="844"/>
                <a:chExt cx="339" cy="192"/>
              </a:xfrm>
            </p:grpSpPr>
            <p:sp>
              <p:nvSpPr>
                <p:cNvPr id="2179" name="Text Box 117"/>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80" name="Text Box 118"/>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81" name="Text Box 119"/>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71" name="Group 120"/>
              <p:cNvGrpSpPr>
                <a:grpSpLocks/>
              </p:cNvGrpSpPr>
              <p:nvPr/>
            </p:nvGrpSpPr>
            <p:grpSpPr bwMode="auto">
              <a:xfrm>
                <a:off x="5136" y="1728"/>
                <a:ext cx="339" cy="192"/>
                <a:chOff x="5075" y="844"/>
                <a:chExt cx="339" cy="192"/>
              </a:xfrm>
            </p:grpSpPr>
            <p:sp>
              <p:nvSpPr>
                <p:cNvPr id="2176" name="Text Box 121"/>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77" name="Text Box 122"/>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78" name="Text Box 123"/>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72" name="Group 124"/>
              <p:cNvGrpSpPr>
                <a:grpSpLocks/>
              </p:cNvGrpSpPr>
              <p:nvPr/>
            </p:nvGrpSpPr>
            <p:grpSpPr bwMode="auto">
              <a:xfrm>
                <a:off x="5136" y="2016"/>
                <a:ext cx="339" cy="192"/>
                <a:chOff x="5075" y="844"/>
                <a:chExt cx="339" cy="192"/>
              </a:xfrm>
            </p:grpSpPr>
            <p:sp>
              <p:nvSpPr>
                <p:cNvPr id="2173" name="Text Box 125"/>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74" name="Text Box 126"/>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75" name="Text Box 127"/>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2110" name="Group 173"/>
            <p:cNvGrpSpPr>
              <a:grpSpLocks/>
            </p:cNvGrpSpPr>
            <p:nvPr/>
          </p:nvGrpSpPr>
          <p:grpSpPr bwMode="auto">
            <a:xfrm rot="5400000">
              <a:off x="3930" y="-262"/>
              <a:ext cx="339" cy="1920"/>
              <a:chOff x="5280" y="768"/>
              <a:chExt cx="339" cy="1920"/>
            </a:xfrm>
          </p:grpSpPr>
          <p:grpSp>
            <p:nvGrpSpPr>
              <p:cNvPr id="2140" name="Group 129"/>
              <p:cNvGrpSpPr>
                <a:grpSpLocks/>
              </p:cNvGrpSpPr>
              <p:nvPr/>
            </p:nvGrpSpPr>
            <p:grpSpPr bwMode="auto">
              <a:xfrm>
                <a:off x="5280" y="768"/>
                <a:ext cx="339" cy="192"/>
                <a:chOff x="5075" y="844"/>
                <a:chExt cx="339" cy="192"/>
              </a:xfrm>
            </p:grpSpPr>
            <p:sp>
              <p:nvSpPr>
                <p:cNvPr id="2165" name="Text Box 13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66" name="Text Box 13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67" name="Text Box 13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41" name="Group 149"/>
              <p:cNvGrpSpPr>
                <a:grpSpLocks/>
              </p:cNvGrpSpPr>
              <p:nvPr/>
            </p:nvGrpSpPr>
            <p:grpSpPr bwMode="auto">
              <a:xfrm>
                <a:off x="5280" y="1056"/>
                <a:ext cx="339" cy="192"/>
                <a:chOff x="5075" y="844"/>
                <a:chExt cx="339" cy="192"/>
              </a:xfrm>
            </p:grpSpPr>
            <p:sp>
              <p:nvSpPr>
                <p:cNvPr id="2162" name="Text Box 15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63" name="Text Box 15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64" name="Text Box 15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42" name="Group 153"/>
              <p:cNvGrpSpPr>
                <a:grpSpLocks/>
              </p:cNvGrpSpPr>
              <p:nvPr/>
            </p:nvGrpSpPr>
            <p:grpSpPr bwMode="auto">
              <a:xfrm>
                <a:off x="5280" y="1344"/>
                <a:ext cx="339" cy="192"/>
                <a:chOff x="5075" y="844"/>
                <a:chExt cx="339" cy="192"/>
              </a:xfrm>
            </p:grpSpPr>
            <p:sp>
              <p:nvSpPr>
                <p:cNvPr id="2159" name="Text Box 15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60" name="Text Box 15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61" name="Text Box 15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43" name="Group 157"/>
              <p:cNvGrpSpPr>
                <a:grpSpLocks/>
              </p:cNvGrpSpPr>
              <p:nvPr/>
            </p:nvGrpSpPr>
            <p:grpSpPr bwMode="auto">
              <a:xfrm>
                <a:off x="5280" y="1632"/>
                <a:ext cx="339" cy="192"/>
                <a:chOff x="5075" y="844"/>
                <a:chExt cx="339" cy="192"/>
              </a:xfrm>
            </p:grpSpPr>
            <p:sp>
              <p:nvSpPr>
                <p:cNvPr id="2156" name="Text Box 15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57" name="Text Box 15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58" name="Text Box 16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44" name="Group 161"/>
              <p:cNvGrpSpPr>
                <a:grpSpLocks/>
              </p:cNvGrpSpPr>
              <p:nvPr/>
            </p:nvGrpSpPr>
            <p:grpSpPr bwMode="auto">
              <a:xfrm>
                <a:off x="5280" y="1920"/>
                <a:ext cx="339" cy="192"/>
                <a:chOff x="5075" y="844"/>
                <a:chExt cx="339" cy="192"/>
              </a:xfrm>
            </p:grpSpPr>
            <p:sp>
              <p:nvSpPr>
                <p:cNvPr id="2153" name="Text Box 16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54" name="Text Box 16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55" name="Text Box 16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45" name="Group 165"/>
              <p:cNvGrpSpPr>
                <a:grpSpLocks/>
              </p:cNvGrpSpPr>
              <p:nvPr/>
            </p:nvGrpSpPr>
            <p:grpSpPr bwMode="auto">
              <a:xfrm>
                <a:off x="5280" y="2208"/>
                <a:ext cx="339" cy="192"/>
                <a:chOff x="5075" y="844"/>
                <a:chExt cx="339" cy="192"/>
              </a:xfrm>
            </p:grpSpPr>
            <p:sp>
              <p:nvSpPr>
                <p:cNvPr id="2150" name="Text Box 16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51" name="Text Box 16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52" name="Text Box 16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46" name="Group 169"/>
              <p:cNvGrpSpPr>
                <a:grpSpLocks/>
              </p:cNvGrpSpPr>
              <p:nvPr/>
            </p:nvGrpSpPr>
            <p:grpSpPr bwMode="auto">
              <a:xfrm>
                <a:off x="5280" y="2496"/>
                <a:ext cx="339" cy="192"/>
                <a:chOff x="5075" y="844"/>
                <a:chExt cx="339" cy="192"/>
              </a:xfrm>
            </p:grpSpPr>
            <p:sp>
              <p:nvSpPr>
                <p:cNvPr id="2147" name="Text Box 17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48" name="Text Box 17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49" name="Text Box 17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nvGrpSpPr>
            <p:cNvPr id="2111" name="Group 174"/>
            <p:cNvGrpSpPr>
              <a:grpSpLocks/>
            </p:cNvGrpSpPr>
            <p:nvPr/>
          </p:nvGrpSpPr>
          <p:grpSpPr bwMode="auto">
            <a:xfrm rot="5400000">
              <a:off x="3930" y="1367"/>
              <a:ext cx="339" cy="1920"/>
              <a:chOff x="5280" y="768"/>
              <a:chExt cx="339" cy="1920"/>
            </a:xfrm>
          </p:grpSpPr>
          <p:grpSp>
            <p:nvGrpSpPr>
              <p:cNvPr id="2112" name="Group 175"/>
              <p:cNvGrpSpPr>
                <a:grpSpLocks/>
              </p:cNvGrpSpPr>
              <p:nvPr/>
            </p:nvGrpSpPr>
            <p:grpSpPr bwMode="auto">
              <a:xfrm>
                <a:off x="5280" y="768"/>
                <a:ext cx="339" cy="192"/>
                <a:chOff x="5075" y="844"/>
                <a:chExt cx="339" cy="192"/>
              </a:xfrm>
            </p:grpSpPr>
            <p:sp>
              <p:nvSpPr>
                <p:cNvPr id="2137" name="Text Box 17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38" name="Text Box 17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39" name="Text Box 17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13" name="Group 179"/>
              <p:cNvGrpSpPr>
                <a:grpSpLocks/>
              </p:cNvGrpSpPr>
              <p:nvPr/>
            </p:nvGrpSpPr>
            <p:grpSpPr bwMode="auto">
              <a:xfrm>
                <a:off x="5280" y="1056"/>
                <a:ext cx="339" cy="192"/>
                <a:chOff x="5075" y="844"/>
                <a:chExt cx="339" cy="192"/>
              </a:xfrm>
            </p:grpSpPr>
            <p:sp>
              <p:nvSpPr>
                <p:cNvPr id="2134" name="Text Box 18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35" name="Text Box 18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36" name="Text Box 18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14" name="Group 183"/>
              <p:cNvGrpSpPr>
                <a:grpSpLocks/>
              </p:cNvGrpSpPr>
              <p:nvPr/>
            </p:nvGrpSpPr>
            <p:grpSpPr bwMode="auto">
              <a:xfrm>
                <a:off x="5280" y="1344"/>
                <a:ext cx="339" cy="192"/>
                <a:chOff x="5075" y="844"/>
                <a:chExt cx="339" cy="192"/>
              </a:xfrm>
            </p:grpSpPr>
            <p:sp>
              <p:nvSpPr>
                <p:cNvPr id="2131" name="Text Box 184"/>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32" name="Text Box 185"/>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33" name="Text Box 186"/>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15" name="Group 187"/>
              <p:cNvGrpSpPr>
                <a:grpSpLocks/>
              </p:cNvGrpSpPr>
              <p:nvPr/>
            </p:nvGrpSpPr>
            <p:grpSpPr bwMode="auto">
              <a:xfrm>
                <a:off x="5280" y="1632"/>
                <a:ext cx="339" cy="192"/>
                <a:chOff x="5075" y="844"/>
                <a:chExt cx="339" cy="192"/>
              </a:xfrm>
            </p:grpSpPr>
            <p:sp>
              <p:nvSpPr>
                <p:cNvPr id="2128" name="Text Box 188"/>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29" name="Text Box 189"/>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30" name="Text Box 190"/>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16" name="Group 191"/>
              <p:cNvGrpSpPr>
                <a:grpSpLocks/>
              </p:cNvGrpSpPr>
              <p:nvPr/>
            </p:nvGrpSpPr>
            <p:grpSpPr bwMode="auto">
              <a:xfrm>
                <a:off x="5280" y="1920"/>
                <a:ext cx="339" cy="192"/>
                <a:chOff x="5075" y="844"/>
                <a:chExt cx="339" cy="192"/>
              </a:xfrm>
            </p:grpSpPr>
            <p:sp>
              <p:nvSpPr>
                <p:cNvPr id="2125" name="Text Box 192"/>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26" name="Text Box 193"/>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27" name="Text Box 194"/>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17" name="Group 195"/>
              <p:cNvGrpSpPr>
                <a:grpSpLocks/>
              </p:cNvGrpSpPr>
              <p:nvPr/>
            </p:nvGrpSpPr>
            <p:grpSpPr bwMode="auto">
              <a:xfrm>
                <a:off x="5280" y="2208"/>
                <a:ext cx="339" cy="192"/>
                <a:chOff x="5075" y="844"/>
                <a:chExt cx="339" cy="192"/>
              </a:xfrm>
            </p:grpSpPr>
            <p:sp>
              <p:nvSpPr>
                <p:cNvPr id="2122" name="Text Box 196"/>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23" name="Text Box 197"/>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24" name="Text Box 198"/>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nvGrpSpPr>
              <p:cNvPr id="2118" name="Group 199"/>
              <p:cNvGrpSpPr>
                <a:grpSpLocks/>
              </p:cNvGrpSpPr>
              <p:nvPr/>
            </p:nvGrpSpPr>
            <p:grpSpPr bwMode="auto">
              <a:xfrm>
                <a:off x="5280" y="2496"/>
                <a:ext cx="339" cy="192"/>
                <a:chOff x="5075" y="844"/>
                <a:chExt cx="339" cy="192"/>
              </a:xfrm>
            </p:grpSpPr>
            <p:sp>
              <p:nvSpPr>
                <p:cNvPr id="2119" name="Text Box 200"/>
                <p:cNvSpPr txBox="1">
                  <a:spLocks noChangeArrowheads="1"/>
                </p:cNvSpPr>
                <p:nvPr/>
              </p:nvSpPr>
              <p:spPr bwMode="auto">
                <a:xfrm>
                  <a:off x="507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20" name="Text Box 201"/>
                <p:cNvSpPr txBox="1">
                  <a:spLocks noChangeArrowheads="1"/>
                </p:cNvSpPr>
                <p:nvPr/>
              </p:nvSpPr>
              <p:spPr bwMode="auto">
                <a:xfrm>
                  <a:off x="5165" y="844"/>
                  <a:ext cx="159" cy="192"/>
                </a:xfrm>
                <a:prstGeom prst="rect">
                  <a:avLst/>
                </a:prstGeom>
                <a:noFill/>
                <a:ln w="9525">
                  <a:noFill/>
                  <a:miter lim="800000"/>
                  <a:headEnd/>
                  <a:tailEnd/>
                </a:ln>
              </p:spPr>
              <p:txBody>
                <a:bodyPr>
                  <a:spAutoFit/>
                </a:bodyPr>
                <a:lstStyle/>
                <a:p>
                  <a:pPr eaLnBrk="0" hangingPunct="0"/>
                  <a:r>
                    <a:rPr lang="en-US" sz="1400"/>
                    <a:t>•</a:t>
                  </a:r>
                </a:p>
              </p:txBody>
            </p:sp>
            <p:sp>
              <p:nvSpPr>
                <p:cNvPr id="2121" name="Text Box 202"/>
                <p:cNvSpPr txBox="1">
                  <a:spLocks noChangeArrowheads="1"/>
                </p:cNvSpPr>
                <p:nvPr/>
              </p:nvSpPr>
              <p:spPr bwMode="auto">
                <a:xfrm>
                  <a:off x="5255" y="844"/>
                  <a:ext cx="159" cy="192"/>
                </a:xfrm>
                <a:prstGeom prst="rect">
                  <a:avLst/>
                </a:prstGeom>
                <a:noFill/>
                <a:ln w="9525">
                  <a:noFill/>
                  <a:miter lim="800000"/>
                  <a:headEnd/>
                  <a:tailEnd/>
                </a:ln>
              </p:spPr>
              <p:txBody>
                <a:bodyPr>
                  <a:spAutoFit/>
                </a:bodyPr>
                <a:lstStyle/>
                <a:p>
                  <a:pPr eaLnBrk="0" hangingPunct="0"/>
                  <a:r>
                    <a:rPr lang="en-US" sz="1400"/>
                    <a:t>•</a:t>
                  </a:r>
                </a:p>
              </p:txBody>
            </p:sp>
          </p:grpSp>
        </p:grpSp>
      </p:grpSp>
      <p:sp>
        <p:nvSpPr>
          <p:cNvPr id="5324" name="Text Box 204"/>
          <p:cNvSpPr txBox="1">
            <a:spLocks noChangeArrowheads="1"/>
          </p:cNvSpPr>
          <p:nvPr/>
        </p:nvSpPr>
        <p:spPr bwMode="auto">
          <a:xfrm>
            <a:off x="4495800" y="5029200"/>
            <a:ext cx="4330700" cy="1200150"/>
          </a:xfrm>
          <a:prstGeom prst="rect">
            <a:avLst/>
          </a:prstGeom>
          <a:noFill/>
          <a:ln w="9525">
            <a:noFill/>
            <a:miter lim="800000"/>
            <a:headEnd/>
            <a:tailEnd/>
          </a:ln>
        </p:spPr>
        <p:txBody>
          <a:bodyPr wrap="none">
            <a:spAutoFit/>
          </a:bodyPr>
          <a:lstStyle/>
          <a:p>
            <a:pPr eaLnBrk="0" hangingPunct="0"/>
            <a:r>
              <a:rPr lang="en-US"/>
              <a:t>for </a:t>
            </a:r>
            <a:r>
              <a:rPr lang="en-US">
                <a:solidFill>
                  <a:srgbClr val="FF0000"/>
                </a:solidFill>
              </a:rPr>
              <a:t>most λ</a:t>
            </a:r>
            <a:r>
              <a:rPr lang="en-US"/>
              <a:t>, beam(s) propagate</a:t>
            </a:r>
          </a:p>
          <a:p>
            <a:pPr eaLnBrk="0" hangingPunct="0"/>
            <a:r>
              <a:rPr lang="en-US"/>
              <a:t>through crystal </a:t>
            </a:r>
            <a:r>
              <a:rPr lang="en-US">
                <a:solidFill>
                  <a:srgbClr val="FF0000"/>
                </a:solidFill>
              </a:rPr>
              <a:t>without scattering</a:t>
            </a:r>
            <a:endParaRPr lang="en-US"/>
          </a:p>
          <a:p>
            <a:pPr eaLnBrk="0" hangingPunct="0"/>
            <a:r>
              <a:rPr lang="en-US"/>
              <a:t>(scattering cancels </a:t>
            </a:r>
            <a:r>
              <a:rPr lang="en-US">
                <a:solidFill>
                  <a:srgbClr val="FF0000"/>
                </a:solidFill>
              </a:rPr>
              <a:t>coherently</a:t>
            </a:r>
            <a:r>
              <a:rPr lang="en-US"/>
              <a:t>)</a:t>
            </a:r>
          </a:p>
        </p:txBody>
      </p:sp>
      <p:grpSp>
        <p:nvGrpSpPr>
          <p:cNvPr id="21515" name="Group 209"/>
          <p:cNvGrpSpPr>
            <a:grpSpLocks/>
          </p:cNvGrpSpPr>
          <p:nvPr/>
        </p:nvGrpSpPr>
        <p:grpSpPr bwMode="auto">
          <a:xfrm>
            <a:off x="349250" y="6245225"/>
            <a:ext cx="8597900" cy="461963"/>
            <a:chOff x="220" y="3934"/>
            <a:chExt cx="5416" cy="291"/>
          </a:xfrm>
        </p:grpSpPr>
        <p:sp>
          <p:nvSpPr>
            <p:cNvPr id="2071" name="Rectangle 208"/>
            <p:cNvSpPr>
              <a:spLocks noChangeArrowheads="1"/>
            </p:cNvSpPr>
            <p:nvPr/>
          </p:nvSpPr>
          <p:spPr bwMode="auto">
            <a:xfrm>
              <a:off x="220" y="3936"/>
              <a:ext cx="5376" cy="288"/>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2072" name="Text Box 205"/>
            <p:cNvSpPr txBox="1">
              <a:spLocks noChangeArrowheads="1"/>
            </p:cNvSpPr>
            <p:nvPr/>
          </p:nvSpPr>
          <p:spPr bwMode="auto">
            <a:xfrm>
              <a:off x="230" y="3934"/>
              <a:ext cx="5406" cy="291"/>
            </a:xfrm>
            <a:prstGeom prst="rect">
              <a:avLst/>
            </a:prstGeom>
            <a:noFill/>
            <a:ln w="9525">
              <a:noFill/>
              <a:miter lim="800000"/>
              <a:headEnd/>
              <a:tailEnd/>
            </a:ln>
          </p:spPr>
          <p:txBody>
            <a:bodyPr wrap="none">
              <a:spAutoFit/>
            </a:bodyPr>
            <a:lstStyle/>
            <a:p>
              <a:pPr eaLnBrk="0" hangingPunct="0"/>
              <a:r>
                <a:rPr lang="en-US"/>
                <a:t>...but for </a:t>
              </a:r>
              <a:r>
                <a:rPr lang="en-US">
                  <a:solidFill>
                    <a:schemeClr val="accent2"/>
                  </a:solidFill>
                </a:rPr>
                <a:t>some λ</a:t>
              </a:r>
              <a:r>
                <a:rPr lang="en-US"/>
                <a:t> (~ 2</a:t>
              </a:r>
              <a:r>
                <a:rPr lang="en-US" i="1"/>
                <a:t>a</a:t>
              </a:r>
              <a:r>
                <a:rPr lang="en-US"/>
                <a:t>), no light can propagate: </a:t>
              </a:r>
              <a:r>
                <a:rPr lang="en-US">
                  <a:solidFill>
                    <a:schemeClr val="accent2"/>
                  </a:solidFill>
                </a:rPr>
                <a:t>a photonic band gap</a:t>
              </a:r>
              <a:endParaRPr lang="en-US"/>
            </a:p>
          </p:txBody>
        </p:sp>
      </p:grpSp>
      <p:sp>
        <p:nvSpPr>
          <p:cNvPr id="2067" name="Line 206"/>
          <p:cNvSpPr>
            <a:spLocks noChangeShapeType="1"/>
          </p:cNvSpPr>
          <p:nvPr/>
        </p:nvSpPr>
        <p:spPr bwMode="auto">
          <a:xfrm>
            <a:off x="7142163" y="1492250"/>
            <a:ext cx="457200" cy="0"/>
          </a:xfrm>
          <a:prstGeom prst="line">
            <a:avLst/>
          </a:prstGeom>
          <a:noFill/>
          <a:ln w="19050">
            <a:solidFill>
              <a:schemeClr val="accent2"/>
            </a:solidFill>
            <a:round/>
            <a:headEnd/>
            <a:tailEnd/>
          </a:ln>
        </p:spPr>
        <p:txBody>
          <a:bodyPr wrap="none" anchor="ctr"/>
          <a:lstStyle/>
          <a:p>
            <a:endParaRPr lang="cs-CZ"/>
          </a:p>
        </p:txBody>
      </p:sp>
      <p:sp>
        <p:nvSpPr>
          <p:cNvPr id="2068" name="Text Box 207"/>
          <p:cNvSpPr txBox="1">
            <a:spLocks noChangeArrowheads="1"/>
          </p:cNvSpPr>
          <p:nvPr/>
        </p:nvSpPr>
        <p:spPr bwMode="auto">
          <a:xfrm>
            <a:off x="7207250" y="1092200"/>
            <a:ext cx="311150" cy="396875"/>
          </a:xfrm>
          <a:prstGeom prst="rect">
            <a:avLst/>
          </a:prstGeom>
          <a:noFill/>
          <a:ln w="9525">
            <a:noFill/>
            <a:miter lim="800000"/>
            <a:headEnd/>
            <a:tailEnd/>
          </a:ln>
        </p:spPr>
        <p:txBody>
          <a:bodyPr wrap="none">
            <a:spAutoFit/>
          </a:bodyPr>
          <a:lstStyle/>
          <a:p>
            <a:pPr eaLnBrk="0" hangingPunct="0"/>
            <a:r>
              <a:rPr lang="en-US" sz="2000" i="1">
                <a:solidFill>
                  <a:schemeClr val="accent2"/>
                </a:solidFill>
              </a:rPr>
              <a:t>a</a:t>
            </a:r>
            <a:endParaRPr lang="en-US" sz="2000">
              <a:solidFill>
                <a:schemeClr val="accent2"/>
              </a:solidFill>
            </a:endParaRPr>
          </a:p>
        </p:txBody>
      </p:sp>
      <p:grpSp>
        <p:nvGrpSpPr>
          <p:cNvPr id="2069" name="Group 210"/>
          <p:cNvGrpSpPr>
            <a:grpSpLocks/>
          </p:cNvGrpSpPr>
          <p:nvPr/>
        </p:nvGrpSpPr>
        <p:grpSpPr bwMode="auto">
          <a:xfrm>
            <a:off x="1600200" y="1752600"/>
            <a:ext cx="2362200" cy="3954463"/>
            <a:chOff x="1008" y="1104"/>
            <a:chExt cx="1488" cy="2491"/>
          </a:xfrm>
        </p:grpSpPr>
        <p:sp>
          <p:nvSpPr>
            <p:cNvPr id="2070" name="Text Box 211"/>
            <p:cNvSpPr txBox="1">
              <a:spLocks noChangeArrowheads="1"/>
            </p:cNvSpPr>
            <p:nvPr/>
          </p:nvSpPr>
          <p:spPr bwMode="auto">
            <a:xfrm>
              <a:off x="1225" y="2400"/>
              <a:ext cx="936" cy="288"/>
            </a:xfrm>
            <a:prstGeom prst="rect">
              <a:avLst/>
            </a:prstGeom>
            <a:noFill/>
            <a:ln w="9525">
              <a:noFill/>
              <a:miter lim="800000"/>
              <a:headEnd/>
              <a:tailEnd/>
            </a:ln>
          </p:spPr>
          <p:txBody>
            <a:bodyPr wrap="none">
              <a:spAutoFit/>
            </a:bodyPr>
            <a:lstStyle/>
            <a:p>
              <a:pPr eaLnBrk="0" hangingPunct="0"/>
              <a:r>
                <a:rPr lang="en-US"/>
                <a:t>planewave</a:t>
              </a:r>
            </a:p>
          </p:txBody>
        </p:sp>
        <p:graphicFrame>
          <p:nvGraphicFramePr>
            <p:cNvPr id="2050" name="Object 2"/>
            <p:cNvGraphicFramePr>
              <a:graphicFrameLocks noChangeAspect="1"/>
            </p:cNvGraphicFramePr>
            <p:nvPr/>
          </p:nvGraphicFramePr>
          <p:xfrm>
            <a:off x="1008" y="2721"/>
            <a:ext cx="1488" cy="357"/>
          </p:xfrm>
          <a:graphic>
            <a:graphicData uri="http://schemas.openxmlformats.org/presentationml/2006/ole">
              <p:oleObj spid="_x0000_s2050" name="Equation" r:id="rId10" imgW="952500" imgH="228600" progId="">
                <p:embed/>
              </p:oleObj>
            </a:graphicData>
          </a:graphic>
        </p:graphicFrame>
        <p:graphicFrame>
          <p:nvGraphicFramePr>
            <p:cNvPr id="2051" name="Object 3"/>
            <p:cNvGraphicFramePr>
              <a:graphicFrameLocks noChangeAspect="1"/>
            </p:cNvGraphicFramePr>
            <p:nvPr/>
          </p:nvGraphicFramePr>
          <p:xfrm>
            <a:off x="1008" y="3024"/>
            <a:ext cx="1440" cy="571"/>
          </p:xfrm>
          <a:graphic>
            <a:graphicData uri="http://schemas.openxmlformats.org/presentationml/2006/ole">
              <p:oleObj spid="_x0000_s2051" name="Equation" r:id="rId11" imgW="990600" imgH="393700" progId="">
                <p:embed/>
              </p:oleObj>
            </a:graphicData>
          </a:graphic>
        </p:graphicFrame>
        <p:graphicFrame>
          <p:nvGraphicFramePr>
            <p:cNvPr id="2052" name="Object 4"/>
            <p:cNvGraphicFramePr>
              <a:graphicFrameLocks noChangeAspect="1"/>
            </p:cNvGraphicFramePr>
            <p:nvPr/>
          </p:nvGraphicFramePr>
          <p:xfrm>
            <a:off x="2208" y="1104"/>
            <a:ext cx="248" cy="336"/>
          </p:xfrm>
          <a:graphic>
            <a:graphicData uri="http://schemas.openxmlformats.org/presentationml/2006/ole">
              <p:oleObj spid="_x0000_s2052" name="Equation" r:id="rId12" imgW="139700" imgH="190500" progId="">
                <p:embed/>
              </p:oleObj>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 y="0"/>
            <a:ext cx="9144000" cy="1143000"/>
          </a:xfrm>
        </p:spPr>
        <p:txBody>
          <a:bodyPr/>
          <a:lstStyle/>
          <a:p>
            <a:r>
              <a:rPr lang="en-US" smtClean="0">
                <a:ea typeface="ＭＳ Ｐゴシック" charset="-128"/>
              </a:rPr>
              <a:t>Block-Copolymer 1d </a:t>
            </a:r>
            <a:r>
              <a:rPr lang="en-US" smtClean="0">
                <a:solidFill>
                  <a:srgbClr val="FF0000"/>
                </a:solidFill>
                <a:ea typeface="ＭＳ Ｐゴシック" charset="-128"/>
              </a:rPr>
              <a:t>Visible</a:t>
            </a:r>
            <a:r>
              <a:rPr lang="en-US" smtClean="0">
                <a:ea typeface="ＭＳ Ｐゴシック" charset="-128"/>
              </a:rPr>
              <a:t> Bandgap</a:t>
            </a:r>
          </a:p>
        </p:txBody>
      </p:sp>
      <p:pic>
        <p:nvPicPr>
          <p:cNvPr id="103427" name="Picture 3"/>
          <p:cNvPicPr>
            <a:picLocks noChangeAspect="1" noChangeArrowheads="1"/>
          </p:cNvPicPr>
          <p:nvPr/>
        </p:nvPicPr>
        <p:blipFill>
          <a:blip r:embed="rId2"/>
          <a:srcRect/>
          <a:stretch>
            <a:fillRect/>
          </a:stretch>
        </p:blipFill>
        <p:spPr bwMode="auto">
          <a:xfrm>
            <a:off x="381000" y="1571625"/>
            <a:ext cx="4114800" cy="2762250"/>
          </a:xfrm>
          <a:prstGeom prst="rect">
            <a:avLst/>
          </a:prstGeom>
          <a:noFill/>
          <a:ln w="9525">
            <a:noFill/>
            <a:miter lim="800000"/>
            <a:headEnd/>
            <a:tailEnd/>
          </a:ln>
        </p:spPr>
      </p:pic>
      <p:pic>
        <p:nvPicPr>
          <p:cNvPr id="103428" name="Picture 4"/>
          <p:cNvPicPr>
            <a:picLocks noChangeAspect="1" noChangeArrowheads="1"/>
          </p:cNvPicPr>
          <p:nvPr/>
        </p:nvPicPr>
        <p:blipFill>
          <a:blip r:embed="rId3"/>
          <a:srcRect/>
          <a:stretch>
            <a:fillRect/>
          </a:stretch>
        </p:blipFill>
        <p:spPr bwMode="auto">
          <a:xfrm>
            <a:off x="4572000" y="3505200"/>
            <a:ext cx="4349750" cy="3236913"/>
          </a:xfrm>
          <a:prstGeom prst="rect">
            <a:avLst/>
          </a:prstGeom>
          <a:noFill/>
          <a:ln w="9525">
            <a:noFill/>
            <a:miter lim="800000"/>
            <a:headEnd/>
            <a:tailEnd/>
          </a:ln>
        </p:spPr>
      </p:pic>
      <p:sp>
        <p:nvSpPr>
          <p:cNvPr id="103429" name="Text Box 5"/>
          <p:cNvSpPr txBox="1">
            <a:spLocks noChangeArrowheads="1"/>
          </p:cNvSpPr>
          <p:nvPr/>
        </p:nvSpPr>
        <p:spPr bwMode="auto">
          <a:xfrm>
            <a:off x="703263" y="4391025"/>
            <a:ext cx="3262312" cy="1552575"/>
          </a:xfrm>
          <a:prstGeom prst="rect">
            <a:avLst/>
          </a:prstGeom>
          <a:noFill/>
          <a:ln w="9525">
            <a:noFill/>
            <a:miter lim="800000"/>
            <a:headEnd/>
            <a:tailEnd/>
          </a:ln>
        </p:spPr>
        <p:txBody>
          <a:bodyPr wrap="none">
            <a:spAutoFit/>
          </a:bodyPr>
          <a:lstStyle/>
          <a:p>
            <a:pPr algn="ctr" eaLnBrk="0" hangingPunct="0"/>
            <a:r>
              <a:rPr lang="en-US"/>
              <a:t>dark/</a:t>
            </a:r>
            <a:r>
              <a:rPr lang="en-US">
                <a:solidFill>
                  <a:schemeClr val="bg2"/>
                </a:solidFill>
              </a:rPr>
              <a:t>light</a:t>
            </a:r>
            <a:r>
              <a:rPr lang="en-US"/>
              <a:t>:</a:t>
            </a:r>
          </a:p>
          <a:p>
            <a:pPr algn="ctr" eaLnBrk="0" hangingPunct="0"/>
            <a:r>
              <a:rPr lang="en-US"/>
              <a:t>polystyrene/polyisoprene</a:t>
            </a:r>
          </a:p>
          <a:p>
            <a:pPr algn="ctr" eaLnBrk="0" hangingPunct="0"/>
            <a:endParaRPr lang="en-US"/>
          </a:p>
          <a:p>
            <a:pPr algn="ctr" eaLnBrk="0" hangingPunct="0"/>
            <a:r>
              <a:rPr lang="en-US">
                <a:solidFill>
                  <a:schemeClr val="accent2"/>
                </a:solidFill>
              </a:rPr>
              <a:t>n = 1.59/1.51</a:t>
            </a:r>
            <a:endParaRPr lang="en-US"/>
          </a:p>
        </p:txBody>
      </p:sp>
      <p:sp>
        <p:nvSpPr>
          <p:cNvPr id="103430" name="Text Box 6"/>
          <p:cNvSpPr txBox="1">
            <a:spLocks noChangeArrowheads="1"/>
          </p:cNvSpPr>
          <p:nvPr/>
        </p:nvSpPr>
        <p:spPr bwMode="auto">
          <a:xfrm>
            <a:off x="5192713" y="3214688"/>
            <a:ext cx="3435350" cy="336550"/>
          </a:xfrm>
          <a:prstGeom prst="rect">
            <a:avLst/>
          </a:prstGeom>
          <a:noFill/>
          <a:ln w="9525">
            <a:noFill/>
            <a:miter lim="800000"/>
            <a:headEnd/>
            <a:tailEnd/>
          </a:ln>
        </p:spPr>
        <p:txBody>
          <a:bodyPr wrap="none">
            <a:spAutoFit/>
          </a:bodyPr>
          <a:lstStyle/>
          <a:p>
            <a:pPr algn="ctr" eaLnBrk="0" hangingPunct="0"/>
            <a:r>
              <a:rPr lang="en-US" sz="1600"/>
              <a:t>reflection for differing homopolymer %</a:t>
            </a:r>
          </a:p>
        </p:txBody>
      </p:sp>
      <p:sp>
        <p:nvSpPr>
          <p:cNvPr id="103431" name="Text Box 7"/>
          <p:cNvSpPr txBox="1">
            <a:spLocks noChangeArrowheads="1"/>
          </p:cNvSpPr>
          <p:nvPr/>
        </p:nvSpPr>
        <p:spPr bwMode="auto">
          <a:xfrm>
            <a:off x="1981200" y="762000"/>
            <a:ext cx="2052638" cy="457200"/>
          </a:xfrm>
          <a:prstGeom prst="rect">
            <a:avLst/>
          </a:prstGeom>
          <a:noFill/>
          <a:ln w="9525">
            <a:noFill/>
            <a:miter lim="800000"/>
            <a:headEnd/>
            <a:tailEnd/>
          </a:ln>
        </p:spPr>
        <p:txBody>
          <a:bodyPr wrap="none">
            <a:spAutoFit/>
          </a:bodyPr>
          <a:lstStyle/>
          <a:p>
            <a:pPr algn="ctr" eaLnBrk="0" hangingPunct="0"/>
            <a:r>
              <a:rPr lang="en-US"/>
              <a:t>/ homopolymer</a:t>
            </a:r>
          </a:p>
        </p:txBody>
      </p:sp>
      <p:sp>
        <p:nvSpPr>
          <p:cNvPr id="103432" name="Text Box 8"/>
          <p:cNvSpPr txBox="1">
            <a:spLocks noChangeArrowheads="1"/>
          </p:cNvSpPr>
          <p:nvPr/>
        </p:nvSpPr>
        <p:spPr bwMode="auto">
          <a:xfrm>
            <a:off x="5438775" y="1447800"/>
            <a:ext cx="3016250" cy="1187450"/>
          </a:xfrm>
          <a:prstGeom prst="rect">
            <a:avLst/>
          </a:prstGeom>
          <a:noFill/>
          <a:ln w="9525">
            <a:noFill/>
            <a:miter lim="800000"/>
            <a:headEnd/>
            <a:tailEnd/>
          </a:ln>
        </p:spPr>
        <p:txBody>
          <a:bodyPr wrap="none">
            <a:spAutoFit/>
          </a:bodyPr>
          <a:lstStyle/>
          <a:p>
            <a:pPr algn="ctr" eaLnBrk="0" hangingPunct="0"/>
            <a:r>
              <a:rPr lang="en-US"/>
              <a:t>Flexible material:</a:t>
            </a:r>
          </a:p>
          <a:p>
            <a:pPr algn="ctr" eaLnBrk="0" hangingPunct="0"/>
            <a:r>
              <a:rPr lang="en-US">
                <a:solidFill>
                  <a:schemeClr val="accent2"/>
                </a:solidFill>
              </a:rPr>
              <a:t>bandgap can be</a:t>
            </a:r>
          </a:p>
          <a:p>
            <a:pPr algn="ctr" eaLnBrk="0" hangingPunct="0"/>
            <a:r>
              <a:rPr lang="en-US">
                <a:solidFill>
                  <a:schemeClr val="accent2"/>
                </a:solidFill>
              </a:rPr>
              <a:t>shifted by stretching</a:t>
            </a:r>
            <a:r>
              <a:rPr lang="en-US"/>
              <a:t> it!</a:t>
            </a:r>
          </a:p>
        </p:txBody>
      </p:sp>
      <p:sp>
        <p:nvSpPr>
          <p:cNvPr id="103433" name="Text Box 9"/>
          <p:cNvSpPr txBox="1">
            <a:spLocks noChangeArrowheads="1"/>
          </p:cNvSpPr>
          <p:nvPr/>
        </p:nvSpPr>
        <p:spPr bwMode="auto">
          <a:xfrm>
            <a:off x="449263" y="6477000"/>
            <a:ext cx="4056062" cy="304800"/>
          </a:xfrm>
          <a:prstGeom prst="rect">
            <a:avLst/>
          </a:prstGeom>
          <a:noFill/>
          <a:ln w="9525">
            <a:noFill/>
            <a:miter lim="800000"/>
            <a:headEnd/>
            <a:tailEnd/>
          </a:ln>
        </p:spPr>
        <p:txBody>
          <a:bodyPr wrap="none">
            <a:spAutoFit/>
          </a:bodyPr>
          <a:lstStyle/>
          <a:p>
            <a:pPr algn="ctr" eaLnBrk="0" hangingPunct="0"/>
            <a:r>
              <a:rPr lang="en-US" sz="1400"/>
              <a:t>[ A. Urbas </a:t>
            </a:r>
            <a:r>
              <a:rPr lang="en-US" sz="1400" i="1"/>
              <a:t>et al.</a:t>
            </a:r>
            <a:r>
              <a:rPr lang="en-US" sz="1400"/>
              <a:t>, </a:t>
            </a:r>
            <a:r>
              <a:rPr lang="en-US" sz="1400" i="1"/>
              <a:t>Advanced Materials</a:t>
            </a:r>
            <a:r>
              <a:rPr lang="en-US" sz="1400"/>
              <a:t> </a:t>
            </a:r>
            <a:r>
              <a:rPr lang="en-US" sz="1400" b="1"/>
              <a:t>12</a:t>
            </a:r>
            <a:r>
              <a:rPr lang="en-US" sz="1400"/>
              <a:t>, 812 (2000) ]</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Be GLAD: Even more crystals!</a:t>
            </a:r>
          </a:p>
        </p:txBody>
      </p:sp>
      <p:pic>
        <p:nvPicPr>
          <p:cNvPr id="104451" name="Picture 3"/>
          <p:cNvPicPr>
            <a:picLocks noChangeAspect="1" noChangeArrowheads="1"/>
          </p:cNvPicPr>
          <p:nvPr/>
        </p:nvPicPr>
        <p:blipFill>
          <a:blip r:embed="rId3"/>
          <a:srcRect/>
          <a:stretch>
            <a:fillRect/>
          </a:stretch>
        </p:blipFill>
        <p:spPr bwMode="auto">
          <a:xfrm>
            <a:off x="4419600" y="1143000"/>
            <a:ext cx="4570413" cy="4953000"/>
          </a:xfrm>
          <a:prstGeom prst="rect">
            <a:avLst/>
          </a:prstGeom>
          <a:noFill/>
          <a:ln w="9525">
            <a:noFill/>
            <a:miter lim="800000"/>
            <a:headEnd/>
            <a:tailEnd/>
          </a:ln>
        </p:spPr>
      </p:pic>
      <p:sp>
        <p:nvSpPr>
          <p:cNvPr id="104452" name="Rectangle 4"/>
          <p:cNvSpPr>
            <a:spLocks noChangeArrowheads="1"/>
          </p:cNvSpPr>
          <p:nvPr/>
        </p:nvSpPr>
        <p:spPr bwMode="auto">
          <a:xfrm>
            <a:off x="3968750" y="6324600"/>
            <a:ext cx="4946650" cy="366713"/>
          </a:xfrm>
          <a:prstGeom prst="rect">
            <a:avLst/>
          </a:prstGeom>
          <a:noFill/>
          <a:ln w="9525">
            <a:noFill/>
            <a:miter lim="800000"/>
            <a:headEnd/>
            <a:tailEnd/>
          </a:ln>
        </p:spPr>
        <p:txBody>
          <a:bodyPr wrap="none">
            <a:spAutoFit/>
          </a:bodyPr>
          <a:lstStyle/>
          <a:p>
            <a:pPr algn="ctr" eaLnBrk="0" hangingPunct="0"/>
            <a:r>
              <a:rPr lang="en-US" sz="1800"/>
              <a:t>[ O. Toader and S. John, </a:t>
            </a:r>
            <a:r>
              <a:rPr lang="en-US" sz="1800" i="1"/>
              <a:t>Science</a:t>
            </a:r>
            <a:r>
              <a:rPr lang="en-US" sz="1800"/>
              <a:t> </a:t>
            </a:r>
            <a:r>
              <a:rPr lang="en-US" sz="1800" b="1"/>
              <a:t>292</a:t>
            </a:r>
            <a:r>
              <a:rPr lang="en-US" sz="1800"/>
              <a:t>, 1133 (2001) ]</a:t>
            </a:r>
          </a:p>
        </p:txBody>
      </p:sp>
      <p:grpSp>
        <p:nvGrpSpPr>
          <p:cNvPr id="2" name="Group 5"/>
          <p:cNvGrpSpPr>
            <a:grpSpLocks/>
          </p:cNvGrpSpPr>
          <p:nvPr/>
        </p:nvGrpSpPr>
        <p:grpSpPr bwMode="auto">
          <a:xfrm>
            <a:off x="152400" y="1477963"/>
            <a:ext cx="4114800" cy="3703637"/>
            <a:chOff x="96" y="931"/>
            <a:chExt cx="2592" cy="2333"/>
          </a:xfrm>
        </p:grpSpPr>
        <p:pic>
          <p:nvPicPr>
            <p:cNvPr id="104456" name="Picture 6" descr="se1819410002.jpeg                                              0000B2AFArnor                          B6C46D21:"/>
            <p:cNvPicPr>
              <a:picLocks noChangeAspect="1" noChangeArrowheads="1"/>
            </p:cNvPicPr>
            <p:nvPr/>
          </p:nvPicPr>
          <p:blipFill>
            <a:blip r:embed="rId4"/>
            <a:srcRect/>
            <a:stretch>
              <a:fillRect/>
            </a:stretch>
          </p:blipFill>
          <p:spPr bwMode="auto">
            <a:xfrm>
              <a:off x="96" y="931"/>
              <a:ext cx="2592" cy="1830"/>
            </a:xfrm>
            <a:prstGeom prst="rect">
              <a:avLst/>
            </a:prstGeom>
            <a:noFill/>
            <a:ln w="9525">
              <a:noFill/>
              <a:miter lim="800000"/>
              <a:headEnd/>
              <a:tailEnd/>
            </a:ln>
          </p:spPr>
        </p:pic>
        <p:sp>
          <p:nvSpPr>
            <p:cNvPr id="104457" name="Text Box 7"/>
            <p:cNvSpPr txBox="1">
              <a:spLocks noChangeArrowheads="1"/>
            </p:cNvSpPr>
            <p:nvPr/>
          </p:nvSpPr>
          <p:spPr bwMode="auto">
            <a:xfrm>
              <a:off x="341" y="2899"/>
              <a:ext cx="1999" cy="365"/>
            </a:xfrm>
            <a:prstGeom prst="rect">
              <a:avLst/>
            </a:prstGeom>
            <a:noFill/>
            <a:ln w="9525">
              <a:noFill/>
              <a:miter lim="800000"/>
              <a:headEnd/>
              <a:tailEnd/>
            </a:ln>
          </p:spPr>
          <p:txBody>
            <a:bodyPr wrap="none">
              <a:spAutoFit/>
            </a:bodyPr>
            <a:lstStyle/>
            <a:p>
              <a:pPr algn="ctr" eaLnBrk="0" hangingPunct="0"/>
              <a:r>
                <a:rPr lang="en-US" sz="3200">
                  <a:solidFill>
                    <a:srgbClr val="FF0000"/>
                  </a:solidFill>
                </a:rPr>
                <a:t>15% gap</a:t>
              </a:r>
              <a:r>
                <a:rPr lang="en-US" sz="3200"/>
                <a:t> for Si/air</a:t>
              </a:r>
            </a:p>
          </p:txBody>
        </p:sp>
      </p:grpSp>
      <p:sp>
        <p:nvSpPr>
          <p:cNvPr id="104454" name="Text Box 8"/>
          <p:cNvSpPr txBox="1">
            <a:spLocks noChangeArrowheads="1"/>
          </p:cNvSpPr>
          <p:nvPr/>
        </p:nvSpPr>
        <p:spPr bwMode="auto">
          <a:xfrm>
            <a:off x="2438400" y="685800"/>
            <a:ext cx="4489450" cy="396875"/>
          </a:xfrm>
          <a:prstGeom prst="rect">
            <a:avLst/>
          </a:prstGeom>
          <a:noFill/>
          <a:ln w="9525">
            <a:noFill/>
            <a:miter lim="800000"/>
            <a:headEnd/>
            <a:tailEnd/>
          </a:ln>
        </p:spPr>
        <p:txBody>
          <a:bodyPr wrap="none">
            <a:spAutoFit/>
          </a:bodyPr>
          <a:lstStyle/>
          <a:p>
            <a:pPr algn="ctr" eaLnBrk="0" hangingPunct="0"/>
            <a:r>
              <a:rPr lang="ja-JP" altLang="en-US" sz="2000">
                <a:solidFill>
                  <a:schemeClr val="accent2"/>
                </a:solidFill>
              </a:rPr>
              <a:t>“</a:t>
            </a:r>
            <a:r>
              <a:rPr lang="en-US" altLang="ja-JP" sz="2000">
                <a:solidFill>
                  <a:schemeClr val="accent2"/>
                </a:solidFill>
              </a:rPr>
              <a:t>GLAD</a:t>
            </a:r>
            <a:r>
              <a:rPr lang="ja-JP" altLang="en-US" sz="2000">
                <a:solidFill>
                  <a:schemeClr val="accent2"/>
                </a:solidFill>
              </a:rPr>
              <a:t>”</a:t>
            </a:r>
            <a:r>
              <a:rPr lang="en-US" altLang="ja-JP" sz="2000">
                <a:solidFill>
                  <a:schemeClr val="accent2"/>
                </a:solidFill>
              </a:rPr>
              <a:t> = </a:t>
            </a:r>
            <a:r>
              <a:rPr lang="ja-JP" altLang="en-US" sz="2000">
                <a:solidFill>
                  <a:schemeClr val="accent2"/>
                </a:solidFill>
              </a:rPr>
              <a:t>“</a:t>
            </a:r>
            <a:r>
              <a:rPr lang="en-US" altLang="ja-JP" sz="2000">
                <a:solidFill>
                  <a:schemeClr val="accent2"/>
                </a:solidFill>
              </a:rPr>
              <a:t>GLancing Angle Deposition</a:t>
            </a:r>
            <a:r>
              <a:rPr lang="ja-JP" altLang="en-US" sz="2000">
                <a:solidFill>
                  <a:schemeClr val="accent2"/>
                </a:solidFill>
              </a:rPr>
              <a:t>”</a:t>
            </a:r>
            <a:endParaRPr lang="en-US" sz="2000">
              <a:solidFill>
                <a:schemeClr val="accent2"/>
              </a:solidFill>
            </a:endParaRPr>
          </a:p>
        </p:txBody>
      </p:sp>
      <p:sp>
        <p:nvSpPr>
          <p:cNvPr id="362505" name="Text Box 9"/>
          <p:cNvSpPr txBox="1">
            <a:spLocks noChangeArrowheads="1"/>
          </p:cNvSpPr>
          <p:nvPr/>
        </p:nvSpPr>
        <p:spPr bwMode="auto">
          <a:xfrm>
            <a:off x="127000" y="5181600"/>
            <a:ext cx="4267200" cy="1066800"/>
          </a:xfrm>
          <a:prstGeom prst="rect">
            <a:avLst/>
          </a:prstGeom>
          <a:noFill/>
          <a:ln w="9525">
            <a:noFill/>
            <a:miter lim="800000"/>
            <a:headEnd/>
            <a:tailEnd/>
          </a:ln>
        </p:spPr>
        <p:txBody>
          <a:bodyPr wrap="none">
            <a:spAutoFit/>
          </a:bodyPr>
          <a:lstStyle/>
          <a:p>
            <a:pPr algn="ctr" eaLnBrk="0" hangingPunct="0"/>
            <a:r>
              <a:rPr lang="en-US">
                <a:solidFill>
                  <a:schemeClr val="accent2"/>
                </a:solidFill>
              </a:rPr>
              <a:t>diamond-like</a:t>
            </a:r>
            <a:endParaRPr lang="en-US"/>
          </a:p>
          <a:p>
            <a:pPr algn="ctr" eaLnBrk="0" hangingPunct="0"/>
            <a:r>
              <a:rPr lang="en-US"/>
              <a:t>with </a:t>
            </a:r>
            <a:r>
              <a:rPr lang="ja-JP" altLang="en-US"/>
              <a:t>“</a:t>
            </a:r>
            <a:r>
              <a:rPr lang="en-US" altLang="ja-JP"/>
              <a:t>broken bonds</a:t>
            </a:r>
            <a:r>
              <a:rPr lang="ja-JP" altLang="en-US"/>
              <a:t>”</a:t>
            </a:r>
            <a:endParaRPr lang="en-US" altLang="ja-JP"/>
          </a:p>
          <a:p>
            <a:pPr algn="ctr" eaLnBrk="0" hangingPunct="0"/>
            <a:r>
              <a:rPr lang="en-US" sz="1600"/>
              <a:t>doubled unit cell, so gap between 4th &amp; 5th bands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2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5"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381000" y="1295400"/>
            <a:ext cx="4284663" cy="4953000"/>
          </a:xfrm>
          <a:prstGeom prst="rect">
            <a:avLst/>
          </a:prstGeom>
          <a:noFill/>
          <a:ln w="9525">
            <a:noFill/>
            <a:miter lim="800000"/>
            <a:headEnd/>
            <a:tailEnd/>
          </a:ln>
        </p:spPr>
      </p:pic>
      <p:sp>
        <p:nvSpPr>
          <p:cNvPr id="105475" name="Rectangle 3"/>
          <p:cNvSpPr>
            <a:spLocks noGrp="1" noChangeArrowheads="1"/>
          </p:cNvSpPr>
          <p:nvPr>
            <p:ph type="title" idx="4294967295"/>
          </p:nvPr>
        </p:nvSpPr>
        <p:spPr>
          <a:xfrm>
            <a:off x="685800" y="76200"/>
            <a:ext cx="7772400" cy="1143000"/>
          </a:xfrm>
        </p:spPr>
        <p:txBody>
          <a:bodyPr/>
          <a:lstStyle/>
          <a:p>
            <a:r>
              <a:rPr lang="en-US" smtClean="0">
                <a:ea typeface="ＭＳ Ｐゴシック" charset="-128"/>
              </a:rPr>
              <a:t>Glancing Angle Deposition</a:t>
            </a:r>
          </a:p>
        </p:txBody>
      </p:sp>
      <p:sp>
        <p:nvSpPr>
          <p:cNvPr id="105476" name="Rectangle 4"/>
          <p:cNvSpPr>
            <a:spLocks noChangeArrowheads="1"/>
          </p:cNvSpPr>
          <p:nvPr/>
        </p:nvSpPr>
        <p:spPr bwMode="auto">
          <a:xfrm>
            <a:off x="4362450" y="6491288"/>
            <a:ext cx="4781550" cy="366712"/>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S. R. Kennedy </a:t>
            </a:r>
            <a:r>
              <a:rPr lang="en-US" sz="1800" i="1">
                <a:solidFill>
                  <a:srgbClr val="000000"/>
                </a:solidFill>
              </a:rPr>
              <a:t>et al., Nano Letters</a:t>
            </a:r>
            <a:r>
              <a:rPr lang="en-US" sz="1800">
                <a:solidFill>
                  <a:srgbClr val="000000"/>
                </a:solidFill>
              </a:rPr>
              <a:t> </a:t>
            </a:r>
            <a:r>
              <a:rPr lang="en-US" sz="1800" b="1">
                <a:solidFill>
                  <a:srgbClr val="000000"/>
                </a:solidFill>
              </a:rPr>
              <a:t>2</a:t>
            </a:r>
            <a:r>
              <a:rPr lang="en-US" sz="1800">
                <a:solidFill>
                  <a:srgbClr val="000000"/>
                </a:solidFill>
              </a:rPr>
              <a:t>, 59 (2002) ]</a:t>
            </a:r>
          </a:p>
        </p:txBody>
      </p:sp>
      <p:sp>
        <p:nvSpPr>
          <p:cNvPr id="105477" name="Line 5"/>
          <p:cNvSpPr>
            <a:spLocks noChangeShapeType="1"/>
          </p:cNvSpPr>
          <p:nvPr/>
        </p:nvSpPr>
        <p:spPr bwMode="auto">
          <a:xfrm flipV="1">
            <a:off x="1870075" y="3763963"/>
            <a:ext cx="0" cy="1371600"/>
          </a:xfrm>
          <a:prstGeom prst="line">
            <a:avLst/>
          </a:prstGeom>
          <a:noFill/>
          <a:ln w="9525">
            <a:solidFill>
              <a:srgbClr val="FF0000"/>
            </a:solidFill>
            <a:round/>
            <a:headEnd/>
            <a:tailEnd type="triangle" w="med" len="med"/>
          </a:ln>
        </p:spPr>
        <p:txBody>
          <a:bodyPr wrap="none" anchor="ctr"/>
          <a:lstStyle/>
          <a:p>
            <a:endParaRPr lang="cs-CZ"/>
          </a:p>
        </p:txBody>
      </p:sp>
      <p:sp>
        <p:nvSpPr>
          <p:cNvPr id="105478" name="Text Box 6"/>
          <p:cNvSpPr txBox="1">
            <a:spLocks noChangeArrowheads="1"/>
          </p:cNvSpPr>
          <p:nvPr/>
        </p:nvSpPr>
        <p:spPr bwMode="auto">
          <a:xfrm>
            <a:off x="533400" y="4114800"/>
            <a:ext cx="1296988" cy="701675"/>
          </a:xfrm>
          <a:prstGeom prst="rect">
            <a:avLst/>
          </a:prstGeom>
          <a:noFill/>
          <a:ln w="9525">
            <a:noFill/>
            <a:miter lim="800000"/>
            <a:headEnd/>
            <a:tailEnd/>
          </a:ln>
        </p:spPr>
        <p:txBody>
          <a:bodyPr wrap="none">
            <a:spAutoFit/>
          </a:bodyPr>
          <a:lstStyle/>
          <a:p>
            <a:pPr algn="ctr" eaLnBrk="0" hangingPunct="0"/>
            <a:r>
              <a:rPr lang="en-US" sz="2000">
                <a:solidFill>
                  <a:srgbClr val="FF0000"/>
                </a:solidFill>
              </a:rPr>
              <a:t>evaporated</a:t>
            </a:r>
          </a:p>
          <a:p>
            <a:pPr algn="ctr" eaLnBrk="0" hangingPunct="0"/>
            <a:r>
              <a:rPr lang="en-US" sz="2000">
                <a:solidFill>
                  <a:srgbClr val="FF0000"/>
                </a:solidFill>
              </a:rPr>
              <a:t>Si</a:t>
            </a:r>
          </a:p>
        </p:txBody>
      </p:sp>
      <p:grpSp>
        <p:nvGrpSpPr>
          <p:cNvPr id="2" name="Group 7"/>
          <p:cNvGrpSpPr>
            <a:grpSpLocks/>
          </p:cNvGrpSpPr>
          <p:nvPr/>
        </p:nvGrpSpPr>
        <p:grpSpPr bwMode="auto">
          <a:xfrm>
            <a:off x="5334000" y="1341438"/>
            <a:ext cx="1778000" cy="4221162"/>
            <a:chOff x="3360" y="845"/>
            <a:chExt cx="1120" cy="2659"/>
          </a:xfrm>
        </p:grpSpPr>
        <p:grpSp>
          <p:nvGrpSpPr>
            <p:cNvPr id="105494" name="Group 8"/>
            <p:cNvGrpSpPr>
              <a:grpSpLocks/>
            </p:cNvGrpSpPr>
            <p:nvPr/>
          </p:nvGrpSpPr>
          <p:grpSpPr bwMode="auto">
            <a:xfrm>
              <a:off x="3360" y="1248"/>
              <a:ext cx="432" cy="2256"/>
              <a:chOff x="3360" y="1248"/>
              <a:chExt cx="432" cy="2256"/>
            </a:xfrm>
          </p:grpSpPr>
          <p:sp>
            <p:nvSpPr>
              <p:cNvPr id="105497" name="Rectangle 9"/>
              <p:cNvSpPr>
                <a:spLocks noChangeArrowheads="1"/>
              </p:cNvSpPr>
              <p:nvPr/>
            </p:nvSpPr>
            <p:spPr bwMode="auto">
              <a:xfrm>
                <a:off x="3360" y="1248"/>
                <a:ext cx="288" cy="2256"/>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5498" name="Rectangle 10"/>
              <p:cNvSpPr>
                <a:spLocks noChangeArrowheads="1"/>
              </p:cNvSpPr>
              <p:nvPr/>
            </p:nvSpPr>
            <p:spPr bwMode="auto">
              <a:xfrm>
                <a:off x="3648" y="1440"/>
                <a:ext cx="144" cy="14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5499" name="Rectangle 11"/>
              <p:cNvSpPr>
                <a:spLocks noChangeArrowheads="1"/>
              </p:cNvSpPr>
              <p:nvPr/>
            </p:nvSpPr>
            <p:spPr bwMode="auto">
              <a:xfrm>
                <a:off x="3648" y="1776"/>
                <a:ext cx="144" cy="14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5500" name="Rectangle 12"/>
              <p:cNvSpPr>
                <a:spLocks noChangeArrowheads="1"/>
              </p:cNvSpPr>
              <p:nvPr/>
            </p:nvSpPr>
            <p:spPr bwMode="auto">
              <a:xfrm>
                <a:off x="3648" y="2112"/>
                <a:ext cx="144" cy="14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5501" name="Rectangle 13"/>
              <p:cNvSpPr>
                <a:spLocks noChangeArrowheads="1"/>
              </p:cNvSpPr>
              <p:nvPr/>
            </p:nvSpPr>
            <p:spPr bwMode="auto">
              <a:xfrm>
                <a:off x="3648" y="2448"/>
                <a:ext cx="144" cy="14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5502" name="Rectangle 14"/>
              <p:cNvSpPr>
                <a:spLocks noChangeArrowheads="1"/>
              </p:cNvSpPr>
              <p:nvPr/>
            </p:nvSpPr>
            <p:spPr bwMode="auto">
              <a:xfrm>
                <a:off x="3648" y="2784"/>
                <a:ext cx="144" cy="14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105503" name="Rectangle 15"/>
              <p:cNvSpPr>
                <a:spLocks noChangeArrowheads="1"/>
              </p:cNvSpPr>
              <p:nvPr/>
            </p:nvSpPr>
            <p:spPr bwMode="auto">
              <a:xfrm>
                <a:off x="3648" y="3120"/>
                <a:ext cx="144" cy="144"/>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grpSp>
        <p:sp>
          <p:nvSpPr>
            <p:cNvPr id="105495" name="Line 16"/>
            <p:cNvSpPr>
              <a:spLocks noChangeShapeType="1"/>
            </p:cNvSpPr>
            <p:nvPr/>
          </p:nvSpPr>
          <p:spPr bwMode="auto">
            <a:xfrm flipH="1">
              <a:off x="3792" y="1056"/>
              <a:ext cx="192" cy="336"/>
            </a:xfrm>
            <a:prstGeom prst="line">
              <a:avLst/>
            </a:prstGeom>
            <a:noFill/>
            <a:ln w="9525">
              <a:solidFill>
                <a:srgbClr val="008000"/>
              </a:solidFill>
              <a:round/>
              <a:headEnd/>
              <a:tailEnd type="triangle" w="med" len="med"/>
            </a:ln>
          </p:spPr>
          <p:txBody>
            <a:bodyPr wrap="none" anchor="ctr"/>
            <a:lstStyle/>
            <a:p>
              <a:endParaRPr lang="cs-CZ"/>
            </a:p>
          </p:txBody>
        </p:sp>
        <p:sp>
          <p:nvSpPr>
            <p:cNvPr id="105496" name="Text Box 17"/>
            <p:cNvSpPr txBox="1">
              <a:spLocks noChangeArrowheads="1"/>
            </p:cNvSpPr>
            <p:nvPr/>
          </p:nvSpPr>
          <p:spPr bwMode="auto">
            <a:xfrm>
              <a:off x="3570" y="845"/>
              <a:ext cx="910" cy="250"/>
            </a:xfrm>
            <a:prstGeom prst="rect">
              <a:avLst/>
            </a:prstGeom>
            <a:noFill/>
            <a:ln w="9525">
              <a:noFill/>
              <a:miter lim="800000"/>
              <a:headEnd/>
              <a:tailEnd/>
            </a:ln>
          </p:spPr>
          <p:txBody>
            <a:bodyPr wrap="none">
              <a:spAutoFit/>
            </a:bodyPr>
            <a:lstStyle/>
            <a:p>
              <a:pPr algn="ctr" eaLnBrk="0" hangingPunct="0"/>
              <a:r>
                <a:rPr lang="ja-JP" altLang="en-US" sz="2000">
                  <a:solidFill>
                    <a:srgbClr val="008000"/>
                  </a:solidFill>
                </a:rPr>
                <a:t>“</a:t>
              </a:r>
              <a:r>
                <a:rPr lang="en-US" altLang="ja-JP" sz="2000">
                  <a:solidFill>
                    <a:srgbClr val="008000"/>
                  </a:solidFill>
                </a:rPr>
                <a:t>seed</a:t>
              </a:r>
              <a:r>
                <a:rPr lang="ja-JP" altLang="en-US" sz="2000">
                  <a:solidFill>
                    <a:srgbClr val="008000"/>
                  </a:solidFill>
                </a:rPr>
                <a:t>”</a:t>
              </a:r>
              <a:r>
                <a:rPr lang="en-US" altLang="ja-JP" sz="2000">
                  <a:solidFill>
                    <a:srgbClr val="008000"/>
                  </a:solidFill>
                </a:rPr>
                <a:t> posts</a:t>
              </a:r>
              <a:endParaRPr lang="en-US" sz="2000">
                <a:solidFill>
                  <a:srgbClr val="008000"/>
                </a:solidFill>
              </a:endParaRPr>
            </a:p>
          </p:txBody>
        </p:sp>
      </p:grpSp>
      <p:grpSp>
        <p:nvGrpSpPr>
          <p:cNvPr id="4" name="Group 18"/>
          <p:cNvGrpSpPr>
            <a:grpSpLocks/>
          </p:cNvGrpSpPr>
          <p:nvPr/>
        </p:nvGrpSpPr>
        <p:grpSpPr bwMode="auto">
          <a:xfrm>
            <a:off x="6400800" y="3048000"/>
            <a:ext cx="971550" cy="3276600"/>
            <a:chOff x="4032" y="1920"/>
            <a:chExt cx="612" cy="2064"/>
          </a:xfrm>
        </p:grpSpPr>
        <p:sp>
          <p:nvSpPr>
            <p:cNvPr id="105490" name="Line 19"/>
            <p:cNvSpPr>
              <a:spLocks noChangeShapeType="1"/>
            </p:cNvSpPr>
            <p:nvPr/>
          </p:nvSpPr>
          <p:spPr bwMode="auto">
            <a:xfrm flipH="1" flipV="1">
              <a:off x="4032" y="2880"/>
              <a:ext cx="288" cy="1104"/>
            </a:xfrm>
            <a:prstGeom prst="line">
              <a:avLst/>
            </a:prstGeom>
            <a:noFill/>
            <a:ln w="9525">
              <a:solidFill>
                <a:srgbClr val="FF0000"/>
              </a:solidFill>
              <a:round/>
              <a:headEnd/>
              <a:tailEnd type="triangle" w="med" len="med"/>
            </a:ln>
          </p:spPr>
          <p:txBody>
            <a:bodyPr wrap="none" anchor="ctr"/>
            <a:lstStyle/>
            <a:p>
              <a:endParaRPr lang="cs-CZ"/>
            </a:p>
          </p:txBody>
        </p:sp>
        <p:sp>
          <p:nvSpPr>
            <p:cNvPr id="105491" name="Line 20"/>
            <p:cNvSpPr>
              <a:spLocks noChangeShapeType="1"/>
            </p:cNvSpPr>
            <p:nvPr/>
          </p:nvSpPr>
          <p:spPr bwMode="auto">
            <a:xfrm flipH="1" flipV="1">
              <a:off x="4032" y="2400"/>
              <a:ext cx="288" cy="1104"/>
            </a:xfrm>
            <a:prstGeom prst="line">
              <a:avLst/>
            </a:prstGeom>
            <a:noFill/>
            <a:ln w="9525">
              <a:solidFill>
                <a:srgbClr val="FF0000"/>
              </a:solidFill>
              <a:round/>
              <a:headEnd/>
              <a:tailEnd type="triangle" w="med" len="med"/>
            </a:ln>
          </p:spPr>
          <p:txBody>
            <a:bodyPr wrap="none" anchor="ctr"/>
            <a:lstStyle/>
            <a:p>
              <a:endParaRPr lang="cs-CZ"/>
            </a:p>
          </p:txBody>
        </p:sp>
        <p:sp>
          <p:nvSpPr>
            <p:cNvPr id="105492" name="Line 21"/>
            <p:cNvSpPr>
              <a:spLocks noChangeShapeType="1"/>
            </p:cNvSpPr>
            <p:nvPr/>
          </p:nvSpPr>
          <p:spPr bwMode="auto">
            <a:xfrm flipH="1" flipV="1">
              <a:off x="4032" y="1920"/>
              <a:ext cx="288" cy="1104"/>
            </a:xfrm>
            <a:prstGeom prst="line">
              <a:avLst/>
            </a:prstGeom>
            <a:noFill/>
            <a:ln w="9525">
              <a:solidFill>
                <a:srgbClr val="FF0000"/>
              </a:solidFill>
              <a:round/>
              <a:headEnd/>
              <a:tailEnd type="triangle" w="med" len="med"/>
            </a:ln>
          </p:spPr>
          <p:txBody>
            <a:bodyPr wrap="none" anchor="ctr"/>
            <a:lstStyle/>
            <a:p>
              <a:endParaRPr lang="cs-CZ"/>
            </a:p>
          </p:txBody>
        </p:sp>
        <p:sp>
          <p:nvSpPr>
            <p:cNvPr id="105493" name="Text Box 22"/>
            <p:cNvSpPr txBox="1">
              <a:spLocks noChangeArrowheads="1"/>
            </p:cNvSpPr>
            <p:nvPr/>
          </p:nvSpPr>
          <p:spPr bwMode="auto">
            <a:xfrm>
              <a:off x="4368" y="3504"/>
              <a:ext cx="276" cy="288"/>
            </a:xfrm>
            <a:prstGeom prst="rect">
              <a:avLst/>
            </a:prstGeom>
            <a:noFill/>
            <a:ln w="9525">
              <a:noFill/>
              <a:miter lim="800000"/>
              <a:headEnd/>
              <a:tailEnd/>
            </a:ln>
          </p:spPr>
          <p:txBody>
            <a:bodyPr wrap="none">
              <a:spAutoFit/>
            </a:bodyPr>
            <a:lstStyle/>
            <a:p>
              <a:pPr algn="ctr" eaLnBrk="0" hangingPunct="0"/>
              <a:r>
                <a:rPr lang="en-US">
                  <a:solidFill>
                    <a:srgbClr val="FF0000"/>
                  </a:solidFill>
                </a:rPr>
                <a:t>Si</a:t>
              </a:r>
            </a:p>
          </p:txBody>
        </p:sp>
      </p:grpSp>
      <p:grpSp>
        <p:nvGrpSpPr>
          <p:cNvPr id="5" name="Group 23"/>
          <p:cNvGrpSpPr>
            <a:grpSpLocks/>
          </p:cNvGrpSpPr>
          <p:nvPr/>
        </p:nvGrpSpPr>
        <p:grpSpPr bwMode="auto">
          <a:xfrm>
            <a:off x="6019800" y="2286000"/>
            <a:ext cx="2855913" cy="3124200"/>
            <a:chOff x="3792" y="1440"/>
            <a:chExt cx="1799" cy="1968"/>
          </a:xfrm>
        </p:grpSpPr>
        <p:sp>
          <p:nvSpPr>
            <p:cNvPr id="105483" name="Rectangle 24"/>
            <p:cNvSpPr>
              <a:spLocks noChangeArrowheads="1"/>
            </p:cNvSpPr>
            <p:nvPr/>
          </p:nvSpPr>
          <p:spPr bwMode="auto">
            <a:xfrm rot="4169992">
              <a:off x="3720" y="1512"/>
              <a:ext cx="288" cy="144"/>
            </a:xfrm>
            <a:prstGeom prst="rect">
              <a:avLst/>
            </a:prstGeom>
            <a:solidFill>
              <a:srgbClr val="FF0000"/>
            </a:solidFill>
            <a:ln w="9525">
              <a:solidFill>
                <a:schemeClr val="tx1"/>
              </a:solidFill>
              <a:miter lim="800000"/>
              <a:headEnd/>
              <a:tailEnd/>
            </a:ln>
          </p:spPr>
          <p:txBody>
            <a:bodyPr wrap="none" anchor="ctr"/>
            <a:lstStyle/>
            <a:p>
              <a:pPr algn="ctr" eaLnBrk="0" hangingPunct="0"/>
              <a:endParaRPr lang="cs-CZ"/>
            </a:p>
          </p:txBody>
        </p:sp>
        <p:sp>
          <p:nvSpPr>
            <p:cNvPr id="105484" name="Rectangle 25"/>
            <p:cNvSpPr>
              <a:spLocks noChangeArrowheads="1"/>
            </p:cNvSpPr>
            <p:nvPr/>
          </p:nvSpPr>
          <p:spPr bwMode="auto">
            <a:xfrm rot="4169992">
              <a:off x="3720" y="1848"/>
              <a:ext cx="288" cy="144"/>
            </a:xfrm>
            <a:prstGeom prst="rect">
              <a:avLst/>
            </a:prstGeom>
            <a:solidFill>
              <a:srgbClr val="FF0000"/>
            </a:solidFill>
            <a:ln w="9525">
              <a:solidFill>
                <a:schemeClr val="tx1"/>
              </a:solidFill>
              <a:miter lim="800000"/>
              <a:headEnd/>
              <a:tailEnd/>
            </a:ln>
          </p:spPr>
          <p:txBody>
            <a:bodyPr wrap="none" anchor="ctr"/>
            <a:lstStyle/>
            <a:p>
              <a:pPr algn="ctr" eaLnBrk="0" hangingPunct="0"/>
              <a:endParaRPr lang="cs-CZ"/>
            </a:p>
          </p:txBody>
        </p:sp>
        <p:sp>
          <p:nvSpPr>
            <p:cNvPr id="105485" name="Rectangle 26"/>
            <p:cNvSpPr>
              <a:spLocks noChangeArrowheads="1"/>
            </p:cNvSpPr>
            <p:nvPr/>
          </p:nvSpPr>
          <p:spPr bwMode="auto">
            <a:xfrm rot="4169992">
              <a:off x="3720" y="2184"/>
              <a:ext cx="288" cy="144"/>
            </a:xfrm>
            <a:prstGeom prst="rect">
              <a:avLst/>
            </a:prstGeom>
            <a:solidFill>
              <a:srgbClr val="FF0000"/>
            </a:solidFill>
            <a:ln w="9525">
              <a:solidFill>
                <a:schemeClr val="tx1"/>
              </a:solidFill>
              <a:miter lim="800000"/>
              <a:headEnd/>
              <a:tailEnd/>
            </a:ln>
          </p:spPr>
          <p:txBody>
            <a:bodyPr wrap="none" anchor="ctr"/>
            <a:lstStyle/>
            <a:p>
              <a:pPr algn="ctr" eaLnBrk="0" hangingPunct="0"/>
              <a:endParaRPr lang="cs-CZ"/>
            </a:p>
          </p:txBody>
        </p:sp>
        <p:sp>
          <p:nvSpPr>
            <p:cNvPr id="105486" name="Rectangle 27"/>
            <p:cNvSpPr>
              <a:spLocks noChangeArrowheads="1"/>
            </p:cNvSpPr>
            <p:nvPr/>
          </p:nvSpPr>
          <p:spPr bwMode="auto">
            <a:xfrm rot="4169992">
              <a:off x="3720" y="2520"/>
              <a:ext cx="288" cy="144"/>
            </a:xfrm>
            <a:prstGeom prst="rect">
              <a:avLst/>
            </a:prstGeom>
            <a:solidFill>
              <a:srgbClr val="FF0000"/>
            </a:solidFill>
            <a:ln w="9525">
              <a:solidFill>
                <a:schemeClr val="tx1"/>
              </a:solidFill>
              <a:miter lim="800000"/>
              <a:headEnd/>
              <a:tailEnd/>
            </a:ln>
          </p:spPr>
          <p:txBody>
            <a:bodyPr wrap="none" anchor="ctr"/>
            <a:lstStyle/>
            <a:p>
              <a:pPr algn="ctr" eaLnBrk="0" hangingPunct="0"/>
              <a:endParaRPr lang="cs-CZ"/>
            </a:p>
          </p:txBody>
        </p:sp>
        <p:sp>
          <p:nvSpPr>
            <p:cNvPr id="105487" name="Rectangle 28"/>
            <p:cNvSpPr>
              <a:spLocks noChangeArrowheads="1"/>
            </p:cNvSpPr>
            <p:nvPr/>
          </p:nvSpPr>
          <p:spPr bwMode="auto">
            <a:xfrm rot="4169992">
              <a:off x="3720" y="2856"/>
              <a:ext cx="288" cy="144"/>
            </a:xfrm>
            <a:prstGeom prst="rect">
              <a:avLst/>
            </a:prstGeom>
            <a:solidFill>
              <a:srgbClr val="FF0000"/>
            </a:solidFill>
            <a:ln w="9525">
              <a:solidFill>
                <a:schemeClr val="tx1"/>
              </a:solidFill>
              <a:miter lim="800000"/>
              <a:headEnd/>
              <a:tailEnd/>
            </a:ln>
          </p:spPr>
          <p:txBody>
            <a:bodyPr wrap="none" anchor="ctr"/>
            <a:lstStyle/>
            <a:p>
              <a:pPr algn="ctr" eaLnBrk="0" hangingPunct="0"/>
              <a:endParaRPr lang="cs-CZ"/>
            </a:p>
          </p:txBody>
        </p:sp>
        <p:sp>
          <p:nvSpPr>
            <p:cNvPr id="105488" name="Rectangle 29"/>
            <p:cNvSpPr>
              <a:spLocks noChangeArrowheads="1"/>
            </p:cNvSpPr>
            <p:nvPr/>
          </p:nvSpPr>
          <p:spPr bwMode="auto">
            <a:xfrm rot="4169992">
              <a:off x="3720" y="3192"/>
              <a:ext cx="288" cy="144"/>
            </a:xfrm>
            <a:prstGeom prst="rect">
              <a:avLst/>
            </a:prstGeom>
            <a:solidFill>
              <a:srgbClr val="FF0000"/>
            </a:solidFill>
            <a:ln w="9525">
              <a:solidFill>
                <a:schemeClr val="tx1"/>
              </a:solidFill>
              <a:miter lim="800000"/>
              <a:headEnd/>
              <a:tailEnd/>
            </a:ln>
          </p:spPr>
          <p:txBody>
            <a:bodyPr wrap="none" anchor="ctr"/>
            <a:lstStyle/>
            <a:p>
              <a:pPr algn="ctr" eaLnBrk="0" hangingPunct="0"/>
              <a:endParaRPr lang="cs-CZ"/>
            </a:p>
          </p:txBody>
        </p:sp>
        <p:sp>
          <p:nvSpPr>
            <p:cNvPr id="105489" name="Text Box 30"/>
            <p:cNvSpPr txBox="1">
              <a:spLocks noChangeArrowheads="1"/>
            </p:cNvSpPr>
            <p:nvPr/>
          </p:nvSpPr>
          <p:spPr bwMode="auto">
            <a:xfrm>
              <a:off x="4128" y="1536"/>
              <a:ext cx="1463" cy="748"/>
            </a:xfrm>
            <a:prstGeom prst="rect">
              <a:avLst/>
            </a:prstGeom>
            <a:noFill/>
            <a:ln w="9525">
              <a:noFill/>
              <a:miter lim="800000"/>
              <a:headEnd/>
              <a:tailEnd/>
            </a:ln>
          </p:spPr>
          <p:txBody>
            <a:bodyPr wrap="none">
              <a:spAutoFit/>
            </a:bodyPr>
            <a:lstStyle/>
            <a:p>
              <a:pPr algn="ctr" eaLnBrk="0" hangingPunct="0"/>
              <a:r>
                <a:rPr lang="en-US">
                  <a:solidFill>
                    <a:schemeClr val="accent2"/>
                  </a:solidFill>
                </a:rPr>
                <a:t>glancing-angle Si</a:t>
              </a:r>
            </a:p>
            <a:p>
              <a:pPr algn="ctr" eaLnBrk="0" hangingPunct="0"/>
              <a:r>
                <a:rPr lang="en-US">
                  <a:solidFill>
                    <a:schemeClr val="accent2"/>
                  </a:solidFill>
                </a:rPr>
                <a:t>only builds up</a:t>
              </a:r>
            </a:p>
            <a:p>
              <a:pPr algn="ctr" eaLnBrk="0" hangingPunct="0"/>
              <a:r>
                <a:rPr lang="en-US">
                  <a:solidFill>
                    <a:schemeClr val="accent2"/>
                  </a:solidFill>
                </a:rPr>
                <a:t>on protrusions</a:t>
              </a:r>
            </a:p>
          </p:txBody>
        </p:sp>
      </p:grpSp>
      <p:sp>
        <p:nvSpPr>
          <p:cNvPr id="364575" name="Text Box 31"/>
          <p:cNvSpPr txBox="1">
            <a:spLocks noChangeArrowheads="1"/>
          </p:cNvSpPr>
          <p:nvPr/>
        </p:nvSpPr>
        <p:spPr bwMode="auto">
          <a:xfrm>
            <a:off x="7315200" y="3733800"/>
            <a:ext cx="1493838" cy="822325"/>
          </a:xfrm>
          <a:prstGeom prst="rect">
            <a:avLst/>
          </a:prstGeom>
          <a:noFill/>
          <a:ln w="9525">
            <a:noFill/>
            <a:miter lim="800000"/>
            <a:headEnd/>
            <a:tailEnd/>
          </a:ln>
        </p:spPr>
        <p:txBody>
          <a:bodyPr wrap="none">
            <a:spAutoFit/>
          </a:bodyPr>
          <a:lstStyle/>
          <a:p>
            <a:pPr algn="ctr" eaLnBrk="0" hangingPunct="0"/>
            <a:r>
              <a:rPr lang="en-US"/>
              <a:t>…rotate to</a:t>
            </a:r>
          </a:p>
          <a:p>
            <a:pPr algn="ctr" eaLnBrk="0" hangingPunct="0"/>
            <a:r>
              <a:rPr lang="en-US"/>
              <a:t>spiral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4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75"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a:srcRect/>
          <a:stretch>
            <a:fillRect/>
          </a:stretch>
        </p:blipFill>
        <p:spPr bwMode="auto">
          <a:xfrm>
            <a:off x="1752600" y="1143000"/>
            <a:ext cx="5791200" cy="4864100"/>
          </a:xfrm>
          <a:prstGeom prst="rect">
            <a:avLst/>
          </a:prstGeom>
          <a:noFill/>
          <a:ln w="9525">
            <a:noFill/>
            <a:miter lim="800000"/>
            <a:headEnd/>
            <a:tailEnd/>
          </a:ln>
        </p:spPr>
      </p:pic>
      <p:sp>
        <p:nvSpPr>
          <p:cNvPr id="106499" name="Rectangle 3"/>
          <p:cNvSpPr>
            <a:spLocks noGrp="1" noChangeArrowheads="1"/>
          </p:cNvSpPr>
          <p:nvPr>
            <p:ph type="title" idx="4294967295"/>
          </p:nvPr>
        </p:nvSpPr>
        <p:spPr>
          <a:xfrm>
            <a:off x="685800" y="76200"/>
            <a:ext cx="7772400" cy="1143000"/>
          </a:xfrm>
        </p:spPr>
        <p:txBody>
          <a:bodyPr/>
          <a:lstStyle/>
          <a:p>
            <a:r>
              <a:rPr lang="en-US" smtClean="0">
                <a:ea typeface="ＭＳ Ｐゴシック" charset="-128"/>
              </a:rPr>
              <a:t>An Early GLAD Crystal</a:t>
            </a:r>
          </a:p>
        </p:txBody>
      </p:sp>
      <p:sp>
        <p:nvSpPr>
          <p:cNvPr id="106500" name="Rectangle 4"/>
          <p:cNvSpPr>
            <a:spLocks noChangeArrowheads="1"/>
          </p:cNvSpPr>
          <p:nvPr/>
        </p:nvSpPr>
        <p:spPr bwMode="auto">
          <a:xfrm>
            <a:off x="4362450" y="6491288"/>
            <a:ext cx="4781550" cy="366712"/>
          </a:xfrm>
          <a:prstGeom prst="rect">
            <a:avLst/>
          </a:prstGeom>
          <a:noFill/>
          <a:ln w="9525">
            <a:noFill/>
            <a:miter lim="800000"/>
            <a:headEnd/>
            <a:tailEnd/>
          </a:ln>
        </p:spPr>
        <p:txBody>
          <a:bodyPr wrap="none">
            <a:spAutoFit/>
          </a:bodyPr>
          <a:lstStyle/>
          <a:p>
            <a:pPr algn="ctr" eaLnBrk="0" hangingPunct="0"/>
            <a:r>
              <a:rPr lang="en-US" sz="1800">
                <a:solidFill>
                  <a:srgbClr val="000000"/>
                </a:solidFill>
              </a:rPr>
              <a:t>[ S. R. Kennedy </a:t>
            </a:r>
            <a:r>
              <a:rPr lang="en-US" sz="1800" i="1">
                <a:solidFill>
                  <a:srgbClr val="000000"/>
                </a:solidFill>
              </a:rPr>
              <a:t>et al., Nano Letters</a:t>
            </a:r>
            <a:r>
              <a:rPr lang="en-US" sz="1800">
                <a:solidFill>
                  <a:srgbClr val="000000"/>
                </a:solidFill>
              </a:rPr>
              <a:t> </a:t>
            </a:r>
            <a:r>
              <a:rPr lang="en-US" sz="1800" b="1">
                <a:solidFill>
                  <a:srgbClr val="000000"/>
                </a:solidFill>
              </a:rPr>
              <a:t>2</a:t>
            </a:r>
            <a:r>
              <a:rPr lang="en-US" sz="1800">
                <a:solidFill>
                  <a:srgbClr val="000000"/>
                </a:solidFill>
              </a:rPr>
              <a:t>, 59 (2002) ]</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107523" name="Rectangle 3"/>
          <p:cNvSpPr>
            <a:spLocks noGrp="1" noChangeArrowheads="1"/>
          </p:cNvSpPr>
          <p:nvPr>
            <p:ph type="body" idx="1"/>
          </p:nvPr>
        </p:nvSpPr>
        <p:spPr>
          <a:xfrm>
            <a:off x="685800" y="1600200"/>
            <a:ext cx="7772400" cy="4114800"/>
          </a:xfrm>
        </p:spPr>
        <p:txBody>
          <a:bodyPr/>
          <a:lstStyle/>
          <a:p>
            <a:r>
              <a:rPr lang="en-US" smtClean="0">
                <a:solidFill>
                  <a:schemeClr val="bg2"/>
                </a:solidFill>
                <a:ea typeface="ＭＳ Ｐゴシック" charset="-128"/>
              </a:rPr>
              <a:t>Preliminaries: waves in periodic media</a:t>
            </a:r>
          </a:p>
          <a:p>
            <a:r>
              <a:rPr lang="en-US" smtClean="0">
                <a:solidFill>
                  <a:schemeClr val="bg2"/>
                </a:solidFill>
                <a:ea typeface="ＭＳ Ｐゴシック" charset="-128"/>
              </a:rPr>
              <a:t>Photonic crystals in theory and practice</a:t>
            </a:r>
          </a:p>
          <a:p>
            <a:r>
              <a:rPr lang="en-US" smtClean="0">
                <a:solidFill>
                  <a:srgbClr val="FF0000"/>
                </a:solidFill>
                <a:ea typeface="ＭＳ Ｐゴシック" charset="-128"/>
              </a:rPr>
              <a:t>Bulk crystal properties</a:t>
            </a:r>
            <a:endParaRPr lang="en-US" smtClean="0">
              <a:solidFill>
                <a:schemeClr val="bg2"/>
              </a:solidFill>
              <a:ea typeface="ＭＳ Ｐゴシック" charset="-128"/>
            </a:endParaRPr>
          </a:p>
          <a:p>
            <a:r>
              <a:rPr lang="en-US" smtClean="0">
                <a:solidFill>
                  <a:schemeClr val="bg2"/>
                </a:solidFill>
                <a:ea typeface="ＭＳ Ｐゴシック" charset="-128"/>
              </a:rPr>
              <a:t>Intentional defects and devices</a:t>
            </a:r>
          </a:p>
          <a:p>
            <a:r>
              <a:rPr lang="en-US" smtClean="0">
                <a:solidFill>
                  <a:schemeClr val="bg2"/>
                </a:solidFill>
                <a:ea typeface="ＭＳ Ｐゴシック" charset="-128"/>
              </a:rPr>
              <a:t>Index-guiding and incomplete gaps</a:t>
            </a:r>
          </a:p>
          <a:p>
            <a:r>
              <a:rPr lang="en-US" smtClean="0">
                <a:solidFill>
                  <a:schemeClr val="bg2"/>
                </a:solidFill>
                <a:ea typeface="ＭＳ Ｐゴシック" charset="-128"/>
              </a:rPr>
              <a:t>Photonic-crystal fibers</a:t>
            </a:r>
          </a:p>
          <a:p>
            <a:r>
              <a:rPr lang="en-US" smtClean="0">
                <a:solidFill>
                  <a:schemeClr val="bg2"/>
                </a:solidFill>
                <a:ea typeface="ＭＳ Ｐゴシック" charset="-128"/>
              </a:rPr>
              <a:t>Perturbations, tuning, and disorder</a:t>
            </a:r>
            <a:endParaRPr lang="en-US" smtClean="0">
              <a:ea typeface="ＭＳ Ｐゴシック" charset="-128"/>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04800"/>
            <a:ext cx="7772400" cy="1143000"/>
          </a:xfrm>
        </p:spPr>
        <p:txBody>
          <a:bodyPr/>
          <a:lstStyle/>
          <a:p>
            <a:r>
              <a:rPr lang="en-US" smtClean="0">
                <a:solidFill>
                  <a:srgbClr val="FF0000"/>
                </a:solidFill>
                <a:ea typeface="ＭＳ Ｐゴシック" charset="-128"/>
              </a:rPr>
              <a:t>Properties of Bulk Crystals</a:t>
            </a:r>
          </a:p>
        </p:txBody>
      </p:sp>
      <p:sp>
        <p:nvSpPr>
          <p:cNvPr id="108547" name="Text Box 3"/>
          <p:cNvSpPr txBox="1">
            <a:spLocks noChangeArrowheads="1"/>
          </p:cNvSpPr>
          <p:nvPr/>
        </p:nvSpPr>
        <p:spPr bwMode="auto">
          <a:xfrm>
            <a:off x="2138363" y="1219200"/>
            <a:ext cx="2586037" cy="457200"/>
          </a:xfrm>
          <a:prstGeom prst="rect">
            <a:avLst/>
          </a:prstGeom>
          <a:noFill/>
          <a:ln w="9525">
            <a:noFill/>
            <a:miter lim="800000"/>
            <a:headEnd/>
            <a:tailEnd/>
          </a:ln>
        </p:spPr>
        <p:txBody>
          <a:bodyPr wrap="none">
            <a:spAutoFit/>
          </a:bodyPr>
          <a:lstStyle/>
          <a:p>
            <a:pPr eaLnBrk="0" hangingPunct="0"/>
            <a:r>
              <a:rPr lang="en-US"/>
              <a:t>by Bloch</a:t>
            </a:r>
            <a:r>
              <a:rPr lang="ja-JP" altLang="en-US"/>
              <a:t>’</a:t>
            </a:r>
            <a:r>
              <a:rPr lang="en-US" altLang="ja-JP"/>
              <a:t>s theorem</a:t>
            </a:r>
            <a:endParaRPr lang="en-US"/>
          </a:p>
        </p:txBody>
      </p:sp>
      <p:pic>
        <p:nvPicPr>
          <p:cNvPr id="108548" name="Picture 4"/>
          <p:cNvPicPr>
            <a:picLocks noChangeAspect="1" noChangeArrowheads="1"/>
          </p:cNvPicPr>
          <p:nvPr/>
        </p:nvPicPr>
        <p:blipFill>
          <a:blip r:embed="rId2"/>
          <a:srcRect/>
          <a:stretch>
            <a:fillRect/>
          </a:stretch>
        </p:blipFill>
        <p:spPr bwMode="auto">
          <a:xfrm>
            <a:off x="6858000" y="228600"/>
            <a:ext cx="1905000" cy="1930400"/>
          </a:xfrm>
          <a:prstGeom prst="rect">
            <a:avLst/>
          </a:prstGeom>
          <a:noFill/>
          <a:ln w="9525">
            <a:noFill/>
            <a:miter lim="800000"/>
            <a:headEnd/>
            <a:tailEnd/>
          </a:ln>
        </p:spPr>
      </p:pic>
      <p:pic>
        <p:nvPicPr>
          <p:cNvPr id="108549" name="Picture 5"/>
          <p:cNvPicPr>
            <a:picLocks noChangeAspect="1" noChangeArrowheads="1"/>
          </p:cNvPicPr>
          <p:nvPr/>
        </p:nvPicPr>
        <p:blipFill>
          <a:blip r:embed="rId3"/>
          <a:srcRect/>
          <a:stretch>
            <a:fillRect/>
          </a:stretch>
        </p:blipFill>
        <p:spPr bwMode="auto">
          <a:xfrm>
            <a:off x="1231900" y="2514600"/>
            <a:ext cx="3949700" cy="3587750"/>
          </a:xfrm>
          <a:prstGeom prst="rect">
            <a:avLst/>
          </a:prstGeom>
          <a:noFill/>
          <a:ln w="9525">
            <a:noFill/>
            <a:miter lim="800000"/>
            <a:headEnd/>
            <a:tailEnd/>
          </a:ln>
        </p:spPr>
      </p:pic>
      <p:sp>
        <p:nvSpPr>
          <p:cNvPr id="108550" name="Text Box 6"/>
          <p:cNvSpPr txBox="1">
            <a:spLocks noChangeArrowheads="1"/>
          </p:cNvSpPr>
          <p:nvPr/>
        </p:nvSpPr>
        <p:spPr bwMode="auto">
          <a:xfrm>
            <a:off x="7005638" y="2133600"/>
            <a:ext cx="1300162" cy="457200"/>
          </a:xfrm>
          <a:prstGeom prst="rect">
            <a:avLst/>
          </a:prstGeom>
          <a:noFill/>
          <a:ln w="9525">
            <a:noFill/>
            <a:miter lim="800000"/>
            <a:headEnd/>
            <a:tailEnd/>
          </a:ln>
        </p:spPr>
        <p:txBody>
          <a:bodyPr wrap="none">
            <a:spAutoFit/>
          </a:bodyPr>
          <a:lstStyle/>
          <a:p>
            <a:pPr eaLnBrk="0" hangingPunct="0"/>
            <a:r>
              <a:rPr lang="en-US"/>
              <a:t>(cartoon)</a:t>
            </a:r>
          </a:p>
        </p:txBody>
      </p:sp>
      <p:sp>
        <p:nvSpPr>
          <p:cNvPr id="108551" name="Text Box 7"/>
          <p:cNvSpPr txBox="1">
            <a:spLocks noChangeArrowheads="1"/>
          </p:cNvSpPr>
          <p:nvPr/>
        </p:nvSpPr>
        <p:spPr bwMode="auto">
          <a:xfrm rot="-5400000">
            <a:off x="-577055" y="3904456"/>
            <a:ext cx="3040062" cy="460375"/>
          </a:xfrm>
          <a:prstGeom prst="rect">
            <a:avLst/>
          </a:prstGeom>
          <a:noFill/>
          <a:ln w="9525">
            <a:noFill/>
            <a:miter lim="800000"/>
            <a:headEnd/>
            <a:tailEnd/>
          </a:ln>
        </p:spPr>
        <p:txBody>
          <a:bodyPr wrap="none">
            <a:spAutoFit/>
          </a:bodyPr>
          <a:lstStyle/>
          <a:p>
            <a:pPr eaLnBrk="0" hangingPunct="0"/>
            <a:r>
              <a:rPr lang="en-US"/>
              <a:t>conserved </a:t>
            </a:r>
            <a:r>
              <a:rPr lang="en-US">
                <a:solidFill>
                  <a:srgbClr val="FF0000"/>
                </a:solidFill>
              </a:rPr>
              <a:t>frequency</a:t>
            </a:r>
            <a:r>
              <a:rPr lang="en-US"/>
              <a:t> ω</a:t>
            </a:r>
          </a:p>
        </p:txBody>
      </p:sp>
      <p:sp>
        <p:nvSpPr>
          <p:cNvPr id="108552" name="Text Box 8"/>
          <p:cNvSpPr txBox="1">
            <a:spLocks noChangeArrowheads="1"/>
          </p:cNvSpPr>
          <p:nvPr/>
        </p:nvSpPr>
        <p:spPr bwMode="auto">
          <a:xfrm>
            <a:off x="1689100" y="6096000"/>
            <a:ext cx="3109913" cy="457200"/>
          </a:xfrm>
          <a:prstGeom prst="rect">
            <a:avLst/>
          </a:prstGeom>
          <a:noFill/>
          <a:ln w="9525">
            <a:noFill/>
            <a:miter lim="800000"/>
            <a:headEnd/>
            <a:tailEnd/>
          </a:ln>
        </p:spPr>
        <p:txBody>
          <a:bodyPr wrap="none">
            <a:spAutoFit/>
          </a:bodyPr>
          <a:lstStyle/>
          <a:p>
            <a:pPr eaLnBrk="0" hangingPunct="0"/>
            <a:r>
              <a:rPr lang="en-US"/>
              <a:t>conserved </a:t>
            </a:r>
            <a:r>
              <a:rPr lang="en-US">
                <a:solidFill>
                  <a:srgbClr val="FF0000"/>
                </a:solidFill>
              </a:rPr>
              <a:t>wavevector</a:t>
            </a:r>
            <a:r>
              <a:rPr lang="en-US"/>
              <a:t> </a:t>
            </a:r>
            <a:r>
              <a:rPr lang="en-US" i="1"/>
              <a:t>k</a:t>
            </a:r>
            <a:endParaRPr lang="en-US"/>
          </a:p>
        </p:txBody>
      </p:sp>
      <p:sp>
        <p:nvSpPr>
          <p:cNvPr id="61449" name="Rectangle 9"/>
          <p:cNvSpPr>
            <a:spLocks noChangeArrowheads="1"/>
          </p:cNvSpPr>
          <p:nvPr/>
        </p:nvSpPr>
        <p:spPr bwMode="auto">
          <a:xfrm>
            <a:off x="1560513" y="3265488"/>
            <a:ext cx="3481387" cy="492125"/>
          </a:xfrm>
          <a:prstGeom prst="rect">
            <a:avLst/>
          </a:prstGeom>
          <a:solidFill>
            <a:srgbClr val="FFFF99"/>
          </a:solidFill>
          <a:ln w="9525">
            <a:solidFill>
              <a:schemeClr val="bg2"/>
            </a:solidFill>
            <a:miter lim="800000"/>
            <a:headEnd/>
            <a:tailEnd/>
          </a:ln>
        </p:spPr>
        <p:txBody>
          <a:bodyPr wrap="none" anchor="ctr"/>
          <a:lstStyle/>
          <a:p>
            <a:pPr algn="ctr" eaLnBrk="0" hangingPunct="0"/>
            <a:r>
              <a:rPr lang="en-US"/>
              <a:t>photonic </a:t>
            </a:r>
            <a:r>
              <a:rPr lang="en-US">
                <a:solidFill>
                  <a:schemeClr val="accent2"/>
                </a:solidFill>
              </a:rPr>
              <a:t>band gap</a:t>
            </a:r>
            <a:endParaRPr lang="en-US"/>
          </a:p>
        </p:txBody>
      </p:sp>
      <p:sp>
        <p:nvSpPr>
          <p:cNvPr id="108554" name="Text Box 10"/>
          <p:cNvSpPr txBox="1">
            <a:spLocks noChangeArrowheads="1"/>
          </p:cNvSpPr>
          <p:nvPr/>
        </p:nvSpPr>
        <p:spPr bwMode="auto">
          <a:xfrm>
            <a:off x="1460500" y="2133600"/>
            <a:ext cx="3681413" cy="396875"/>
          </a:xfrm>
          <a:prstGeom prst="rect">
            <a:avLst/>
          </a:prstGeom>
          <a:noFill/>
          <a:ln w="9525">
            <a:noFill/>
            <a:miter lim="800000"/>
            <a:headEnd/>
            <a:tailEnd/>
          </a:ln>
        </p:spPr>
        <p:txBody>
          <a:bodyPr wrap="none">
            <a:spAutoFit/>
          </a:bodyPr>
          <a:lstStyle/>
          <a:p>
            <a:pPr algn="ctr" eaLnBrk="0" hangingPunct="0"/>
            <a:r>
              <a:rPr lang="en-US" sz="2000">
                <a:solidFill>
                  <a:schemeClr val="accent2"/>
                </a:solidFill>
              </a:rPr>
              <a:t>band diagram (dispersion relation)</a:t>
            </a:r>
          </a:p>
        </p:txBody>
      </p:sp>
      <p:grpSp>
        <p:nvGrpSpPr>
          <p:cNvPr id="2" name="Group 11"/>
          <p:cNvGrpSpPr>
            <a:grpSpLocks/>
          </p:cNvGrpSpPr>
          <p:nvPr/>
        </p:nvGrpSpPr>
        <p:grpSpPr bwMode="auto">
          <a:xfrm>
            <a:off x="4800600" y="3806825"/>
            <a:ext cx="3486150" cy="830263"/>
            <a:chOff x="3024" y="2398"/>
            <a:chExt cx="2196" cy="523"/>
          </a:xfrm>
        </p:grpSpPr>
        <p:sp>
          <p:nvSpPr>
            <p:cNvPr id="108567" name="Line 12"/>
            <p:cNvSpPr>
              <a:spLocks noChangeShapeType="1"/>
            </p:cNvSpPr>
            <p:nvPr/>
          </p:nvSpPr>
          <p:spPr bwMode="auto">
            <a:xfrm flipH="1" flipV="1">
              <a:off x="3024" y="2400"/>
              <a:ext cx="384" cy="144"/>
            </a:xfrm>
            <a:prstGeom prst="line">
              <a:avLst/>
            </a:prstGeom>
            <a:noFill/>
            <a:ln w="9525">
              <a:solidFill>
                <a:schemeClr val="tx1"/>
              </a:solidFill>
              <a:round/>
              <a:headEnd/>
              <a:tailEnd type="triangle" w="med" len="med"/>
            </a:ln>
          </p:spPr>
          <p:txBody>
            <a:bodyPr wrap="none" anchor="ctr"/>
            <a:lstStyle/>
            <a:p>
              <a:endParaRPr lang="cs-CZ"/>
            </a:p>
          </p:txBody>
        </p:sp>
        <p:sp>
          <p:nvSpPr>
            <p:cNvPr id="108568" name="Text Box 13"/>
            <p:cNvSpPr txBox="1">
              <a:spLocks noChangeArrowheads="1"/>
            </p:cNvSpPr>
            <p:nvPr/>
          </p:nvSpPr>
          <p:spPr bwMode="auto">
            <a:xfrm>
              <a:off x="3471" y="2398"/>
              <a:ext cx="1749" cy="523"/>
            </a:xfrm>
            <a:prstGeom prst="rect">
              <a:avLst/>
            </a:prstGeom>
            <a:noFill/>
            <a:ln w="9525">
              <a:noFill/>
              <a:miter lim="800000"/>
              <a:headEnd/>
              <a:tailEnd/>
            </a:ln>
          </p:spPr>
          <p:txBody>
            <a:bodyPr wrap="none">
              <a:spAutoFit/>
            </a:bodyPr>
            <a:lstStyle/>
            <a:p>
              <a:pPr algn="r" eaLnBrk="0" hangingPunct="0"/>
              <a:r>
                <a:rPr lang="en-US"/>
                <a:t>d</a:t>
              </a:r>
              <a:r>
                <a:rPr lang="en-US">
                  <a:latin typeface="Symbol" pitchFamily="18" charset="2"/>
                </a:rPr>
                <a:t>ω</a:t>
              </a:r>
              <a:r>
                <a:rPr lang="en-US"/>
                <a:t>/d</a:t>
              </a:r>
              <a:r>
                <a:rPr lang="en-US" i="1"/>
                <a:t>k</a:t>
              </a:r>
              <a:r>
                <a:rPr lang="en-US"/>
                <a:t> ≈</a:t>
              </a:r>
              <a:r>
                <a:rPr lang="en-US">
                  <a:sym typeface="Symbol" pitchFamily="18" charset="2"/>
                </a:rPr>
                <a:t> 0: </a:t>
              </a:r>
              <a:r>
                <a:rPr lang="en-US">
                  <a:solidFill>
                    <a:srgbClr val="FF0000"/>
                  </a:solidFill>
                  <a:sym typeface="Symbol" pitchFamily="18" charset="2"/>
                </a:rPr>
                <a:t>slow light</a:t>
              </a:r>
            </a:p>
            <a:p>
              <a:pPr algn="r" eaLnBrk="0" hangingPunct="0"/>
              <a:r>
                <a:rPr lang="en-US">
                  <a:sym typeface="Symbol" pitchFamily="18" charset="2"/>
                </a:rPr>
                <a:t>(e.g. DFB lasers)</a:t>
              </a:r>
              <a:endParaRPr lang="en-US"/>
            </a:p>
          </p:txBody>
        </p:sp>
      </p:grpSp>
      <p:grpSp>
        <p:nvGrpSpPr>
          <p:cNvPr id="3" name="Group 17"/>
          <p:cNvGrpSpPr>
            <a:grpSpLocks/>
          </p:cNvGrpSpPr>
          <p:nvPr/>
        </p:nvGrpSpPr>
        <p:grpSpPr bwMode="auto">
          <a:xfrm>
            <a:off x="3886200" y="2879725"/>
            <a:ext cx="5124450" cy="822325"/>
            <a:chOff x="2448" y="1814"/>
            <a:chExt cx="3228" cy="518"/>
          </a:xfrm>
        </p:grpSpPr>
        <p:sp>
          <p:nvSpPr>
            <p:cNvPr id="108565" name="Line 18"/>
            <p:cNvSpPr>
              <a:spLocks noChangeShapeType="1"/>
            </p:cNvSpPr>
            <p:nvPr/>
          </p:nvSpPr>
          <p:spPr bwMode="auto">
            <a:xfrm flipH="1" flipV="1">
              <a:off x="2448" y="1872"/>
              <a:ext cx="1104" cy="96"/>
            </a:xfrm>
            <a:prstGeom prst="line">
              <a:avLst/>
            </a:prstGeom>
            <a:noFill/>
            <a:ln w="9525">
              <a:solidFill>
                <a:schemeClr val="tx1"/>
              </a:solidFill>
              <a:round/>
              <a:headEnd/>
              <a:tailEnd type="triangle" w="med" len="med"/>
            </a:ln>
          </p:spPr>
          <p:txBody>
            <a:bodyPr wrap="none" anchor="ctr"/>
            <a:lstStyle/>
            <a:p>
              <a:endParaRPr lang="cs-CZ"/>
            </a:p>
          </p:txBody>
        </p:sp>
        <p:sp>
          <p:nvSpPr>
            <p:cNvPr id="108566" name="Text Box 19"/>
            <p:cNvSpPr txBox="1">
              <a:spLocks noChangeArrowheads="1"/>
            </p:cNvSpPr>
            <p:nvPr/>
          </p:nvSpPr>
          <p:spPr bwMode="auto">
            <a:xfrm>
              <a:off x="3542" y="1814"/>
              <a:ext cx="2134" cy="518"/>
            </a:xfrm>
            <a:prstGeom prst="rect">
              <a:avLst/>
            </a:prstGeom>
            <a:noFill/>
            <a:ln w="9525">
              <a:noFill/>
              <a:miter lim="800000"/>
              <a:headEnd/>
              <a:tailEnd/>
            </a:ln>
          </p:spPr>
          <p:txBody>
            <a:bodyPr wrap="none">
              <a:spAutoFit/>
            </a:bodyPr>
            <a:lstStyle/>
            <a:p>
              <a:pPr eaLnBrk="0" hangingPunct="0"/>
              <a:r>
                <a:rPr lang="en-US"/>
                <a:t>backwards slope:</a:t>
              </a:r>
            </a:p>
            <a:p>
              <a:pPr eaLnBrk="0" hangingPunct="0"/>
              <a:r>
                <a:rPr lang="en-US"/>
                <a:t>	</a:t>
              </a:r>
              <a:r>
                <a:rPr lang="en-US">
                  <a:solidFill>
                    <a:schemeClr val="accent1"/>
                  </a:solidFill>
                </a:rPr>
                <a:t>negative refraction</a:t>
              </a:r>
              <a:endParaRPr lang="en-US"/>
            </a:p>
          </p:txBody>
        </p:sp>
      </p:grpSp>
      <p:grpSp>
        <p:nvGrpSpPr>
          <p:cNvPr id="4" name="Group 25"/>
          <p:cNvGrpSpPr>
            <a:grpSpLocks/>
          </p:cNvGrpSpPr>
          <p:nvPr/>
        </p:nvGrpSpPr>
        <p:grpSpPr bwMode="auto">
          <a:xfrm>
            <a:off x="4038600" y="3886200"/>
            <a:ext cx="4829175" cy="2209800"/>
            <a:chOff x="2544" y="2448"/>
            <a:chExt cx="3042" cy="1392"/>
          </a:xfrm>
        </p:grpSpPr>
        <p:sp>
          <p:nvSpPr>
            <p:cNvPr id="108562" name="Line 15"/>
            <p:cNvSpPr>
              <a:spLocks noChangeShapeType="1"/>
            </p:cNvSpPr>
            <p:nvPr/>
          </p:nvSpPr>
          <p:spPr bwMode="auto">
            <a:xfrm flipH="1" flipV="1">
              <a:off x="2544" y="2448"/>
              <a:ext cx="864" cy="672"/>
            </a:xfrm>
            <a:prstGeom prst="line">
              <a:avLst/>
            </a:prstGeom>
            <a:noFill/>
            <a:ln w="9525">
              <a:solidFill>
                <a:schemeClr val="tx1"/>
              </a:solidFill>
              <a:round/>
              <a:headEnd/>
              <a:tailEnd type="triangle" w="med" len="med"/>
            </a:ln>
          </p:spPr>
          <p:txBody>
            <a:bodyPr wrap="none" anchor="ctr"/>
            <a:lstStyle/>
            <a:p>
              <a:endParaRPr lang="cs-CZ"/>
            </a:p>
          </p:txBody>
        </p:sp>
        <p:sp>
          <p:nvSpPr>
            <p:cNvPr id="108563" name="Text Box 16"/>
            <p:cNvSpPr txBox="1">
              <a:spLocks noChangeArrowheads="1"/>
            </p:cNvSpPr>
            <p:nvPr/>
          </p:nvSpPr>
          <p:spPr bwMode="auto">
            <a:xfrm>
              <a:off x="3398" y="3082"/>
              <a:ext cx="1972" cy="518"/>
            </a:xfrm>
            <a:prstGeom prst="rect">
              <a:avLst/>
            </a:prstGeom>
            <a:noFill/>
            <a:ln w="9525">
              <a:noFill/>
              <a:miter lim="800000"/>
              <a:headEnd/>
              <a:tailEnd/>
            </a:ln>
          </p:spPr>
          <p:txBody>
            <a:bodyPr wrap="none">
              <a:spAutoFit/>
            </a:bodyPr>
            <a:lstStyle/>
            <a:p>
              <a:pPr eaLnBrk="0" hangingPunct="0"/>
              <a:r>
                <a:rPr lang="en-US"/>
                <a:t>strong curvature:</a:t>
              </a:r>
            </a:p>
            <a:p>
              <a:pPr eaLnBrk="0" hangingPunct="0"/>
              <a:r>
                <a:rPr lang="en-US"/>
                <a:t>	</a:t>
              </a:r>
              <a:r>
                <a:rPr lang="en-US">
                  <a:solidFill>
                    <a:srgbClr val="FF0000"/>
                  </a:solidFill>
                </a:rPr>
                <a:t>super-prisms, …</a:t>
              </a:r>
            </a:p>
          </p:txBody>
        </p:sp>
        <p:sp>
          <p:nvSpPr>
            <p:cNvPr id="108564" name="Text Box 20"/>
            <p:cNvSpPr txBox="1">
              <a:spLocks noChangeArrowheads="1"/>
            </p:cNvSpPr>
            <p:nvPr/>
          </p:nvSpPr>
          <p:spPr bwMode="auto">
            <a:xfrm>
              <a:off x="3744" y="3552"/>
              <a:ext cx="1842" cy="288"/>
            </a:xfrm>
            <a:prstGeom prst="rect">
              <a:avLst/>
            </a:prstGeom>
            <a:noFill/>
            <a:ln w="9525">
              <a:noFill/>
              <a:miter lim="800000"/>
              <a:headEnd/>
              <a:tailEnd/>
            </a:ln>
          </p:spPr>
          <p:txBody>
            <a:bodyPr wrap="none">
              <a:spAutoFit/>
            </a:bodyPr>
            <a:lstStyle/>
            <a:p>
              <a:pPr eaLnBrk="0" hangingPunct="0"/>
              <a:r>
                <a:rPr lang="en-US"/>
                <a:t>(+ </a:t>
              </a:r>
              <a:r>
                <a:rPr lang="en-US">
                  <a:solidFill>
                    <a:schemeClr val="accent1"/>
                  </a:solidFill>
                </a:rPr>
                <a:t>negative refraction</a:t>
              </a:r>
              <a:r>
                <a:rPr lang="en-US"/>
                <a:t>)</a:t>
              </a:r>
            </a:p>
          </p:txBody>
        </p:sp>
      </p:grpSp>
      <p:grpSp>
        <p:nvGrpSpPr>
          <p:cNvPr id="5" name="Group 21"/>
          <p:cNvGrpSpPr>
            <a:grpSpLocks/>
          </p:cNvGrpSpPr>
          <p:nvPr/>
        </p:nvGrpSpPr>
        <p:grpSpPr bwMode="auto">
          <a:xfrm>
            <a:off x="1905000" y="4495800"/>
            <a:ext cx="2984500" cy="822325"/>
            <a:chOff x="1200" y="2832"/>
            <a:chExt cx="1880" cy="518"/>
          </a:xfrm>
        </p:grpSpPr>
        <p:sp>
          <p:nvSpPr>
            <p:cNvPr id="108559" name="Rectangle 22"/>
            <p:cNvSpPr>
              <a:spLocks noChangeArrowheads="1"/>
            </p:cNvSpPr>
            <p:nvPr/>
          </p:nvSpPr>
          <p:spPr bwMode="auto">
            <a:xfrm>
              <a:off x="1204" y="2889"/>
              <a:ext cx="1258" cy="179"/>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08560" name="Rectangle 23"/>
            <p:cNvSpPr>
              <a:spLocks noChangeArrowheads="1"/>
            </p:cNvSpPr>
            <p:nvPr/>
          </p:nvSpPr>
          <p:spPr bwMode="auto">
            <a:xfrm>
              <a:off x="2019" y="3145"/>
              <a:ext cx="264" cy="171"/>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08561" name="Text Box 24"/>
            <p:cNvSpPr txBox="1">
              <a:spLocks noChangeArrowheads="1"/>
            </p:cNvSpPr>
            <p:nvPr/>
          </p:nvSpPr>
          <p:spPr bwMode="auto">
            <a:xfrm>
              <a:off x="1200" y="2832"/>
              <a:ext cx="1880" cy="518"/>
            </a:xfrm>
            <a:prstGeom prst="rect">
              <a:avLst/>
            </a:prstGeom>
            <a:noFill/>
            <a:ln w="9525">
              <a:noFill/>
              <a:miter lim="800000"/>
              <a:headEnd/>
              <a:tailEnd/>
            </a:ln>
          </p:spPr>
          <p:txBody>
            <a:bodyPr wrap="none">
              <a:spAutoFit/>
            </a:bodyPr>
            <a:lstStyle/>
            <a:p>
              <a:pPr eaLnBrk="0" hangingPunct="0"/>
              <a:r>
                <a:rPr lang="en-US">
                  <a:solidFill>
                    <a:schemeClr val="accent2"/>
                  </a:solidFill>
                </a:rPr>
                <a:t>synthetic medium</a:t>
              </a:r>
              <a:endParaRPr lang="en-US"/>
            </a:p>
            <a:p>
              <a:pPr eaLnBrk="0" hangingPunct="0"/>
              <a:r>
                <a:rPr lang="en-US"/>
                <a:t>	for propagation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152400"/>
            <a:ext cx="7772400" cy="1143000"/>
          </a:xfrm>
        </p:spPr>
        <p:txBody>
          <a:bodyPr/>
          <a:lstStyle/>
          <a:p>
            <a:r>
              <a:rPr lang="en-US" smtClean="0">
                <a:ea typeface="ＭＳ Ｐゴシック" charset="-128"/>
              </a:rPr>
              <a:t>Superprisms</a:t>
            </a:r>
          </a:p>
        </p:txBody>
      </p:sp>
      <p:pic>
        <p:nvPicPr>
          <p:cNvPr id="109571" name="Picture 10"/>
          <p:cNvPicPr>
            <a:picLocks noChangeAspect="1" noChangeArrowheads="1"/>
          </p:cNvPicPr>
          <p:nvPr/>
        </p:nvPicPr>
        <p:blipFill>
          <a:blip r:embed="rId2"/>
          <a:srcRect/>
          <a:stretch>
            <a:fillRect/>
          </a:stretch>
        </p:blipFill>
        <p:spPr bwMode="auto">
          <a:xfrm>
            <a:off x="1143000" y="1752600"/>
            <a:ext cx="6388100" cy="3009900"/>
          </a:xfrm>
          <a:prstGeom prst="rect">
            <a:avLst/>
          </a:prstGeom>
          <a:noFill/>
          <a:ln w="9525">
            <a:noFill/>
            <a:miter lim="800000"/>
            <a:headEnd/>
            <a:tailEnd/>
          </a:ln>
        </p:spPr>
      </p:pic>
      <p:pic>
        <p:nvPicPr>
          <p:cNvPr id="109572" name="Picture 11"/>
          <p:cNvPicPr>
            <a:picLocks noChangeAspect="1" noChangeArrowheads="1"/>
          </p:cNvPicPr>
          <p:nvPr/>
        </p:nvPicPr>
        <p:blipFill>
          <a:blip r:embed="rId3"/>
          <a:srcRect/>
          <a:stretch>
            <a:fillRect/>
          </a:stretch>
        </p:blipFill>
        <p:spPr bwMode="auto">
          <a:xfrm>
            <a:off x="2286000" y="4267200"/>
            <a:ext cx="4343400" cy="2351088"/>
          </a:xfrm>
          <a:prstGeom prst="rect">
            <a:avLst/>
          </a:prstGeom>
          <a:noFill/>
          <a:ln w="9525">
            <a:noFill/>
            <a:miter lim="800000"/>
            <a:headEnd/>
            <a:tailEnd/>
          </a:ln>
        </p:spPr>
      </p:pic>
      <p:sp>
        <p:nvSpPr>
          <p:cNvPr id="109573" name="Text Box 12"/>
          <p:cNvSpPr txBox="1">
            <a:spLocks noChangeArrowheads="1"/>
          </p:cNvSpPr>
          <p:nvPr/>
        </p:nvSpPr>
        <p:spPr bwMode="auto">
          <a:xfrm>
            <a:off x="2590800" y="1157288"/>
            <a:ext cx="3403600" cy="366712"/>
          </a:xfrm>
          <a:prstGeom prst="rect">
            <a:avLst/>
          </a:prstGeom>
          <a:noFill/>
          <a:ln w="9525">
            <a:noFill/>
            <a:miter lim="800000"/>
            <a:headEnd/>
            <a:tailEnd/>
          </a:ln>
        </p:spPr>
        <p:txBody>
          <a:bodyPr wrap="none">
            <a:spAutoFit/>
          </a:bodyPr>
          <a:lstStyle/>
          <a:p>
            <a:pPr eaLnBrk="0" hangingPunct="0"/>
            <a:r>
              <a:rPr lang="en-US" sz="1800"/>
              <a:t>[Kosaka, </a:t>
            </a:r>
            <a:r>
              <a:rPr lang="en-US" sz="1800" i="1"/>
              <a:t>PRB</a:t>
            </a:r>
            <a:r>
              <a:rPr lang="en-US" sz="1800"/>
              <a:t> </a:t>
            </a:r>
            <a:r>
              <a:rPr lang="en-US" sz="1800" b="1">
                <a:solidFill>
                  <a:srgbClr val="000000"/>
                </a:solidFill>
              </a:rPr>
              <a:t>58</a:t>
            </a:r>
            <a:r>
              <a:rPr lang="en-US" sz="1800">
                <a:solidFill>
                  <a:srgbClr val="000000"/>
                </a:solidFill>
              </a:rPr>
              <a:t>, R10096 (1998).]</a:t>
            </a:r>
          </a:p>
        </p:txBody>
      </p:sp>
      <p:sp>
        <p:nvSpPr>
          <p:cNvPr id="109574" name="Text Box 13"/>
          <p:cNvSpPr txBox="1">
            <a:spLocks noChangeArrowheads="1"/>
          </p:cNvSpPr>
          <p:nvPr/>
        </p:nvSpPr>
        <p:spPr bwMode="auto">
          <a:xfrm>
            <a:off x="1905000" y="609600"/>
            <a:ext cx="5427663" cy="457200"/>
          </a:xfrm>
          <a:prstGeom prst="rect">
            <a:avLst/>
          </a:prstGeom>
          <a:noFill/>
          <a:ln w="9525">
            <a:noFill/>
            <a:miter lim="800000"/>
            <a:headEnd/>
            <a:tailEnd/>
          </a:ln>
        </p:spPr>
        <p:txBody>
          <a:bodyPr wrap="none">
            <a:spAutoFit/>
          </a:bodyPr>
          <a:lstStyle/>
          <a:p>
            <a:pPr eaLnBrk="0" hangingPunct="0"/>
            <a:r>
              <a:rPr lang="en-US"/>
              <a:t>from </a:t>
            </a:r>
            <a:r>
              <a:rPr lang="en-US">
                <a:solidFill>
                  <a:schemeClr val="accent2"/>
                </a:solidFill>
              </a:rPr>
              <a:t>divergent dispersion</a:t>
            </a:r>
            <a:r>
              <a:rPr lang="en-US"/>
              <a:t> (band curvature)</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304800"/>
            <a:ext cx="7772400" cy="1143000"/>
          </a:xfrm>
        </p:spPr>
        <p:txBody>
          <a:bodyPr/>
          <a:lstStyle/>
          <a:p>
            <a:r>
              <a:rPr lang="en-US" smtClean="0">
                <a:solidFill>
                  <a:srgbClr val="FF0000"/>
                </a:solidFill>
                <a:ea typeface="ＭＳ Ｐゴシック" charset="-128"/>
              </a:rPr>
              <a:t>Photonic Crystals</a:t>
            </a:r>
            <a:br>
              <a:rPr lang="en-US" smtClean="0">
                <a:solidFill>
                  <a:srgbClr val="FF0000"/>
                </a:solidFill>
                <a:ea typeface="ＭＳ Ｐゴシック" charset="-128"/>
              </a:rPr>
            </a:br>
            <a:r>
              <a:rPr lang="en-US" smtClean="0">
                <a:solidFill>
                  <a:srgbClr val="FF0000"/>
                </a:solidFill>
                <a:ea typeface="ＭＳ Ｐゴシック" charset="-128"/>
              </a:rPr>
              <a:t>&amp; Metamaterials</a:t>
            </a:r>
          </a:p>
        </p:txBody>
      </p:sp>
      <p:pic>
        <p:nvPicPr>
          <p:cNvPr id="110595" name="Picture 4"/>
          <p:cNvPicPr>
            <a:picLocks noChangeAspect="1" noChangeArrowheads="1"/>
          </p:cNvPicPr>
          <p:nvPr/>
        </p:nvPicPr>
        <p:blipFill>
          <a:blip r:embed="rId2"/>
          <a:srcRect/>
          <a:stretch>
            <a:fillRect/>
          </a:stretch>
        </p:blipFill>
        <p:spPr bwMode="auto">
          <a:xfrm>
            <a:off x="6858000" y="228600"/>
            <a:ext cx="1905000" cy="1930400"/>
          </a:xfrm>
          <a:prstGeom prst="rect">
            <a:avLst/>
          </a:prstGeom>
          <a:noFill/>
          <a:ln w="9525">
            <a:noFill/>
            <a:miter lim="800000"/>
            <a:headEnd/>
            <a:tailEnd/>
          </a:ln>
        </p:spPr>
      </p:pic>
      <p:pic>
        <p:nvPicPr>
          <p:cNvPr id="110596" name="Picture 5"/>
          <p:cNvPicPr>
            <a:picLocks noChangeAspect="1" noChangeArrowheads="1"/>
          </p:cNvPicPr>
          <p:nvPr/>
        </p:nvPicPr>
        <p:blipFill>
          <a:blip r:embed="rId3"/>
          <a:srcRect/>
          <a:stretch>
            <a:fillRect/>
          </a:stretch>
        </p:blipFill>
        <p:spPr bwMode="auto">
          <a:xfrm>
            <a:off x="698500" y="2514600"/>
            <a:ext cx="3949700" cy="3587750"/>
          </a:xfrm>
          <a:prstGeom prst="rect">
            <a:avLst/>
          </a:prstGeom>
          <a:noFill/>
          <a:ln w="9525">
            <a:noFill/>
            <a:miter lim="800000"/>
            <a:headEnd/>
            <a:tailEnd/>
          </a:ln>
        </p:spPr>
      </p:pic>
      <p:sp>
        <p:nvSpPr>
          <p:cNvPr id="110597" name="Text Box 6"/>
          <p:cNvSpPr txBox="1">
            <a:spLocks noChangeArrowheads="1"/>
          </p:cNvSpPr>
          <p:nvPr/>
        </p:nvSpPr>
        <p:spPr bwMode="auto">
          <a:xfrm>
            <a:off x="7005638" y="2133600"/>
            <a:ext cx="1300162" cy="457200"/>
          </a:xfrm>
          <a:prstGeom prst="rect">
            <a:avLst/>
          </a:prstGeom>
          <a:noFill/>
          <a:ln w="9525">
            <a:noFill/>
            <a:miter lim="800000"/>
            <a:headEnd/>
            <a:tailEnd/>
          </a:ln>
        </p:spPr>
        <p:txBody>
          <a:bodyPr wrap="none">
            <a:spAutoFit/>
          </a:bodyPr>
          <a:lstStyle/>
          <a:p>
            <a:pPr eaLnBrk="0" hangingPunct="0"/>
            <a:r>
              <a:rPr lang="en-US"/>
              <a:t>(cartoon)</a:t>
            </a:r>
          </a:p>
        </p:txBody>
      </p:sp>
      <p:sp>
        <p:nvSpPr>
          <p:cNvPr id="110598" name="Text Box 7"/>
          <p:cNvSpPr txBox="1">
            <a:spLocks noChangeArrowheads="1"/>
          </p:cNvSpPr>
          <p:nvPr/>
        </p:nvSpPr>
        <p:spPr bwMode="auto">
          <a:xfrm rot="-5400000">
            <a:off x="-1110455" y="3904456"/>
            <a:ext cx="3040062" cy="460375"/>
          </a:xfrm>
          <a:prstGeom prst="rect">
            <a:avLst/>
          </a:prstGeom>
          <a:noFill/>
          <a:ln w="9525">
            <a:noFill/>
            <a:miter lim="800000"/>
            <a:headEnd/>
            <a:tailEnd/>
          </a:ln>
        </p:spPr>
        <p:txBody>
          <a:bodyPr wrap="none">
            <a:spAutoFit/>
          </a:bodyPr>
          <a:lstStyle/>
          <a:p>
            <a:pPr eaLnBrk="0" hangingPunct="0"/>
            <a:r>
              <a:rPr lang="en-US">
                <a:solidFill>
                  <a:srgbClr val="808080"/>
                </a:solidFill>
              </a:rPr>
              <a:t>conserved frequency ω</a:t>
            </a:r>
          </a:p>
        </p:txBody>
      </p:sp>
      <p:sp>
        <p:nvSpPr>
          <p:cNvPr id="110599" name="Text Box 8"/>
          <p:cNvSpPr txBox="1">
            <a:spLocks noChangeArrowheads="1"/>
          </p:cNvSpPr>
          <p:nvPr/>
        </p:nvSpPr>
        <p:spPr bwMode="auto">
          <a:xfrm>
            <a:off x="1155700" y="6096000"/>
            <a:ext cx="3159125" cy="461963"/>
          </a:xfrm>
          <a:prstGeom prst="rect">
            <a:avLst/>
          </a:prstGeom>
          <a:noFill/>
          <a:ln w="9525">
            <a:noFill/>
            <a:miter lim="800000"/>
            <a:headEnd/>
            <a:tailEnd/>
          </a:ln>
        </p:spPr>
        <p:txBody>
          <a:bodyPr wrap="none">
            <a:spAutoFit/>
          </a:bodyPr>
          <a:lstStyle/>
          <a:p>
            <a:pPr eaLnBrk="0" hangingPunct="0"/>
            <a:r>
              <a:rPr lang="en-US">
                <a:solidFill>
                  <a:srgbClr val="808080"/>
                </a:solidFill>
              </a:rPr>
              <a:t>conserved wavevector </a:t>
            </a:r>
            <a:r>
              <a:rPr lang="en-US" i="1">
                <a:solidFill>
                  <a:srgbClr val="808080"/>
                </a:solidFill>
              </a:rPr>
              <a:t>k</a:t>
            </a:r>
            <a:endParaRPr lang="en-US">
              <a:solidFill>
                <a:srgbClr val="808080"/>
              </a:solidFill>
            </a:endParaRPr>
          </a:p>
        </p:txBody>
      </p:sp>
      <p:sp>
        <p:nvSpPr>
          <p:cNvPr id="61449" name="Rectangle 9"/>
          <p:cNvSpPr>
            <a:spLocks noChangeArrowheads="1"/>
          </p:cNvSpPr>
          <p:nvPr/>
        </p:nvSpPr>
        <p:spPr bwMode="auto">
          <a:xfrm>
            <a:off x="1027113" y="3265488"/>
            <a:ext cx="3481387" cy="492125"/>
          </a:xfrm>
          <a:prstGeom prst="rect">
            <a:avLst/>
          </a:prstGeom>
          <a:solidFill>
            <a:srgbClr val="FFFF99"/>
          </a:solidFill>
          <a:ln w="9525">
            <a:solidFill>
              <a:schemeClr val="bg2"/>
            </a:solidFill>
            <a:miter lim="800000"/>
            <a:headEnd/>
            <a:tailEnd/>
          </a:ln>
        </p:spPr>
        <p:txBody>
          <a:bodyPr wrap="none" anchor="ctr"/>
          <a:lstStyle/>
          <a:p>
            <a:pPr algn="ctr" eaLnBrk="0" hangingPunct="0"/>
            <a:r>
              <a:rPr lang="en-US">
                <a:solidFill>
                  <a:schemeClr val="bg2"/>
                </a:solidFill>
              </a:rPr>
              <a:t>photonic band gap</a:t>
            </a:r>
          </a:p>
        </p:txBody>
      </p:sp>
      <p:sp>
        <p:nvSpPr>
          <p:cNvPr id="110601" name="Text Box 10"/>
          <p:cNvSpPr txBox="1">
            <a:spLocks noChangeArrowheads="1"/>
          </p:cNvSpPr>
          <p:nvPr/>
        </p:nvSpPr>
        <p:spPr bwMode="auto">
          <a:xfrm>
            <a:off x="904875" y="2133600"/>
            <a:ext cx="3725863" cy="400050"/>
          </a:xfrm>
          <a:prstGeom prst="rect">
            <a:avLst/>
          </a:prstGeom>
          <a:noFill/>
          <a:ln w="9525">
            <a:noFill/>
            <a:miter lim="800000"/>
            <a:headEnd/>
            <a:tailEnd/>
          </a:ln>
        </p:spPr>
        <p:txBody>
          <a:bodyPr wrap="none">
            <a:spAutoFit/>
          </a:bodyPr>
          <a:lstStyle/>
          <a:p>
            <a:pPr algn="ctr" eaLnBrk="0" hangingPunct="0"/>
            <a:r>
              <a:rPr lang="en-US" sz="2000">
                <a:solidFill>
                  <a:srgbClr val="808080"/>
                </a:solidFill>
              </a:rPr>
              <a:t>band diagram (dispersion relation)</a:t>
            </a:r>
          </a:p>
        </p:txBody>
      </p:sp>
      <p:grpSp>
        <p:nvGrpSpPr>
          <p:cNvPr id="2" name="Group 21"/>
          <p:cNvGrpSpPr>
            <a:grpSpLocks/>
          </p:cNvGrpSpPr>
          <p:nvPr/>
        </p:nvGrpSpPr>
        <p:grpSpPr bwMode="auto">
          <a:xfrm>
            <a:off x="1371600" y="4495800"/>
            <a:ext cx="2984500" cy="822325"/>
            <a:chOff x="1200" y="2832"/>
            <a:chExt cx="1880" cy="518"/>
          </a:xfrm>
        </p:grpSpPr>
        <p:sp>
          <p:nvSpPr>
            <p:cNvPr id="110605" name="Rectangle 22"/>
            <p:cNvSpPr>
              <a:spLocks noChangeArrowheads="1"/>
            </p:cNvSpPr>
            <p:nvPr/>
          </p:nvSpPr>
          <p:spPr bwMode="auto">
            <a:xfrm>
              <a:off x="1204" y="2889"/>
              <a:ext cx="1258" cy="179"/>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10606" name="Rectangle 23"/>
            <p:cNvSpPr>
              <a:spLocks noChangeArrowheads="1"/>
            </p:cNvSpPr>
            <p:nvPr/>
          </p:nvSpPr>
          <p:spPr bwMode="auto">
            <a:xfrm>
              <a:off x="2019" y="3145"/>
              <a:ext cx="264" cy="171"/>
            </a:xfrm>
            <a:prstGeom prst="rect">
              <a:avLst/>
            </a:prstGeom>
            <a:solidFill>
              <a:schemeClr val="bg1"/>
            </a:solidFill>
            <a:ln w="9525">
              <a:noFill/>
              <a:miter lim="800000"/>
              <a:headEnd/>
              <a:tailEnd/>
            </a:ln>
          </p:spPr>
          <p:txBody>
            <a:bodyPr wrap="none" anchor="ctr"/>
            <a:lstStyle/>
            <a:p>
              <a:pPr algn="ctr" eaLnBrk="0" hangingPunct="0"/>
              <a:endParaRPr lang="cs-CZ"/>
            </a:p>
          </p:txBody>
        </p:sp>
        <p:sp>
          <p:nvSpPr>
            <p:cNvPr id="110607" name="Text Box 24"/>
            <p:cNvSpPr txBox="1">
              <a:spLocks noChangeArrowheads="1"/>
            </p:cNvSpPr>
            <p:nvPr/>
          </p:nvSpPr>
          <p:spPr bwMode="auto">
            <a:xfrm>
              <a:off x="1200" y="2832"/>
              <a:ext cx="1880" cy="518"/>
            </a:xfrm>
            <a:prstGeom prst="rect">
              <a:avLst/>
            </a:prstGeom>
            <a:noFill/>
            <a:ln w="9525">
              <a:noFill/>
              <a:miter lim="800000"/>
              <a:headEnd/>
              <a:tailEnd/>
            </a:ln>
          </p:spPr>
          <p:txBody>
            <a:bodyPr wrap="none">
              <a:spAutoFit/>
            </a:bodyPr>
            <a:lstStyle/>
            <a:p>
              <a:pPr eaLnBrk="0" hangingPunct="0"/>
              <a:r>
                <a:rPr lang="en-US">
                  <a:solidFill>
                    <a:schemeClr val="accent2"/>
                  </a:solidFill>
                </a:rPr>
                <a:t>synthetic medium</a:t>
              </a:r>
              <a:endParaRPr lang="en-US"/>
            </a:p>
            <a:p>
              <a:pPr eaLnBrk="0" hangingPunct="0"/>
              <a:r>
                <a:rPr lang="en-US"/>
                <a:t>	for propagation</a:t>
              </a:r>
            </a:p>
          </p:txBody>
        </p:sp>
      </p:grpSp>
      <p:sp>
        <p:nvSpPr>
          <p:cNvPr id="110603" name="Line 25"/>
          <p:cNvSpPr>
            <a:spLocks noChangeShapeType="1"/>
          </p:cNvSpPr>
          <p:nvPr/>
        </p:nvSpPr>
        <p:spPr bwMode="auto">
          <a:xfrm flipV="1">
            <a:off x="2667000" y="3733800"/>
            <a:ext cx="2362200" cy="1828800"/>
          </a:xfrm>
          <a:prstGeom prst="line">
            <a:avLst/>
          </a:prstGeom>
          <a:noFill/>
          <a:ln w="28575">
            <a:solidFill>
              <a:srgbClr val="FF0000"/>
            </a:solidFill>
            <a:round/>
            <a:headEnd type="triangle" w="med" len="med"/>
            <a:tailEnd/>
          </a:ln>
        </p:spPr>
        <p:txBody>
          <a:bodyPr wrap="none" anchor="ctr"/>
          <a:lstStyle/>
          <a:p>
            <a:endParaRPr lang="cs-CZ"/>
          </a:p>
        </p:txBody>
      </p:sp>
      <p:sp>
        <p:nvSpPr>
          <p:cNvPr id="110604" name="Text Box 28"/>
          <p:cNvSpPr txBox="1">
            <a:spLocks noChangeArrowheads="1"/>
          </p:cNvSpPr>
          <p:nvPr/>
        </p:nvSpPr>
        <p:spPr bwMode="auto">
          <a:xfrm>
            <a:off x="4562475" y="3001963"/>
            <a:ext cx="4530725" cy="2062162"/>
          </a:xfrm>
          <a:prstGeom prst="rect">
            <a:avLst/>
          </a:prstGeom>
          <a:noFill/>
          <a:ln w="9525">
            <a:noFill/>
            <a:miter lim="800000"/>
            <a:headEnd/>
            <a:tailEnd/>
          </a:ln>
        </p:spPr>
        <p:txBody>
          <a:bodyPr wrap="none">
            <a:spAutoFit/>
          </a:bodyPr>
          <a:lstStyle/>
          <a:p>
            <a:pPr algn="ctr"/>
            <a:r>
              <a:rPr lang="en-US">
                <a:solidFill>
                  <a:srgbClr val="FF0000"/>
                </a:solidFill>
              </a:rPr>
              <a:t>at small </a:t>
            </a:r>
            <a:r>
              <a:rPr lang="en-US">
                <a:solidFill>
                  <a:srgbClr val="FF0000"/>
                </a:solidFill>
                <a:latin typeface="Symbol" pitchFamily="18" charset="2"/>
              </a:rPr>
              <a:t>ω</a:t>
            </a:r>
            <a:endParaRPr lang="en-US"/>
          </a:p>
          <a:p>
            <a:pPr algn="ctr"/>
            <a:r>
              <a:rPr lang="en-US"/>
              <a:t>(long wavelengths</a:t>
            </a:r>
            <a:r>
              <a:rPr lang="en-US">
                <a:solidFill>
                  <a:srgbClr val="FF0000"/>
                </a:solidFill>
              </a:rPr>
              <a:t> λ &gt;&gt; </a:t>
            </a:r>
            <a:r>
              <a:rPr lang="en-US" i="1">
                <a:solidFill>
                  <a:srgbClr val="FF0000"/>
                </a:solidFill>
              </a:rPr>
              <a:t>a</a:t>
            </a:r>
            <a:r>
              <a:rPr lang="en-US"/>
              <a:t>)</a:t>
            </a:r>
          </a:p>
          <a:p>
            <a:pPr algn="ctr"/>
            <a:r>
              <a:rPr lang="en-US"/>
              <a:t>ω(</a:t>
            </a:r>
            <a:r>
              <a:rPr lang="en-US" i="1"/>
              <a:t>k</a:t>
            </a:r>
            <a:r>
              <a:rPr lang="en-US"/>
              <a:t>) ~ straight line</a:t>
            </a:r>
          </a:p>
          <a:p>
            <a:pPr algn="ctr"/>
            <a:r>
              <a:rPr lang="en-US"/>
              <a:t>~ </a:t>
            </a:r>
            <a:r>
              <a:rPr lang="en-US" i="1"/>
              <a:t>effectively</a:t>
            </a:r>
            <a:r>
              <a:rPr lang="en-US"/>
              <a:t> </a:t>
            </a:r>
            <a:r>
              <a:rPr lang="en-US" i="1"/>
              <a:t>homogeneous</a:t>
            </a:r>
            <a:r>
              <a:rPr lang="en-US"/>
              <a:t> material</a:t>
            </a:r>
          </a:p>
          <a:p>
            <a:pPr algn="ctr"/>
            <a:r>
              <a:rPr lang="en-US" sz="3200"/>
              <a:t>= </a:t>
            </a:r>
            <a:r>
              <a:rPr lang="en-US" sz="3200" b="1">
                <a:solidFill>
                  <a:srgbClr val="FF0000"/>
                </a:solidFill>
              </a:rPr>
              <a:t>metamaterials</a:t>
            </a:r>
            <a:endParaRPr 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9"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Microwave negative refraction</a:t>
            </a:r>
          </a:p>
        </p:txBody>
      </p:sp>
      <p:sp>
        <p:nvSpPr>
          <p:cNvPr id="111619" name="Text Box 3"/>
          <p:cNvSpPr txBox="1">
            <a:spLocks noChangeArrowheads="1"/>
          </p:cNvSpPr>
          <p:nvPr/>
        </p:nvSpPr>
        <p:spPr bwMode="auto">
          <a:xfrm>
            <a:off x="31750" y="838200"/>
            <a:ext cx="9188450" cy="457200"/>
          </a:xfrm>
          <a:prstGeom prst="rect">
            <a:avLst/>
          </a:prstGeom>
          <a:noFill/>
          <a:ln w="9525">
            <a:noFill/>
            <a:miter lim="800000"/>
            <a:headEnd/>
            <a:tailEnd/>
          </a:ln>
        </p:spPr>
        <p:txBody>
          <a:bodyPr wrap="none">
            <a:spAutoFit/>
          </a:bodyPr>
          <a:lstStyle/>
          <a:p>
            <a:pPr algn="ctr" eaLnBrk="0" hangingPunct="0"/>
            <a:r>
              <a:rPr lang="en-US"/>
              <a:t>[ D. R. Smith, J. B. Pendry, M. C. K. Wiltshire, </a:t>
            </a:r>
            <a:r>
              <a:rPr lang="en-US" i="1"/>
              <a:t>Science</a:t>
            </a:r>
            <a:r>
              <a:rPr lang="en-US"/>
              <a:t> </a:t>
            </a:r>
            <a:r>
              <a:rPr lang="en-US" b="1"/>
              <a:t>305</a:t>
            </a:r>
            <a:r>
              <a:rPr lang="en-US"/>
              <a:t>, 788 (2004) ]</a:t>
            </a:r>
          </a:p>
        </p:txBody>
      </p:sp>
      <p:pic>
        <p:nvPicPr>
          <p:cNvPr id="111620" name="Picture 4"/>
          <p:cNvPicPr>
            <a:picLocks noChangeAspect="1" noChangeArrowheads="1"/>
          </p:cNvPicPr>
          <p:nvPr/>
        </p:nvPicPr>
        <p:blipFill>
          <a:blip r:embed="rId2"/>
          <a:srcRect/>
          <a:stretch>
            <a:fillRect/>
          </a:stretch>
        </p:blipFill>
        <p:spPr bwMode="auto">
          <a:xfrm>
            <a:off x="609600" y="1676400"/>
            <a:ext cx="3984625" cy="4475163"/>
          </a:xfrm>
          <a:prstGeom prst="rect">
            <a:avLst/>
          </a:prstGeom>
          <a:noFill/>
          <a:ln w="9525">
            <a:noFill/>
            <a:miter lim="800000"/>
            <a:headEnd/>
            <a:tailEnd/>
          </a:ln>
        </p:spPr>
      </p:pic>
      <p:sp>
        <p:nvSpPr>
          <p:cNvPr id="111621" name="Text Box 5"/>
          <p:cNvSpPr txBox="1">
            <a:spLocks noChangeArrowheads="1"/>
          </p:cNvSpPr>
          <p:nvPr/>
        </p:nvSpPr>
        <p:spPr bwMode="auto">
          <a:xfrm>
            <a:off x="109538" y="6308725"/>
            <a:ext cx="5605462" cy="457200"/>
          </a:xfrm>
          <a:prstGeom prst="rect">
            <a:avLst/>
          </a:prstGeom>
          <a:noFill/>
          <a:ln w="9525">
            <a:noFill/>
            <a:miter lim="800000"/>
            <a:headEnd/>
            <a:tailEnd/>
          </a:ln>
        </p:spPr>
        <p:txBody>
          <a:bodyPr wrap="none">
            <a:spAutoFit/>
          </a:bodyPr>
          <a:lstStyle/>
          <a:p>
            <a:pPr algn="ctr" eaLnBrk="0" hangingPunct="0"/>
            <a:r>
              <a:rPr lang="en-US"/>
              <a:t>Magnetic (ring) + Electric (strip) resonances</a:t>
            </a:r>
          </a:p>
        </p:txBody>
      </p:sp>
      <p:sp>
        <p:nvSpPr>
          <p:cNvPr id="111622" name="Line 6"/>
          <p:cNvSpPr>
            <a:spLocks noChangeShapeType="1"/>
          </p:cNvSpPr>
          <p:nvPr/>
        </p:nvSpPr>
        <p:spPr bwMode="auto">
          <a:xfrm>
            <a:off x="457200" y="3352800"/>
            <a:ext cx="0" cy="1905000"/>
          </a:xfrm>
          <a:prstGeom prst="line">
            <a:avLst/>
          </a:prstGeom>
          <a:noFill/>
          <a:ln w="9525">
            <a:solidFill>
              <a:schemeClr val="tx1"/>
            </a:solidFill>
            <a:round/>
            <a:headEnd type="triangle" w="med" len="med"/>
            <a:tailEnd type="triangle" w="med" len="med"/>
          </a:ln>
        </p:spPr>
        <p:txBody>
          <a:bodyPr wrap="none" anchor="ctr"/>
          <a:lstStyle/>
          <a:p>
            <a:endParaRPr lang="cs-CZ"/>
          </a:p>
        </p:txBody>
      </p:sp>
      <p:sp>
        <p:nvSpPr>
          <p:cNvPr id="111623" name="Text Box 7"/>
          <p:cNvSpPr txBox="1">
            <a:spLocks noChangeArrowheads="1"/>
          </p:cNvSpPr>
          <p:nvPr/>
        </p:nvSpPr>
        <p:spPr bwMode="auto">
          <a:xfrm rot="-5400000">
            <a:off x="-163513" y="4014788"/>
            <a:ext cx="784225" cy="457200"/>
          </a:xfrm>
          <a:prstGeom prst="rect">
            <a:avLst/>
          </a:prstGeom>
          <a:noFill/>
          <a:ln w="9525">
            <a:noFill/>
            <a:miter lim="800000"/>
            <a:headEnd/>
            <a:tailEnd/>
          </a:ln>
        </p:spPr>
        <p:txBody>
          <a:bodyPr wrap="none">
            <a:spAutoFit/>
          </a:bodyPr>
          <a:lstStyle/>
          <a:p>
            <a:pPr algn="ctr" eaLnBrk="0" hangingPunct="0"/>
            <a:r>
              <a:rPr lang="en-US"/>
              <a:t>1 cm</a:t>
            </a:r>
          </a:p>
        </p:txBody>
      </p:sp>
      <p:pic>
        <p:nvPicPr>
          <p:cNvPr id="111624" name="Picture 8"/>
          <p:cNvPicPr>
            <a:picLocks noChangeAspect="1" noChangeArrowheads="1"/>
          </p:cNvPicPr>
          <p:nvPr/>
        </p:nvPicPr>
        <p:blipFill>
          <a:blip r:embed="rId3"/>
          <a:srcRect/>
          <a:stretch>
            <a:fillRect/>
          </a:stretch>
        </p:blipFill>
        <p:spPr bwMode="auto">
          <a:xfrm>
            <a:off x="5410200" y="1371600"/>
            <a:ext cx="3352800" cy="2668588"/>
          </a:xfrm>
          <a:prstGeom prst="rect">
            <a:avLst/>
          </a:prstGeom>
          <a:noFill/>
          <a:ln w="9525">
            <a:noFill/>
            <a:miter lim="800000"/>
            <a:headEnd/>
            <a:tailEnd/>
          </a:ln>
        </p:spPr>
      </p:pic>
      <p:pic>
        <p:nvPicPr>
          <p:cNvPr id="111625" name="Picture 9"/>
          <p:cNvPicPr>
            <a:picLocks noChangeAspect="1" noChangeArrowheads="1"/>
          </p:cNvPicPr>
          <p:nvPr/>
        </p:nvPicPr>
        <p:blipFill>
          <a:blip r:embed="rId4"/>
          <a:srcRect/>
          <a:stretch>
            <a:fillRect/>
          </a:stretch>
        </p:blipFill>
        <p:spPr bwMode="auto">
          <a:xfrm>
            <a:off x="5486400" y="4191000"/>
            <a:ext cx="3200400" cy="2276475"/>
          </a:xfrm>
          <a:prstGeom prst="rect">
            <a:avLst/>
          </a:prstGeom>
          <a:noFill/>
          <a:ln w="9525">
            <a:noFill/>
            <a:miter lim="800000"/>
            <a:headEnd/>
            <a:tailEnd/>
          </a:ln>
        </p:spPr>
      </p:pic>
      <p:sp>
        <p:nvSpPr>
          <p:cNvPr id="111626" name="Text Box 10"/>
          <p:cNvSpPr txBox="1">
            <a:spLocks noChangeArrowheads="1"/>
          </p:cNvSpPr>
          <p:nvPr/>
        </p:nvSpPr>
        <p:spPr bwMode="auto">
          <a:xfrm rot="-5400000">
            <a:off x="4240212" y="4926013"/>
            <a:ext cx="17240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superlensing</a:t>
            </a:r>
          </a:p>
        </p:txBody>
      </p:sp>
      <p:sp>
        <p:nvSpPr>
          <p:cNvPr id="111627" name="Text Box 11"/>
          <p:cNvSpPr txBox="1">
            <a:spLocks noChangeArrowheads="1"/>
          </p:cNvSpPr>
          <p:nvPr/>
        </p:nvSpPr>
        <p:spPr bwMode="auto">
          <a:xfrm rot="-5400000">
            <a:off x="3863975" y="2449513"/>
            <a:ext cx="2473325"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negative refraction</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685800" y="76200"/>
            <a:ext cx="7772400" cy="1143000"/>
          </a:xfrm>
        </p:spPr>
        <p:txBody>
          <a:bodyPr/>
          <a:lstStyle/>
          <a:p>
            <a:r>
              <a:rPr lang="en-US" smtClean="0">
                <a:ea typeface="ＭＳ Ｐゴシック" charset="-128"/>
              </a:rPr>
              <a:t>Negative Indices &amp; Refraction</a:t>
            </a:r>
          </a:p>
        </p:txBody>
      </p:sp>
      <p:pic>
        <p:nvPicPr>
          <p:cNvPr id="112643" name="Picture 3" descr="&#10;nglens.PNG                                                     00018BD7AJAX                           B0407C05:"/>
          <p:cNvPicPr>
            <a:picLocks noChangeAspect="1" noChangeArrowheads="1"/>
          </p:cNvPicPr>
          <p:nvPr/>
        </p:nvPicPr>
        <p:blipFill>
          <a:blip r:embed="rId2"/>
          <a:srcRect/>
          <a:stretch>
            <a:fillRect/>
          </a:stretch>
        </p:blipFill>
        <p:spPr bwMode="auto">
          <a:xfrm>
            <a:off x="1219200" y="1371600"/>
            <a:ext cx="6096000" cy="4765675"/>
          </a:xfrm>
          <a:prstGeom prst="rect">
            <a:avLst/>
          </a:prstGeom>
          <a:noFill/>
          <a:ln w="9525">
            <a:noFill/>
            <a:miter lim="800000"/>
            <a:headEnd/>
            <a:tailEnd/>
          </a:ln>
        </p:spPr>
      </p:pic>
      <p:sp>
        <p:nvSpPr>
          <p:cNvPr id="112644" name="Text Box 4"/>
          <p:cNvSpPr txBox="1">
            <a:spLocks noChangeArrowheads="1"/>
          </p:cNvSpPr>
          <p:nvPr/>
        </p:nvSpPr>
        <p:spPr bwMode="auto">
          <a:xfrm>
            <a:off x="596900" y="1524000"/>
            <a:ext cx="2257425" cy="854075"/>
          </a:xfrm>
          <a:prstGeom prst="rect">
            <a:avLst/>
          </a:prstGeom>
          <a:noFill/>
          <a:ln w="9525">
            <a:noFill/>
            <a:miter lim="800000"/>
            <a:headEnd/>
            <a:tailEnd/>
          </a:ln>
        </p:spPr>
        <p:txBody>
          <a:bodyPr wrap="none">
            <a:spAutoFit/>
          </a:bodyPr>
          <a:lstStyle/>
          <a:p>
            <a:pPr algn="ctr" eaLnBrk="0" hangingPunct="0"/>
            <a:r>
              <a:rPr lang="en-US"/>
              <a:t>[ Veselago, 1968</a:t>
            </a:r>
          </a:p>
          <a:p>
            <a:pPr algn="ctr" eaLnBrk="0" hangingPunct="0"/>
            <a:r>
              <a:rPr lang="en-US"/>
              <a:t>negative </a:t>
            </a:r>
            <a:r>
              <a:rPr lang="en-US">
                <a:latin typeface="Symbol" pitchFamily="18" charset="2"/>
              </a:rPr>
              <a:t>ε</a:t>
            </a:r>
            <a:r>
              <a:rPr lang="en-US"/>
              <a:t>, </a:t>
            </a:r>
            <a:r>
              <a:rPr lang="en-US">
                <a:latin typeface="Symbol" pitchFamily="18" charset="2"/>
              </a:rPr>
              <a:t>μ</a:t>
            </a:r>
            <a:r>
              <a:rPr lang="en-US"/>
              <a:t> ]</a:t>
            </a:r>
          </a:p>
        </p:txBody>
      </p:sp>
      <p:sp>
        <p:nvSpPr>
          <p:cNvPr id="62469" name="Text Box 5"/>
          <p:cNvSpPr txBox="1">
            <a:spLocks noChangeArrowheads="1"/>
          </p:cNvSpPr>
          <p:nvPr/>
        </p:nvSpPr>
        <p:spPr bwMode="auto">
          <a:xfrm>
            <a:off x="4876800" y="1752600"/>
            <a:ext cx="4202113" cy="884238"/>
          </a:xfrm>
          <a:prstGeom prst="rect">
            <a:avLst/>
          </a:prstGeom>
          <a:noFill/>
          <a:ln w="9525">
            <a:noFill/>
            <a:miter lim="800000"/>
            <a:headEnd/>
            <a:tailEnd/>
          </a:ln>
        </p:spPr>
        <p:txBody>
          <a:bodyPr>
            <a:spAutoFit/>
          </a:bodyPr>
          <a:lstStyle/>
          <a:p>
            <a:pPr algn="ctr" eaLnBrk="0" hangingPunct="0"/>
            <a:r>
              <a:rPr lang="en-US">
                <a:solidFill>
                  <a:schemeClr val="accent2"/>
                </a:solidFill>
              </a:rPr>
              <a:t>opposite</a:t>
            </a:r>
            <a:r>
              <a:rPr lang="en-US"/>
              <a:t> of ordinary lens:</a:t>
            </a:r>
          </a:p>
          <a:p>
            <a:pPr algn="ctr" eaLnBrk="0" hangingPunct="0"/>
            <a:r>
              <a:rPr lang="en-US" sz="2800"/>
              <a:t>only </a:t>
            </a:r>
            <a:r>
              <a:rPr lang="en-US" sz="2800">
                <a:solidFill>
                  <a:schemeClr val="accent2"/>
                </a:solidFill>
              </a:rPr>
              <a:t>images close objects</a:t>
            </a:r>
            <a:endParaRPr lang="en-US"/>
          </a:p>
        </p:txBody>
      </p:sp>
      <p:sp>
        <p:nvSpPr>
          <p:cNvPr id="62470" name="Text Box 6"/>
          <p:cNvSpPr txBox="1">
            <a:spLocks noChangeArrowheads="1"/>
          </p:cNvSpPr>
          <p:nvPr/>
        </p:nvSpPr>
        <p:spPr bwMode="auto">
          <a:xfrm>
            <a:off x="457200" y="4953000"/>
            <a:ext cx="2473325" cy="946150"/>
          </a:xfrm>
          <a:prstGeom prst="rect">
            <a:avLst/>
          </a:prstGeom>
          <a:noFill/>
          <a:ln w="9525">
            <a:noFill/>
            <a:miter lim="800000"/>
            <a:headEnd/>
            <a:tailEnd/>
          </a:ln>
        </p:spPr>
        <p:txBody>
          <a:bodyPr wrap="none">
            <a:spAutoFit/>
          </a:bodyPr>
          <a:lstStyle/>
          <a:p>
            <a:pPr algn="ctr" eaLnBrk="0" hangingPunct="0"/>
            <a:r>
              <a:rPr lang="en-US" sz="2800"/>
              <a:t>does </a:t>
            </a:r>
            <a:r>
              <a:rPr lang="en-US" sz="2800">
                <a:solidFill>
                  <a:srgbClr val="FF0000"/>
                </a:solidFill>
              </a:rPr>
              <a:t>not</a:t>
            </a:r>
            <a:r>
              <a:rPr lang="en-US" sz="2800"/>
              <a:t> require</a:t>
            </a:r>
          </a:p>
          <a:p>
            <a:pPr algn="ctr" eaLnBrk="0" hangingPunct="0"/>
            <a:r>
              <a:rPr lang="en-US" sz="2800">
                <a:solidFill>
                  <a:srgbClr val="FF0000"/>
                </a:solidFill>
              </a:rPr>
              <a:t>curved</a:t>
            </a:r>
            <a:r>
              <a:rPr lang="en-US" sz="2800"/>
              <a:t> lens</a:t>
            </a:r>
          </a:p>
        </p:txBody>
      </p:sp>
      <p:sp>
        <p:nvSpPr>
          <p:cNvPr id="62471" name="Text Box 7"/>
          <p:cNvSpPr txBox="1">
            <a:spLocks noChangeArrowheads="1"/>
          </p:cNvSpPr>
          <p:nvPr/>
        </p:nvSpPr>
        <p:spPr bwMode="auto">
          <a:xfrm>
            <a:off x="5343525" y="5211763"/>
            <a:ext cx="3038475" cy="946150"/>
          </a:xfrm>
          <a:prstGeom prst="rect">
            <a:avLst/>
          </a:prstGeom>
          <a:noFill/>
          <a:ln w="9525">
            <a:noFill/>
            <a:miter lim="800000"/>
            <a:headEnd/>
            <a:tailEnd/>
          </a:ln>
        </p:spPr>
        <p:txBody>
          <a:bodyPr wrap="none">
            <a:spAutoFit/>
          </a:bodyPr>
          <a:lstStyle/>
          <a:p>
            <a:pPr algn="ctr" eaLnBrk="0" hangingPunct="0"/>
            <a:r>
              <a:rPr lang="en-US" sz="2800"/>
              <a:t>can </a:t>
            </a:r>
            <a:r>
              <a:rPr lang="en-US" sz="2800">
                <a:solidFill>
                  <a:srgbClr val="FF0000"/>
                </a:solidFill>
              </a:rPr>
              <a:t>exceed</a:t>
            </a:r>
            <a:r>
              <a:rPr lang="en-US" sz="2800"/>
              <a:t> classical</a:t>
            </a:r>
          </a:p>
          <a:p>
            <a:pPr algn="ctr" eaLnBrk="0" hangingPunct="0"/>
            <a:r>
              <a:rPr lang="en-US" sz="2800">
                <a:solidFill>
                  <a:srgbClr val="FF0000"/>
                </a:solidFill>
              </a:rPr>
              <a:t>diffraction limit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utoUpdateAnimBg="0"/>
      <p:bldP spid="62470" grpId="0" autoUpdateAnimBg="0"/>
      <p:bldP spid="6247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76200"/>
            <a:ext cx="8839200" cy="1219200"/>
          </a:xfrm>
        </p:spPr>
        <p:txBody>
          <a:bodyPr/>
          <a:lstStyle/>
          <a:p>
            <a:r>
              <a:rPr lang="en-US" smtClean="0">
                <a:ea typeface="ＭＳ Ｐゴシック" charset="-128"/>
              </a:rPr>
              <a:t>An even bigger mess?</a:t>
            </a:r>
            <a:br>
              <a:rPr lang="en-US" smtClean="0">
                <a:ea typeface="ＭＳ Ｐゴシック" charset="-128"/>
              </a:rPr>
            </a:br>
            <a:r>
              <a:rPr lang="en-US" smtClean="0">
                <a:ea typeface="ＭＳ Ｐゴシック" charset="-128"/>
              </a:rPr>
              <a:t>zillons of scatterers</a:t>
            </a:r>
          </a:p>
        </p:txBody>
      </p:sp>
      <p:grpSp>
        <p:nvGrpSpPr>
          <p:cNvPr id="46083" name="Group 3"/>
          <p:cNvGrpSpPr>
            <a:grpSpLocks/>
          </p:cNvGrpSpPr>
          <p:nvPr/>
        </p:nvGrpSpPr>
        <p:grpSpPr bwMode="auto">
          <a:xfrm>
            <a:off x="76200" y="3048000"/>
            <a:ext cx="1295400" cy="590550"/>
            <a:chOff x="96" y="1920"/>
            <a:chExt cx="816" cy="372"/>
          </a:xfrm>
        </p:grpSpPr>
        <p:sp>
          <p:nvSpPr>
            <p:cNvPr id="47564" name="Rectangle 4"/>
            <p:cNvSpPr>
              <a:spLocks noChangeArrowheads="1"/>
            </p:cNvSpPr>
            <p:nvPr/>
          </p:nvSpPr>
          <p:spPr bwMode="auto">
            <a:xfrm>
              <a:off x="96" y="2009"/>
              <a:ext cx="576" cy="192"/>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cs-CZ"/>
            </a:p>
          </p:txBody>
        </p:sp>
        <p:sp>
          <p:nvSpPr>
            <p:cNvPr id="47565" name="AutoShape 5"/>
            <p:cNvSpPr>
              <a:spLocks noChangeArrowheads="1"/>
            </p:cNvSpPr>
            <p:nvPr/>
          </p:nvSpPr>
          <p:spPr bwMode="auto">
            <a:xfrm rot="5400000">
              <a:off x="583" y="2009"/>
              <a:ext cx="369"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7 w 21600"/>
                <a:gd name="T13" fmla="*/ 4500 h 21600"/>
                <a:gd name="T14" fmla="*/ 17093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cs-CZ"/>
            </a:p>
          </p:txBody>
        </p:sp>
        <p:sp>
          <p:nvSpPr>
            <p:cNvPr id="47566" name="Oval 6"/>
            <p:cNvSpPr>
              <a:spLocks noChangeArrowheads="1"/>
            </p:cNvSpPr>
            <p:nvPr/>
          </p:nvSpPr>
          <p:spPr bwMode="auto">
            <a:xfrm>
              <a:off x="818" y="1924"/>
              <a:ext cx="94" cy="368"/>
            </a:xfrm>
            <a:prstGeom prst="ellipse">
              <a:avLst/>
            </a:prstGeom>
            <a:solidFill>
              <a:schemeClr val="bg1"/>
            </a:solidFill>
            <a:ln w="9525">
              <a:solidFill>
                <a:schemeClr val="tx1"/>
              </a:solidFill>
              <a:round/>
              <a:headEnd/>
              <a:tailEnd/>
            </a:ln>
          </p:spPr>
          <p:txBody>
            <a:bodyPr wrap="none" anchor="ctr"/>
            <a:lstStyle/>
            <a:p>
              <a:pPr algn="ctr" eaLnBrk="0" hangingPunct="0"/>
              <a:endParaRPr lang="cs-CZ"/>
            </a:p>
          </p:txBody>
        </p:sp>
      </p:grpSp>
      <p:grpSp>
        <p:nvGrpSpPr>
          <p:cNvPr id="46084" name="Group 7"/>
          <p:cNvGrpSpPr>
            <a:grpSpLocks/>
          </p:cNvGrpSpPr>
          <p:nvPr/>
        </p:nvGrpSpPr>
        <p:grpSpPr bwMode="auto">
          <a:xfrm>
            <a:off x="3316288" y="1463675"/>
            <a:ext cx="5743575" cy="3836988"/>
            <a:chOff x="2089" y="922"/>
            <a:chExt cx="3618" cy="2417"/>
          </a:xfrm>
        </p:grpSpPr>
        <p:grpSp>
          <p:nvGrpSpPr>
            <p:cNvPr id="46092" name="Group 8"/>
            <p:cNvGrpSpPr>
              <a:grpSpLocks/>
            </p:cNvGrpSpPr>
            <p:nvPr/>
          </p:nvGrpSpPr>
          <p:grpSpPr bwMode="auto">
            <a:xfrm>
              <a:off x="2089" y="922"/>
              <a:ext cx="106" cy="2417"/>
              <a:chOff x="2089" y="928"/>
              <a:chExt cx="106" cy="2417"/>
            </a:xfrm>
          </p:grpSpPr>
          <p:grpSp>
            <p:nvGrpSpPr>
              <p:cNvPr id="47519" name="Group 9"/>
              <p:cNvGrpSpPr>
                <a:grpSpLocks/>
              </p:cNvGrpSpPr>
              <p:nvPr/>
            </p:nvGrpSpPr>
            <p:grpSpPr bwMode="auto">
              <a:xfrm>
                <a:off x="2089" y="984"/>
                <a:ext cx="47" cy="2309"/>
                <a:chOff x="2089" y="984"/>
                <a:chExt cx="47" cy="2309"/>
              </a:xfrm>
            </p:grpSpPr>
            <p:sp>
              <p:nvSpPr>
                <p:cNvPr id="47543" name="Oval 10"/>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4" name="Oval 11"/>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5" name="Oval 12"/>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6" name="Oval 13"/>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7" name="Oval 14"/>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8" name="Oval 15"/>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9" name="Oval 16"/>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0" name="Oval 17"/>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1" name="Oval 18"/>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2" name="Oval 19"/>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3" name="Oval 20"/>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4" name="Oval 21"/>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5" name="Oval 22"/>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6" name="Oval 23"/>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7" name="Oval 24"/>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8" name="Oval 25"/>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59" name="Oval 26"/>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60" name="Oval 27"/>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61" name="Oval 28"/>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62" name="Oval 29"/>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63" name="Oval 30"/>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520" name="Group 31"/>
              <p:cNvGrpSpPr>
                <a:grpSpLocks/>
              </p:cNvGrpSpPr>
              <p:nvPr/>
            </p:nvGrpSpPr>
            <p:grpSpPr bwMode="auto">
              <a:xfrm>
                <a:off x="2148" y="928"/>
                <a:ext cx="47" cy="2417"/>
                <a:chOff x="2148" y="928"/>
                <a:chExt cx="47" cy="2417"/>
              </a:xfrm>
            </p:grpSpPr>
            <p:sp>
              <p:nvSpPr>
                <p:cNvPr id="47521" name="Oval 32"/>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2" name="Oval 33"/>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3" name="Oval 34"/>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4" name="Oval 35"/>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5" name="Oval 36"/>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6" name="Oval 37"/>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7" name="Oval 38"/>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8" name="Oval 39"/>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29" name="Oval 40"/>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0" name="Oval 41"/>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1" name="Oval 42"/>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2" name="Oval 43"/>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3" name="Oval 44"/>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4" name="Oval 45"/>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5" name="Oval 46"/>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6" name="Oval 47"/>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7" name="Oval 48"/>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8" name="Oval 49"/>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39" name="Oval 50"/>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0" name="Oval 51"/>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1" name="Oval 52"/>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42" name="Oval 53"/>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093" name="Group 54"/>
            <p:cNvGrpSpPr>
              <a:grpSpLocks/>
            </p:cNvGrpSpPr>
            <p:nvPr/>
          </p:nvGrpSpPr>
          <p:grpSpPr bwMode="auto">
            <a:xfrm>
              <a:off x="2209" y="922"/>
              <a:ext cx="106" cy="2417"/>
              <a:chOff x="2089" y="928"/>
              <a:chExt cx="106" cy="2417"/>
            </a:xfrm>
          </p:grpSpPr>
          <p:grpSp>
            <p:nvGrpSpPr>
              <p:cNvPr id="47474" name="Group 55"/>
              <p:cNvGrpSpPr>
                <a:grpSpLocks/>
              </p:cNvGrpSpPr>
              <p:nvPr/>
            </p:nvGrpSpPr>
            <p:grpSpPr bwMode="auto">
              <a:xfrm>
                <a:off x="2089" y="984"/>
                <a:ext cx="47" cy="2309"/>
                <a:chOff x="2089" y="984"/>
                <a:chExt cx="47" cy="2309"/>
              </a:xfrm>
            </p:grpSpPr>
            <p:sp>
              <p:nvSpPr>
                <p:cNvPr id="47498" name="Oval 56"/>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9" name="Oval 57"/>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0" name="Oval 58"/>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1" name="Oval 59"/>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2" name="Oval 60"/>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3" name="Oval 61"/>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4" name="Oval 62"/>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5" name="Oval 63"/>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6" name="Oval 64"/>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7" name="Oval 65"/>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8" name="Oval 66"/>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09" name="Oval 67"/>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0" name="Oval 68"/>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1" name="Oval 69"/>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2" name="Oval 70"/>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3" name="Oval 71"/>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4" name="Oval 72"/>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5" name="Oval 73"/>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6" name="Oval 74"/>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7" name="Oval 75"/>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518" name="Oval 76"/>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475" name="Group 77"/>
              <p:cNvGrpSpPr>
                <a:grpSpLocks/>
              </p:cNvGrpSpPr>
              <p:nvPr/>
            </p:nvGrpSpPr>
            <p:grpSpPr bwMode="auto">
              <a:xfrm>
                <a:off x="2148" y="928"/>
                <a:ext cx="47" cy="2417"/>
                <a:chOff x="2148" y="928"/>
                <a:chExt cx="47" cy="2417"/>
              </a:xfrm>
            </p:grpSpPr>
            <p:sp>
              <p:nvSpPr>
                <p:cNvPr id="47476" name="Oval 78"/>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77" name="Oval 79"/>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78" name="Oval 80"/>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79" name="Oval 81"/>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0" name="Oval 82"/>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1" name="Oval 83"/>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2" name="Oval 84"/>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3" name="Oval 85"/>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4" name="Oval 86"/>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5" name="Oval 87"/>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6" name="Oval 88"/>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7" name="Oval 89"/>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8" name="Oval 90"/>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89" name="Oval 91"/>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0" name="Oval 92"/>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1" name="Oval 93"/>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2" name="Oval 94"/>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3" name="Oval 95"/>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4" name="Oval 96"/>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5" name="Oval 97"/>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6" name="Oval 98"/>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97" name="Oval 99"/>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094" name="Group 100"/>
            <p:cNvGrpSpPr>
              <a:grpSpLocks/>
            </p:cNvGrpSpPr>
            <p:nvPr/>
          </p:nvGrpSpPr>
          <p:grpSpPr bwMode="auto">
            <a:xfrm>
              <a:off x="2325" y="922"/>
              <a:ext cx="106" cy="2417"/>
              <a:chOff x="2089" y="928"/>
              <a:chExt cx="106" cy="2417"/>
            </a:xfrm>
          </p:grpSpPr>
          <p:grpSp>
            <p:nvGrpSpPr>
              <p:cNvPr id="47429" name="Group 101"/>
              <p:cNvGrpSpPr>
                <a:grpSpLocks/>
              </p:cNvGrpSpPr>
              <p:nvPr/>
            </p:nvGrpSpPr>
            <p:grpSpPr bwMode="auto">
              <a:xfrm>
                <a:off x="2089" y="984"/>
                <a:ext cx="47" cy="2309"/>
                <a:chOff x="2089" y="984"/>
                <a:chExt cx="47" cy="2309"/>
              </a:xfrm>
            </p:grpSpPr>
            <p:sp>
              <p:nvSpPr>
                <p:cNvPr id="47453" name="Oval 102"/>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4" name="Oval 103"/>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5" name="Oval 104"/>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6" name="Oval 105"/>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7" name="Oval 106"/>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8" name="Oval 107"/>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9" name="Oval 108"/>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0" name="Oval 109"/>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1" name="Oval 110"/>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2" name="Oval 111"/>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3" name="Oval 112"/>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4" name="Oval 113"/>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5" name="Oval 114"/>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6" name="Oval 115"/>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7" name="Oval 116"/>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8" name="Oval 117"/>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69" name="Oval 118"/>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70" name="Oval 119"/>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71" name="Oval 120"/>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72" name="Oval 121"/>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73" name="Oval 122"/>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430" name="Group 123"/>
              <p:cNvGrpSpPr>
                <a:grpSpLocks/>
              </p:cNvGrpSpPr>
              <p:nvPr/>
            </p:nvGrpSpPr>
            <p:grpSpPr bwMode="auto">
              <a:xfrm>
                <a:off x="2148" y="928"/>
                <a:ext cx="47" cy="2417"/>
                <a:chOff x="2148" y="928"/>
                <a:chExt cx="47" cy="2417"/>
              </a:xfrm>
            </p:grpSpPr>
            <p:sp>
              <p:nvSpPr>
                <p:cNvPr id="47431" name="Oval 124"/>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2" name="Oval 125"/>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3" name="Oval 126"/>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4" name="Oval 127"/>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5" name="Oval 128"/>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6" name="Oval 129"/>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7" name="Oval 130"/>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8" name="Oval 131"/>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39" name="Oval 132"/>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0" name="Oval 133"/>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1" name="Oval 134"/>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2" name="Oval 135"/>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3" name="Oval 136"/>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4" name="Oval 137"/>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5" name="Oval 138"/>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6" name="Oval 139"/>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7" name="Oval 140"/>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8" name="Oval 141"/>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49" name="Oval 142"/>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0" name="Oval 143"/>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1" name="Oval 144"/>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52" name="Oval 145"/>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095" name="Group 146"/>
            <p:cNvGrpSpPr>
              <a:grpSpLocks/>
            </p:cNvGrpSpPr>
            <p:nvPr/>
          </p:nvGrpSpPr>
          <p:grpSpPr bwMode="auto">
            <a:xfrm>
              <a:off x="2437" y="922"/>
              <a:ext cx="106" cy="2417"/>
              <a:chOff x="2089" y="928"/>
              <a:chExt cx="106" cy="2417"/>
            </a:xfrm>
          </p:grpSpPr>
          <p:grpSp>
            <p:nvGrpSpPr>
              <p:cNvPr id="47384" name="Group 147"/>
              <p:cNvGrpSpPr>
                <a:grpSpLocks/>
              </p:cNvGrpSpPr>
              <p:nvPr/>
            </p:nvGrpSpPr>
            <p:grpSpPr bwMode="auto">
              <a:xfrm>
                <a:off x="2089" y="984"/>
                <a:ext cx="47" cy="2309"/>
                <a:chOff x="2089" y="984"/>
                <a:chExt cx="47" cy="2309"/>
              </a:xfrm>
            </p:grpSpPr>
            <p:sp>
              <p:nvSpPr>
                <p:cNvPr id="47408" name="Oval 148"/>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9" name="Oval 149"/>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0" name="Oval 150"/>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1" name="Oval 151"/>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2" name="Oval 152"/>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3" name="Oval 153"/>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4" name="Oval 154"/>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5" name="Oval 155"/>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6" name="Oval 156"/>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7" name="Oval 157"/>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8" name="Oval 158"/>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19" name="Oval 159"/>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0" name="Oval 160"/>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1" name="Oval 161"/>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2" name="Oval 162"/>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3" name="Oval 163"/>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4" name="Oval 164"/>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5" name="Oval 165"/>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6" name="Oval 166"/>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7" name="Oval 167"/>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28" name="Oval 168"/>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385" name="Group 169"/>
              <p:cNvGrpSpPr>
                <a:grpSpLocks/>
              </p:cNvGrpSpPr>
              <p:nvPr/>
            </p:nvGrpSpPr>
            <p:grpSpPr bwMode="auto">
              <a:xfrm>
                <a:off x="2148" y="928"/>
                <a:ext cx="47" cy="2417"/>
                <a:chOff x="2148" y="928"/>
                <a:chExt cx="47" cy="2417"/>
              </a:xfrm>
            </p:grpSpPr>
            <p:sp>
              <p:nvSpPr>
                <p:cNvPr id="47386" name="Oval 170"/>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87" name="Oval 171"/>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88" name="Oval 172"/>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89" name="Oval 173"/>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0" name="Oval 174"/>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1" name="Oval 175"/>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2" name="Oval 176"/>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3" name="Oval 177"/>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4" name="Oval 178"/>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5" name="Oval 179"/>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6" name="Oval 180"/>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7" name="Oval 181"/>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8" name="Oval 182"/>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99" name="Oval 183"/>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0" name="Oval 184"/>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1" name="Oval 185"/>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2" name="Oval 186"/>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3" name="Oval 187"/>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4" name="Oval 188"/>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5" name="Oval 189"/>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6" name="Oval 190"/>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407" name="Oval 191"/>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096" name="Group 192"/>
            <p:cNvGrpSpPr>
              <a:grpSpLocks/>
            </p:cNvGrpSpPr>
            <p:nvPr/>
          </p:nvGrpSpPr>
          <p:grpSpPr bwMode="auto">
            <a:xfrm>
              <a:off x="2545" y="922"/>
              <a:ext cx="106" cy="2417"/>
              <a:chOff x="2089" y="928"/>
              <a:chExt cx="106" cy="2417"/>
            </a:xfrm>
          </p:grpSpPr>
          <p:grpSp>
            <p:nvGrpSpPr>
              <p:cNvPr id="47339" name="Group 193"/>
              <p:cNvGrpSpPr>
                <a:grpSpLocks/>
              </p:cNvGrpSpPr>
              <p:nvPr/>
            </p:nvGrpSpPr>
            <p:grpSpPr bwMode="auto">
              <a:xfrm>
                <a:off x="2089" y="984"/>
                <a:ext cx="47" cy="2309"/>
                <a:chOff x="2089" y="984"/>
                <a:chExt cx="47" cy="2309"/>
              </a:xfrm>
            </p:grpSpPr>
            <p:sp>
              <p:nvSpPr>
                <p:cNvPr id="47363" name="Oval 194"/>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4" name="Oval 195"/>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5" name="Oval 196"/>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6" name="Oval 197"/>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7" name="Oval 198"/>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8" name="Oval 199"/>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9" name="Oval 200"/>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0" name="Oval 201"/>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1" name="Oval 202"/>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2" name="Oval 203"/>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3" name="Oval 204"/>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4" name="Oval 205"/>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5" name="Oval 206"/>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6" name="Oval 207"/>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7" name="Oval 208"/>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8" name="Oval 209"/>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79" name="Oval 210"/>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80" name="Oval 211"/>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81" name="Oval 212"/>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82" name="Oval 213"/>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83" name="Oval 214"/>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340" name="Group 215"/>
              <p:cNvGrpSpPr>
                <a:grpSpLocks/>
              </p:cNvGrpSpPr>
              <p:nvPr/>
            </p:nvGrpSpPr>
            <p:grpSpPr bwMode="auto">
              <a:xfrm>
                <a:off x="2148" y="928"/>
                <a:ext cx="47" cy="2417"/>
                <a:chOff x="2148" y="928"/>
                <a:chExt cx="47" cy="2417"/>
              </a:xfrm>
            </p:grpSpPr>
            <p:sp>
              <p:nvSpPr>
                <p:cNvPr id="47341" name="Oval 216"/>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2" name="Oval 217"/>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3" name="Oval 218"/>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4" name="Oval 219"/>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5" name="Oval 220"/>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6" name="Oval 221"/>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7" name="Oval 222"/>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8" name="Oval 223"/>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49" name="Oval 224"/>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0" name="Oval 225"/>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1" name="Oval 226"/>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2" name="Oval 227"/>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3" name="Oval 228"/>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4" name="Oval 229"/>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5" name="Oval 230"/>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6" name="Oval 231"/>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7" name="Oval 232"/>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8" name="Oval 233"/>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59" name="Oval 234"/>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0" name="Oval 235"/>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1" name="Oval 236"/>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62" name="Oval 237"/>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097" name="Group 238"/>
            <p:cNvGrpSpPr>
              <a:grpSpLocks/>
            </p:cNvGrpSpPr>
            <p:nvPr/>
          </p:nvGrpSpPr>
          <p:grpSpPr bwMode="auto">
            <a:xfrm>
              <a:off x="2653" y="922"/>
              <a:ext cx="106" cy="2417"/>
              <a:chOff x="2089" y="928"/>
              <a:chExt cx="106" cy="2417"/>
            </a:xfrm>
          </p:grpSpPr>
          <p:grpSp>
            <p:nvGrpSpPr>
              <p:cNvPr id="47294" name="Group 239"/>
              <p:cNvGrpSpPr>
                <a:grpSpLocks/>
              </p:cNvGrpSpPr>
              <p:nvPr/>
            </p:nvGrpSpPr>
            <p:grpSpPr bwMode="auto">
              <a:xfrm>
                <a:off x="2089" y="984"/>
                <a:ext cx="47" cy="2309"/>
                <a:chOff x="2089" y="984"/>
                <a:chExt cx="47" cy="2309"/>
              </a:xfrm>
            </p:grpSpPr>
            <p:sp>
              <p:nvSpPr>
                <p:cNvPr id="47318" name="Oval 240"/>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9" name="Oval 241"/>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0" name="Oval 242"/>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1" name="Oval 243"/>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2" name="Oval 244"/>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3" name="Oval 245"/>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4" name="Oval 246"/>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5" name="Oval 247"/>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6" name="Oval 248"/>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7" name="Oval 249"/>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8" name="Oval 250"/>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29" name="Oval 251"/>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0" name="Oval 252"/>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1" name="Oval 253"/>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2" name="Oval 254"/>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3" name="Oval 255"/>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4" name="Oval 256"/>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5" name="Oval 257"/>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6" name="Oval 258"/>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7" name="Oval 259"/>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38" name="Oval 260"/>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295" name="Group 261"/>
              <p:cNvGrpSpPr>
                <a:grpSpLocks/>
              </p:cNvGrpSpPr>
              <p:nvPr/>
            </p:nvGrpSpPr>
            <p:grpSpPr bwMode="auto">
              <a:xfrm>
                <a:off x="2148" y="928"/>
                <a:ext cx="47" cy="2417"/>
                <a:chOff x="2148" y="928"/>
                <a:chExt cx="47" cy="2417"/>
              </a:xfrm>
            </p:grpSpPr>
            <p:sp>
              <p:nvSpPr>
                <p:cNvPr id="47296" name="Oval 262"/>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97" name="Oval 263"/>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98" name="Oval 264"/>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99" name="Oval 265"/>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0" name="Oval 266"/>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1" name="Oval 267"/>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2" name="Oval 268"/>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3" name="Oval 269"/>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4" name="Oval 270"/>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5" name="Oval 271"/>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6" name="Oval 272"/>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7" name="Oval 273"/>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8" name="Oval 274"/>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09" name="Oval 275"/>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0" name="Oval 276"/>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1" name="Oval 277"/>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2" name="Oval 278"/>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3" name="Oval 279"/>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4" name="Oval 280"/>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5" name="Oval 281"/>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6" name="Oval 282"/>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317" name="Oval 283"/>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098" name="Group 284"/>
            <p:cNvGrpSpPr>
              <a:grpSpLocks/>
            </p:cNvGrpSpPr>
            <p:nvPr/>
          </p:nvGrpSpPr>
          <p:grpSpPr bwMode="auto">
            <a:xfrm>
              <a:off x="2769" y="922"/>
              <a:ext cx="106" cy="2417"/>
              <a:chOff x="2089" y="928"/>
              <a:chExt cx="106" cy="2417"/>
            </a:xfrm>
          </p:grpSpPr>
          <p:grpSp>
            <p:nvGrpSpPr>
              <p:cNvPr id="47249" name="Group 285"/>
              <p:cNvGrpSpPr>
                <a:grpSpLocks/>
              </p:cNvGrpSpPr>
              <p:nvPr/>
            </p:nvGrpSpPr>
            <p:grpSpPr bwMode="auto">
              <a:xfrm>
                <a:off x="2089" y="984"/>
                <a:ext cx="47" cy="2309"/>
                <a:chOff x="2089" y="984"/>
                <a:chExt cx="47" cy="2309"/>
              </a:xfrm>
            </p:grpSpPr>
            <p:sp>
              <p:nvSpPr>
                <p:cNvPr id="47273" name="Oval 286"/>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4" name="Oval 287"/>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5" name="Oval 288"/>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6" name="Oval 289"/>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7" name="Oval 290"/>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8" name="Oval 291"/>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9" name="Oval 292"/>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0" name="Oval 293"/>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1" name="Oval 294"/>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2" name="Oval 295"/>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3" name="Oval 296"/>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4" name="Oval 297"/>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5" name="Oval 298"/>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6" name="Oval 299"/>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7" name="Oval 300"/>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8" name="Oval 301"/>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89" name="Oval 302"/>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90" name="Oval 303"/>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91" name="Oval 304"/>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92" name="Oval 305"/>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93" name="Oval 306"/>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250" name="Group 307"/>
              <p:cNvGrpSpPr>
                <a:grpSpLocks/>
              </p:cNvGrpSpPr>
              <p:nvPr/>
            </p:nvGrpSpPr>
            <p:grpSpPr bwMode="auto">
              <a:xfrm>
                <a:off x="2148" y="928"/>
                <a:ext cx="47" cy="2417"/>
                <a:chOff x="2148" y="928"/>
                <a:chExt cx="47" cy="2417"/>
              </a:xfrm>
            </p:grpSpPr>
            <p:sp>
              <p:nvSpPr>
                <p:cNvPr id="47251" name="Oval 308"/>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2" name="Oval 309"/>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3" name="Oval 310"/>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4" name="Oval 311"/>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5" name="Oval 312"/>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6" name="Oval 313"/>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7" name="Oval 314"/>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8" name="Oval 315"/>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59" name="Oval 316"/>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0" name="Oval 317"/>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1" name="Oval 318"/>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2" name="Oval 319"/>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3" name="Oval 320"/>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4" name="Oval 321"/>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5" name="Oval 322"/>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6" name="Oval 323"/>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7" name="Oval 324"/>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8" name="Oval 325"/>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69" name="Oval 326"/>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0" name="Oval 327"/>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1" name="Oval 328"/>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72" name="Oval 329"/>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099" name="Group 330"/>
            <p:cNvGrpSpPr>
              <a:grpSpLocks/>
            </p:cNvGrpSpPr>
            <p:nvPr/>
          </p:nvGrpSpPr>
          <p:grpSpPr bwMode="auto">
            <a:xfrm>
              <a:off x="2885" y="922"/>
              <a:ext cx="106" cy="2417"/>
              <a:chOff x="2089" y="928"/>
              <a:chExt cx="106" cy="2417"/>
            </a:xfrm>
          </p:grpSpPr>
          <p:grpSp>
            <p:nvGrpSpPr>
              <p:cNvPr id="47204" name="Group 331"/>
              <p:cNvGrpSpPr>
                <a:grpSpLocks/>
              </p:cNvGrpSpPr>
              <p:nvPr/>
            </p:nvGrpSpPr>
            <p:grpSpPr bwMode="auto">
              <a:xfrm>
                <a:off x="2089" y="984"/>
                <a:ext cx="47" cy="2309"/>
                <a:chOff x="2089" y="984"/>
                <a:chExt cx="47" cy="2309"/>
              </a:xfrm>
            </p:grpSpPr>
            <p:sp>
              <p:nvSpPr>
                <p:cNvPr id="47228" name="Oval 332"/>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9" name="Oval 333"/>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0" name="Oval 334"/>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1" name="Oval 335"/>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2" name="Oval 336"/>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3" name="Oval 337"/>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4" name="Oval 338"/>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5" name="Oval 339"/>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6" name="Oval 340"/>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7" name="Oval 341"/>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8" name="Oval 342"/>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39" name="Oval 343"/>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0" name="Oval 344"/>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1" name="Oval 345"/>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2" name="Oval 346"/>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3" name="Oval 347"/>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4" name="Oval 348"/>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5" name="Oval 349"/>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6" name="Oval 350"/>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7" name="Oval 351"/>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48" name="Oval 352"/>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205" name="Group 353"/>
              <p:cNvGrpSpPr>
                <a:grpSpLocks/>
              </p:cNvGrpSpPr>
              <p:nvPr/>
            </p:nvGrpSpPr>
            <p:grpSpPr bwMode="auto">
              <a:xfrm>
                <a:off x="2148" y="928"/>
                <a:ext cx="47" cy="2417"/>
                <a:chOff x="2148" y="928"/>
                <a:chExt cx="47" cy="2417"/>
              </a:xfrm>
            </p:grpSpPr>
            <p:sp>
              <p:nvSpPr>
                <p:cNvPr id="47206" name="Oval 354"/>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07" name="Oval 355"/>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08" name="Oval 356"/>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09" name="Oval 357"/>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0" name="Oval 358"/>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1" name="Oval 359"/>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2" name="Oval 360"/>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3" name="Oval 361"/>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4" name="Oval 362"/>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5" name="Oval 363"/>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6" name="Oval 364"/>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7" name="Oval 365"/>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8" name="Oval 366"/>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19" name="Oval 367"/>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0" name="Oval 368"/>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1" name="Oval 369"/>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2" name="Oval 370"/>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3" name="Oval 371"/>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4" name="Oval 372"/>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5" name="Oval 373"/>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6" name="Oval 374"/>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27" name="Oval 375"/>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0" name="Group 376"/>
            <p:cNvGrpSpPr>
              <a:grpSpLocks/>
            </p:cNvGrpSpPr>
            <p:nvPr/>
          </p:nvGrpSpPr>
          <p:grpSpPr bwMode="auto">
            <a:xfrm>
              <a:off x="3001" y="922"/>
              <a:ext cx="106" cy="2417"/>
              <a:chOff x="2089" y="928"/>
              <a:chExt cx="106" cy="2417"/>
            </a:xfrm>
          </p:grpSpPr>
          <p:grpSp>
            <p:nvGrpSpPr>
              <p:cNvPr id="47159" name="Group 377"/>
              <p:cNvGrpSpPr>
                <a:grpSpLocks/>
              </p:cNvGrpSpPr>
              <p:nvPr/>
            </p:nvGrpSpPr>
            <p:grpSpPr bwMode="auto">
              <a:xfrm>
                <a:off x="2089" y="984"/>
                <a:ext cx="47" cy="2309"/>
                <a:chOff x="2089" y="984"/>
                <a:chExt cx="47" cy="2309"/>
              </a:xfrm>
            </p:grpSpPr>
            <p:sp>
              <p:nvSpPr>
                <p:cNvPr id="47183" name="Oval 378"/>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4" name="Oval 379"/>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5" name="Oval 380"/>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6" name="Oval 381"/>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7" name="Oval 382"/>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8" name="Oval 383"/>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9" name="Oval 384"/>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0" name="Oval 385"/>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1" name="Oval 386"/>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2" name="Oval 387"/>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3" name="Oval 388"/>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4" name="Oval 389"/>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5" name="Oval 390"/>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6" name="Oval 391"/>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7" name="Oval 392"/>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8" name="Oval 393"/>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99" name="Oval 394"/>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00" name="Oval 395"/>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01" name="Oval 396"/>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02" name="Oval 397"/>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203" name="Oval 398"/>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160" name="Group 399"/>
              <p:cNvGrpSpPr>
                <a:grpSpLocks/>
              </p:cNvGrpSpPr>
              <p:nvPr/>
            </p:nvGrpSpPr>
            <p:grpSpPr bwMode="auto">
              <a:xfrm>
                <a:off x="2148" y="928"/>
                <a:ext cx="47" cy="2417"/>
                <a:chOff x="2148" y="928"/>
                <a:chExt cx="47" cy="2417"/>
              </a:xfrm>
            </p:grpSpPr>
            <p:sp>
              <p:nvSpPr>
                <p:cNvPr id="47161" name="Oval 400"/>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2" name="Oval 401"/>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3" name="Oval 402"/>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4" name="Oval 403"/>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5" name="Oval 404"/>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6" name="Oval 405"/>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7" name="Oval 406"/>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8" name="Oval 407"/>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69" name="Oval 408"/>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0" name="Oval 409"/>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1" name="Oval 410"/>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2" name="Oval 411"/>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3" name="Oval 412"/>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4" name="Oval 413"/>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5" name="Oval 414"/>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6" name="Oval 415"/>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7" name="Oval 416"/>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8" name="Oval 417"/>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79" name="Oval 418"/>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0" name="Oval 419"/>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1" name="Oval 420"/>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82" name="Oval 421"/>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1" name="Group 422"/>
            <p:cNvGrpSpPr>
              <a:grpSpLocks/>
            </p:cNvGrpSpPr>
            <p:nvPr/>
          </p:nvGrpSpPr>
          <p:grpSpPr bwMode="auto">
            <a:xfrm>
              <a:off x="3117" y="922"/>
              <a:ext cx="106" cy="2417"/>
              <a:chOff x="2089" y="928"/>
              <a:chExt cx="106" cy="2417"/>
            </a:xfrm>
          </p:grpSpPr>
          <p:grpSp>
            <p:nvGrpSpPr>
              <p:cNvPr id="47114" name="Group 423"/>
              <p:cNvGrpSpPr>
                <a:grpSpLocks/>
              </p:cNvGrpSpPr>
              <p:nvPr/>
            </p:nvGrpSpPr>
            <p:grpSpPr bwMode="auto">
              <a:xfrm>
                <a:off x="2089" y="984"/>
                <a:ext cx="47" cy="2309"/>
                <a:chOff x="2089" y="984"/>
                <a:chExt cx="47" cy="2309"/>
              </a:xfrm>
            </p:grpSpPr>
            <p:sp>
              <p:nvSpPr>
                <p:cNvPr id="47138" name="Oval 424"/>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9" name="Oval 425"/>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0" name="Oval 426"/>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1" name="Oval 427"/>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2" name="Oval 428"/>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3" name="Oval 429"/>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4" name="Oval 430"/>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5" name="Oval 431"/>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6" name="Oval 432"/>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7" name="Oval 433"/>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8" name="Oval 434"/>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49" name="Oval 435"/>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0" name="Oval 436"/>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1" name="Oval 437"/>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2" name="Oval 438"/>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3" name="Oval 439"/>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4" name="Oval 440"/>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5" name="Oval 441"/>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6" name="Oval 442"/>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7" name="Oval 443"/>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58" name="Oval 444"/>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115" name="Group 445"/>
              <p:cNvGrpSpPr>
                <a:grpSpLocks/>
              </p:cNvGrpSpPr>
              <p:nvPr/>
            </p:nvGrpSpPr>
            <p:grpSpPr bwMode="auto">
              <a:xfrm>
                <a:off x="2148" y="928"/>
                <a:ext cx="47" cy="2417"/>
                <a:chOff x="2148" y="928"/>
                <a:chExt cx="47" cy="2417"/>
              </a:xfrm>
            </p:grpSpPr>
            <p:sp>
              <p:nvSpPr>
                <p:cNvPr id="47116" name="Oval 446"/>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17" name="Oval 447"/>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18" name="Oval 448"/>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19" name="Oval 449"/>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0" name="Oval 450"/>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1" name="Oval 451"/>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2" name="Oval 452"/>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3" name="Oval 453"/>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4" name="Oval 454"/>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5" name="Oval 455"/>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6" name="Oval 456"/>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7" name="Oval 457"/>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8" name="Oval 458"/>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29" name="Oval 459"/>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0" name="Oval 460"/>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1" name="Oval 461"/>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2" name="Oval 462"/>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3" name="Oval 463"/>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4" name="Oval 464"/>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5" name="Oval 465"/>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6" name="Oval 466"/>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37" name="Oval 467"/>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2" name="Group 468"/>
            <p:cNvGrpSpPr>
              <a:grpSpLocks/>
            </p:cNvGrpSpPr>
            <p:nvPr/>
          </p:nvGrpSpPr>
          <p:grpSpPr bwMode="auto">
            <a:xfrm>
              <a:off x="3233" y="922"/>
              <a:ext cx="106" cy="2417"/>
              <a:chOff x="2089" y="928"/>
              <a:chExt cx="106" cy="2417"/>
            </a:xfrm>
          </p:grpSpPr>
          <p:grpSp>
            <p:nvGrpSpPr>
              <p:cNvPr id="47069" name="Group 469"/>
              <p:cNvGrpSpPr>
                <a:grpSpLocks/>
              </p:cNvGrpSpPr>
              <p:nvPr/>
            </p:nvGrpSpPr>
            <p:grpSpPr bwMode="auto">
              <a:xfrm>
                <a:off x="2089" y="984"/>
                <a:ext cx="47" cy="2309"/>
                <a:chOff x="2089" y="984"/>
                <a:chExt cx="47" cy="2309"/>
              </a:xfrm>
            </p:grpSpPr>
            <p:sp>
              <p:nvSpPr>
                <p:cNvPr id="47093" name="Oval 470"/>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4" name="Oval 471"/>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5" name="Oval 472"/>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6" name="Oval 473"/>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7" name="Oval 474"/>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8" name="Oval 475"/>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9" name="Oval 476"/>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0" name="Oval 477"/>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1" name="Oval 478"/>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2" name="Oval 479"/>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3" name="Oval 480"/>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4" name="Oval 481"/>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5" name="Oval 482"/>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6" name="Oval 483"/>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7" name="Oval 484"/>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8" name="Oval 485"/>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09" name="Oval 486"/>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10" name="Oval 487"/>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11" name="Oval 488"/>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12" name="Oval 489"/>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113" name="Oval 490"/>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070" name="Group 491"/>
              <p:cNvGrpSpPr>
                <a:grpSpLocks/>
              </p:cNvGrpSpPr>
              <p:nvPr/>
            </p:nvGrpSpPr>
            <p:grpSpPr bwMode="auto">
              <a:xfrm>
                <a:off x="2148" y="928"/>
                <a:ext cx="47" cy="2417"/>
                <a:chOff x="2148" y="928"/>
                <a:chExt cx="47" cy="2417"/>
              </a:xfrm>
            </p:grpSpPr>
            <p:sp>
              <p:nvSpPr>
                <p:cNvPr id="47071" name="Oval 492"/>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2" name="Oval 493"/>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3" name="Oval 494"/>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4" name="Oval 495"/>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5" name="Oval 496"/>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6" name="Oval 497"/>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7" name="Oval 498"/>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8" name="Oval 499"/>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79" name="Oval 500"/>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0" name="Oval 501"/>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1" name="Oval 502"/>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2" name="Oval 503"/>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3" name="Oval 504"/>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4" name="Oval 505"/>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5" name="Oval 506"/>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6" name="Oval 507"/>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7" name="Oval 508"/>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8" name="Oval 509"/>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89" name="Oval 510"/>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0" name="Oval 511"/>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1" name="Oval 512"/>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92" name="Oval 513"/>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3" name="Group 514"/>
            <p:cNvGrpSpPr>
              <a:grpSpLocks/>
            </p:cNvGrpSpPr>
            <p:nvPr/>
          </p:nvGrpSpPr>
          <p:grpSpPr bwMode="auto">
            <a:xfrm>
              <a:off x="3349" y="922"/>
              <a:ext cx="106" cy="2417"/>
              <a:chOff x="2089" y="928"/>
              <a:chExt cx="106" cy="2417"/>
            </a:xfrm>
          </p:grpSpPr>
          <p:grpSp>
            <p:nvGrpSpPr>
              <p:cNvPr id="47024" name="Group 515"/>
              <p:cNvGrpSpPr>
                <a:grpSpLocks/>
              </p:cNvGrpSpPr>
              <p:nvPr/>
            </p:nvGrpSpPr>
            <p:grpSpPr bwMode="auto">
              <a:xfrm>
                <a:off x="2089" y="984"/>
                <a:ext cx="47" cy="2309"/>
                <a:chOff x="2089" y="984"/>
                <a:chExt cx="47" cy="2309"/>
              </a:xfrm>
            </p:grpSpPr>
            <p:sp>
              <p:nvSpPr>
                <p:cNvPr id="47048" name="Oval 516"/>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9" name="Oval 517"/>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0" name="Oval 518"/>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1" name="Oval 519"/>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2" name="Oval 520"/>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3" name="Oval 521"/>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4" name="Oval 522"/>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5" name="Oval 523"/>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6" name="Oval 524"/>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7" name="Oval 525"/>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8" name="Oval 526"/>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59" name="Oval 527"/>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0" name="Oval 528"/>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1" name="Oval 529"/>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2" name="Oval 530"/>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3" name="Oval 531"/>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4" name="Oval 532"/>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5" name="Oval 533"/>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6" name="Oval 534"/>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7" name="Oval 535"/>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68" name="Oval 536"/>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7025" name="Group 537"/>
              <p:cNvGrpSpPr>
                <a:grpSpLocks/>
              </p:cNvGrpSpPr>
              <p:nvPr/>
            </p:nvGrpSpPr>
            <p:grpSpPr bwMode="auto">
              <a:xfrm>
                <a:off x="2148" y="928"/>
                <a:ext cx="47" cy="2417"/>
                <a:chOff x="2148" y="928"/>
                <a:chExt cx="47" cy="2417"/>
              </a:xfrm>
            </p:grpSpPr>
            <p:sp>
              <p:nvSpPr>
                <p:cNvPr id="47026" name="Oval 538"/>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27" name="Oval 539"/>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28" name="Oval 540"/>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29" name="Oval 541"/>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0" name="Oval 542"/>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1" name="Oval 543"/>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2" name="Oval 544"/>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3" name="Oval 545"/>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4" name="Oval 546"/>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5" name="Oval 547"/>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6" name="Oval 548"/>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7" name="Oval 549"/>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8" name="Oval 550"/>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39" name="Oval 551"/>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0" name="Oval 552"/>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1" name="Oval 553"/>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2" name="Oval 554"/>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3" name="Oval 555"/>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4" name="Oval 556"/>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5" name="Oval 557"/>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6" name="Oval 558"/>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47" name="Oval 559"/>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4" name="Group 560"/>
            <p:cNvGrpSpPr>
              <a:grpSpLocks/>
            </p:cNvGrpSpPr>
            <p:nvPr/>
          </p:nvGrpSpPr>
          <p:grpSpPr bwMode="auto">
            <a:xfrm>
              <a:off x="3449" y="922"/>
              <a:ext cx="106" cy="2417"/>
              <a:chOff x="2089" y="928"/>
              <a:chExt cx="106" cy="2417"/>
            </a:xfrm>
          </p:grpSpPr>
          <p:grpSp>
            <p:nvGrpSpPr>
              <p:cNvPr id="46979" name="Group 561"/>
              <p:cNvGrpSpPr>
                <a:grpSpLocks/>
              </p:cNvGrpSpPr>
              <p:nvPr/>
            </p:nvGrpSpPr>
            <p:grpSpPr bwMode="auto">
              <a:xfrm>
                <a:off x="2089" y="984"/>
                <a:ext cx="47" cy="2309"/>
                <a:chOff x="2089" y="984"/>
                <a:chExt cx="47" cy="2309"/>
              </a:xfrm>
            </p:grpSpPr>
            <p:sp>
              <p:nvSpPr>
                <p:cNvPr id="47003" name="Oval 562"/>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4" name="Oval 563"/>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5" name="Oval 564"/>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6" name="Oval 565"/>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7" name="Oval 566"/>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8" name="Oval 567"/>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9" name="Oval 568"/>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0" name="Oval 569"/>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1" name="Oval 570"/>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2" name="Oval 571"/>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3" name="Oval 572"/>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4" name="Oval 573"/>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5" name="Oval 574"/>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6" name="Oval 575"/>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7" name="Oval 576"/>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8" name="Oval 577"/>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19" name="Oval 578"/>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20" name="Oval 579"/>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21" name="Oval 580"/>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22" name="Oval 581"/>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23" name="Oval 582"/>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980" name="Group 583"/>
              <p:cNvGrpSpPr>
                <a:grpSpLocks/>
              </p:cNvGrpSpPr>
              <p:nvPr/>
            </p:nvGrpSpPr>
            <p:grpSpPr bwMode="auto">
              <a:xfrm>
                <a:off x="2148" y="928"/>
                <a:ext cx="47" cy="2417"/>
                <a:chOff x="2148" y="928"/>
                <a:chExt cx="47" cy="2417"/>
              </a:xfrm>
            </p:grpSpPr>
            <p:sp>
              <p:nvSpPr>
                <p:cNvPr id="46981" name="Oval 584"/>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2" name="Oval 585"/>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3" name="Oval 586"/>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4" name="Oval 587"/>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5" name="Oval 588"/>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6" name="Oval 589"/>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7" name="Oval 590"/>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8" name="Oval 591"/>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89" name="Oval 592"/>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0" name="Oval 593"/>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1" name="Oval 594"/>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2" name="Oval 595"/>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3" name="Oval 596"/>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4" name="Oval 597"/>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5" name="Oval 598"/>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6" name="Oval 599"/>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7" name="Oval 600"/>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8" name="Oval 601"/>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99" name="Oval 602"/>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0" name="Oval 603"/>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1" name="Oval 604"/>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7002" name="Oval 605"/>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5" name="Group 606"/>
            <p:cNvGrpSpPr>
              <a:grpSpLocks/>
            </p:cNvGrpSpPr>
            <p:nvPr/>
          </p:nvGrpSpPr>
          <p:grpSpPr bwMode="auto">
            <a:xfrm>
              <a:off x="3561" y="922"/>
              <a:ext cx="106" cy="2417"/>
              <a:chOff x="2089" y="928"/>
              <a:chExt cx="106" cy="2417"/>
            </a:xfrm>
          </p:grpSpPr>
          <p:grpSp>
            <p:nvGrpSpPr>
              <p:cNvPr id="46934" name="Group 607"/>
              <p:cNvGrpSpPr>
                <a:grpSpLocks/>
              </p:cNvGrpSpPr>
              <p:nvPr/>
            </p:nvGrpSpPr>
            <p:grpSpPr bwMode="auto">
              <a:xfrm>
                <a:off x="2089" y="984"/>
                <a:ext cx="47" cy="2309"/>
                <a:chOff x="2089" y="984"/>
                <a:chExt cx="47" cy="2309"/>
              </a:xfrm>
            </p:grpSpPr>
            <p:sp>
              <p:nvSpPr>
                <p:cNvPr id="46958" name="Oval 608"/>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9" name="Oval 609"/>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0" name="Oval 610"/>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1" name="Oval 611"/>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2" name="Oval 612"/>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3" name="Oval 613"/>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4" name="Oval 614"/>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5" name="Oval 615"/>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6" name="Oval 616"/>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7" name="Oval 617"/>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8" name="Oval 618"/>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69" name="Oval 619"/>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0" name="Oval 620"/>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1" name="Oval 621"/>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2" name="Oval 622"/>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3" name="Oval 623"/>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4" name="Oval 624"/>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5" name="Oval 625"/>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6" name="Oval 626"/>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7" name="Oval 627"/>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78" name="Oval 628"/>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935" name="Group 629"/>
              <p:cNvGrpSpPr>
                <a:grpSpLocks/>
              </p:cNvGrpSpPr>
              <p:nvPr/>
            </p:nvGrpSpPr>
            <p:grpSpPr bwMode="auto">
              <a:xfrm>
                <a:off x="2148" y="928"/>
                <a:ext cx="47" cy="2417"/>
                <a:chOff x="2148" y="928"/>
                <a:chExt cx="47" cy="2417"/>
              </a:xfrm>
            </p:grpSpPr>
            <p:sp>
              <p:nvSpPr>
                <p:cNvPr id="46936" name="Oval 630"/>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37" name="Oval 631"/>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38" name="Oval 632"/>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39" name="Oval 633"/>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0" name="Oval 634"/>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1" name="Oval 635"/>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2" name="Oval 636"/>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3" name="Oval 637"/>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4" name="Oval 638"/>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5" name="Oval 639"/>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6" name="Oval 640"/>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7" name="Oval 641"/>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8" name="Oval 642"/>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49" name="Oval 643"/>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0" name="Oval 644"/>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1" name="Oval 645"/>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2" name="Oval 646"/>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3" name="Oval 647"/>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4" name="Oval 648"/>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5" name="Oval 649"/>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6" name="Oval 650"/>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57" name="Oval 651"/>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6" name="Group 652"/>
            <p:cNvGrpSpPr>
              <a:grpSpLocks/>
            </p:cNvGrpSpPr>
            <p:nvPr/>
          </p:nvGrpSpPr>
          <p:grpSpPr bwMode="auto">
            <a:xfrm>
              <a:off x="3677" y="922"/>
              <a:ext cx="106" cy="2417"/>
              <a:chOff x="2089" y="928"/>
              <a:chExt cx="106" cy="2417"/>
            </a:xfrm>
          </p:grpSpPr>
          <p:grpSp>
            <p:nvGrpSpPr>
              <p:cNvPr id="46889" name="Group 653"/>
              <p:cNvGrpSpPr>
                <a:grpSpLocks/>
              </p:cNvGrpSpPr>
              <p:nvPr/>
            </p:nvGrpSpPr>
            <p:grpSpPr bwMode="auto">
              <a:xfrm>
                <a:off x="2089" y="984"/>
                <a:ext cx="47" cy="2309"/>
                <a:chOff x="2089" y="984"/>
                <a:chExt cx="47" cy="2309"/>
              </a:xfrm>
            </p:grpSpPr>
            <p:sp>
              <p:nvSpPr>
                <p:cNvPr id="46913" name="Oval 654"/>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4" name="Oval 655"/>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5" name="Oval 656"/>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6" name="Oval 657"/>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7" name="Oval 658"/>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8" name="Oval 659"/>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9" name="Oval 660"/>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0" name="Oval 661"/>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1" name="Oval 662"/>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2" name="Oval 663"/>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3" name="Oval 664"/>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4" name="Oval 665"/>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5" name="Oval 666"/>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6" name="Oval 667"/>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7" name="Oval 668"/>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8" name="Oval 669"/>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29" name="Oval 670"/>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30" name="Oval 671"/>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31" name="Oval 672"/>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32" name="Oval 673"/>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33" name="Oval 674"/>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890" name="Group 675"/>
              <p:cNvGrpSpPr>
                <a:grpSpLocks/>
              </p:cNvGrpSpPr>
              <p:nvPr/>
            </p:nvGrpSpPr>
            <p:grpSpPr bwMode="auto">
              <a:xfrm>
                <a:off x="2148" y="928"/>
                <a:ext cx="47" cy="2417"/>
                <a:chOff x="2148" y="928"/>
                <a:chExt cx="47" cy="2417"/>
              </a:xfrm>
            </p:grpSpPr>
            <p:sp>
              <p:nvSpPr>
                <p:cNvPr id="46891" name="Oval 676"/>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2" name="Oval 677"/>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3" name="Oval 678"/>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4" name="Oval 679"/>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5" name="Oval 680"/>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6" name="Oval 681"/>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7" name="Oval 682"/>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8" name="Oval 683"/>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99" name="Oval 684"/>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0" name="Oval 685"/>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1" name="Oval 686"/>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2" name="Oval 687"/>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3" name="Oval 688"/>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4" name="Oval 689"/>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5" name="Oval 690"/>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6" name="Oval 691"/>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7" name="Oval 692"/>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8" name="Oval 693"/>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09" name="Oval 694"/>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0" name="Oval 695"/>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1" name="Oval 696"/>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912" name="Oval 697"/>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7" name="Group 698"/>
            <p:cNvGrpSpPr>
              <a:grpSpLocks/>
            </p:cNvGrpSpPr>
            <p:nvPr/>
          </p:nvGrpSpPr>
          <p:grpSpPr bwMode="auto">
            <a:xfrm>
              <a:off x="3793" y="922"/>
              <a:ext cx="106" cy="2417"/>
              <a:chOff x="2089" y="928"/>
              <a:chExt cx="106" cy="2417"/>
            </a:xfrm>
          </p:grpSpPr>
          <p:grpSp>
            <p:nvGrpSpPr>
              <p:cNvPr id="46844" name="Group 699"/>
              <p:cNvGrpSpPr>
                <a:grpSpLocks/>
              </p:cNvGrpSpPr>
              <p:nvPr/>
            </p:nvGrpSpPr>
            <p:grpSpPr bwMode="auto">
              <a:xfrm>
                <a:off x="2089" y="984"/>
                <a:ext cx="47" cy="2309"/>
                <a:chOff x="2089" y="984"/>
                <a:chExt cx="47" cy="2309"/>
              </a:xfrm>
            </p:grpSpPr>
            <p:sp>
              <p:nvSpPr>
                <p:cNvPr id="46868" name="Oval 700"/>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9" name="Oval 701"/>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0" name="Oval 702"/>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1" name="Oval 703"/>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2" name="Oval 704"/>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3" name="Oval 705"/>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4" name="Oval 706"/>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5" name="Oval 707"/>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6" name="Oval 708"/>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7" name="Oval 709"/>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8" name="Oval 710"/>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79" name="Oval 711"/>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0" name="Oval 712"/>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1" name="Oval 713"/>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2" name="Oval 714"/>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3" name="Oval 715"/>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4" name="Oval 716"/>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5" name="Oval 717"/>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6" name="Oval 718"/>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7" name="Oval 719"/>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88" name="Oval 720"/>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845" name="Group 721"/>
              <p:cNvGrpSpPr>
                <a:grpSpLocks/>
              </p:cNvGrpSpPr>
              <p:nvPr/>
            </p:nvGrpSpPr>
            <p:grpSpPr bwMode="auto">
              <a:xfrm>
                <a:off x="2148" y="928"/>
                <a:ext cx="47" cy="2417"/>
                <a:chOff x="2148" y="928"/>
                <a:chExt cx="47" cy="2417"/>
              </a:xfrm>
            </p:grpSpPr>
            <p:sp>
              <p:nvSpPr>
                <p:cNvPr id="46846" name="Oval 722"/>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47" name="Oval 723"/>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48" name="Oval 724"/>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49" name="Oval 725"/>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0" name="Oval 726"/>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1" name="Oval 727"/>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2" name="Oval 728"/>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3" name="Oval 729"/>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4" name="Oval 730"/>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5" name="Oval 731"/>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6" name="Oval 732"/>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7" name="Oval 733"/>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8" name="Oval 734"/>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59" name="Oval 735"/>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0" name="Oval 736"/>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1" name="Oval 737"/>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2" name="Oval 738"/>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3" name="Oval 739"/>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4" name="Oval 740"/>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5" name="Oval 741"/>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6" name="Oval 742"/>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67" name="Oval 743"/>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8" name="Group 744"/>
            <p:cNvGrpSpPr>
              <a:grpSpLocks/>
            </p:cNvGrpSpPr>
            <p:nvPr/>
          </p:nvGrpSpPr>
          <p:grpSpPr bwMode="auto">
            <a:xfrm>
              <a:off x="3909" y="922"/>
              <a:ext cx="106" cy="2417"/>
              <a:chOff x="2089" y="928"/>
              <a:chExt cx="106" cy="2417"/>
            </a:xfrm>
          </p:grpSpPr>
          <p:grpSp>
            <p:nvGrpSpPr>
              <p:cNvPr id="46799" name="Group 745"/>
              <p:cNvGrpSpPr>
                <a:grpSpLocks/>
              </p:cNvGrpSpPr>
              <p:nvPr/>
            </p:nvGrpSpPr>
            <p:grpSpPr bwMode="auto">
              <a:xfrm>
                <a:off x="2089" y="984"/>
                <a:ext cx="47" cy="2309"/>
                <a:chOff x="2089" y="984"/>
                <a:chExt cx="47" cy="2309"/>
              </a:xfrm>
            </p:grpSpPr>
            <p:sp>
              <p:nvSpPr>
                <p:cNvPr id="46823" name="Oval 746"/>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4" name="Oval 747"/>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5" name="Oval 748"/>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6" name="Oval 749"/>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7" name="Oval 750"/>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8" name="Oval 751"/>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9" name="Oval 752"/>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0" name="Oval 753"/>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1" name="Oval 754"/>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2" name="Oval 755"/>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3" name="Oval 756"/>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4" name="Oval 757"/>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5" name="Oval 758"/>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6" name="Oval 759"/>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7" name="Oval 760"/>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8" name="Oval 761"/>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39" name="Oval 762"/>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40" name="Oval 763"/>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41" name="Oval 764"/>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42" name="Oval 765"/>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43" name="Oval 766"/>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800" name="Group 767"/>
              <p:cNvGrpSpPr>
                <a:grpSpLocks/>
              </p:cNvGrpSpPr>
              <p:nvPr/>
            </p:nvGrpSpPr>
            <p:grpSpPr bwMode="auto">
              <a:xfrm>
                <a:off x="2148" y="928"/>
                <a:ext cx="47" cy="2417"/>
                <a:chOff x="2148" y="928"/>
                <a:chExt cx="47" cy="2417"/>
              </a:xfrm>
            </p:grpSpPr>
            <p:sp>
              <p:nvSpPr>
                <p:cNvPr id="46801" name="Oval 768"/>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2" name="Oval 769"/>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3" name="Oval 770"/>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4" name="Oval 771"/>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5" name="Oval 772"/>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6" name="Oval 773"/>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7" name="Oval 774"/>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8" name="Oval 775"/>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09" name="Oval 776"/>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0" name="Oval 777"/>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1" name="Oval 778"/>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2" name="Oval 779"/>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3" name="Oval 780"/>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4" name="Oval 781"/>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5" name="Oval 782"/>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6" name="Oval 783"/>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7" name="Oval 784"/>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8" name="Oval 785"/>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19" name="Oval 786"/>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0" name="Oval 787"/>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1" name="Oval 788"/>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822" name="Oval 789"/>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09" name="Group 790"/>
            <p:cNvGrpSpPr>
              <a:grpSpLocks/>
            </p:cNvGrpSpPr>
            <p:nvPr/>
          </p:nvGrpSpPr>
          <p:grpSpPr bwMode="auto">
            <a:xfrm>
              <a:off x="4025" y="922"/>
              <a:ext cx="106" cy="2417"/>
              <a:chOff x="2089" y="928"/>
              <a:chExt cx="106" cy="2417"/>
            </a:xfrm>
          </p:grpSpPr>
          <p:grpSp>
            <p:nvGrpSpPr>
              <p:cNvPr id="46754" name="Group 791"/>
              <p:cNvGrpSpPr>
                <a:grpSpLocks/>
              </p:cNvGrpSpPr>
              <p:nvPr/>
            </p:nvGrpSpPr>
            <p:grpSpPr bwMode="auto">
              <a:xfrm>
                <a:off x="2089" y="984"/>
                <a:ext cx="47" cy="2309"/>
                <a:chOff x="2089" y="984"/>
                <a:chExt cx="47" cy="2309"/>
              </a:xfrm>
            </p:grpSpPr>
            <p:sp>
              <p:nvSpPr>
                <p:cNvPr id="46778" name="Oval 792"/>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9" name="Oval 793"/>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0" name="Oval 794"/>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1" name="Oval 795"/>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2" name="Oval 796"/>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3" name="Oval 797"/>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4" name="Oval 798"/>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5" name="Oval 799"/>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6" name="Oval 800"/>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7" name="Oval 801"/>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8" name="Oval 802"/>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89" name="Oval 803"/>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0" name="Oval 804"/>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1" name="Oval 805"/>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2" name="Oval 806"/>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3" name="Oval 807"/>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4" name="Oval 808"/>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5" name="Oval 809"/>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6" name="Oval 810"/>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7" name="Oval 811"/>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98" name="Oval 812"/>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755" name="Group 813"/>
              <p:cNvGrpSpPr>
                <a:grpSpLocks/>
              </p:cNvGrpSpPr>
              <p:nvPr/>
            </p:nvGrpSpPr>
            <p:grpSpPr bwMode="auto">
              <a:xfrm>
                <a:off x="2148" y="928"/>
                <a:ext cx="47" cy="2417"/>
                <a:chOff x="2148" y="928"/>
                <a:chExt cx="47" cy="2417"/>
              </a:xfrm>
            </p:grpSpPr>
            <p:sp>
              <p:nvSpPr>
                <p:cNvPr id="46756" name="Oval 814"/>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57" name="Oval 815"/>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58" name="Oval 816"/>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59" name="Oval 817"/>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0" name="Oval 818"/>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1" name="Oval 819"/>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2" name="Oval 820"/>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3" name="Oval 821"/>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4" name="Oval 822"/>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5" name="Oval 823"/>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6" name="Oval 824"/>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7" name="Oval 825"/>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8" name="Oval 826"/>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69" name="Oval 827"/>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0" name="Oval 828"/>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1" name="Oval 829"/>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2" name="Oval 830"/>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3" name="Oval 831"/>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4" name="Oval 832"/>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5" name="Oval 833"/>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6" name="Oval 834"/>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77" name="Oval 835"/>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0" name="Group 836"/>
            <p:cNvGrpSpPr>
              <a:grpSpLocks/>
            </p:cNvGrpSpPr>
            <p:nvPr/>
          </p:nvGrpSpPr>
          <p:grpSpPr bwMode="auto">
            <a:xfrm>
              <a:off x="4137" y="922"/>
              <a:ext cx="106" cy="2417"/>
              <a:chOff x="2089" y="928"/>
              <a:chExt cx="106" cy="2417"/>
            </a:xfrm>
          </p:grpSpPr>
          <p:grpSp>
            <p:nvGrpSpPr>
              <p:cNvPr id="46709" name="Group 837"/>
              <p:cNvGrpSpPr>
                <a:grpSpLocks/>
              </p:cNvGrpSpPr>
              <p:nvPr/>
            </p:nvGrpSpPr>
            <p:grpSpPr bwMode="auto">
              <a:xfrm>
                <a:off x="2089" y="984"/>
                <a:ext cx="47" cy="2309"/>
                <a:chOff x="2089" y="984"/>
                <a:chExt cx="47" cy="2309"/>
              </a:xfrm>
            </p:grpSpPr>
            <p:sp>
              <p:nvSpPr>
                <p:cNvPr id="46733" name="Oval 838"/>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4" name="Oval 839"/>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5" name="Oval 840"/>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6" name="Oval 841"/>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7" name="Oval 842"/>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8" name="Oval 843"/>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9" name="Oval 844"/>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0" name="Oval 845"/>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1" name="Oval 846"/>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2" name="Oval 847"/>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3" name="Oval 848"/>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4" name="Oval 849"/>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5" name="Oval 850"/>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6" name="Oval 851"/>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7" name="Oval 852"/>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8" name="Oval 853"/>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49" name="Oval 854"/>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50" name="Oval 855"/>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51" name="Oval 856"/>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52" name="Oval 857"/>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53" name="Oval 858"/>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710" name="Group 859"/>
              <p:cNvGrpSpPr>
                <a:grpSpLocks/>
              </p:cNvGrpSpPr>
              <p:nvPr/>
            </p:nvGrpSpPr>
            <p:grpSpPr bwMode="auto">
              <a:xfrm>
                <a:off x="2148" y="928"/>
                <a:ext cx="47" cy="2417"/>
                <a:chOff x="2148" y="928"/>
                <a:chExt cx="47" cy="2417"/>
              </a:xfrm>
            </p:grpSpPr>
            <p:sp>
              <p:nvSpPr>
                <p:cNvPr id="46711" name="Oval 860"/>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2" name="Oval 861"/>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3" name="Oval 862"/>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4" name="Oval 863"/>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5" name="Oval 864"/>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6" name="Oval 865"/>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7" name="Oval 866"/>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8" name="Oval 867"/>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19" name="Oval 868"/>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0" name="Oval 869"/>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1" name="Oval 870"/>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2" name="Oval 871"/>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3" name="Oval 872"/>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4" name="Oval 873"/>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5" name="Oval 874"/>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6" name="Oval 875"/>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7" name="Oval 876"/>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8" name="Oval 877"/>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29" name="Oval 878"/>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0" name="Oval 879"/>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1" name="Oval 880"/>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32" name="Oval 881"/>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1" name="Group 882"/>
            <p:cNvGrpSpPr>
              <a:grpSpLocks/>
            </p:cNvGrpSpPr>
            <p:nvPr/>
          </p:nvGrpSpPr>
          <p:grpSpPr bwMode="auto">
            <a:xfrm>
              <a:off x="4249" y="922"/>
              <a:ext cx="106" cy="2417"/>
              <a:chOff x="2089" y="928"/>
              <a:chExt cx="106" cy="2417"/>
            </a:xfrm>
          </p:grpSpPr>
          <p:grpSp>
            <p:nvGrpSpPr>
              <p:cNvPr id="46664" name="Group 883"/>
              <p:cNvGrpSpPr>
                <a:grpSpLocks/>
              </p:cNvGrpSpPr>
              <p:nvPr/>
            </p:nvGrpSpPr>
            <p:grpSpPr bwMode="auto">
              <a:xfrm>
                <a:off x="2089" y="984"/>
                <a:ext cx="47" cy="2309"/>
                <a:chOff x="2089" y="984"/>
                <a:chExt cx="47" cy="2309"/>
              </a:xfrm>
            </p:grpSpPr>
            <p:sp>
              <p:nvSpPr>
                <p:cNvPr id="46688" name="Oval 884"/>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9" name="Oval 885"/>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0" name="Oval 886"/>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1" name="Oval 887"/>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2" name="Oval 888"/>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3" name="Oval 889"/>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4" name="Oval 890"/>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5" name="Oval 891"/>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6" name="Oval 892"/>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7" name="Oval 893"/>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8" name="Oval 894"/>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99" name="Oval 895"/>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0" name="Oval 896"/>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1" name="Oval 897"/>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2" name="Oval 898"/>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3" name="Oval 899"/>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4" name="Oval 900"/>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5" name="Oval 901"/>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6" name="Oval 902"/>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7" name="Oval 903"/>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708" name="Oval 904"/>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665" name="Group 905"/>
              <p:cNvGrpSpPr>
                <a:grpSpLocks/>
              </p:cNvGrpSpPr>
              <p:nvPr/>
            </p:nvGrpSpPr>
            <p:grpSpPr bwMode="auto">
              <a:xfrm>
                <a:off x="2148" y="928"/>
                <a:ext cx="47" cy="2417"/>
                <a:chOff x="2148" y="928"/>
                <a:chExt cx="47" cy="2417"/>
              </a:xfrm>
            </p:grpSpPr>
            <p:sp>
              <p:nvSpPr>
                <p:cNvPr id="46666" name="Oval 906"/>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67" name="Oval 907"/>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68" name="Oval 908"/>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69" name="Oval 909"/>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0" name="Oval 910"/>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1" name="Oval 911"/>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2" name="Oval 912"/>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3" name="Oval 913"/>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4" name="Oval 914"/>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5" name="Oval 915"/>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6" name="Oval 916"/>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7" name="Oval 917"/>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8" name="Oval 918"/>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79" name="Oval 919"/>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0" name="Oval 920"/>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1" name="Oval 921"/>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2" name="Oval 922"/>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3" name="Oval 923"/>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4" name="Oval 924"/>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5" name="Oval 925"/>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6" name="Oval 926"/>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87" name="Oval 927"/>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2" name="Group 928"/>
            <p:cNvGrpSpPr>
              <a:grpSpLocks/>
            </p:cNvGrpSpPr>
            <p:nvPr/>
          </p:nvGrpSpPr>
          <p:grpSpPr bwMode="auto">
            <a:xfrm>
              <a:off x="4361" y="922"/>
              <a:ext cx="106" cy="2417"/>
              <a:chOff x="2089" y="928"/>
              <a:chExt cx="106" cy="2417"/>
            </a:xfrm>
          </p:grpSpPr>
          <p:grpSp>
            <p:nvGrpSpPr>
              <p:cNvPr id="46619" name="Group 929"/>
              <p:cNvGrpSpPr>
                <a:grpSpLocks/>
              </p:cNvGrpSpPr>
              <p:nvPr/>
            </p:nvGrpSpPr>
            <p:grpSpPr bwMode="auto">
              <a:xfrm>
                <a:off x="2089" y="984"/>
                <a:ext cx="47" cy="2309"/>
                <a:chOff x="2089" y="984"/>
                <a:chExt cx="47" cy="2309"/>
              </a:xfrm>
            </p:grpSpPr>
            <p:sp>
              <p:nvSpPr>
                <p:cNvPr id="46643" name="Oval 930"/>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4" name="Oval 931"/>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5" name="Oval 932"/>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6" name="Oval 933"/>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7" name="Oval 934"/>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8" name="Oval 935"/>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9" name="Oval 936"/>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0" name="Oval 937"/>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1" name="Oval 938"/>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2" name="Oval 939"/>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3" name="Oval 940"/>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4" name="Oval 941"/>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5" name="Oval 942"/>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6" name="Oval 943"/>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7" name="Oval 944"/>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8" name="Oval 945"/>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59" name="Oval 946"/>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60" name="Oval 947"/>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61" name="Oval 948"/>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62" name="Oval 949"/>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63" name="Oval 950"/>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620" name="Group 951"/>
              <p:cNvGrpSpPr>
                <a:grpSpLocks/>
              </p:cNvGrpSpPr>
              <p:nvPr/>
            </p:nvGrpSpPr>
            <p:grpSpPr bwMode="auto">
              <a:xfrm>
                <a:off x="2148" y="928"/>
                <a:ext cx="47" cy="2417"/>
                <a:chOff x="2148" y="928"/>
                <a:chExt cx="47" cy="2417"/>
              </a:xfrm>
            </p:grpSpPr>
            <p:sp>
              <p:nvSpPr>
                <p:cNvPr id="46621" name="Oval 952"/>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2" name="Oval 953"/>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3" name="Oval 954"/>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4" name="Oval 955"/>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5" name="Oval 956"/>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6" name="Oval 957"/>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7" name="Oval 958"/>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8" name="Oval 959"/>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29" name="Oval 960"/>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0" name="Oval 961"/>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1" name="Oval 962"/>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2" name="Oval 963"/>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3" name="Oval 964"/>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4" name="Oval 965"/>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5" name="Oval 966"/>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6" name="Oval 967"/>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7" name="Oval 968"/>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8" name="Oval 969"/>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39" name="Oval 970"/>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0" name="Oval 971"/>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1" name="Oval 972"/>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42" name="Oval 973"/>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3" name="Group 974"/>
            <p:cNvGrpSpPr>
              <a:grpSpLocks/>
            </p:cNvGrpSpPr>
            <p:nvPr/>
          </p:nvGrpSpPr>
          <p:grpSpPr bwMode="auto">
            <a:xfrm>
              <a:off x="4473" y="922"/>
              <a:ext cx="106" cy="2417"/>
              <a:chOff x="2089" y="928"/>
              <a:chExt cx="106" cy="2417"/>
            </a:xfrm>
          </p:grpSpPr>
          <p:grpSp>
            <p:nvGrpSpPr>
              <p:cNvPr id="46574" name="Group 975"/>
              <p:cNvGrpSpPr>
                <a:grpSpLocks/>
              </p:cNvGrpSpPr>
              <p:nvPr/>
            </p:nvGrpSpPr>
            <p:grpSpPr bwMode="auto">
              <a:xfrm>
                <a:off x="2089" y="984"/>
                <a:ext cx="47" cy="2309"/>
                <a:chOff x="2089" y="984"/>
                <a:chExt cx="47" cy="2309"/>
              </a:xfrm>
            </p:grpSpPr>
            <p:sp>
              <p:nvSpPr>
                <p:cNvPr id="46598" name="Oval 976"/>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9" name="Oval 977"/>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0" name="Oval 978"/>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1" name="Oval 979"/>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2" name="Oval 980"/>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3" name="Oval 981"/>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4" name="Oval 982"/>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5" name="Oval 983"/>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6" name="Oval 984"/>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7" name="Oval 985"/>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8" name="Oval 986"/>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09" name="Oval 987"/>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0" name="Oval 988"/>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1" name="Oval 989"/>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2" name="Oval 990"/>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3" name="Oval 991"/>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4" name="Oval 992"/>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5" name="Oval 993"/>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6" name="Oval 994"/>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7" name="Oval 995"/>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618" name="Oval 996"/>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575" name="Group 997"/>
              <p:cNvGrpSpPr>
                <a:grpSpLocks/>
              </p:cNvGrpSpPr>
              <p:nvPr/>
            </p:nvGrpSpPr>
            <p:grpSpPr bwMode="auto">
              <a:xfrm>
                <a:off x="2148" y="928"/>
                <a:ext cx="47" cy="2417"/>
                <a:chOff x="2148" y="928"/>
                <a:chExt cx="47" cy="2417"/>
              </a:xfrm>
            </p:grpSpPr>
            <p:sp>
              <p:nvSpPr>
                <p:cNvPr id="46576" name="Oval 998"/>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77" name="Oval 999"/>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78" name="Oval 1000"/>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79" name="Oval 1001"/>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0" name="Oval 1002"/>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1" name="Oval 1003"/>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2" name="Oval 1004"/>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3" name="Oval 1005"/>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4" name="Oval 1006"/>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5" name="Oval 1007"/>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6" name="Oval 1008"/>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7" name="Oval 1009"/>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8" name="Oval 1010"/>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89" name="Oval 1011"/>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0" name="Oval 1012"/>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1" name="Oval 1013"/>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2" name="Oval 1014"/>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3" name="Oval 1015"/>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4" name="Oval 1016"/>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5" name="Oval 1017"/>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6" name="Oval 1018"/>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97" name="Oval 1019"/>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4" name="Group 1020"/>
            <p:cNvGrpSpPr>
              <a:grpSpLocks/>
            </p:cNvGrpSpPr>
            <p:nvPr/>
          </p:nvGrpSpPr>
          <p:grpSpPr bwMode="auto">
            <a:xfrm>
              <a:off x="4585" y="922"/>
              <a:ext cx="106" cy="2417"/>
              <a:chOff x="2089" y="928"/>
              <a:chExt cx="106" cy="2417"/>
            </a:xfrm>
          </p:grpSpPr>
          <p:grpSp>
            <p:nvGrpSpPr>
              <p:cNvPr id="46529" name="Group 1021"/>
              <p:cNvGrpSpPr>
                <a:grpSpLocks/>
              </p:cNvGrpSpPr>
              <p:nvPr/>
            </p:nvGrpSpPr>
            <p:grpSpPr bwMode="auto">
              <a:xfrm>
                <a:off x="2089" y="984"/>
                <a:ext cx="47" cy="2309"/>
                <a:chOff x="2089" y="984"/>
                <a:chExt cx="47" cy="2309"/>
              </a:xfrm>
            </p:grpSpPr>
            <p:sp>
              <p:nvSpPr>
                <p:cNvPr id="46553" name="Oval 1022"/>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4" name="Oval 1023"/>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5" name="Oval 1024"/>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6" name="Oval 1025"/>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7" name="Oval 1026"/>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8" name="Oval 1027"/>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9" name="Oval 1028"/>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0" name="Oval 1029"/>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1" name="Oval 1030"/>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2" name="Oval 1031"/>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3" name="Oval 1032"/>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4" name="Oval 1033"/>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5" name="Oval 1034"/>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6" name="Oval 1035"/>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7" name="Oval 1036"/>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8" name="Oval 1037"/>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69" name="Oval 1038"/>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70" name="Oval 1039"/>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71" name="Oval 1040"/>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72" name="Oval 1041"/>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73" name="Oval 1042"/>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530" name="Group 1043"/>
              <p:cNvGrpSpPr>
                <a:grpSpLocks/>
              </p:cNvGrpSpPr>
              <p:nvPr/>
            </p:nvGrpSpPr>
            <p:grpSpPr bwMode="auto">
              <a:xfrm>
                <a:off x="2148" y="928"/>
                <a:ext cx="47" cy="2417"/>
                <a:chOff x="2148" y="928"/>
                <a:chExt cx="47" cy="2417"/>
              </a:xfrm>
            </p:grpSpPr>
            <p:sp>
              <p:nvSpPr>
                <p:cNvPr id="46531" name="Oval 1044"/>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2" name="Oval 1045"/>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3" name="Oval 1046"/>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4" name="Oval 1047"/>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5" name="Oval 1048"/>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6" name="Oval 1049"/>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7" name="Oval 1050"/>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8" name="Oval 1051"/>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39" name="Oval 1052"/>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0" name="Oval 1053"/>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1" name="Oval 1054"/>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2" name="Oval 1055"/>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3" name="Oval 1056"/>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4" name="Oval 1057"/>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5" name="Oval 1058"/>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6" name="Oval 1059"/>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7" name="Oval 1060"/>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8" name="Oval 1061"/>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49" name="Oval 1062"/>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0" name="Oval 1063"/>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1" name="Oval 1064"/>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52" name="Oval 1065"/>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5" name="Group 1066"/>
            <p:cNvGrpSpPr>
              <a:grpSpLocks/>
            </p:cNvGrpSpPr>
            <p:nvPr/>
          </p:nvGrpSpPr>
          <p:grpSpPr bwMode="auto">
            <a:xfrm>
              <a:off x="4697" y="922"/>
              <a:ext cx="106" cy="2417"/>
              <a:chOff x="2089" y="928"/>
              <a:chExt cx="106" cy="2417"/>
            </a:xfrm>
          </p:grpSpPr>
          <p:grpSp>
            <p:nvGrpSpPr>
              <p:cNvPr id="46484" name="Group 1067"/>
              <p:cNvGrpSpPr>
                <a:grpSpLocks/>
              </p:cNvGrpSpPr>
              <p:nvPr/>
            </p:nvGrpSpPr>
            <p:grpSpPr bwMode="auto">
              <a:xfrm>
                <a:off x="2089" y="984"/>
                <a:ext cx="47" cy="2309"/>
                <a:chOff x="2089" y="984"/>
                <a:chExt cx="47" cy="2309"/>
              </a:xfrm>
            </p:grpSpPr>
            <p:sp>
              <p:nvSpPr>
                <p:cNvPr id="46508" name="Oval 1068"/>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9" name="Oval 1069"/>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0" name="Oval 1070"/>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1" name="Oval 1071"/>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2" name="Oval 1072"/>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3" name="Oval 1073"/>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4" name="Oval 1074"/>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5" name="Oval 1075"/>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6" name="Oval 1076"/>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7" name="Oval 1077"/>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8" name="Oval 1078"/>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19" name="Oval 1079"/>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0" name="Oval 1080"/>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1" name="Oval 1081"/>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2" name="Oval 1082"/>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3" name="Oval 1083"/>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4" name="Oval 1084"/>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5" name="Oval 1085"/>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6" name="Oval 1086"/>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7" name="Oval 1087"/>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28" name="Oval 1088"/>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485" name="Group 1089"/>
              <p:cNvGrpSpPr>
                <a:grpSpLocks/>
              </p:cNvGrpSpPr>
              <p:nvPr/>
            </p:nvGrpSpPr>
            <p:grpSpPr bwMode="auto">
              <a:xfrm>
                <a:off x="2148" y="928"/>
                <a:ext cx="47" cy="2417"/>
                <a:chOff x="2148" y="928"/>
                <a:chExt cx="47" cy="2417"/>
              </a:xfrm>
            </p:grpSpPr>
            <p:sp>
              <p:nvSpPr>
                <p:cNvPr id="46486" name="Oval 1090"/>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87" name="Oval 1091"/>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88" name="Oval 1092"/>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89" name="Oval 1093"/>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0" name="Oval 1094"/>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1" name="Oval 1095"/>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2" name="Oval 1096"/>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3" name="Oval 1097"/>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4" name="Oval 1098"/>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5" name="Oval 1099"/>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6" name="Oval 1100"/>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7" name="Oval 1101"/>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8" name="Oval 1102"/>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99" name="Oval 1103"/>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0" name="Oval 1104"/>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1" name="Oval 1105"/>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2" name="Oval 1106"/>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3" name="Oval 1107"/>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4" name="Oval 1108"/>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5" name="Oval 1109"/>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6" name="Oval 1110"/>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507" name="Oval 1111"/>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6" name="Group 1112"/>
            <p:cNvGrpSpPr>
              <a:grpSpLocks/>
            </p:cNvGrpSpPr>
            <p:nvPr/>
          </p:nvGrpSpPr>
          <p:grpSpPr bwMode="auto">
            <a:xfrm>
              <a:off x="4809" y="922"/>
              <a:ext cx="106" cy="2417"/>
              <a:chOff x="2089" y="928"/>
              <a:chExt cx="106" cy="2417"/>
            </a:xfrm>
          </p:grpSpPr>
          <p:grpSp>
            <p:nvGrpSpPr>
              <p:cNvPr id="46439" name="Group 1113"/>
              <p:cNvGrpSpPr>
                <a:grpSpLocks/>
              </p:cNvGrpSpPr>
              <p:nvPr/>
            </p:nvGrpSpPr>
            <p:grpSpPr bwMode="auto">
              <a:xfrm>
                <a:off x="2089" y="984"/>
                <a:ext cx="47" cy="2309"/>
                <a:chOff x="2089" y="984"/>
                <a:chExt cx="47" cy="2309"/>
              </a:xfrm>
            </p:grpSpPr>
            <p:sp>
              <p:nvSpPr>
                <p:cNvPr id="46463" name="Oval 1114"/>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4" name="Oval 1115"/>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5" name="Oval 1116"/>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6" name="Oval 1117"/>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7" name="Oval 1118"/>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8" name="Oval 1119"/>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9" name="Oval 1120"/>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0" name="Oval 1121"/>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1" name="Oval 1122"/>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2" name="Oval 1123"/>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3" name="Oval 1124"/>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4" name="Oval 1125"/>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5" name="Oval 1126"/>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6" name="Oval 1127"/>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7" name="Oval 1128"/>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8" name="Oval 1129"/>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79" name="Oval 1130"/>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80" name="Oval 1131"/>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81" name="Oval 1132"/>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82" name="Oval 1133"/>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83" name="Oval 1134"/>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440" name="Group 1135"/>
              <p:cNvGrpSpPr>
                <a:grpSpLocks/>
              </p:cNvGrpSpPr>
              <p:nvPr/>
            </p:nvGrpSpPr>
            <p:grpSpPr bwMode="auto">
              <a:xfrm>
                <a:off x="2148" y="928"/>
                <a:ext cx="47" cy="2417"/>
                <a:chOff x="2148" y="928"/>
                <a:chExt cx="47" cy="2417"/>
              </a:xfrm>
            </p:grpSpPr>
            <p:sp>
              <p:nvSpPr>
                <p:cNvPr id="46441" name="Oval 1136"/>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2" name="Oval 1137"/>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3" name="Oval 1138"/>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4" name="Oval 1139"/>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5" name="Oval 1140"/>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6" name="Oval 1141"/>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7" name="Oval 1142"/>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8" name="Oval 1143"/>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49" name="Oval 1144"/>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0" name="Oval 1145"/>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1" name="Oval 1146"/>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2" name="Oval 1147"/>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3" name="Oval 1148"/>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4" name="Oval 1149"/>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5" name="Oval 1150"/>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6" name="Oval 1151"/>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7" name="Oval 1152"/>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8" name="Oval 1153"/>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59" name="Oval 1154"/>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0" name="Oval 1155"/>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1" name="Oval 1156"/>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62" name="Oval 1157"/>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7" name="Group 1158"/>
            <p:cNvGrpSpPr>
              <a:grpSpLocks/>
            </p:cNvGrpSpPr>
            <p:nvPr/>
          </p:nvGrpSpPr>
          <p:grpSpPr bwMode="auto">
            <a:xfrm>
              <a:off x="4921" y="922"/>
              <a:ext cx="106" cy="2417"/>
              <a:chOff x="2089" y="928"/>
              <a:chExt cx="106" cy="2417"/>
            </a:xfrm>
          </p:grpSpPr>
          <p:grpSp>
            <p:nvGrpSpPr>
              <p:cNvPr id="46394" name="Group 1159"/>
              <p:cNvGrpSpPr>
                <a:grpSpLocks/>
              </p:cNvGrpSpPr>
              <p:nvPr/>
            </p:nvGrpSpPr>
            <p:grpSpPr bwMode="auto">
              <a:xfrm>
                <a:off x="2089" y="984"/>
                <a:ext cx="47" cy="2309"/>
                <a:chOff x="2089" y="984"/>
                <a:chExt cx="47" cy="2309"/>
              </a:xfrm>
            </p:grpSpPr>
            <p:sp>
              <p:nvSpPr>
                <p:cNvPr id="46418" name="Oval 1160"/>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9" name="Oval 1161"/>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0" name="Oval 1162"/>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1" name="Oval 1163"/>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2" name="Oval 1164"/>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3" name="Oval 1165"/>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4" name="Oval 1166"/>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5" name="Oval 1167"/>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6" name="Oval 1168"/>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7" name="Oval 1169"/>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8" name="Oval 1170"/>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29" name="Oval 1171"/>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0" name="Oval 1172"/>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1" name="Oval 1173"/>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2" name="Oval 1174"/>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3" name="Oval 1175"/>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4" name="Oval 1176"/>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5" name="Oval 1177"/>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6" name="Oval 1178"/>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7" name="Oval 1179"/>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38" name="Oval 1180"/>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395" name="Group 1181"/>
              <p:cNvGrpSpPr>
                <a:grpSpLocks/>
              </p:cNvGrpSpPr>
              <p:nvPr/>
            </p:nvGrpSpPr>
            <p:grpSpPr bwMode="auto">
              <a:xfrm>
                <a:off x="2148" y="928"/>
                <a:ext cx="47" cy="2417"/>
                <a:chOff x="2148" y="928"/>
                <a:chExt cx="47" cy="2417"/>
              </a:xfrm>
            </p:grpSpPr>
            <p:sp>
              <p:nvSpPr>
                <p:cNvPr id="46396" name="Oval 1182"/>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97" name="Oval 1183"/>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98" name="Oval 1184"/>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99" name="Oval 1185"/>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0" name="Oval 1186"/>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1" name="Oval 1187"/>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2" name="Oval 1188"/>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3" name="Oval 1189"/>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4" name="Oval 1190"/>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5" name="Oval 1191"/>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6" name="Oval 1192"/>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7" name="Oval 1193"/>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8" name="Oval 1194"/>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09" name="Oval 1195"/>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0" name="Oval 1196"/>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1" name="Oval 1197"/>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2" name="Oval 1198"/>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3" name="Oval 1199"/>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4" name="Oval 1200"/>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5" name="Oval 1201"/>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6" name="Oval 1202"/>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417" name="Oval 1203"/>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8" name="Group 1204"/>
            <p:cNvGrpSpPr>
              <a:grpSpLocks/>
            </p:cNvGrpSpPr>
            <p:nvPr/>
          </p:nvGrpSpPr>
          <p:grpSpPr bwMode="auto">
            <a:xfrm>
              <a:off x="5037" y="922"/>
              <a:ext cx="106" cy="2417"/>
              <a:chOff x="2089" y="928"/>
              <a:chExt cx="106" cy="2417"/>
            </a:xfrm>
          </p:grpSpPr>
          <p:grpSp>
            <p:nvGrpSpPr>
              <p:cNvPr id="46349" name="Group 1205"/>
              <p:cNvGrpSpPr>
                <a:grpSpLocks/>
              </p:cNvGrpSpPr>
              <p:nvPr/>
            </p:nvGrpSpPr>
            <p:grpSpPr bwMode="auto">
              <a:xfrm>
                <a:off x="2089" y="984"/>
                <a:ext cx="47" cy="2309"/>
                <a:chOff x="2089" y="984"/>
                <a:chExt cx="47" cy="2309"/>
              </a:xfrm>
            </p:grpSpPr>
            <p:sp>
              <p:nvSpPr>
                <p:cNvPr id="46373" name="Oval 1206"/>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4" name="Oval 1207"/>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5" name="Oval 1208"/>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6" name="Oval 1209"/>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7" name="Oval 1210"/>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8" name="Oval 1211"/>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9" name="Oval 1212"/>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0" name="Oval 1213"/>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1" name="Oval 1214"/>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2" name="Oval 1215"/>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3" name="Oval 1216"/>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4" name="Oval 1217"/>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5" name="Oval 1218"/>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6" name="Oval 1219"/>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7" name="Oval 1220"/>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8" name="Oval 1221"/>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89" name="Oval 1222"/>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90" name="Oval 1223"/>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91" name="Oval 1224"/>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92" name="Oval 1225"/>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93" name="Oval 1226"/>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350" name="Group 1227"/>
              <p:cNvGrpSpPr>
                <a:grpSpLocks/>
              </p:cNvGrpSpPr>
              <p:nvPr/>
            </p:nvGrpSpPr>
            <p:grpSpPr bwMode="auto">
              <a:xfrm>
                <a:off x="2148" y="928"/>
                <a:ext cx="47" cy="2417"/>
                <a:chOff x="2148" y="928"/>
                <a:chExt cx="47" cy="2417"/>
              </a:xfrm>
            </p:grpSpPr>
            <p:sp>
              <p:nvSpPr>
                <p:cNvPr id="46351" name="Oval 1228"/>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2" name="Oval 1229"/>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3" name="Oval 1230"/>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4" name="Oval 1231"/>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5" name="Oval 1232"/>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6" name="Oval 1233"/>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7" name="Oval 1234"/>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8" name="Oval 1235"/>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59" name="Oval 1236"/>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0" name="Oval 1237"/>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1" name="Oval 1238"/>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2" name="Oval 1239"/>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3" name="Oval 1240"/>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4" name="Oval 1241"/>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5" name="Oval 1242"/>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6" name="Oval 1243"/>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7" name="Oval 1244"/>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8" name="Oval 1245"/>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69" name="Oval 1246"/>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0" name="Oval 1247"/>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1" name="Oval 1248"/>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72" name="Oval 1249"/>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19" name="Group 1250"/>
            <p:cNvGrpSpPr>
              <a:grpSpLocks/>
            </p:cNvGrpSpPr>
            <p:nvPr/>
          </p:nvGrpSpPr>
          <p:grpSpPr bwMode="auto">
            <a:xfrm>
              <a:off x="5153" y="922"/>
              <a:ext cx="106" cy="2417"/>
              <a:chOff x="2089" y="928"/>
              <a:chExt cx="106" cy="2417"/>
            </a:xfrm>
          </p:grpSpPr>
          <p:grpSp>
            <p:nvGrpSpPr>
              <p:cNvPr id="46304" name="Group 1251"/>
              <p:cNvGrpSpPr>
                <a:grpSpLocks/>
              </p:cNvGrpSpPr>
              <p:nvPr/>
            </p:nvGrpSpPr>
            <p:grpSpPr bwMode="auto">
              <a:xfrm>
                <a:off x="2089" y="984"/>
                <a:ext cx="47" cy="2309"/>
                <a:chOff x="2089" y="984"/>
                <a:chExt cx="47" cy="2309"/>
              </a:xfrm>
            </p:grpSpPr>
            <p:sp>
              <p:nvSpPr>
                <p:cNvPr id="46328" name="Oval 1252"/>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9" name="Oval 1253"/>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0" name="Oval 1254"/>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1" name="Oval 1255"/>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2" name="Oval 1256"/>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3" name="Oval 1257"/>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4" name="Oval 1258"/>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5" name="Oval 1259"/>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6" name="Oval 1260"/>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7" name="Oval 1261"/>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8" name="Oval 1262"/>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39" name="Oval 1263"/>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0" name="Oval 1264"/>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1" name="Oval 1265"/>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2" name="Oval 1266"/>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3" name="Oval 1267"/>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4" name="Oval 1268"/>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5" name="Oval 1269"/>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6" name="Oval 1270"/>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7" name="Oval 1271"/>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48" name="Oval 1272"/>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305" name="Group 1273"/>
              <p:cNvGrpSpPr>
                <a:grpSpLocks/>
              </p:cNvGrpSpPr>
              <p:nvPr/>
            </p:nvGrpSpPr>
            <p:grpSpPr bwMode="auto">
              <a:xfrm>
                <a:off x="2148" y="928"/>
                <a:ext cx="47" cy="2417"/>
                <a:chOff x="2148" y="928"/>
                <a:chExt cx="47" cy="2417"/>
              </a:xfrm>
            </p:grpSpPr>
            <p:sp>
              <p:nvSpPr>
                <p:cNvPr id="46306" name="Oval 1274"/>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07" name="Oval 1275"/>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08" name="Oval 1276"/>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09" name="Oval 1277"/>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0" name="Oval 1278"/>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1" name="Oval 1279"/>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2" name="Oval 1280"/>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3" name="Oval 1281"/>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4" name="Oval 1282"/>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5" name="Oval 1283"/>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6" name="Oval 1284"/>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7" name="Oval 1285"/>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8" name="Oval 1286"/>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19" name="Oval 1287"/>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0" name="Oval 1288"/>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1" name="Oval 1289"/>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2" name="Oval 1290"/>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3" name="Oval 1291"/>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4" name="Oval 1292"/>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5" name="Oval 1293"/>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6" name="Oval 1294"/>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27" name="Oval 1295"/>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20" name="Group 1296"/>
            <p:cNvGrpSpPr>
              <a:grpSpLocks/>
            </p:cNvGrpSpPr>
            <p:nvPr/>
          </p:nvGrpSpPr>
          <p:grpSpPr bwMode="auto">
            <a:xfrm>
              <a:off x="5265" y="922"/>
              <a:ext cx="106" cy="2417"/>
              <a:chOff x="2089" y="928"/>
              <a:chExt cx="106" cy="2417"/>
            </a:xfrm>
          </p:grpSpPr>
          <p:grpSp>
            <p:nvGrpSpPr>
              <p:cNvPr id="46259" name="Group 1297"/>
              <p:cNvGrpSpPr>
                <a:grpSpLocks/>
              </p:cNvGrpSpPr>
              <p:nvPr/>
            </p:nvGrpSpPr>
            <p:grpSpPr bwMode="auto">
              <a:xfrm>
                <a:off x="2089" y="984"/>
                <a:ext cx="47" cy="2309"/>
                <a:chOff x="2089" y="984"/>
                <a:chExt cx="47" cy="2309"/>
              </a:xfrm>
            </p:grpSpPr>
            <p:sp>
              <p:nvSpPr>
                <p:cNvPr id="46283" name="Oval 1298"/>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4" name="Oval 1299"/>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5" name="Oval 1300"/>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6" name="Oval 1301"/>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7" name="Oval 1302"/>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8" name="Oval 1303"/>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9" name="Oval 1304"/>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0" name="Oval 1305"/>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1" name="Oval 1306"/>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2" name="Oval 1307"/>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3" name="Oval 1308"/>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4" name="Oval 1309"/>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5" name="Oval 1310"/>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6" name="Oval 1311"/>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7" name="Oval 1312"/>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8" name="Oval 1313"/>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99" name="Oval 1314"/>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00" name="Oval 1315"/>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01" name="Oval 1316"/>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02" name="Oval 1317"/>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303" name="Oval 1318"/>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260" name="Group 1319"/>
              <p:cNvGrpSpPr>
                <a:grpSpLocks/>
              </p:cNvGrpSpPr>
              <p:nvPr/>
            </p:nvGrpSpPr>
            <p:grpSpPr bwMode="auto">
              <a:xfrm>
                <a:off x="2148" y="928"/>
                <a:ext cx="47" cy="2417"/>
                <a:chOff x="2148" y="928"/>
                <a:chExt cx="47" cy="2417"/>
              </a:xfrm>
            </p:grpSpPr>
            <p:sp>
              <p:nvSpPr>
                <p:cNvPr id="46261" name="Oval 1320"/>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2" name="Oval 1321"/>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3" name="Oval 1322"/>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4" name="Oval 1323"/>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5" name="Oval 1324"/>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6" name="Oval 1325"/>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7" name="Oval 1326"/>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8" name="Oval 1327"/>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69" name="Oval 1328"/>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0" name="Oval 1329"/>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1" name="Oval 1330"/>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2" name="Oval 1331"/>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3" name="Oval 1332"/>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4" name="Oval 1333"/>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5" name="Oval 1334"/>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6" name="Oval 1335"/>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7" name="Oval 1336"/>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8" name="Oval 1337"/>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79" name="Oval 1338"/>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0" name="Oval 1339"/>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1" name="Oval 1340"/>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82" name="Oval 1341"/>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21" name="Group 1342"/>
            <p:cNvGrpSpPr>
              <a:grpSpLocks/>
            </p:cNvGrpSpPr>
            <p:nvPr/>
          </p:nvGrpSpPr>
          <p:grpSpPr bwMode="auto">
            <a:xfrm>
              <a:off x="5377" y="922"/>
              <a:ext cx="106" cy="2417"/>
              <a:chOff x="2089" y="928"/>
              <a:chExt cx="106" cy="2417"/>
            </a:xfrm>
          </p:grpSpPr>
          <p:grpSp>
            <p:nvGrpSpPr>
              <p:cNvPr id="46214" name="Group 1343"/>
              <p:cNvGrpSpPr>
                <a:grpSpLocks/>
              </p:cNvGrpSpPr>
              <p:nvPr/>
            </p:nvGrpSpPr>
            <p:grpSpPr bwMode="auto">
              <a:xfrm>
                <a:off x="2089" y="984"/>
                <a:ext cx="47" cy="2309"/>
                <a:chOff x="2089" y="984"/>
                <a:chExt cx="47" cy="2309"/>
              </a:xfrm>
            </p:grpSpPr>
            <p:sp>
              <p:nvSpPr>
                <p:cNvPr id="46238" name="Oval 1344"/>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9" name="Oval 1345"/>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0" name="Oval 1346"/>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1" name="Oval 1347"/>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2" name="Oval 1348"/>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3" name="Oval 1349"/>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4" name="Oval 1350"/>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5" name="Oval 1351"/>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6" name="Oval 1352"/>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7" name="Oval 1353"/>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8" name="Oval 1354"/>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49" name="Oval 1355"/>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0" name="Oval 1356"/>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1" name="Oval 1357"/>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2" name="Oval 1358"/>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3" name="Oval 1359"/>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4" name="Oval 1360"/>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5" name="Oval 1361"/>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6" name="Oval 1362"/>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7" name="Oval 1363"/>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58" name="Oval 1364"/>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215" name="Group 1365"/>
              <p:cNvGrpSpPr>
                <a:grpSpLocks/>
              </p:cNvGrpSpPr>
              <p:nvPr/>
            </p:nvGrpSpPr>
            <p:grpSpPr bwMode="auto">
              <a:xfrm>
                <a:off x="2148" y="928"/>
                <a:ext cx="47" cy="2417"/>
                <a:chOff x="2148" y="928"/>
                <a:chExt cx="47" cy="2417"/>
              </a:xfrm>
            </p:grpSpPr>
            <p:sp>
              <p:nvSpPr>
                <p:cNvPr id="46216" name="Oval 1366"/>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17" name="Oval 1367"/>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18" name="Oval 1368"/>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19" name="Oval 1369"/>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0" name="Oval 1370"/>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1" name="Oval 1371"/>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2" name="Oval 1372"/>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3" name="Oval 1373"/>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4" name="Oval 1374"/>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5" name="Oval 1375"/>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6" name="Oval 1376"/>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7" name="Oval 1377"/>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8" name="Oval 1378"/>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29" name="Oval 1379"/>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0" name="Oval 1380"/>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1" name="Oval 1381"/>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2" name="Oval 1382"/>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3" name="Oval 1383"/>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4" name="Oval 1384"/>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5" name="Oval 1385"/>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6" name="Oval 1386"/>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37" name="Oval 1387"/>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22" name="Group 1388"/>
            <p:cNvGrpSpPr>
              <a:grpSpLocks/>
            </p:cNvGrpSpPr>
            <p:nvPr/>
          </p:nvGrpSpPr>
          <p:grpSpPr bwMode="auto">
            <a:xfrm>
              <a:off x="5489" y="922"/>
              <a:ext cx="106" cy="2417"/>
              <a:chOff x="2089" y="928"/>
              <a:chExt cx="106" cy="2417"/>
            </a:xfrm>
          </p:grpSpPr>
          <p:grpSp>
            <p:nvGrpSpPr>
              <p:cNvPr id="46169" name="Group 1389"/>
              <p:cNvGrpSpPr>
                <a:grpSpLocks/>
              </p:cNvGrpSpPr>
              <p:nvPr/>
            </p:nvGrpSpPr>
            <p:grpSpPr bwMode="auto">
              <a:xfrm>
                <a:off x="2089" y="984"/>
                <a:ext cx="47" cy="2309"/>
                <a:chOff x="2089" y="984"/>
                <a:chExt cx="47" cy="2309"/>
              </a:xfrm>
            </p:grpSpPr>
            <p:sp>
              <p:nvSpPr>
                <p:cNvPr id="46193" name="Oval 1390"/>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4" name="Oval 1391"/>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5" name="Oval 1392"/>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6" name="Oval 1393"/>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7" name="Oval 1394"/>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8" name="Oval 1395"/>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9" name="Oval 1396"/>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0" name="Oval 1397"/>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1" name="Oval 1398"/>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2" name="Oval 1399"/>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3" name="Oval 1400"/>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4" name="Oval 1401"/>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5" name="Oval 1402"/>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6" name="Oval 1403"/>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7" name="Oval 1404"/>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8" name="Oval 1405"/>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09" name="Oval 1406"/>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10" name="Oval 1407"/>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11" name="Oval 1408"/>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12" name="Oval 1409"/>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213" name="Oval 1410"/>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170" name="Group 1411"/>
              <p:cNvGrpSpPr>
                <a:grpSpLocks/>
              </p:cNvGrpSpPr>
              <p:nvPr/>
            </p:nvGrpSpPr>
            <p:grpSpPr bwMode="auto">
              <a:xfrm>
                <a:off x="2148" y="928"/>
                <a:ext cx="47" cy="2417"/>
                <a:chOff x="2148" y="928"/>
                <a:chExt cx="47" cy="2417"/>
              </a:xfrm>
            </p:grpSpPr>
            <p:sp>
              <p:nvSpPr>
                <p:cNvPr id="46171" name="Oval 1412"/>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2" name="Oval 1413"/>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3" name="Oval 1414"/>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4" name="Oval 1415"/>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5" name="Oval 1416"/>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6" name="Oval 1417"/>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7" name="Oval 1418"/>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8" name="Oval 1419"/>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79" name="Oval 1420"/>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0" name="Oval 1421"/>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1" name="Oval 1422"/>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2" name="Oval 1423"/>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3" name="Oval 1424"/>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4" name="Oval 1425"/>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5" name="Oval 1426"/>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6" name="Oval 1427"/>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7" name="Oval 1428"/>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8" name="Oval 1429"/>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89" name="Oval 1430"/>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0" name="Oval 1431"/>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1" name="Oval 1432"/>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92" name="Oval 1433"/>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nvGrpSpPr>
            <p:cNvPr id="46123" name="Group 1434"/>
            <p:cNvGrpSpPr>
              <a:grpSpLocks/>
            </p:cNvGrpSpPr>
            <p:nvPr/>
          </p:nvGrpSpPr>
          <p:grpSpPr bwMode="auto">
            <a:xfrm>
              <a:off x="5601" y="922"/>
              <a:ext cx="106" cy="2417"/>
              <a:chOff x="2089" y="928"/>
              <a:chExt cx="106" cy="2417"/>
            </a:xfrm>
          </p:grpSpPr>
          <p:grpSp>
            <p:nvGrpSpPr>
              <p:cNvPr id="46124" name="Group 1435"/>
              <p:cNvGrpSpPr>
                <a:grpSpLocks/>
              </p:cNvGrpSpPr>
              <p:nvPr/>
            </p:nvGrpSpPr>
            <p:grpSpPr bwMode="auto">
              <a:xfrm>
                <a:off x="2089" y="984"/>
                <a:ext cx="47" cy="2309"/>
                <a:chOff x="2089" y="984"/>
                <a:chExt cx="47" cy="2309"/>
              </a:xfrm>
            </p:grpSpPr>
            <p:sp>
              <p:nvSpPr>
                <p:cNvPr id="46148" name="Oval 1436"/>
                <p:cNvSpPr>
                  <a:spLocks noChangeArrowheads="1"/>
                </p:cNvSpPr>
                <p:nvPr/>
              </p:nvSpPr>
              <p:spPr bwMode="auto">
                <a:xfrm>
                  <a:off x="2089" y="9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9" name="Oval 1437"/>
                <p:cNvSpPr>
                  <a:spLocks noChangeArrowheads="1"/>
                </p:cNvSpPr>
                <p:nvPr/>
              </p:nvSpPr>
              <p:spPr bwMode="auto">
                <a:xfrm>
                  <a:off x="2089" y="10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0" name="Oval 1438"/>
                <p:cNvSpPr>
                  <a:spLocks noChangeArrowheads="1"/>
                </p:cNvSpPr>
                <p:nvPr/>
              </p:nvSpPr>
              <p:spPr bwMode="auto">
                <a:xfrm>
                  <a:off x="2089" y="12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1" name="Oval 1439"/>
                <p:cNvSpPr>
                  <a:spLocks noChangeArrowheads="1"/>
                </p:cNvSpPr>
                <p:nvPr/>
              </p:nvSpPr>
              <p:spPr bwMode="auto">
                <a:xfrm>
                  <a:off x="2089" y="13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2" name="Oval 1440"/>
                <p:cNvSpPr>
                  <a:spLocks noChangeArrowheads="1"/>
                </p:cNvSpPr>
                <p:nvPr/>
              </p:nvSpPr>
              <p:spPr bwMode="auto">
                <a:xfrm>
                  <a:off x="2089" y="144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3" name="Oval 1441"/>
                <p:cNvSpPr>
                  <a:spLocks noChangeArrowheads="1"/>
                </p:cNvSpPr>
                <p:nvPr/>
              </p:nvSpPr>
              <p:spPr bwMode="auto">
                <a:xfrm>
                  <a:off x="2089" y="15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4" name="Oval 1442"/>
                <p:cNvSpPr>
                  <a:spLocks noChangeArrowheads="1"/>
                </p:cNvSpPr>
                <p:nvPr/>
              </p:nvSpPr>
              <p:spPr bwMode="auto">
                <a:xfrm>
                  <a:off x="2089" y="166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5" name="Oval 1443"/>
                <p:cNvSpPr>
                  <a:spLocks noChangeArrowheads="1"/>
                </p:cNvSpPr>
                <p:nvPr/>
              </p:nvSpPr>
              <p:spPr bwMode="auto">
                <a:xfrm>
                  <a:off x="2089" y="178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6" name="Oval 1444"/>
                <p:cNvSpPr>
                  <a:spLocks noChangeArrowheads="1"/>
                </p:cNvSpPr>
                <p:nvPr/>
              </p:nvSpPr>
              <p:spPr bwMode="auto">
                <a:xfrm>
                  <a:off x="2089" y="18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7" name="Oval 1445"/>
                <p:cNvSpPr>
                  <a:spLocks noChangeArrowheads="1"/>
                </p:cNvSpPr>
                <p:nvPr/>
              </p:nvSpPr>
              <p:spPr bwMode="auto">
                <a:xfrm>
                  <a:off x="2089" y="20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8" name="Oval 1446"/>
                <p:cNvSpPr>
                  <a:spLocks noChangeArrowheads="1"/>
                </p:cNvSpPr>
                <p:nvPr/>
              </p:nvSpPr>
              <p:spPr bwMode="auto">
                <a:xfrm>
                  <a:off x="2089" y="21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59" name="Oval 1447"/>
                <p:cNvSpPr>
                  <a:spLocks noChangeArrowheads="1"/>
                </p:cNvSpPr>
                <p:nvPr/>
              </p:nvSpPr>
              <p:spPr bwMode="auto">
                <a:xfrm>
                  <a:off x="2089" y="22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0" name="Oval 1448"/>
                <p:cNvSpPr>
                  <a:spLocks noChangeArrowheads="1"/>
                </p:cNvSpPr>
                <p:nvPr/>
              </p:nvSpPr>
              <p:spPr bwMode="auto">
                <a:xfrm>
                  <a:off x="2089" y="23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1" name="Oval 1449"/>
                <p:cNvSpPr>
                  <a:spLocks noChangeArrowheads="1"/>
                </p:cNvSpPr>
                <p:nvPr/>
              </p:nvSpPr>
              <p:spPr bwMode="auto">
                <a:xfrm>
                  <a:off x="2089" y="245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2" name="Oval 1450"/>
                <p:cNvSpPr>
                  <a:spLocks noChangeArrowheads="1"/>
                </p:cNvSpPr>
                <p:nvPr/>
              </p:nvSpPr>
              <p:spPr bwMode="auto">
                <a:xfrm>
                  <a:off x="2089" y="257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3" name="Oval 1451"/>
                <p:cNvSpPr>
                  <a:spLocks noChangeArrowheads="1"/>
                </p:cNvSpPr>
                <p:nvPr/>
              </p:nvSpPr>
              <p:spPr bwMode="auto">
                <a:xfrm>
                  <a:off x="2089" y="268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4" name="Oval 1452"/>
                <p:cNvSpPr>
                  <a:spLocks noChangeArrowheads="1"/>
                </p:cNvSpPr>
                <p:nvPr/>
              </p:nvSpPr>
              <p:spPr bwMode="auto">
                <a:xfrm>
                  <a:off x="2089" y="279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5" name="Oval 1453"/>
                <p:cNvSpPr>
                  <a:spLocks noChangeArrowheads="1"/>
                </p:cNvSpPr>
                <p:nvPr/>
              </p:nvSpPr>
              <p:spPr bwMode="auto">
                <a:xfrm>
                  <a:off x="2089" y="291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6" name="Oval 1454"/>
                <p:cNvSpPr>
                  <a:spLocks noChangeArrowheads="1"/>
                </p:cNvSpPr>
                <p:nvPr/>
              </p:nvSpPr>
              <p:spPr bwMode="auto">
                <a:xfrm>
                  <a:off x="2089" y="302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7" name="Oval 1455"/>
                <p:cNvSpPr>
                  <a:spLocks noChangeArrowheads="1"/>
                </p:cNvSpPr>
                <p:nvPr/>
              </p:nvSpPr>
              <p:spPr bwMode="auto">
                <a:xfrm>
                  <a:off x="2089" y="313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68" name="Oval 1456"/>
                <p:cNvSpPr>
                  <a:spLocks noChangeArrowheads="1"/>
                </p:cNvSpPr>
                <p:nvPr/>
              </p:nvSpPr>
              <p:spPr bwMode="auto">
                <a:xfrm>
                  <a:off x="2089" y="3246"/>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nvGrpSpPr>
              <p:cNvPr id="46125" name="Group 1457"/>
              <p:cNvGrpSpPr>
                <a:grpSpLocks/>
              </p:cNvGrpSpPr>
              <p:nvPr/>
            </p:nvGrpSpPr>
            <p:grpSpPr bwMode="auto">
              <a:xfrm>
                <a:off x="2148" y="928"/>
                <a:ext cx="47" cy="2417"/>
                <a:chOff x="2148" y="928"/>
                <a:chExt cx="47" cy="2417"/>
              </a:xfrm>
            </p:grpSpPr>
            <p:sp>
              <p:nvSpPr>
                <p:cNvPr id="46126" name="Oval 1458"/>
                <p:cNvSpPr>
                  <a:spLocks noChangeArrowheads="1"/>
                </p:cNvSpPr>
                <p:nvPr/>
              </p:nvSpPr>
              <p:spPr bwMode="auto">
                <a:xfrm>
                  <a:off x="2148" y="92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27" name="Oval 1459"/>
                <p:cNvSpPr>
                  <a:spLocks noChangeArrowheads="1"/>
                </p:cNvSpPr>
                <p:nvPr/>
              </p:nvSpPr>
              <p:spPr bwMode="auto">
                <a:xfrm>
                  <a:off x="2148" y="104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28" name="Oval 1460"/>
                <p:cNvSpPr>
                  <a:spLocks noChangeArrowheads="1"/>
                </p:cNvSpPr>
                <p:nvPr/>
              </p:nvSpPr>
              <p:spPr bwMode="auto">
                <a:xfrm>
                  <a:off x="2148" y="115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29" name="Oval 1461"/>
                <p:cNvSpPr>
                  <a:spLocks noChangeArrowheads="1"/>
                </p:cNvSpPr>
                <p:nvPr/>
              </p:nvSpPr>
              <p:spPr bwMode="auto">
                <a:xfrm>
                  <a:off x="2148" y="127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0" name="Oval 1462"/>
                <p:cNvSpPr>
                  <a:spLocks noChangeArrowheads="1"/>
                </p:cNvSpPr>
                <p:nvPr/>
              </p:nvSpPr>
              <p:spPr bwMode="auto">
                <a:xfrm>
                  <a:off x="2148" y="138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1" name="Oval 1463"/>
                <p:cNvSpPr>
                  <a:spLocks noChangeArrowheads="1"/>
                </p:cNvSpPr>
                <p:nvPr/>
              </p:nvSpPr>
              <p:spPr bwMode="auto">
                <a:xfrm>
                  <a:off x="2148" y="1498"/>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2" name="Oval 1464"/>
                <p:cNvSpPr>
                  <a:spLocks noChangeArrowheads="1"/>
                </p:cNvSpPr>
                <p:nvPr/>
              </p:nvSpPr>
              <p:spPr bwMode="auto">
                <a:xfrm>
                  <a:off x="2148" y="1612"/>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3" name="Oval 1465"/>
                <p:cNvSpPr>
                  <a:spLocks noChangeArrowheads="1"/>
                </p:cNvSpPr>
                <p:nvPr/>
              </p:nvSpPr>
              <p:spPr bwMode="auto">
                <a:xfrm>
                  <a:off x="2148" y="172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4" name="Oval 1466"/>
                <p:cNvSpPr>
                  <a:spLocks noChangeArrowheads="1"/>
                </p:cNvSpPr>
                <p:nvPr/>
              </p:nvSpPr>
              <p:spPr bwMode="auto">
                <a:xfrm>
                  <a:off x="2148" y="183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5" name="Oval 1467"/>
                <p:cNvSpPr>
                  <a:spLocks noChangeArrowheads="1"/>
                </p:cNvSpPr>
                <p:nvPr/>
              </p:nvSpPr>
              <p:spPr bwMode="auto">
                <a:xfrm>
                  <a:off x="2148" y="194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6" name="Oval 1468"/>
                <p:cNvSpPr>
                  <a:spLocks noChangeArrowheads="1"/>
                </p:cNvSpPr>
                <p:nvPr/>
              </p:nvSpPr>
              <p:spPr bwMode="auto">
                <a:xfrm>
                  <a:off x="2148" y="205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7" name="Oval 1469"/>
                <p:cNvSpPr>
                  <a:spLocks noChangeArrowheads="1"/>
                </p:cNvSpPr>
                <p:nvPr/>
              </p:nvSpPr>
              <p:spPr bwMode="auto">
                <a:xfrm>
                  <a:off x="2148" y="217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8" name="Oval 1470"/>
                <p:cNvSpPr>
                  <a:spLocks noChangeArrowheads="1"/>
                </p:cNvSpPr>
                <p:nvPr/>
              </p:nvSpPr>
              <p:spPr bwMode="auto">
                <a:xfrm>
                  <a:off x="2148" y="2287"/>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39" name="Oval 1471"/>
                <p:cNvSpPr>
                  <a:spLocks noChangeArrowheads="1"/>
                </p:cNvSpPr>
                <p:nvPr/>
              </p:nvSpPr>
              <p:spPr bwMode="auto">
                <a:xfrm>
                  <a:off x="2148" y="2401"/>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0" name="Oval 1472"/>
                <p:cNvSpPr>
                  <a:spLocks noChangeArrowheads="1"/>
                </p:cNvSpPr>
                <p:nvPr/>
              </p:nvSpPr>
              <p:spPr bwMode="auto">
                <a:xfrm>
                  <a:off x="2148" y="251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1" name="Oval 1473"/>
                <p:cNvSpPr>
                  <a:spLocks noChangeArrowheads="1"/>
                </p:cNvSpPr>
                <p:nvPr/>
              </p:nvSpPr>
              <p:spPr bwMode="auto">
                <a:xfrm>
                  <a:off x="2148" y="2629"/>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2" name="Oval 1474"/>
                <p:cNvSpPr>
                  <a:spLocks noChangeArrowheads="1"/>
                </p:cNvSpPr>
                <p:nvPr/>
              </p:nvSpPr>
              <p:spPr bwMode="auto">
                <a:xfrm>
                  <a:off x="2148" y="2743"/>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3" name="Oval 1475"/>
                <p:cNvSpPr>
                  <a:spLocks noChangeArrowheads="1"/>
                </p:cNvSpPr>
                <p:nvPr/>
              </p:nvSpPr>
              <p:spPr bwMode="auto">
                <a:xfrm>
                  <a:off x="2148" y="2854"/>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4" name="Oval 1476"/>
                <p:cNvSpPr>
                  <a:spLocks noChangeArrowheads="1"/>
                </p:cNvSpPr>
                <p:nvPr/>
              </p:nvSpPr>
              <p:spPr bwMode="auto">
                <a:xfrm>
                  <a:off x="2148" y="2965"/>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5" name="Oval 1477"/>
                <p:cNvSpPr>
                  <a:spLocks noChangeArrowheads="1"/>
                </p:cNvSpPr>
                <p:nvPr/>
              </p:nvSpPr>
              <p:spPr bwMode="auto">
                <a:xfrm>
                  <a:off x="2148" y="3076"/>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6" name="Oval 1478"/>
                <p:cNvSpPr>
                  <a:spLocks noChangeArrowheads="1"/>
                </p:cNvSpPr>
                <p:nvPr/>
              </p:nvSpPr>
              <p:spPr bwMode="auto">
                <a:xfrm>
                  <a:off x="2148" y="3190"/>
                  <a:ext cx="47" cy="47"/>
                </a:xfrm>
                <a:prstGeom prst="ellipse">
                  <a:avLst/>
                </a:prstGeom>
                <a:solidFill>
                  <a:schemeClr val="bg2"/>
                </a:solidFill>
                <a:ln w="9525">
                  <a:noFill/>
                  <a:round/>
                  <a:headEnd/>
                  <a:tailEnd/>
                </a:ln>
              </p:spPr>
              <p:txBody>
                <a:bodyPr wrap="none" anchor="ctr"/>
                <a:lstStyle/>
                <a:p>
                  <a:pPr algn="ctr" eaLnBrk="0" hangingPunct="0"/>
                  <a:endParaRPr lang="cs-CZ"/>
                </a:p>
              </p:txBody>
            </p:sp>
            <p:sp>
              <p:nvSpPr>
                <p:cNvPr id="46147" name="Oval 1479"/>
                <p:cNvSpPr>
                  <a:spLocks noChangeArrowheads="1"/>
                </p:cNvSpPr>
                <p:nvPr/>
              </p:nvSpPr>
              <p:spPr bwMode="auto">
                <a:xfrm>
                  <a:off x="2148" y="3298"/>
                  <a:ext cx="47" cy="47"/>
                </a:xfrm>
                <a:prstGeom prst="ellipse">
                  <a:avLst/>
                </a:prstGeom>
                <a:solidFill>
                  <a:schemeClr val="bg2"/>
                </a:solidFill>
                <a:ln w="9525">
                  <a:noFill/>
                  <a:round/>
                  <a:headEnd/>
                  <a:tailEnd/>
                </a:ln>
              </p:spPr>
              <p:txBody>
                <a:bodyPr wrap="none" anchor="ctr"/>
                <a:lstStyle/>
                <a:p>
                  <a:pPr algn="ctr" eaLnBrk="0" hangingPunct="0"/>
                  <a:endParaRPr lang="cs-CZ"/>
                </a:p>
              </p:txBody>
            </p:sp>
          </p:grpSp>
        </p:grpSp>
      </p:grpSp>
      <p:grpSp>
        <p:nvGrpSpPr>
          <p:cNvPr id="46085" name="Group 1480"/>
          <p:cNvGrpSpPr>
            <a:grpSpLocks/>
          </p:cNvGrpSpPr>
          <p:nvPr/>
        </p:nvGrpSpPr>
        <p:grpSpPr bwMode="auto">
          <a:xfrm>
            <a:off x="1524000" y="2743200"/>
            <a:ext cx="1187450" cy="533400"/>
            <a:chOff x="960" y="1728"/>
            <a:chExt cx="748" cy="336"/>
          </a:xfrm>
        </p:grpSpPr>
        <p:sp>
          <p:nvSpPr>
            <p:cNvPr id="46090" name="Line 1481"/>
            <p:cNvSpPr>
              <a:spLocks noChangeShapeType="1"/>
            </p:cNvSpPr>
            <p:nvPr/>
          </p:nvSpPr>
          <p:spPr bwMode="auto">
            <a:xfrm flipV="1">
              <a:off x="960" y="1728"/>
              <a:ext cx="720" cy="240"/>
            </a:xfrm>
            <a:prstGeom prst="line">
              <a:avLst/>
            </a:prstGeom>
            <a:noFill/>
            <a:ln w="9525">
              <a:solidFill>
                <a:srgbClr val="FF0000"/>
              </a:solidFill>
              <a:round/>
              <a:headEnd/>
              <a:tailEnd type="triangle" w="med" len="med"/>
            </a:ln>
          </p:spPr>
          <p:txBody>
            <a:bodyPr wrap="none" anchor="ctr"/>
            <a:lstStyle/>
            <a:p>
              <a:endParaRPr lang="cs-CZ"/>
            </a:p>
          </p:txBody>
        </p:sp>
        <p:sp>
          <p:nvSpPr>
            <p:cNvPr id="46091" name="Line 1482"/>
            <p:cNvSpPr>
              <a:spLocks noChangeShapeType="1"/>
            </p:cNvSpPr>
            <p:nvPr/>
          </p:nvSpPr>
          <p:spPr bwMode="auto">
            <a:xfrm flipV="1">
              <a:off x="988" y="1968"/>
              <a:ext cx="720" cy="96"/>
            </a:xfrm>
            <a:prstGeom prst="line">
              <a:avLst/>
            </a:prstGeom>
            <a:noFill/>
            <a:ln w="9525">
              <a:solidFill>
                <a:srgbClr val="FF0000"/>
              </a:solidFill>
              <a:round/>
              <a:headEnd/>
              <a:tailEnd type="triangle" w="med" len="med"/>
            </a:ln>
          </p:spPr>
          <p:txBody>
            <a:bodyPr wrap="none" anchor="ctr"/>
            <a:lstStyle/>
            <a:p>
              <a:endParaRPr lang="cs-CZ"/>
            </a:p>
          </p:txBody>
        </p:sp>
      </p:grpSp>
      <p:grpSp>
        <p:nvGrpSpPr>
          <p:cNvPr id="46086" name="Group 1483"/>
          <p:cNvGrpSpPr>
            <a:grpSpLocks/>
          </p:cNvGrpSpPr>
          <p:nvPr/>
        </p:nvGrpSpPr>
        <p:grpSpPr bwMode="auto">
          <a:xfrm flipV="1">
            <a:off x="1524000" y="3429000"/>
            <a:ext cx="1187450" cy="533400"/>
            <a:chOff x="960" y="1728"/>
            <a:chExt cx="748" cy="336"/>
          </a:xfrm>
        </p:grpSpPr>
        <p:sp>
          <p:nvSpPr>
            <p:cNvPr id="46088" name="Line 1484"/>
            <p:cNvSpPr>
              <a:spLocks noChangeShapeType="1"/>
            </p:cNvSpPr>
            <p:nvPr/>
          </p:nvSpPr>
          <p:spPr bwMode="auto">
            <a:xfrm flipV="1">
              <a:off x="960" y="1728"/>
              <a:ext cx="720" cy="240"/>
            </a:xfrm>
            <a:prstGeom prst="line">
              <a:avLst/>
            </a:prstGeom>
            <a:noFill/>
            <a:ln w="9525">
              <a:solidFill>
                <a:srgbClr val="FF0000"/>
              </a:solidFill>
              <a:round/>
              <a:headEnd/>
              <a:tailEnd type="triangle" w="med" len="med"/>
            </a:ln>
          </p:spPr>
          <p:txBody>
            <a:bodyPr wrap="none" anchor="ctr"/>
            <a:lstStyle/>
            <a:p>
              <a:endParaRPr lang="cs-CZ"/>
            </a:p>
          </p:txBody>
        </p:sp>
        <p:sp>
          <p:nvSpPr>
            <p:cNvPr id="46089" name="Line 1485"/>
            <p:cNvSpPr>
              <a:spLocks noChangeShapeType="1"/>
            </p:cNvSpPr>
            <p:nvPr/>
          </p:nvSpPr>
          <p:spPr bwMode="auto">
            <a:xfrm flipV="1">
              <a:off x="988" y="1968"/>
              <a:ext cx="720" cy="96"/>
            </a:xfrm>
            <a:prstGeom prst="line">
              <a:avLst/>
            </a:prstGeom>
            <a:noFill/>
            <a:ln w="9525">
              <a:solidFill>
                <a:srgbClr val="FF0000"/>
              </a:solidFill>
              <a:round/>
              <a:headEnd/>
              <a:tailEnd type="triangle" w="med" len="med"/>
            </a:ln>
          </p:spPr>
          <p:txBody>
            <a:bodyPr wrap="none" anchor="ctr"/>
            <a:lstStyle/>
            <a:p>
              <a:endParaRPr lang="cs-CZ"/>
            </a:p>
          </p:txBody>
        </p:sp>
      </p:grpSp>
      <p:sp>
        <p:nvSpPr>
          <p:cNvPr id="46087" name="Text Box 1486"/>
          <p:cNvSpPr txBox="1">
            <a:spLocks noChangeArrowheads="1"/>
          </p:cNvSpPr>
          <p:nvPr/>
        </p:nvSpPr>
        <p:spPr bwMode="auto">
          <a:xfrm>
            <a:off x="3733800" y="5638800"/>
            <a:ext cx="5122863" cy="822325"/>
          </a:xfrm>
          <a:prstGeom prst="rect">
            <a:avLst/>
          </a:prstGeom>
          <a:noFill/>
          <a:ln w="9525">
            <a:noFill/>
            <a:miter lim="800000"/>
            <a:headEnd/>
            <a:tailEnd/>
          </a:ln>
        </p:spPr>
        <p:txBody>
          <a:bodyPr wrap="none">
            <a:spAutoFit/>
          </a:bodyPr>
          <a:lstStyle/>
          <a:p>
            <a:pPr eaLnBrk="0" hangingPunct="0"/>
            <a:r>
              <a:rPr lang="en-US"/>
              <a:t>Blech, light will just scatter like crazy</a:t>
            </a:r>
          </a:p>
          <a:p>
            <a:pPr eaLnBrk="0" hangingPunct="0"/>
            <a:r>
              <a:rPr lang="en-US"/>
              <a:t>and go all over the place … how boring!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28600" y="152400"/>
            <a:ext cx="8686800" cy="1143000"/>
          </a:xfrm>
        </p:spPr>
        <p:txBody>
          <a:bodyPr/>
          <a:lstStyle/>
          <a:p>
            <a:r>
              <a:rPr lang="en-US" smtClean="0">
                <a:ea typeface="ＭＳ Ｐゴシック" charset="-128"/>
              </a:rPr>
              <a:t>Negative-refractive</a:t>
            </a:r>
            <a:br>
              <a:rPr lang="en-US" smtClean="0">
                <a:ea typeface="ＭＳ Ｐゴシック" charset="-128"/>
              </a:rPr>
            </a:br>
            <a:r>
              <a:rPr lang="en-US" smtClean="0">
                <a:ea typeface="ＭＳ Ｐゴシック" charset="-128"/>
              </a:rPr>
              <a:t> all-dielectric photonic crystals</a:t>
            </a:r>
          </a:p>
        </p:txBody>
      </p:sp>
      <p:pic>
        <p:nvPicPr>
          <p:cNvPr id="113667" name="Picture 3"/>
          <p:cNvPicPr>
            <a:picLocks noChangeAspect="1" noChangeArrowheads="1"/>
          </p:cNvPicPr>
          <p:nvPr/>
        </p:nvPicPr>
        <p:blipFill>
          <a:blip r:embed="rId2"/>
          <a:srcRect/>
          <a:stretch>
            <a:fillRect/>
          </a:stretch>
        </p:blipFill>
        <p:spPr bwMode="auto">
          <a:xfrm>
            <a:off x="609600" y="2057400"/>
            <a:ext cx="5791200" cy="2827338"/>
          </a:xfrm>
          <a:prstGeom prst="rect">
            <a:avLst/>
          </a:prstGeom>
          <a:noFill/>
          <a:ln w="9525">
            <a:noFill/>
            <a:miter lim="800000"/>
            <a:headEnd/>
            <a:tailEnd/>
          </a:ln>
        </p:spPr>
      </p:pic>
      <p:sp>
        <p:nvSpPr>
          <p:cNvPr id="113668" name="Text Box 4"/>
          <p:cNvSpPr txBox="1">
            <a:spLocks noChangeArrowheads="1"/>
          </p:cNvSpPr>
          <p:nvPr/>
        </p:nvSpPr>
        <p:spPr bwMode="auto">
          <a:xfrm>
            <a:off x="2209800" y="5181600"/>
            <a:ext cx="4864100" cy="457200"/>
          </a:xfrm>
          <a:prstGeom prst="rect">
            <a:avLst/>
          </a:prstGeom>
          <a:noFill/>
          <a:ln w="9525">
            <a:noFill/>
            <a:miter lim="800000"/>
            <a:headEnd/>
            <a:tailEnd/>
          </a:ln>
        </p:spPr>
        <p:txBody>
          <a:bodyPr wrap="none">
            <a:spAutoFit/>
          </a:bodyPr>
          <a:lstStyle/>
          <a:p>
            <a:pPr algn="ctr"/>
            <a:r>
              <a:rPr lang="en-US"/>
              <a:t>[ M. Notomi, </a:t>
            </a:r>
            <a:r>
              <a:rPr lang="en-US" i="1"/>
              <a:t>PRB </a:t>
            </a:r>
            <a:r>
              <a:rPr lang="en-US" b="1"/>
              <a:t>62</a:t>
            </a:r>
            <a:r>
              <a:rPr lang="en-US"/>
              <a:t>, 10696 (2000). ]</a:t>
            </a:r>
          </a:p>
        </p:txBody>
      </p:sp>
      <p:sp>
        <p:nvSpPr>
          <p:cNvPr id="113669" name="Text Box 5"/>
          <p:cNvSpPr txBox="1">
            <a:spLocks noChangeArrowheads="1"/>
          </p:cNvSpPr>
          <p:nvPr/>
        </p:nvSpPr>
        <p:spPr bwMode="auto">
          <a:xfrm>
            <a:off x="674688" y="1600200"/>
            <a:ext cx="2473325" cy="457200"/>
          </a:xfrm>
          <a:prstGeom prst="rect">
            <a:avLst/>
          </a:prstGeom>
          <a:noFill/>
          <a:ln w="9525">
            <a:noFill/>
            <a:miter lim="800000"/>
            <a:headEnd/>
            <a:tailEnd/>
          </a:ln>
        </p:spPr>
        <p:txBody>
          <a:bodyPr wrap="none">
            <a:spAutoFit/>
          </a:bodyPr>
          <a:lstStyle/>
          <a:p>
            <a:pPr algn="ctr"/>
            <a:r>
              <a:rPr lang="en-US"/>
              <a:t>negative refraction</a:t>
            </a:r>
          </a:p>
        </p:txBody>
      </p:sp>
      <p:sp>
        <p:nvSpPr>
          <p:cNvPr id="113670" name="Text Box 6"/>
          <p:cNvSpPr txBox="1">
            <a:spLocks noChangeArrowheads="1"/>
          </p:cNvSpPr>
          <p:nvPr/>
        </p:nvSpPr>
        <p:spPr bwMode="auto">
          <a:xfrm>
            <a:off x="4362450" y="1600200"/>
            <a:ext cx="1352550" cy="457200"/>
          </a:xfrm>
          <a:prstGeom prst="rect">
            <a:avLst/>
          </a:prstGeom>
          <a:noFill/>
          <a:ln w="9525">
            <a:noFill/>
            <a:miter lim="800000"/>
            <a:headEnd/>
            <a:tailEnd/>
          </a:ln>
        </p:spPr>
        <p:txBody>
          <a:bodyPr wrap="none">
            <a:spAutoFit/>
          </a:bodyPr>
          <a:lstStyle/>
          <a:p>
            <a:pPr algn="ctr"/>
            <a:r>
              <a:rPr lang="en-US"/>
              <a:t>focussing</a:t>
            </a:r>
          </a:p>
        </p:txBody>
      </p:sp>
      <p:grpSp>
        <p:nvGrpSpPr>
          <p:cNvPr id="113671" name="Group 39"/>
          <p:cNvGrpSpPr>
            <a:grpSpLocks/>
          </p:cNvGrpSpPr>
          <p:nvPr/>
        </p:nvGrpSpPr>
        <p:grpSpPr bwMode="auto">
          <a:xfrm>
            <a:off x="6781800" y="2819400"/>
            <a:ext cx="1781175" cy="1828800"/>
            <a:chOff x="4224" y="1632"/>
            <a:chExt cx="1776" cy="1824"/>
          </a:xfrm>
        </p:grpSpPr>
        <p:sp>
          <p:nvSpPr>
            <p:cNvPr id="113674" name="Oval 7"/>
            <p:cNvSpPr>
              <a:spLocks noChangeArrowheads="1"/>
            </p:cNvSpPr>
            <p:nvPr/>
          </p:nvSpPr>
          <p:spPr bwMode="auto">
            <a:xfrm>
              <a:off x="4224" y="1632"/>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75" name="Oval 8"/>
            <p:cNvSpPr>
              <a:spLocks noChangeArrowheads="1"/>
            </p:cNvSpPr>
            <p:nvPr/>
          </p:nvSpPr>
          <p:spPr bwMode="auto">
            <a:xfrm>
              <a:off x="4609" y="1632"/>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76" name="Oval 9"/>
            <p:cNvSpPr>
              <a:spLocks noChangeArrowheads="1"/>
            </p:cNvSpPr>
            <p:nvPr/>
          </p:nvSpPr>
          <p:spPr bwMode="auto">
            <a:xfrm>
              <a:off x="4992" y="1632"/>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77" name="Oval 10"/>
            <p:cNvSpPr>
              <a:spLocks noChangeArrowheads="1"/>
            </p:cNvSpPr>
            <p:nvPr/>
          </p:nvSpPr>
          <p:spPr bwMode="auto">
            <a:xfrm>
              <a:off x="5376" y="1632"/>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78" name="Oval 11"/>
            <p:cNvSpPr>
              <a:spLocks noChangeArrowheads="1"/>
            </p:cNvSpPr>
            <p:nvPr/>
          </p:nvSpPr>
          <p:spPr bwMode="auto">
            <a:xfrm>
              <a:off x="5759" y="1632"/>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79" name="Oval 12"/>
            <p:cNvSpPr>
              <a:spLocks noChangeArrowheads="1"/>
            </p:cNvSpPr>
            <p:nvPr/>
          </p:nvSpPr>
          <p:spPr bwMode="auto">
            <a:xfrm>
              <a:off x="4224" y="2159"/>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0" name="Oval 13"/>
            <p:cNvSpPr>
              <a:spLocks noChangeArrowheads="1"/>
            </p:cNvSpPr>
            <p:nvPr/>
          </p:nvSpPr>
          <p:spPr bwMode="auto">
            <a:xfrm>
              <a:off x="4609" y="2159"/>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1" name="Oval 14"/>
            <p:cNvSpPr>
              <a:spLocks noChangeArrowheads="1"/>
            </p:cNvSpPr>
            <p:nvPr/>
          </p:nvSpPr>
          <p:spPr bwMode="auto">
            <a:xfrm>
              <a:off x="4992" y="2159"/>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2" name="Oval 15"/>
            <p:cNvSpPr>
              <a:spLocks noChangeArrowheads="1"/>
            </p:cNvSpPr>
            <p:nvPr/>
          </p:nvSpPr>
          <p:spPr bwMode="auto">
            <a:xfrm>
              <a:off x="5376" y="2159"/>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3" name="Oval 16"/>
            <p:cNvSpPr>
              <a:spLocks noChangeArrowheads="1"/>
            </p:cNvSpPr>
            <p:nvPr/>
          </p:nvSpPr>
          <p:spPr bwMode="auto">
            <a:xfrm>
              <a:off x="5759" y="2159"/>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4" name="Oval 17"/>
            <p:cNvSpPr>
              <a:spLocks noChangeArrowheads="1"/>
            </p:cNvSpPr>
            <p:nvPr/>
          </p:nvSpPr>
          <p:spPr bwMode="auto">
            <a:xfrm>
              <a:off x="4416" y="1892"/>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5" name="Oval 18"/>
            <p:cNvSpPr>
              <a:spLocks noChangeArrowheads="1"/>
            </p:cNvSpPr>
            <p:nvPr/>
          </p:nvSpPr>
          <p:spPr bwMode="auto">
            <a:xfrm>
              <a:off x="4800" y="1892"/>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6" name="Oval 19"/>
            <p:cNvSpPr>
              <a:spLocks noChangeArrowheads="1"/>
            </p:cNvSpPr>
            <p:nvPr/>
          </p:nvSpPr>
          <p:spPr bwMode="auto">
            <a:xfrm>
              <a:off x="5183" y="1892"/>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7" name="Oval 20"/>
            <p:cNvSpPr>
              <a:spLocks noChangeArrowheads="1"/>
            </p:cNvSpPr>
            <p:nvPr/>
          </p:nvSpPr>
          <p:spPr bwMode="auto">
            <a:xfrm>
              <a:off x="5568" y="1892"/>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8" name="Oval 21"/>
            <p:cNvSpPr>
              <a:spLocks noChangeArrowheads="1"/>
            </p:cNvSpPr>
            <p:nvPr/>
          </p:nvSpPr>
          <p:spPr bwMode="auto">
            <a:xfrm>
              <a:off x="4224" y="2688"/>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89" name="Oval 22"/>
            <p:cNvSpPr>
              <a:spLocks noChangeArrowheads="1"/>
            </p:cNvSpPr>
            <p:nvPr/>
          </p:nvSpPr>
          <p:spPr bwMode="auto">
            <a:xfrm>
              <a:off x="4609" y="2688"/>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0" name="Oval 23"/>
            <p:cNvSpPr>
              <a:spLocks noChangeArrowheads="1"/>
            </p:cNvSpPr>
            <p:nvPr/>
          </p:nvSpPr>
          <p:spPr bwMode="auto">
            <a:xfrm>
              <a:off x="4992" y="2688"/>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1" name="Oval 24"/>
            <p:cNvSpPr>
              <a:spLocks noChangeArrowheads="1"/>
            </p:cNvSpPr>
            <p:nvPr/>
          </p:nvSpPr>
          <p:spPr bwMode="auto">
            <a:xfrm>
              <a:off x="5376" y="2688"/>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2" name="Oval 25"/>
            <p:cNvSpPr>
              <a:spLocks noChangeArrowheads="1"/>
            </p:cNvSpPr>
            <p:nvPr/>
          </p:nvSpPr>
          <p:spPr bwMode="auto">
            <a:xfrm>
              <a:off x="5759" y="2688"/>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3" name="Oval 26"/>
            <p:cNvSpPr>
              <a:spLocks noChangeArrowheads="1"/>
            </p:cNvSpPr>
            <p:nvPr/>
          </p:nvSpPr>
          <p:spPr bwMode="auto">
            <a:xfrm>
              <a:off x="4416" y="2420"/>
              <a:ext cx="241" cy="239"/>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4" name="Oval 27"/>
            <p:cNvSpPr>
              <a:spLocks noChangeArrowheads="1"/>
            </p:cNvSpPr>
            <p:nvPr/>
          </p:nvSpPr>
          <p:spPr bwMode="auto">
            <a:xfrm>
              <a:off x="4800" y="2420"/>
              <a:ext cx="241" cy="239"/>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5" name="Oval 28"/>
            <p:cNvSpPr>
              <a:spLocks noChangeArrowheads="1"/>
            </p:cNvSpPr>
            <p:nvPr/>
          </p:nvSpPr>
          <p:spPr bwMode="auto">
            <a:xfrm>
              <a:off x="5183" y="2420"/>
              <a:ext cx="241" cy="239"/>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6" name="Oval 29"/>
            <p:cNvSpPr>
              <a:spLocks noChangeArrowheads="1"/>
            </p:cNvSpPr>
            <p:nvPr/>
          </p:nvSpPr>
          <p:spPr bwMode="auto">
            <a:xfrm>
              <a:off x="5568" y="2420"/>
              <a:ext cx="241" cy="239"/>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7" name="Oval 30"/>
            <p:cNvSpPr>
              <a:spLocks noChangeArrowheads="1"/>
            </p:cNvSpPr>
            <p:nvPr/>
          </p:nvSpPr>
          <p:spPr bwMode="auto">
            <a:xfrm>
              <a:off x="4224" y="3215"/>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8" name="Oval 31"/>
            <p:cNvSpPr>
              <a:spLocks noChangeArrowheads="1"/>
            </p:cNvSpPr>
            <p:nvPr/>
          </p:nvSpPr>
          <p:spPr bwMode="auto">
            <a:xfrm>
              <a:off x="4609" y="3215"/>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699" name="Oval 32"/>
            <p:cNvSpPr>
              <a:spLocks noChangeArrowheads="1"/>
            </p:cNvSpPr>
            <p:nvPr/>
          </p:nvSpPr>
          <p:spPr bwMode="auto">
            <a:xfrm>
              <a:off x="4992" y="3215"/>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700" name="Oval 33"/>
            <p:cNvSpPr>
              <a:spLocks noChangeArrowheads="1"/>
            </p:cNvSpPr>
            <p:nvPr/>
          </p:nvSpPr>
          <p:spPr bwMode="auto">
            <a:xfrm>
              <a:off x="5376" y="3215"/>
              <a:ext cx="239"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701" name="Oval 34"/>
            <p:cNvSpPr>
              <a:spLocks noChangeArrowheads="1"/>
            </p:cNvSpPr>
            <p:nvPr/>
          </p:nvSpPr>
          <p:spPr bwMode="auto">
            <a:xfrm>
              <a:off x="5759" y="3215"/>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702" name="Oval 35"/>
            <p:cNvSpPr>
              <a:spLocks noChangeArrowheads="1"/>
            </p:cNvSpPr>
            <p:nvPr/>
          </p:nvSpPr>
          <p:spPr bwMode="auto">
            <a:xfrm>
              <a:off x="4416" y="2948"/>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703" name="Oval 36"/>
            <p:cNvSpPr>
              <a:spLocks noChangeArrowheads="1"/>
            </p:cNvSpPr>
            <p:nvPr/>
          </p:nvSpPr>
          <p:spPr bwMode="auto">
            <a:xfrm>
              <a:off x="4800" y="2948"/>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704" name="Oval 37"/>
            <p:cNvSpPr>
              <a:spLocks noChangeArrowheads="1"/>
            </p:cNvSpPr>
            <p:nvPr/>
          </p:nvSpPr>
          <p:spPr bwMode="auto">
            <a:xfrm>
              <a:off x="5183" y="2948"/>
              <a:ext cx="241" cy="241"/>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13705" name="Oval 38"/>
            <p:cNvSpPr>
              <a:spLocks noChangeArrowheads="1"/>
            </p:cNvSpPr>
            <p:nvPr/>
          </p:nvSpPr>
          <p:spPr bwMode="auto">
            <a:xfrm>
              <a:off x="5568" y="2948"/>
              <a:ext cx="241" cy="241"/>
            </a:xfrm>
            <a:prstGeom prst="ellipse">
              <a:avLst/>
            </a:prstGeom>
            <a:solidFill>
              <a:schemeClr val="accent1"/>
            </a:solidFill>
            <a:ln w="9525">
              <a:solidFill>
                <a:schemeClr val="tx1"/>
              </a:solidFill>
              <a:round/>
              <a:headEnd/>
              <a:tailEnd/>
            </a:ln>
          </p:spPr>
          <p:txBody>
            <a:bodyPr wrap="none" anchor="ctr"/>
            <a:lstStyle/>
            <a:p>
              <a:endParaRPr lang="cs-CZ"/>
            </a:p>
          </p:txBody>
        </p:sp>
      </p:grpSp>
      <p:sp>
        <p:nvSpPr>
          <p:cNvPr id="113672" name="Text Box 40"/>
          <p:cNvSpPr txBox="1">
            <a:spLocks noChangeArrowheads="1"/>
          </p:cNvSpPr>
          <p:nvPr/>
        </p:nvSpPr>
        <p:spPr bwMode="auto">
          <a:xfrm>
            <a:off x="6464300" y="2286000"/>
            <a:ext cx="2527300" cy="457200"/>
          </a:xfrm>
          <a:prstGeom prst="rect">
            <a:avLst/>
          </a:prstGeom>
          <a:noFill/>
          <a:ln w="9525">
            <a:noFill/>
            <a:miter lim="800000"/>
            <a:headEnd/>
            <a:tailEnd/>
          </a:ln>
        </p:spPr>
        <p:txBody>
          <a:bodyPr wrap="none">
            <a:spAutoFit/>
          </a:bodyPr>
          <a:lstStyle/>
          <a:p>
            <a:pPr algn="ctr"/>
            <a:r>
              <a:rPr lang="en-US"/>
              <a:t>(2d rods in air, TE)</a:t>
            </a:r>
          </a:p>
        </p:txBody>
      </p:sp>
      <p:sp>
        <p:nvSpPr>
          <p:cNvPr id="113673" name="Text Box 41"/>
          <p:cNvSpPr txBox="1">
            <a:spLocks noChangeArrowheads="1"/>
          </p:cNvSpPr>
          <p:nvPr/>
        </p:nvSpPr>
        <p:spPr bwMode="auto">
          <a:xfrm>
            <a:off x="1106488" y="5638800"/>
            <a:ext cx="6851650" cy="954088"/>
          </a:xfrm>
          <a:prstGeom prst="rect">
            <a:avLst/>
          </a:prstGeom>
          <a:noFill/>
          <a:ln w="9525">
            <a:noFill/>
            <a:miter lim="800000"/>
            <a:headEnd/>
            <a:tailEnd/>
          </a:ln>
        </p:spPr>
        <p:txBody>
          <a:bodyPr wrap="none">
            <a:spAutoFit/>
          </a:bodyPr>
          <a:lstStyle/>
          <a:p>
            <a:pPr algn="ctr"/>
            <a:r>
              <a:rPr lang="en-US" sz="3200" b="1">
                <a:solidFill>
                  <a:srgbClr val="FF0000"/>
                </a:solidFill>
              </a:rPr>
              <a:t>not metamaterials:</a:t>
            </a:r>
            <a:r>
              <a:rPr lang="en-US" sz="3200"/>
              <a:t> wavelength ~ </a:t>
            </a:r>
            <a:r>
              <a:rPr lang="en-US" sz="3200" i="1"/>
              <a:t>a</a:t>
            </a:r>
            <a:r>
              <a:rPr lang="en-US" sz="3200"/>
              <a:t>,</a:t>
            </a:r>
          </a:p>
          <a:p>
            <a:pPr algn="ctr"/>
            <a:r>
              <a:rPr lang="en-US">
                <a:solidFill>
                  <a:srgbClr val="FF0000"/>
                </a:solidFill>
              </a:rPr>
              <a:t>no homogeneous material can reproduce </a:t>
            </a:r>
            <a:r>
              <a:rPr lang="en-US" i="1">
                <a:solidFill>
                  <a:srgbClr val="FF0000"/>
                </a:solidFill>
              </a:rPr>
              <a:t>all</a:t>
            </a:r>
            <a:r>
              <a:rPr lang="en-US">
                <a:solidFill>
                  <a:srgbClr val="FF0000"/>
                </a:solidFill>
              </a:rPr>
              <a:t> behaviors</a:t>
            </a:r>
            <a:endParaRPr lang="en-US" b="1"/>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0" y="228600"/>
            <a:ext cx="9144000" cy="1143000"/>
          </a:xfrm>
        </p:spPr>
        <p:txBody>
          <a:bodyPr/>
          <a:lstStyle/>
          <a:p>
            <a:r>
              <a:rPr lang="en-US" smtClean="0">
                <a:ea typeface="ＭＳ Ｐゴシック" charset="-128"/>
              </a:rPr>
              <a:t>Superlensing with Photonic Crystals</a:t>
            </a:r>
          </a:p>
        </p:txBody>
      </p:sp>
      <p:pic>
        <p:nvPicPr>
          <p:cNvPr id="114691" name="Picture 3" descr="&#10;nglens.PNG                                                     00018BD7AJAX                           B0407C05:"/>
          <p:cNvPicPr>
            <a:picLocks noChangeAspect="1" noChangeArrowheads="1"/>
          </p:cNvPicPr>
          <p:nvPr/>
        </p:nvPicPr>
        <p:blipFill>
          <a:blip r:embed="rId2"/>
          <a:srcRect l="11397"/>
          <a:stretch>
            <a:fillRect/>
          </a:stretch>
        </p:blipFill>
        <p:spPr bwMode="auto">
          <a:xfrm>
            <a:off x="112713" y="2168525"/>
            <a:ext cx="3240087" cy="2860675"/>
          </a:xfrm>
          <a:prstGeom prst="rect">
            <a:avLst/>
          </a:prstGeom>
          <a:noFill/>
          <a:ln w="9525">
            <a:noFill/>
            <a:miter lim="800000"/>
            <a:headEnd/>
            <a:tailEnd/>
          </a:ln>
        </p:spPr>
      </p:pic>
      <p:pic>
        <p:nvPicPr>
          <p:cNvPr id="114692" name="Picture 4" descr="superlens1.PNG                                                 00018BD7AJAX                           B0407C05:"/>
          <p:cNvPicPr>
            <a:picLocks noChangeAspect="1" noChangeArrowheads="1"/>
          </p:cNvPicPr>
          <p:nvPr/>
        </p:nvPicPr>
        <p:blipFill>
          <a:blip r:embed="rId3"/>
          <a:srcRect/>
          <a:stretch>
            <a:fillRect/>
          </a:stretch>
        </p:blipFill>
        <p:spPr bwMode="auto">
          <a:xfrm>
            <a:off x="3048000" y="1600200"/>
            <a:ext cx="4103688" cy="4343400"/>
          </a:xfrm>
          <a:prstGeom prst="rect">
            <a:avLst/>
          </a:prstGeom>
          <a:noFill/>
          <a:ln w="9525">
            <a:noFill/>
            <a:miter lim="800000"/>
            <a:headEnd/>
            <a:tailEnd/>
          </a:ln>
        </p:spPr>
      </p:pic>
      <p:sp>
        <p:nvSpPr>
          <p:cNvPr id="114693" name="Text Box 7"/>
          <p:cNvSpPr txBox="1">
            <a:spLocks noChangeArrowheads="1"/>
          </p:cNvSpPr>
          <p:nvPr/>
        </p:nvSpPr>
        <p:spPr bwMode="auto">
          <a:xfrm>
            <a:off x="2476500" y="1143000"/>
            <a:ext cx="3619500" cy="366713"/>
          </a:xfrm>
          <a:prstGeom prst="rect">
            <a:avLst/>
          </a:prstGeom>
          <a:noFill/>
          <a:ln w="9525">
            <a:noFill/>
            <a:miter lim="800000"/>
            <a:headEnd/>
            <a:tailEnd/>
          </a:ln>
        </p:spPr>
        <p:txBody>
          <a:bodyPr wrap="none">
            <a:spAutoFit/>
          </a:bodyPr>
          <a:lstStyle/>
          <a:p>
            <a:pPr algn="ctr" eaLnBrk="0" hangingPunct="0"/>
            <a:r>
              <a:rPr lang="en-US" sz="1800"/>
              <a:t>[ Luo </a:t>
            </a:r>
            <a:r>
              <a:rPr lang="en-US" sz="1800" i="1"/>
              <a:t>et al</a:t>
            </a:r>
            <a:r>
              <a:rPr lang="en-US" sz="1800"/>
              <a:t>, </a:t>
            </a:r>
            <a:r>
              <a:rPr lang="en-US" sz="1800" i="1"/>
              <a:t>PRB</a:t>
            </a:r>
            <a:r>
              <a:rPr lang="en-US" sz="1800"/>
              <a:t> </a:t>
            </a:r>
            <a:r>
              <a:rPr lang="en-US" sz="1800" b="1"/>
              <a:t>68</a:t>
            </a:r>
            <a:r>
              <a:rPr lang="en-US" sz="1800"/>
              <a:t>, 045115 (2003). ]</a:t>
            </a:r>
          </a:p>
        </p:txBody>
      </p:sp>
      <p:grpSp>
        <p:nvGrpSpPr>
          <p:cNvPr id="114694" name="Group 8"/>
          <p:cNvGrpSpPr>
            <a:grpSpLocks/>
          </p:cNvGrpSpPr>
          <p:nvPr/>
        </p:nvGrpSpPr>
        <p:grpSpPr bwMode="auto">
          <a:xfrm>
            <a:off x="6705600" y="1905000"/>
            <a:ext cx="2286000" cy="1670050"/>
            <a:chOff x="3744" y="2688"/>
            <a:chExt cx="1920" cy="1403"/>
          </a:xfrm>
        </p:grpSpPr>
        <p:pic>
          <p:nvPicPr>
            <p:cNvPr id="114695" name="Picture 9"/>
            <p:cNvPicPr>
              <a:picLocks noChangeAspect="1" noChangeArrowheads="1"/>
            </p:cNvPicPr>
            <p:nvPr/>
          </p:nvPicPr>
          <p:blipFill>
            <a:blip r:embed="rId4"/>
            <a:srcRect/>
            <a:stretch>
              <a:fillRect/>
            </a:stretch>
          </p:blipFill>
          <p:spPr bwMode="auto">
            <a:xfrm>
              <a:off x="3744" y="2688"/>
              <a:ext cx="1920" cy="1403"/>
            </a:xfrm>
            <a:prstGeom prst="rect">
              <a:avLst/>
            </a:prstGeom>
            <a:noFill/>
            <a:ln w="9525">
              <a:noFill/>
              <a:miter lim="800000"/>
              <a:headEnd/>
              <a:tailEnd/>
            </a:ln>
          </p:spPr>
        </p:pic>
        <p:sp>
          <p:nvSpPr>
            <p:cNvPr id="114696" name="Line 10"/>
            <p:cNvSpPr>
              <a:spLocks noChangeShapeType="1"/>
            </p:cNvSpPr>
            <p:nvPr/>
          </p:nvSpPr>
          <p:spPr bwMode="auto">
            <a:xfrm>
              <a:off x="4464" y="3456"/>
              <a:ext cx="240" cy="0"/>
            </a:xfrm>
            <a:prstGeom prst="line">
              <a:avLst/>
            </a:prstGeom>
            <a:noFill/>
            <a:ln w="9525">
              <a:solidFill>
                <a:srgbClr val="FF0000"/>
              </a:solidFill>
              <a:round/>
              <a:headEnd/>
              <a:tailEnd type="triangle" w="med" len="med"/>
            </a:ln>
          </p:spPr>
          <p:txBody>
            <a:bodyPr wrap="none" anchor="ctr"/>
            <a:lstStyle/>
            <a:p>
              <a:endParaRPr lang="cs-CZ"/>
            </a:p>
          </p:txBody>
        </p:sp>
        <p:sp>
          <p:nvSpPr>
            <p:cNvPr id="114697" name="Line 11"/>
            <p:cNvSpPr>
              <a:spLocks noChangeShapeType="1"/>
            </p:cNvSpPr>
            <p:nvPr/>
          </p:nvSpPr>
          <p:spPr bwMode="auto">
            <a:xfrm flipH="1">
              <a:off x="4944" y="3456"/>
              <a:ext cx="240" cy="0"/>
            </a:xfrm>
            <a:prstGeom prst="line">
              <a:avLst/>
            </a:prstGeom>
            <a:noFill/>
            <a:ln w="9525">
              <a:solidFill>
                <a:srgbClr val="FF0000"/>
              </a:solidFill>
              <a:round/>
              <a:headEnd/>
              <a:tailEnd type="triangle" w="med" len="med"/>
            </a:ln>
          </p:spPr>
          <p:txBody>
            <a:bodyPr wrap="none" anchor="ctr"/>
            <a:lstStyle/>
            <a:p>
              <a:endParaRPr lang="cs-CZ"/>
            </a:p>
          </p:txBody>
        </p:sp>
        <p:sp>
          <p:nvSpPr>
            <p:cNvPr id="114698" name="Text Box 12"/>
            <p:cNvSpPr txBox="1">
              <a:spLocks noChangeArrowheads="1"/>
            </p:cNvSpPr>
            <p:nvPr/>
          </p:nvSpPr>
          <p:spPr bwMode="auto">
            <a:xfrm>
              <a:off x="3971" y="2831"/>
              <a:ext cx="1669" cy="308"/>
            </a:xfrm>
            <a:prstGeom prst="rect">
              <a:avLst/>
            </a:prstGeom>
            <a:noFill/>
            <a:ln w="9525">
              <a:noFill/>
              <a:miter lim="800000"/>
              <a:headEnd/>
              <a:tailEnd/>
            </a:ln>
          </p:spPr>
          <p:txBody>
            <a:bodyPr wrap="none">
              <a:spAutoFit/>
            </a:bodyPr>
            <a:lstStyle/>
            <a:p>
              <a:pPr algn="ctr" eaLnBrk="0" hangingPunct="0"/>
              <a:r>
                <a:rPr lang="en-US" sz="1800">
                  <a:solidFill>
                    <a:srgbClr val="FF0000"/>
                  </a:solidFill>
                </a:rPr>
                <a:t>2/3 diffraction limit</a:t>
              </a:r>
            </a:p>
          </p:txBody>
        </p:sp>
      </p:gr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0" y="76200"/>
            <a:ext cx="9144000" cy="1143000"/>
          </a:xfrm>
        </p:spPr>
        <p:txBody>
          <a:bodyPr/>
          <a:lstStyle/>
          <a:p>
            <a:r>
              <a:rPr lang="en-US" smtClean="0">
                <a:ea typeface="ＭＳ Ｐゴシック" charset="-128"/>
              </a:rPr>
              <a:t>Negative Refraction</a:t>
            </a:r>
            <a:br>
              <a:rPr lang="en-US" smtClean="0">
                <a:ea typeface="ＭＳ Ｐゴシック" charset="-128"/>
              </a:rPr>
            </a:br>
            <a:r>
              <a:rPr lang="en-US" smtClean="0">
                <a:ea typeface="ＭＳ Ｐゴシック" charset="-128"/>
              </a:rPr>
              <a:t>and wavevector diagrams</a:t>
            </a:r>
          </a:p>
        </p:txBody>
      </p:sp>
      <p:pic>
        <p:nvPicPr>
          <p:cNvPr id="115715" name="Picture 4" descr=" 2dnr1.PNG                                                      00018BD7AJAX                           B0407C05:"/>
          <p:cNvPicPr>
            <a:picLocks noChangeAspect="1" noChangeArrowheads="1"/>
          </p:cNvPicPr>
          <p:nvPr/>
        </p:nvPicPr>
        <p:blipFill>
          <a:blip r:embed="rId2"/>
          <a:srcRect/>
          <a:stretch>
            <a:fillRect/>
          </a:stretch>
        </p:blipFill>
        <p:spPr bwMode="auto">
          <a:xfrm>
            <a:off x="1617663" y="2438400"/>
            <a:ext cx="3022600" cy="3352800"/>
          </a:xfrm>
          <a:prstGeom prst="rect">
            <a:avLst/>
          </a:prstGeom>
          <a:noFill/>
          <a:ln w="9525">
            <a:noFill/>
            <a:miter lim="800000"/>
            <a:headEnd/>
            <a:tailEnd/>
          </a:ln>
        </p:spPr>
      </p:pic>
      <p:pic>
        <p:nvPicPr>
          <p:cNvPr id="115716" name="Picture 5" descr=" 2dnr2.PNG                                                      00018BD7AJAX                           B0407C05:"/>
          <p:cNvPicPr>
            <a:picLocks noChangeAspect="1" noChangeArrowheads="1"/>
          </p:cNvPicPr>
          <p:nvPr/>
        </p:nvPicPr>
        <p:blipFill>
          <a:blip r:embed="rId3"/>
          <a:srcRect/>
          <a:stretch>
            <a:fillRect/>
          </a:stretch>
        </p:blipFill>
        <p:spPr bwMode="auto">
          <a:xfrm>
            <a:off x="5199063" y="2362200"/>
            <a:ext cx="3030537" cy="3657600"/>
          </a:xfrm>
          <a:prstGeom prst="rect">
            <a:avLst/>
          </a:prstGeom>
          <a:noFill/>
          <a:ln w="9525">
            <a:noFill/>
            <a:miter lim="800000"/>
            <a:headEnd/>
            <a:tailEnd/>
          </a:ln>
        </p:spPr>
      </p:pic>
      <p:sp>
        <p:nvSpPr>
          <p:cNvPr id="115717" name="Text Box 6"/>
          <p:cNvSpPr txBox="1">
            <a:spLocks noChangeArrowheads="1"/>
          </p:cNvSpPr>
          <p:nvPr/>
        </p:nvSpPr>
        <p:spPr bwMode="auto">
          <a:xfrm>
            <a:off x="228600" y="4953000"/>
            <a:ext cx="2001838" cy="854075"/>
          </a:xfrm>
          <a:prstGeom prst="rect">
            <a:avLst/>
          </a:prstGeom>
          <a:noFill/>
          <a:ln w="9525">
            <a:noFill/>
            <a:miter lim="800000"/>
            <a:headEnd/>
            <a:tailEnd/>
          </a:ln>
        </p:spPr>
        <p:txBody>
          <a:bodyPr wrap="none">
            <a:spAutoFit/>
          </a:bodyPr>
          <a:lstStyle/>
          <a:p>
            <a:pPr algn="ctr" eaLnBrk="0" hangingPunct="0"/>
            <a:r>
              <a:rPr lang="en-US">
                <a:latin typeface="Symbol" pitchFamily="18" charset="2"/>
              </a:rPr>
              <a:t>w</a:t>
            </a:r>
            <a:r>
              <a:rPr lang="en-US"/>
              <a:t> contours</a:t>
            </a:r>
          </a:p>
          <a:p>
            <a:pPr algn="ctr" eaLnBrk="0" hangingPunct="0"/>
            <a:r>
              <a:rPr lang="en-US"/>
              <a:t>in (</a:t>
            </a:r>
            <a:r>
              <a:rPr lang="en-US" i="1"/>
              <a:t>k</a:t>
            </a:r>
            <a:r>
              <a:rPr lang="en-US" baseline="-25000"/>
              <a:t>x</a:t>
            </a:r>
            <a:r>
              <a:rPr lang="en-US"/>
              <a:t>,</a:t>
            </a:r>
            <a:r>
              <a:rPr lang="en-US" i="1"/>
              <a:t>k</a:t>
            </a:r>
            <a:r>
              <a:rPr lang="en-US" baseline="-25000"/>
              <a:t>y</a:t>
            </a:r>
            <a:r>
              <a:rPr lang="en-US"/>
              <a:t>) space</a:t>
            </a:r>
          </a:p>
        </p:txBody>
      </p:sp>
      <p:sp>
        <p:nvSpPr>
          <p:cNvPr id="115718" name="Text Box 8"/>
          <p:cNvSpPr txBox="1">
            <a:spLocks noChangeArrowheads="1"/>
          </p:cNvSpPr>
          <p:nvPr/>
        </p:nvSpPr>
        <p:spPr bwMode="auto">
          <a:xfrm>
            <a:off x="2533650" y="1295400"/>
            <a:ext cx="3733800" cy="366713"/>
          </a:xfrm>
          <a:prstGeom prst="rect">
            <a:avLst/>
          </a:prstGeom>
          <a:noFill/>
          <a:ln w="9525">
            <a:noFill/>
            <a:miter lim="800000"/>
            <a:headEnd/>
            <a:tailEnd/>
          </a:ln>
        </p:spPr>
        <p:txBody>
          <a:bodyPr wrap="none">
            <a:spAutoFit/>
          </a:bodyPr>
          <a:lstStyle/>
          <a:p>
            <a:pPr algn="ctr" eaLnBrk="0" hangingPunct="0"/>
            <a:r>
              <a:rPr lang="en-US" sz="1800"/>
              <a:t>[ Luo </a:t>
            </a:r>
            <a:r>
              <a:rPr lang="en-US" sz="1800" i="1"/>
              <a:t>et al</a:t>
            </a:r>
            <a:r>
              <a:rPr lang="en-US" sz="1800"/>
              <a:t>, </a:t>
            </a:r>
            <a:r>
              <a:rPr lang="en-US" sz="1800" i="1"/>
              <a:t>PRB</a:t>
            </a:r>
            <a:r>
              <a:rPr lang="en-US" sz="1800"/>
              <a:t> </a:t>
            </a:r>
            <a:r>
              <a:rPr lang="en-US" sz="1800" b="1"/>
              <a:t>65</a:t>
            </a:r>
            <a:r>
              <a:rPr lang="en-US" sz="1800"/>
              <a:t>, 2001104 (2002). ]</a:t>
            </a:r>
          </a:p>
        </p:txBody>
      </p:sp>
      <p:sp>
        <p:nvSpPr>
          <p:cNvPr id="115719" name="Text Box 9"/>
          <p:cNvSpPr txBox="1">
            <a:spLocks noChangeArrowheads="1"/>
          </p:cNvSpPr>
          <p:nvPr/>
        </p:nvSpPr>
        <p:spPr bwMode="auto">
          <a:xfrm>
            <a:off x="6237288" y="6019800"/>
            <a:ext cx="1992312" cy="457200"/>
          </a:xfrm>
          <a:prstGeom prst="rect">
            <a:avLst/>
          </a:prstGeom>
          <a:noFill/>
          <a:ln w="9525">
            <a:noFill/>
            <a:miter lim="800000"/>
            <a:headEnd/>
            <a:tailEnd/>
          </a:ln>
        </p:spPr>
        <p:txBody>
          <a:bodyPr wrap="none">
            <a:spAutoFit/>
          </a:bodyPr>
          <a:lstStyle/>
          <a:p>
            <a:pPr algn="ctr" eaLnBrk="0" hangingPunct="0"/>
            <a:r>
              <a:rPr lang="en-US" i="1">
                <a:solidFill>
                  <a:srgbClr val="008000"/>
                </a:solidFill>
              </a:rPr>
              <a:t>k</a:t>
            </a:r>
            <a:r>
              <a:rPr lang="en-US" baseline="-25000">
                <a:solidFill>
                  <a:srgbClr val="008000"/>
                </a:solidFill>
              </a:rPr>
              <a:t>||</a:t>
            </a:r>
            <a:r>
              <a:rPr lang="en-US">
                <a:solidFill>
                  <a:srgbClr val="008000"/>
                </a:solidFill>
              </a:rPr>
              <a:t> is conserved</a:t>
            </a:r>
          </a:p>
        </p:txBody>
      </p:sp>
      <p:sp>
        <p:nvSpPr>
          <p:cNvPr id="115720" name="Line 10"/>
          <p:cNvSpPr>
            <a:spLocks noChangeShapeType="1"/>
          </p:cNvSpPr>
          <p:nvPr/>
        </p:nvSpPr>
        <p:spPr bwMode="auto">
          <a:xfrm>
            <a:off x="5638800" y="6248400"/>
            <a:ext cx="609600" cy="0"/>
          </a:xfrm>
          <a:prstGeom prst="line">
            <a:avLst/>
          </a:prstGeom>
          <a:noFill/>
          <a:ln w="9525">
            <a:solidFill>
              <a:srgbClr val="33CC33"/>
            </a:solidFill>
            <a:round/>
            <a:headEnd/>
            <a:tailEnd type="triangle" w="med" len="med"/>
          </a:ln>
        </p:spPr>
        <p:txBody>
          <a:bodyPr wrap="none" anchor="ctr"/>
          <a:lstStyle/>
          <a:p>
            <a:endParaRPr lang="cs-CZ"/>
          </a:p>
        </p:txBody>
      </p:sp>
      <p:sp>
        <p:nvSpPr>
          <p:cNvPr id="115721" name="Line 11"/>
          <p:cNvSpPr>
            <a:spLocks noChangeShapeType="1"/>
          </p:cNvSpPr>
          <p:nvPr/>
        </p:nvSpPr>
        <p:spPr bwMode="auto">
          <a:xfrm>
            <a:off x="3124200" y="4216400"/>
            <a:ext cx="228600" cy="0"/>
          </a:xfrm>
          <a:prstGeom prst="line">
            <a:avLst/>
          </a:prstGeom>
          <a:noFill/>
          <a:ln w="9525">
            <a:solidFill>
              <a:srgbClr val="33CC33"/>
            </a:solidFill>
            <a:round/>
            <a:headEnd/>
            <a:tailEnd type="triangle" w="med" len="med"/>
          </a:ln>
        </p:spPr>
        <p:txBody>
          <a:bodyPr wrap="none" anchor="ctr"/>
          <a:lstStyle/>
          <a:p>
            <a:endParaRPr lang="cs-CZ"/>
          </a:p>
        </p:txBody>
      </p:sp>
      <p:pic>
        <p:nvPicPr>
          <p:cNvPr id="115722" name="Picture 15" descr="2dbands.PNG                                                    00018BD7AJAX                           B0407C05:"/>
          <p:cNvPicPr>
            <a:picLocks noChangeAspect="1" noChangeArrowheads="1"/>
          </p:cNvPicPr>
          <p:nvPr/>
        </p:nvPicPr>
        <p:blipFill>
          <a:blip r:embed="rId4"/>
          <a:srcRect/>
          <a:stretch>
            <a:fillRect/>
          </a:stretch>
        </p:blipFill>
        <p:spPr bwMode="auto">
          <a:xfrm>
            <a:off x="-152400" y="1981200"/>
            <a:ext cx="2057400" cy="1296988"/>
          </a:xfrm>
          <a:prstGeom prst="rect">
            <a:avLst/>
          </a:prstGeom>
          <a:noFill/>
          <a:ln w="9525">
            <a:noFill/>
            <a:miter lim="800000"/>
            <a:headEnd/>
            <a:tailEnd/>
          </a:ln>
        </p:spPr>
      </p:pic>
      <p:sp>
        <p:nvSpPr>
          <p:cNvPr id="115723" name="Line 13"/>
          <p:cNvSpPr>
            <a:spLocks noChangeShapeType="1"/>
          </p:cNvSpPr>
          <p:nvPr/>
        </p:nvSpPr>
        <p:spPr bwMode="auto">
          <a:xfrm>
            <a:off x="1282700" y="2540000"/>
            <a:ext cx="533400" cy="1295400"/>
          </a:xfrm>
          <a:prstGeom prst="line">
            <a:avLst/>
          </a:prstGeom>
          <a:noFill/>
          <a:ln w="9525">
            <a:solidFill>
              <a:srgbClr val="FF0000"/>
            </a:solidFill>
            <a:round/>
            <a:headEnd/>
            <a:tailEnd type="triangle" w="med" len="med"/>
          </a:ln>
        </p:spPr>
        <p:txBody>
          <a:bodyPr wrap="none" anchor="ctr"/>
          <a:lstStyle/>
          <a:p>
            <a:endParaRPr lang="cs-CZ"/>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5943600" y="4267200"/>
            <a:ext cx="3048000" cy="2227263"/>
          </a:xfrm>
          <a:prstGeom prst="rect">
            <a:avLst/>
          </a:prstGeom>
          <a:noFill/>
          <a:ln w="9525">
            <a:noFill/>
            <a:miter lim="800000"/>
            <a:headEnd/>
            <a:tailEnd/>
          </a:ln>
        </p:spPr>
      </p:pic>
      <p:sp>
        <p:nvSpPr>
          <p:cNvPr id="116739" name="Text Box 3"/>
          <p:cNvSpPr txBox="1">
            <a:spLocks noChangeArrowheads="1"/>
          </p:cNvSpPr>
          <p:nvPr/>
        </p:nvSpPr>
        <p:spPr bwMode="auto">
          <a:xfrm>
            <a:off x="442913" y="1447800"/>
            <a:ext cx="4814887" cy="884238"/>
          </a:xfrm>
          <a:prstGeom prst="rect">
            <a:avLst/>
          </a:prstGeom>
          <a:noFill/>
          <a:ln w="9525">
            <a:noFill/>
            <a:miter lim="800000"/>
            <a:headEnd/>
            <a:tailEnd/>
          </a:ln>
        </p:spPr>
        <p:txBody>
          <a:bodyPr wrap="none">
            <a:spAutoFit/>
          </a:bodyPr>
          <a:lstStyle/>
          <a:p>
            <a:pPr algn="ctr" eaLnBrk="0" hangingPunct="0"/>
            <a:r>
              <a:rPr lang="en-US"/>
              <a:t>Classical diffraction limit comes from</a:t>
            </a:r>
          </a:p>
          <a:p>
            <a:pPr algn="ctr" eaLnBrk="0" hangingPunct="0"/>
            <a:r>
              <a:rPr lang="en-US" sz="2800">
                <a:solidFill>
                  <a:schemeClr val="accent2"/>
                </a:solidFill>
              </a:rPr>
              <a:t>loss of evanescent waves</a:t>
            </a:r>
            <a:endParaRPr lang="en-US"/>
          </a:p>
        </p:txBody>
      </p:sp>
      <p:grpSp>
        <p:nvGrpSpPr>
          <p:cNvPr id="116740" name="Group 4"/>
          <p:cNvGrpSpPr>
            <a:grpSpLocks/>
          </p:cNvGrpSpPr>
          <p:nvPr/>
        </p:nvGrpSpPr>
        <p:grpSpPr bwMode="auto">
          <a:xfrm>
            <a:off x="76200" y="2590800"/>
            <a:ext cx="5638800" cy="4191000"/>
            <a:chOff x="48" y="1632"/>
            <a:chExt cx="3552" cy="2640"/>
          </a:xfrm>
        </p:grpSpPr>
        <p:sp>
          <p:nvSpPr>
            <p:cNvPr id="116748" name="Text Box 5"/>
            <p:cNvSpPr txBox="1">
              <a:spLocks noChangeArrowheads="1"/>
            </p:cNvSpPr>
            <p:nvPr/>
          </p:nvSpPr>
          <p:spPr bwMode="auto">
            <a:xfrm>
              <a:off x="96" y="1632"/>
              <a:ext cx="3312" cy="557"/>
            </a:xfrm>
            <a:prstGeom prst="rect">
              <a:avLst/>
            </a:prstGeom>
            <a:noFill/>
            <a:ln w="9525">
              <a:noFill/>
              <a:miter lim="800000"/>
              <a:headEnd/>
              <a:tailEnd/>
            </a:ln>
          </p:spPr>
          <p:txBody>
            <a:bodyPr>
              <a:spAutoFit/>
            </a:bodyPr>
            <a:lstStyle/>
            <a:p>
              <a:pPr algn="ctr" eaLnBrk="0" hangingPunct="0"/>
              <a:r>
                <a:rPr lang="en-US"/>
                <a:t>… can be recovered by</a:t>
              </a:r>
            </a:p>
            <a:p>
              <a:pPr algn="ctr" eaLnBrk="0" hangingPunct="0"/>
              <a:r>
                <a:rPr lang="en-US" sz="2800"/>
                <a:t>resonant coupling to </a:t>
              </a:r>
              <a:r>
                <a:rPr lang="en-US" sz="2800">
                  <a:solidFill>
                    <a:srgbClr val="FF0000"/>
                  </a:solidFill>
                </a:rPr>
                <a:t>surface states</a:t>
              </a:r>
              <a:endParaRPr lang="en-US"/>
            </a:p>
          </p:txBody>
        </p:sp>
        <p:pic>
          <p:nvPicPr>
            <p:cNvPr id="116749" name="Picture 6" descr="surface_bands.PNG                                              00018EC4AJAX                           B0407C05:"/>
            <p:cNvPicPr>
              <a:picLocks noChangeAspect="1" noChangeArrowheads="1"/>
            </p:cNvPicPr>
            <p:nvPr/>
          </p:nvPicPr>
          <p:blipFill>
            <a:blip r:embed="rId3"/>
            <a:srcRect/>
            <a:stretch>
              <a:fillRect/>
            </a:stretch>
          </p:blipFill>
          <p:spPr bwMode="auto">
            <a:xfrm>
              <a:off x="48" y="2251"/>
              <a:ext cx="3552" cy="1685"/>
            </a:xfrm>
            <a:prstGeom prst="rect">
              <a:avLst/>
            </a:prstGeom>
            <a:noFill/>
            <a:ln w="9525">
              <a:noFill/>
              <a:miter lim="800000"/>
              <a:headEnd/>
              <a:tailEnd/>
            </a:ln>
          </p:spPr>
        </p:pic>
        <p:sp>
          <p:nvSpPr>
            <p:cNvPr id="116750" name="Text Box 7"/>
            <p:cNvSpPr txBox="1">
              <a:spLocks noChangeArrowheads="1"/>
            </p:cNvSpPr>
            <p:nvPr/>
          </p:nvSpPr>
          <p:spPr bwMode="auto">
            <a:xfrm>
              <a:off x="960" y="3984"/>
              <a:ext cx="1427" cy="288"/>
            </a:xfrm>
            <a:prstGeom prst="rect">
              <a:avLst/>
            </a:prstGeom>
            <a:noFill/>
            <a:ln w="9525">
              <a:noFill/>
              <a:miter lim="800000"/>
              <a:headEnd/>
              <a:tailEnd/>
            </a:ln>
          </p:spPr>
          <p:txBody>
            <a:bodyPr wrap="none">
              <a:spAutoFit/>
            </a:bodyPr>
            <a:lstStyle/>
            <a:p>
              <a:pPr algn="ctr" eaLnBrk="0" hangingPunct="0"/>
              <a:r>
                <a:rPr lang="en-US"/>
                <a:t>(needs </a:t>
              </a:r>
              <a:r>
                <a:rPr lang="en-US">
                  <a:solidFill>
                    <a:schemeClr val="accent2"/>
                  </a:solidFill>
                </a:rPr>
                <a:t>band gap</a:t>
              </a:r>
              <a:r>
                <a:rPr lang="en-US"/>
                <a:t>)</a:t>
              </a:r>
            </a:p>
          </p:txBody>
        </p:sp>
      </p:grpSp>
      <p:sp>
        <p:nvSpPr>
          <p:cNvPr id="116741" name="Line 8"/>
          <p:cNvSpPr>
            <a:spLocks noChangeShapeType="1"/>
          </p:cNvSpPr>
          <p:nvPr/>
        </p:nvSpPr>
        <p:spPr bwMode="auto">
          <a:xfrm>
            <a:off x="7086600" y="5486400"/>
            <a:ext cx="381000" cy="0"/>
          </a:xfrm>
          <a:prstGeom prst="line">
            <a:avLst/>
          </a:prstGeom>
          <a:noFill/>
          <a:ln w="9525">
            <a:solidFill>
              <a:srgbClr val="FF0000"/>
            </a:solidFill>
            <a:round/>
            <a:headEnd/>
            <a:tailEnd type="triangle" w="med" len="med"/>
          </a:ln>
        </p:spPr>
        <p:txBody>
          <a:bodyPr wrap="none" anchor="ctr"/>
          <a:lstStyle/>
          <a:p>
            <a:endParaRPr lang="cs-CZ"/>
          </a:p>
        </p:txBody>
      </p:sp>
      <p:sp>
        <p:nvSpPr>
          <p:cNvPr id="116742" name="Line 9"/>
          <p:cNvSpPr>
            <a:spLocks noChangeShapeType="1"/>
          </p:cNvSpPr>
          <p:nvPr/>
        </p:nvSpPr>
        <p:spPr bwMode="auto">
          <a:xfrm flipH="1">
            <a:off x="7848600" y="5486400"/>
            <a:ext cx="381000" cy="0"/>
          </a:xfrm>
          <a:prstGeom prst="line">
            <a:avLst/>
          </a:prstGeom>
          <a:noFill/>
          <a:ln w="9525">
            <a:solidFill>
              <a:srgbClr val="FF0000"/>
            </a:solidFill>
            <a:round/>
            <a:headEnd/>
            <a:tailEnd type="triangle" w="med" len="med"/>
          </a:ln>
        </p:spPr>
        <p:txBody>
          <a:bodyPr wrap="none" anchor="ctr"/>
          <a:lstStyle/>
          <a:p>
            <a:endParaRPr lang="cs-CZ"/>
          </a:p>
        </p:txBody>
      </p:sp>
      <p:sp>
        <p:nvSpPr>
          <p:cNvPr id="116743" name="Text Box 10"/>
          <p:cNvSpPr txBox="1">
            <a:spLocks noChangeArrowheads="1"/>
          </p:cNvSpPr>
          <p:nvPr/>
        </p:nvSpPr>
        <p:spPr bwMode="auto">
          <a:xfrm>
            <a:off x="6337300" y="4403725"/>
            <a:ext cx="2582863"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2/3 diffraction limit</a:t>
            </a:r>
          </a:p>
        </p:txBody>
      </p:sp>
      <p:sp>
        <p:nvSpPr>
          <p:cNvPr id="116744" name="Rectangle 11"/>
          <p:cNvSpPr>
            <a:spLocks noGrp="1" noChangeArrowheads="1"/>
          </p:cNvSpPr>
          <p:nvPr>
            <p:ph type="title"/>
          </p:nvPr>
        </p:nvSpPr>
        <p:spPr>
          <a:xfrm>
            <a:off x="685800" y="-76200"/>
            <a:ext cx="7772400" cy="1143000"/>
          </a:xfrm>
        </p:spPr>
        <p:txBody>
          <a:bodyPr/>
          <a:lstStyle/>
          <a:p>
            <a:r>
              <a:rPr lang="en-US" smtClean="0">
                <a:ea typeface="ＭＳ Ｐゴシック" charset="-128"/>
              </a:rPr>
              <a:t>Super-lensing</a:t>
            </a:r>
          </a:p>
        </p:txBody>
      </p:sp>
      <p:sp>
        <p:nvSpPr>
          <p:cNvPr id="116745" name="Text Box 12"/>
          <p:cNvSpPr txBox="1">
            <a:spLocks noChangeArrowheads="1"/>
          </p:cNvSpPr>
          <p:nvPr/>
        </p:nvSpPr>
        <p:spPr bwMode="auto">
          <a:xfrm>
            <a:off x="1108075" y="852488"/>
            <a:ext cx="3105150" cy="366712"/>
          </a:xfrm>
          <a:prstGeom prst="rect">
            <a:avLst/>
          </a:prstGeom>
          <a:noFill/>
          <a:ln w="9525">
            <a:noFill/>
            <a:miter lim="800000"/>
            <a:headEnd/>
            <a:tailEnd/>
          </a:ln>
        </p:spPr>
        <p:txBody>
          <a:bodyPr wrap="none">
            <a:spAutoFit/>
          </a:bodyPr>
          <a:lstStyle/>
          <a:p>
            <a:pPr algn="ctr" eaLnBrk="0" hangingPunct="0"/>
            <a:r>
              <a:rPr lang="en-US" sz="1800"/>
              <a:t>[Luo, </a:t>
            </a:r>
            <a:r>
              <a:rPr lang="en-US" sz="1800" i="1"/>
              <a:t>PRB</a:t>
            </a:r>
            <a:r>
              <a:rPr lang="en-US" sz="1800"/>
              <a:t> </a:t>
            </a:r>
            <a:r>
              <a:rPr lang="en-US" sz="1800" b="1"/>
              <a:t>68</a:t>
            </a:r>
            <a:r>
              <a:rPr lang="en-US" sz="1800"/>
              <a:t>, 045115  (2003).]</a:t>
            </a:r>
          </a:p>
        </p:txBody>
      </p:sp>
      <p:pic>
        <p:nvPicPr>
          <p:cNvPr id="116746" name="Picture 13"/>
          <p:cNvPicPr>
            <a:picLocks noChangeAspect="1" noChangeArrowheads="1"/>
          </p:cNvPicPr>
          <p:nvPr/>
        </p:nvPicPr>
        <p:blipFill>
          <a:blip r:embed="rId4"/>
          <a:srcRect/>
          <a:stretch>
            <a:fillRect/>
          </a:stretch>
        </p:blipFill>
        <p:spPr bwMode="auto">
          <a:xfrm>
            <a:off x="6297613" y="1066800"/>
            <a:ext cx="2617787" cy="3200400"/>
          </a:xfrm>
          <a:prstGeom prst="rect">
            <a:avLst/>
          </a:prstGeom>
          <a:noFill/>
          <a:ln w="9525">
            <a:noFill/>
            <a:miter lim="800000"/>
            <a:headEnd/>
            <a:tailEnd/>
          </a:ln>
        </p:spPr>
      </p:pic>
      <p:sp>
        <p:nvSpPr>
          <p:cNvPr id="116747" name="Text Box 14"/>
          <p:cNvSpPr txBox="1">
            <a:spLocks noChangeArrowheads="1"/>
          </p:cNvSpPr>
          <p:nvPr/>
        </p:nvSpPr>
        <p:spPr bwMode="auto">
          <a:xfrm>
            <a:off x="5827713" y="914400"/>
            <a:ext cx="927100" cy="457200"/>
          </a:xfrm>
          <a:prstGeom prst="rect">
            <a:avLst/>
          </a:prstGeom>
          <a:solidFill>
            <a:schemeClr val="bg1"/>
          </a:solidFill>
          <a:ln w="9525">
            <a:noFill/>
            <a:miter lim="800000"/>
            <a:headEnd/>
            <a:tailEnd/>
          </a:ln>
        </p:spPr>
        <p:txBody>
          <a:bodyPr wrap="none">
            <a:spAutoFit/>
          </a:bodyPr>
          <a:lstStyle/>
          <a:p>
            <a:pPr algn="r" eaLnBrk="0" hangingPunct="0"/>
            <a:r>
              <a:rPr lang="en-US"/>
              <a:t>image</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2667000"/>
            <a:ext cx="9144000" cy="1143000"/>
          </a:xfrm>
        </p:spPr>
        <p:txBody>
          <a:bodyPr/>
          <a:lstStyle/>
          <a:p>
            <a:r>
              <a:rPr lang="en-US" smtClean="0">
                <a:ea typeface="ＭＳ Ｐゴシック" charset="-128"/>
              </a:rPr>
              <a:t>the magic of periodicity:</a:t>
            </a:r>
            <a:br>
              <a:rPr lang="en-US" smtClean="0">
                <a:ea typeface="ＭＳ Ｐゴシック" charset="-128"/>
              </a:rPr>
            </a:br>
            <a:r>
              <a:rPr lang="en-US" smtClean="0">
                <a:solidFill>
                  <a:schemeClr val="accent2"/>
                </a:solidFill>
                <a:ea typeface="ＭＳ Ｐゴシック" charset="-128"/>
              </a:rPr>
              <a:t>unusual dispersion without scattering</a:t>
            </a:r>
            <a:endParaRPr lang="en-US" smtClean="0">
              <a:ea typeface="ＭＳ Ｐゴシック" charset="-128"/>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28600"/>
            <a:ext cx="7772400" cy="1143000"/>
          </a:xfrm>
        </p:spPr>
        <p:txBody>
          <a:bodyPr/>
          <a:lstStyle/>
          <a:p>
            <a:r>
              <a:rPr lang="en-US" smtClean="0">
                <a:solidFill>
                  <a:schemeClr val="accent2"/>
                </a:solidFill>
                <a:ea typeface="ＭＳ Ｐゴシック" charset="-128"/>
              </a:rPr>
              <a:t>Outline</a:t>
            </a:r>
            <a:endParaRPr lang="en-US" smtClean="0">
              <a:ea typeface="ＭＳ Ｐゴシック" charset="-128"/>
            </a:endParaRPr>
          </a:p>
        </p:txBody>
      </p:sp>
      <p:sp>
        <p:nvSpPr>
          <p:cNvPr id="118787" name="Rectangle 3"/>
          <p:cNvSpPr>
            <a:spLocks noGrp="1" noChangeArrowheads="1"/>
          </p:cNvSpPr>
          <p:nvPr>
            <p:ph type="body" idx="1"/>
          </p:nvPr>
        </p:nvSpPr>
        <p:spPr>
          <a:xfrm>
            <a:off x="685800" y="1600200"/>
            <a:ext cx="7772400" cy="4114800"/>
          </a:xfrm>
        </p:spPr>
        <p:txBody>
          <a:bodyPr/>
          <a:lstStyle/>
          <a:p>
            <a:r>
              <a:rPr lang="en-US" smtClean="0">
                <a:solidFill>
                  <a:schemeClr val="bg2"/>
                </a:solidFill>
                <a:ea typeface="ＭＳ Ｐゴシック" charset="-128"/>
              </a:rPr>
              <a:t>Preliminaries: waves in periodic media</a:t>
            </a:r>
          </a:p>
          <a:p>
            <a:r>
              <a:rPr lang="en-US" smtClean="0">
                <a:solidFill>
                  <a:schemeClr val="bg2"/>
                </a:solidFill>
                <a:ea typeface="ＭＳ Ｐゴシック" charset="-128"/>
              </a:rPr>
              <a:t>Photonic crystals in theory and practice</a:t>
            </a:r>
          </a:p>
          <a:p>
            <a:r>
              <a:rPr lang="en-US" smtClean="0">
                <a:solidFill>
                  <a:schemeClr val="bg2"/>
                </a:solidFill>
                <a:ea typeface="ＭＳ Ｐゴシック" charset="-128"/>
              </a:rPr>
              <a:t>Bulk crystal properties</a:t>
            </a:r>
          </a:p>
          <a:p>
            <a:r>
              <a:rPr lang="en-US" smtClean="0">
                <a:solidFill>
                  <a:srgbClr val="FF0000"/>
                </a:solidFill>
                <a:ea typeface="ＭＳ Ｐゴシック" charset="-128"/>
              </a:rPr>
              <a:t>Intentional defects and devices</a:t>
            </a:r>
            <a:endParaRPr lang="en-US" smtClean="0">
              <a:solidFill>
                <a:schemeClr val="bg2"/>
              </a:solidFill>
              <a:ea typeface="ＭＳ Ｐゴシック" charset="-128"/>
            </a:endParaRPr>
          </a:p>
          <a:p>
            <a:r>
              <a:rPr lang="en-US" smtClean="0">
                <a:solidFill>
                  <a:schemeClr val="bg2"/>
                </a:solidFill>
                <a:ea typeface="ＭＳ Ｐゴシック" charset="-128"/>
              </a:rPr>
              <a:t>Index-guiding and incomplete gaps</a:t>
            </a:r>
          </a:p>
          <a:p>
            <a:r>
              <a:rPr lang="en-US" smtClean="0">
                <a:solidFill>
                  <a:schemeClr val="bg2"/>
                </a:solidFill>
                <a:ea typeface="ＭＳ Ｐゴシック" charset="-128"/>
              </a:rPr>
              <a:t>Photonic-crystal fibers</a:t>
            </a:r>
          </a:p>
          <a:p>
            <a:r>
              <a:rPr lang="en-US" smtClean="0">
                <a:solidFill>
                  <a:schemeClr val="bg2"/>
                </a:solidFill>
                <a:ea typeface="ＭＳ Ｐゴシック" charset="-128"/>
              </a:rPr>
              <a:t>Perturbations, tuning, and disorder</a:t>
            </a:r>
            <a:endParaRPr lang="en-US" smtClean="0">
              <a:ea typeface="ＭＳ Ｐゴシック" charset="-128"/>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ChangeArrowheads="1"/>
          </p:cNvSpPr>
          <p:nvPr/>
        </p:nvSpPr>
        <p:spPr bwMode="auto">
          <a:xfrm>
            <a:off x="609600" y="1828800"/>
            <a:ext cx="3505200" cy="3962400"/>
          </a:xfrm>
          <a:prstGeom prst="rect">
            <a:avLst/>
          </a:prstGeom>
          <a:solidFill>
            <a:srgbClr val="FFFF99"/>
          </a:solidFill>
          <a:ln w="9525">
            <a:solidFill>
              <a:schemeClr val="bg2"/>
            </a:solidFill>
            <a:miter lim="800000"/>
            <a:headEnd/>
            <a:tailEnd/>
          </a:ln>
        </p:spPr>
        <p:txBody>
          <a:bodyPr wrap="none" anchor="ctr"/>
          <a:lstStyle/>
          <a:p>
            <a:pPr algn="ctr" eaLnBrk="0" hangingPunct="0"/>
            <a:endParaRPr lang="cs-CZ"/>
          </a:p>
        </p:txBody>
      </p:sp>
      <p:sp>
        <p:nvSpPr>
          <p:cNvPr id="119811" name="Rectangle 2"/>
          <p:cNvSpPr>
            <a:spLocks noGrp="1" noChangeArrowheads="1"/>
          </p:cNvSpPr>
          <p:nvPr>
            <p:ph type="title"/>
          </p:nvPr>
        </p:nvSpPr>
        <p:spPr/>
        <p:txBody>
          <a:bodyPr/>
          <a:lstStyle/>
          <a:p>
            <a:r>
              <a:rPr lang="en-US" smtClean="0">
                <a:ea typeface="ＭＳ Ｐゴシック" charset="-128"/>
              </a:rPr>
              <a:t>Intentional </a:t>
            </a:r>
            <a:r>
              <a:rPr lang="ja-JP" altLang="en-US" smtClean="0">
                <a:solidFill>
                  <a:srgbClr val="FF0000"/>
                </a:solidFill>
                <a:ea typeface="ＭＳ Ｐゴシック" charset="-128"/>
              </a:rPr>
              <a:t>“</a:t>
            </a:r>
            <a:r>
              <a:rPr lang="en-US" altLang="ja-JP" smtClean="0">
                <a:solidFill>
                  <a:srgbClr val="FF0000"/>
                </a:solidFill>
                <a:ea typeface="ＭＳ Ｐゴシック" charset="-128"/>
              </a:rPr>
              <a:t>defects</a:t>
            </a:r>
            <a:r>
              <a:rPr lang="ja-JP" altLang="en-US" smtClean="0">
                <a:solidFill>
                  <a:srgbClr val="FF0000"/>
                </a:solidFill>
                <a:ea typeface="ＭＳ Ｐゴシック" charset="-128"/>
              </a:rPr>
              <a:t>”</a:t>
            </a:r>
            <a:r>
              <a:rPr lang="en-US" altLang="ja-JP" smtClean="0">
                <a:solidFill>
                  <a:srgbClr val="FF0000"/>
                </a:solidFill>
                <a:ea typeface="ＭＳ Ｐゴシック" charset="-128"/>
              </a:rPr>
              <a:t> are good</a:t>
            </a:r>
            <a:endParaRPr lang="en-US" smtClean="0">
              <a:ea typeface="ＭＳ Ｐゴシック" charset="-128"/>
            </a:endParaRPr>
          </a:p>
        </p:txBody>
      </p:sp>
      <p:pic>
        <p:nvPicPr>
          <p:cNvPr id="119812" name="Picture 3"/>
          <p:cNvPicPr>
            <a:picLocks noChangeAspect="1" noChangeArrowheads="1"/>
          </p:cNvPicPr>
          <p:nvPr/>
        </p:nvPicPr>
        <p:blipFill>
          <a:blip r:embed="rId2"/>
          <a:srcRect l="12631" r="17685" b="18556"/>
          <a:stretch>
            <a:fillRect/>
          </a:stretch>
        </p:blipFill>
        <p:spPr bwMode="auto">
          <a:xfrm>
            <a:off x="685800" y="2949575"/>
            <a:ext cx="3398838" cy="2703513"/>
          </a:xfrm>
          <a:prstGeom prst="rect">
            <a:avLst/>
          </a:prstGeom>
          <a:noFill/>
          <a:ln w="9525">
            <a:noFill/>
            <a:miter lim="800000"/>
            <a:headEnd/>
            <a:tailEnd/>
          </a:ln>
        </p:spPr>
      </p:pic>
      <p:sp>
        <p:nvSpPr>
          <p:cNvPr id="119813" name="Rectangle 4"/>
          <p:cNvSpPr>
            <a:spLocks noChangeArrowheads="1"/>
          </p:cNvSpPr>
          <p:nvPr/>
        </p:nvSpPr>
        <p:spPr bwMode="auto">
          <a:xfrm>
            <a:off x="1143000" y="2133600"/>
            <a:ext cx="2374900" cy="579438"/>
          </a:xfrm>
          <a:prstGeom prst="rect">
            <a:avLst/>
          </a:prstGeom>
          <a:noFill/>
          <a:ln w="9525">
            <a:noFill/>
            <a:miter lim="800000"/>
            <a:headEnd/>
            <a:tailEnd/>
          </a:ln>
        </p:spPr>
        <p:txBody>
          <a:bodyPr wrap="none">
            <a:spAutoFit/>
          </a:bodyPr>
          <a:lstStyle/>
          <a:p>
            <a:pPr eaLnBrk="0" hangingPunct="0"/>
            <a:r>
              <a:rPr lang="en-US" sz="3200">
                <a:solidFill>
                  <a:schemeClr val="accent2"/>
                </a:solidFill>
              </a:rPr>
              <a:t>microcavities</a:t>
            </a:r>
          </a:p>
        </p:txBody>
      </p:sp>
      <p:pic>
        <p:nvPicPr>
          <p:cNvPr id="119814" name="Picture 5"/>
          <p:cNvPicPr>
            <a:picLocks noChangeAspect="1" noChangeArrowheads="1"/>
          </p:cNvPicPr>
          <p:nvPr/>
        </p:nvPicPr>
        <p:blipFill>
          <a:blip r:embed="rId3"/>
          <a:srcRect/>
          <a:stretch>
            <a:fillRect/>
          </a:stretch>
        </p:blipFill>
        <p:spPr bwMode="auto">
          <a:xfrm>
            <a:off x="5257800" y="2911475"/>
            <a:ext cx="2463800" cy="2436813"/>
          </a:xfrm>
          <a:prstGeom prst="rect">
            <a:avLst/>
          </a:prstGeom>
          <a:noFill/>
          <a:ln w="9525">
            <a:noFill/>
            <a:miter lim="800000"/>
            <a:headEnd/>
            <a:tailEnd/>
          </a:ln>
        </p:spPr>
      </p:pic>
      <p:sp>
        <p:nvSpPr>
          <p:cNvPr id="119815" name="Rectangle 6"/>
          <p:cNvSpPr>
            <a:spLocks noChangeArrowheads="1"/>
          </p:cNvSpPr>
          <p:nvPr/>
        </p:nvSpPr>
        <p:spPr bwMode="auto">
          <a:xfrm>
            <a:off x="4800600" y="2147888"/>
            <a:ext cx="3719513" cy="579437"/>
          </a:xfrm>
          <a:prstGeom prst="rect">
            <a:avLst/>
          </a:prstGeom>
          <a:noFill/>
          <a:ln w="9525">
            <a:noFill/>
            <a:miter lim="800000"/>
            <a:headEnd/>
            <a:tailEnd/>
          </a:ln>
        </p:spPr>
        <p:txBody>
          <a:bodyPr wrap="none">
            <a:spAutoFit/>
          </a:bodyPr>
          <a:lstStyle/>
          <a:p>
            <a:pPr eaLnBrk="0" hangingPunct="0"/>
            <a:r>
              <a:rPr lang="en-US" sz="3200">
                <a:solidFill>
                  <a:schemeClr val="accent2"/>
                </a:solidFill>
              </a:rPr>
              <a:t>waveguides</a:t>
            </a:r>
            <a:r>
              <a:rPr lang="en-US" sz="3200"/>
              <a:t> (</a:t>
            </a:r>
            <a:r>
              <a:rPr lang="ja-JP" altLang="en-US" sz="3200"/>
              <a:t>“</a:t>
            </a:r>
            <a:r>
              <a:rPr lang="en-US" altLang="ja-JP" sz="3200"/>
              <a:t>wires</a:t>
            </a:r>
            <a:r>
              <a:rPr lang="ja-JP" altLang="en-US" sz="3200"/>
              <a:t>”</a:t>
            </a:r>
            <a:r>
              <a:rPr lang="en-US" altLang="ja-JP" sz="3200"/>
              <a:t>)</a:t>
            </a:r>
            <a:endParaRPr lang="en-US" sz="320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1026"/>
          <p:cNvGrpSpPr>
            <a:grpSpLocks/>
          </p:cNvGrpSpPr>
          <p:nvPr/>
        </p:nvGrpSpPr>
        <p:grpSpPr bwMode="auto">
          <a:xfrm>
            <a:off x="4419600" y="2995613"/>
            <a:ext cx="2609850" cy="2895600"/>
            <a:chOff x="3552" y="1056"/>
            <a:chExt cx="1644" cy="1824"/>
          </a:xfrm>
        </p:grpSpPr>
        <p:pic>
          <p:nvPicPr>
            <p:cNvPr id="120850" name="Picture 1027"/>
            <p:cNvPicPr>
              <a:picLocks noChangeAspect="1" noChangeArrowheads="1"/>
            </p:cNvPicPr>
            <p:nvPr/>
          </p:nvPicPr>
          <p:blipFill>
            <a:blip r:embed="rId2"/>
            <a:srcRect/>
            <a:stretch>
              <a:fillRect/>
            </a:stretch>
          </p:blipFill>
          <p:spPr bwMode="auto">
            <a:xfrm rot="-5400000">
              <a:off x="3617" y="991"/>
              <a:ext cx="1513" cy="1644"/>
            </a:xfrm>
            <a:prstGeom prst="rect">
              <a:avLst/>
            </a:prstGeom>
            <a:noFill/>
            <a:ln w="9525">
              <a:noFill/>
              <a:miter lim="800000"/>
              <a:headEnd/>
              <a:tailEnd/>
            </a:ln>
          </p:spPr>
        </p:pic>
        <p:sp>
          <p:nvSpPr>
            <p:cNvPr id="120851" name="Rectangle 1028"/>
            <p:cNvSpPr>
              <a:spLocks noChangeArrowheads="1"/>
            </p:cNvSpPr>
            <p:nvPr/>
          </p:nvSpPr>
          <p:spPr bwMode="auto">
            <a:xfrm>
              <a:off x="4128" y="1584"/>
              <a:ext cx="576" cy="144"/>
            </a:xfrm>
            <a:prstGeom prst="rect">
              <a:avLst/>
            </a:prstGeom>
            <a:noFill/>
            <a:ln w="9525">
              <a:solidFill>
                <a:srgbClr val="FF0000"/>
              </a:solidFill>
              <a:miter lim="800000"/>
              <a:headEnd/>
              <a:tailEnd/>
            </a:ln>
          </p:spPr>
          <p:txBody>
            <a:bodyPr wrap="none" anchor="ctr"/>
            <a:lstStyle/>
            <a:p>
              <a:endParaRPr lang="cs-CZ"/>
            </a:p>
          </p:txBody>
        </p:sp>
        <p:sp>
          <p:nvSpPr>
            <p:cNvPr id="120852" name="Rectangle 1029"/>
            <p:cNvSpPr>
              <a:spLocks noChangeArrowheads="1"/>
            </p:cNvSpPr>
            <p:nvPr/>
          </p:nvSpPr>
          <p:spPr bwMode="auto">
            <a:xfrm>
              <a:off x="3552" y="1932"/>
              <a:ext cx="384" cy="144"/>
            </a:xfrm>
            <a:prstGeom prst="rect">
              <a:avLst/>
            </a:prstGeom>
            <a:noFill/>
            <a:ln w="9525">
              <a:solidFill>
                <a:srgbClr val="FF0000"/>
              </a:solidFill>
              <a:miter lim="800000"/>
              <a:headEnd/>
              <a:tailEnd/>
            </a:ln>
          </p:spPr>
          <p:txBody>
            <a:bodyPr wrap="none" anchor="ctr"/>
            <a:lstStyle/>
            <a:p>
              <a:endParaRPr lang="cs-CZ"/>
            </a:p>
          </p:txBody>
        </p:sp>
        <p:sp>
          <p:nvSpPr>
            <p:cNvPr id="120853" name="Rectangle 1030"/>
            <p:cNvSpPr>
              <a:spLocks noChangeArrowheads="1"/>
            </p:cNvSpPr>
            <p:nvPr/>
          </p:nvSpPr>
          <p:spPr bwMode="auto">
            <a:xfrm>
              <a:off x="4900" y="1932"/>
              <a:ext cx="288" cy="144"/>
            </a:xfrm>
            <a:prstGeom prst="rect">
              <a:avLst/>
            </a:prstGeom>
            <a:noFill/>
            <a:ln w="9525">
              <a:solidFill>
                <a:srgbClr val="FF0000"/>
              </a:solidFill>
              <a:miter lim="800000"/>
              <a:headEnd/>
              <a:tailEnd/>
            </a:ln>
          </p:spPr>
          <p:txBody>
            <a:bodyPr wrap="none" anchor="ctr"/>
            <a:lstStyle/>
            <a:p>
              <a:endParaRPr lang="cs-CZ"/>
            </a:p>
          </p:txBody>
        </p:sp>
        <p:sp>
          <p:nvSpPr>
            <p:cNvPr id="120854" name="Line 1031"/>
            <p:cNvSpPr>
              <a:spLocks noChangeShapeType="1"/>
            </p:cNvSpPr>
            <p:nvPr/>
          </p:nvSpPr>
          <p:spPr bwMode="auto">
            <a:xfrm>
              <a:off x="3836" y="2544"/>
              <a:ext cx="0" cy="144"/>
            </a:xfrm>
            <a:prstGeom prst="line">
              <a:avLst/>
            </a:prstGeom>
            <a:noFill/>
            <a:ln w="28575">
              <a:solidFill>
                <a:srgbClr val="FF0000"/>
              </a:solidFill>
              <a:round/>
              <a:headEnd/>
              <a:tailEnd/>
            </a:ln>
          </p:spPr>
          <p:txBody>
            <a:bodyPr wrap="none" anchor="ctr"/>
            <a:lstStyle/>
            <a:p>
              <a:endParaRPr lang="cs-CZ"/>
            </a:p>
          </p:txBody>
        </p:sp>
        <p:sp>
          <p:nvSpPr>
            <p:cNvPr id="120855" name="Line 1032"/>
            <p:cNvSpPr>
              <a:spLocks noChangeShapeType="1"/>
            </p:cNvSpPr>
            <p:nvPr/>
          </p:nvSpPr>
          <p:spPr bwMode="auto">
            <a:xfrm>
              <a:off x="3924" y="2544"/>
              <a:ext cx="0" cy="144"/>
            </a:xfrm>
            <a:prstGeom prst="line">
              <a:avLst/>
            </a:prstGeom>
            <a:noFill/>
            <a:ln w="28575">
              <a:solidFill>
                <a:srgbClr val="FF0000"/>
              </a:solidFill>
              <a:round/>
              <a:headEnd/>
              <a:tailEnd/>
            </a:ln>
          </p:spPr>
          <p:txBody>
            <a:bodyPr wrap="none" anchor="ctr"/>
            <a:lstStyle/>
            <a:p>
              <a:endParaRPr lang="cs-CZ"/>
            </a:p>
          </p:txBody>
        </p:sp>
        <p:sp>
          <p:nvSpPr>
            <p:cNvPr id="120856" name="Text Box 1033"/>
            <p:cNvSpPr txBox="1">
              <a:spLocks noChangeArrowheads="1"/>
            </p:cNvSpPr>
            <p:nvPr/>
          </p:nvSpPr>
          <p:spPr bwMode="auto">
            <a:xfrm>
              <a:off x="3600" y="2649"/>
              <a:ext cx="552" cy="231"/>
            </a:xfrm>
            <a:prstGeom prst="rect">
              <a:avLst/>
            </a:prstGeom>
            <a:noFill/>
            <a:ln w="9525">
              <a:noFill/>
              <a:miter lim="800000"/>
              <a:headEnd/>
              <a:tailEnd/>
            </a:ln>
          </p:spPr>
          <p:txBody>
            <a:bodyPr wrap="none">
              <a:spAutoFit/>
            </a:bodyPr>
            <a:lstStyle/>
            <a:p>
              <a:pPr algn="ctr"/>
              <a:r>
                <a:rPr lang="en-US" sz="1800">
                  <a:solidFill>
                    <a:srgbClr val="FF0000"/>
                  </a:solidFill>
                </a:rPr>
                <a:t>420 nm</a:t>
              </a:r>
            </a:p>
          </p:txBody>
        </p:sp>
      </p:grpSp>
      <p:sp>
        <p:nvSpPr>
          <p:cNvPr id="120835" name="Text Box 1034"/>
          <p:cNvSpPr txBox="1">
            <a:spLocks noChangeArrowheads="1"/>
          </p:cNvSpPr>
          <p:nvPr/>
        </p:nvSpPr>
        <p:spPr bwMode="auto">
          <a:xfrm>
            <a:off x="4800600" y="2743200"/>
            <a:ext cx="1895475" cy="304800"/>
          </a:xfrm>
          <a:prstGeom prst="rect">
            <a:avLst/>
          </a:prstGeom>
          <a:noFill/>
          <a:ln w="9525">
            <a:noFill/>
            <a:miter lim="800000"/>
            <a:headEnd/>
            <a:tailEnd/>
          </a:ln>
        </p:spPr>
        <p:txBody>
          <a:bodyPr wrap="none">
            <a:spAutoFit/>
          </a:bodyPr>
          <a:lstStyle/>
          <a:p>
            <a:pPr algn="ctr"/>
            <a:r>
              <a:rPr lang="en-US" sz="1400"/>
              <a:t>[ Notomi </a:t>
            </a:r>
            <a:r>
              <a:rPr lang="en-US" sz="1400" i="1"/>
              <a:t>et al.</a:t>
            </a:r>
            <a:r>
              <a:rPr lang="en-US" sz="1400"/>
              <a:t> (2005). ]</a:t>
            </a:r>
          </a:p>
        </p:txBody>
      </p:sp>
      <p:sp>
        <p:nvSpPr>
          <p:cNvPr id="120836" name="Rectangle 1035"/>
          <p:cNvSpPr>
            <a:spLocks noGrp="1" noChangeArrowheads="1"/>
          </p:cNvSpPr>
          <p:nvPr>
            <p:ph type="title"/>
          </p:nvPr>
        </p:nvSpPr>
        <p:spPr>
          <a:xfrm>
            <a:off x="685800" y="152400"/>
            <a:ext cx="7772400" cy="838200"/>
          </a:xfrm>
        </p:spPr>
        <p:txBody>
          <a:bodyPr/>
          <a:lstStyle/>
          <a:p>
            <a:r>
              <a:rPr lang="en-US" smtClean="0">
                <a:ea typeface="ＭＳ Ｐゴシック" charset="-128"/>
              </a:rPr>
              <a:t>Resonance</a:t>
            </a:r>
          </a:p>
        </p:txBody>
      </p:sp>
      <p:sp>
        <p:nvSpPr>
          <p:cNvPr id="120837" name="Text Box 1036"/>
          <p:cNvSpPr txBox="1">
            <a:spLocks noChangeArrowheads="1"/>
          </p:cNvSpPr>
          <p:nvPr/>
        </p:nvSpPr>
        <p:spPr bwMode="auto">
          <a:xfrm>
            <a:off x="249238" y="1066800"/>
            <a:ext cx="8666162" cy="519113"/>
          </a:xfrm>
          <a:prstGeom prst="rect">
            <a:avLst/>
          </a:prstGeom>
          <a:noFill/>
          <a:ln w="9525">
            <a:noFill/>
            <a:miter lim="800000"/>
            <a:headEnd/>
            <a:tailEnd/>
          </a:ln>
        </p:spPr>
        <p:txBody>
          <a:bodyPr wrap="none">
            <a:spAutoFit/>
          </a:bodyPr>
          <a:lstStyle/>
          <a:p>
            <a:r>
              <a:rPr lang="en-US" sz="2800"/>
              <a:t>an </a:t>
            </a:r>
            <a:r>
              <a:rPr lang="en-US" sz="2800">
                <a:solidFill>
                  <a:srgbClr val="FF0000"/>
                </a:solidFill>
              </a:rPr>
              <a:t>oscillating mode </a:t>
            </a:r>
            <a:r>
              <a:rPr lang="en-US" sz="2800">
                <a:solidFill>
                  <a:srgbClr val="0000FF"/>
                </a:solidFill>
              </a:rPr>
              <a:t>trapped for a long time</a:t>
            </a:r>
            <a:r>
              <a:rPr lang="en-US" sz="2800"/>
              <a:t> in some volume</a:t>
            </a:r>
          </a:p>
        </p:txBody>
      </p:sp>
      <p:sp>
        <p:nvSpPr>
          <p:cNvPr id="120838" name="Text Box 1037"/>
          <p:cNvSpPr txBox="1">
            <a:spLocks noChangeArrowheads="1"/>
          </p:cNvSpPr>
          <p:nvPr/>
        </p:nvSpPr>
        <p:spPr bwMode="auto">
          <a:xfrm>
            <a:off x="663575" y="1417638"/>
            <a:ext cx="2613025" cy="933450"/>
          </a:xfrm>
          <a:prstGeom prst="rect">
            <a:avLst/>
          </a:prstGeom>
          <a:noFill/>
          <a:ln w="9525">
            <a:noFill/>
            <a:miter lim="800000"/>
            <a:headEnd/>
            <a:tailEnd/>
          </a:ln>
        </p:spPr>
        <p:txBody>
          <a:bodyPr wrap="none">
            <a:spAutoFit/>
          </a:bodyPr>
          <a:lstStyle/>
          <a:p>
            <a:pPr algn="ctr"/>
            <a:r>
              <a:rPr lang="en-US"/>
              <a:t>(of light, sound, …)</a:t>
            </a:r>
            <a:endParaRPr lang="en-US">
              <a:solidFill>
                <a:srgbClr val="0000FF"/>
              </a:solidFill>
            </a:endParaRPr>
          </a:p>
          <a:p>
            <a:pPr algn="ctr">
              <a:lnSpc>
                <a:spcPct val="120000"/>
              </a:lnSpc>
            </a:pPr>
            <a:r>
              <a:rPr lang="en-US">
                <a:solidFill>
                  <a:srgbClr val="FF0000"/>
                </a:solidFill>
              </a:rPr>
              <a:t>frequency </a:t>
            </a:r>
            <a:r>
              <a:rPr lang="en-US">
                <a:solidFill>
                  <a:srgbClr val="FF0000"/>
                </a:solidFill>
                <a:latin typeface="Symbol" pitchFamily="18" charset="2"/>
              </a:rPr>
              <a:t>w</a:t>
            </a:r>
            <a:r>
              <a:rPr lang="en-US" baseline="-25000">
                <a:solidFill>
                  <a:srgbClr val="FF0000"/>
                </a:solidFill>
              </a:rPr>
              <a:t>0</a:t>
            </a:r>
            <a:endParaRPr lang="en-US">
              <a:solidFill>
                <a:srgbClr val="0000FF"/>
              </a:solidFill>
            </a:endParaRPr>
          </a:p>
        </p:txBody>
      </p:sp>
      <p:sp>
        <p:nvSpPr>
          <p:cNvPr id="120839" name="Text Box 1038"/>
          <p:cNvSpPr txBox="1">
            <a:spLocks noChangeArrowheads="1"/>
          </p:cNvSpPr>
          <p:nvPr/>
        </p:nvSpPr>
        <p:spPr bwMode="auto">
          <a:xfrm>
            <a:off x="3284538" y="1462088"/>
            <a:ext cx="3268662" cy="1200150"/>
          </a:xfrm>
          <a:prstGeom prst="rect">
            <a:avLst/>
          </a:prstGeom>
          <a:noFill/>
          <a:ln w="9525">
            <a:noFill/>
            <a:miter lim="800000"/>
            <a:headEnd/>
            <a:tailEnd/>
          </a:ln>
        </p:spPr>
        <p:txBody>
          <a:bodyPr wrap="none">
            <a:spAutoFit/>
          </a:bodyPr>
          <a:lstStyle/>
          <a:p>
            <a:pPr algn="ctr"/>
            <a:r>
              <a:rPr lang="en-US"/>
              <a:t>lifetime τ &gt;&gt; 2π/ω</a:t>
            </a:r>
            <a:r>
              <a:rPr lang="en-US" baseline="-25000"/>
              <a:t>0</a:t>
            </a:r>
            <a:endParaRPr lang="en-US"/>
          </a:p>
          <a:p>
            <a:pPr algn="ctr"/>
            <a:r>
              <a:rPr lang="en-US">
                <a:solidFill>
                  <a:srgbClr val="FF0000"/>
                </a:solidFill>
              </a:rPr>
              <a:t>quality factor </a:t>
            </a:r>
            <a:r>
              <a:rPr lang="en-US" i="1">
                <a:solidFill>
                  <a:srgbClr val="FF0000"/>
                </a:solidFill>
              </a:rPr>
              <a:t>Q</a:t>
            </a:r>
            <a:r>
              <a:rPr lang="en-US">
                <a:solidFill>
                  <a:srgbClr val="FF0000"/>
                </a:solidFill>
              </a:rPr>
              <a:t> = ω</a:t>
            </a:r>
            <a:r>
              <a:rPr lang="en-US" baseline="-25000">
                <a:solidFill>
                  <a:srgbClr val="FF0000"/>
                </a:solidFill>
              </a:rPr>
              <a:t>0</a:t>
            </a:r>
            <a:r>
              <a:rPr lang="en-US">
                <a:solidFill>
                  <a:srgbClr val="FF0000"/>
                </a:solidFill>
                <a:latin typeface="Symbol" pitchFamily="18" charset="2"/>
              </a:rPr>
              <a:t>τ</a:t>
            </a:r>
            <a:r>
              <a:rPr lang="en-US">
                <a:solidFill>
                  <a:srgbClr val="FF0000"/>
                </a:solidFill>
              </a:rPr>
              <a:t>/2</a:t>
            </a:r>
          </a:p>
          <a:p>
            <a:pPr algn="ctr"/>
            <a:r>
              <a:rPr lang="en-US">
                <a:solidFill>
                  <a:srgbClr val="0000FF"/>
                </a:solidFill>
              </a:rPr>
              <a:t>energy ~ e</a:t>
            </a:r>
            <a:r>
              <a:rPr lang="en-US" baseline="30000">
                <a:solidFill>
                  <a:srgbClr val="0000FF"/>
                </a:solidFill>
              </a:rPr>
              <a:t>–ω</a:t>
            </a:r>
            <a:r>
              <a:rPr lang="en-US" sz="1400" baseline="30000">
                <a:solidFill>
                  <a:srgbClr val="0000FF"/>
                </a:solidFill>
              </a:rPr>
              <a:t>0</a:t>
            </a:r>
            <a:r>
              <a:rPr lang="en-US" baseline="30000">
                <a:solidFill>
                  <a:srgbClr val="0000FF"/>
                </a:solidFill>
              </a:rPr>
              <a:t>τ/</a:t>
            </a:r>
            <a:r>
              <a:rPr lang="en-US" i="1" baseline="30000">
                <a:solidFill>
                  <a:srgbClr val="0000FF"/>
                </a:solidFill>
              </a:rPr>
              <a:t>Q</a:t>
            </a:r>
            <a:endParaRPr lang="en-US" baseline="-25000">
              <a:solidFill>
                <a:srgbClr val="FF0000"/>
              </a:solidFill>
            </a:endParaRPr>
          </a:p>
        </p:txBody>
      </p:sp>
      <p:sp>
        <p:nvSpPr>
          <p:cNvPr id="120840" name="Rectangle 1039"/>
          <p:cNvSpPr>
            <a:spLocks noChangeArrowheads="1"/>
          </p:cNvSpPr>
          <p:nvPr/>
        </p:nvSpPr>
        <p:spPr bwMode="auto">
          <a:xfrm>
            <a:off x="7543800" y="1662113"/>
            <a:ext cx="1358900" cy="822325"/>
          </a:xfrm>
          <a:prstGeom prst="rect">
            <a:avLst/>
          </a:prstGeom>
          <a:noFill/>
          <a:ln w="9525">
            <a:noFill/>
            <a:miter lim="800000"/>
            <a:headEnd/>
            <a:tailEnd/>
          </a:ln>
        </p:spPr>
        <p:txBody>
          <a:bodyPr wrap="none">
            <a:spAutoFit/>
          </a:bodyPr>
          <a:lstStyle/>
          <a:p>
            <a:pPr algn="ctr"/>
            <a:r>
              <a:rPr lang="en-US">
                <a:solidFill>
                  <a:srgbClr val="FF0000"/>
                </a:solidFill>
              </a:rPr>
              <a:t>modal</a:t>
            </a:r>
          </a:p>
          <a:p>
            <a:pPr algn="ctr"/>
            <a:r>
              <a:rPr lang="en-US">
                <a:solidFill>
                  <a:srgbClr val="FF0000"/>
                </a:solidFill>
              </a:rPr>
              <a:t>volume </a:t>
            </a:r>
            <a:r>
              <a:rPr lang="en-US" i="1">
                <a:solidFill>
                  <a:srgbClr val="FF0000"/>
                </a:solidFill>
              </a:rPr>
              <a:t>V</a:t>
            </a:r>
            <a:endParaRPr lang="en-US">
              <a:solidFill>
                <a:srgbClr val="FF0000"/>
              </a:solidFill>
            </a:endParaRPr>
          </a:p>
        </p:txBody>
      </p:sp>
      <p:pic>
        <p:nvPicPr>
          <p:cNvPr id="120841" name="Picture 1040"/>
          <p:cNvPicPr>
            <a:picLocks noChangeAspect="1" noChangeArrowheads="1"/>
          </p:cNvPicPr>
          <p:nvPr/>
        </p:nvPicPr>
        <p:blipFill>
          <a:blip r:embed="rId3"/>
          <a:srcRect/>
          <a:stretch>
            <a:fillRect/>
          </a:stretch>
        </p:blipFill>
        <p:spPr bwMode="auto">
          <a:xfrm>
            <a:off x="152400" y="3048000"/>
            <a:ext cx="2259013" cy="2527300"/>
          </a:xfrm>
          <a:prstGeom prst="rect">
            <a:avLst/>
          </a:prstGeom>
          <a:noFill/>
          <a:ln w="9525">
            <a:noFill/>
            <a:miter lim="800000"/>
            <a:headEnd/>
            <a:tailEnd/>
          </a:ln>
        </p:spPr>
      </p:pic>
      <p:sp>
        <p:nvSpPr>
          <p:cNvPr id="120842" name="Text Box 1041"/>
          <p:cNvSpPr txBox="1">
            <a:spLocks noChangeArrowheads="1"/>
          </p:cNvSpPr>
          <p:nvPr/>
        </p:nvSpPr>
        <p:spPr bwMode="auto">
          <a:xfrm>
            <a:off x="228600" y="5638800"/>
            <a:ext cx="2133600" cy="517525"/>
          </a:xfrm>
          <a:prstGeom prst="rect">
            <a:avLst/>
          </a:prstGeom>
          <a:noFill/>
          <a:ln w="9525">
            <a:noFill/>
            <a:miter lim="800000"/>
            <a:headEnd/>
            <a:tailEnd/>
          </a:ln>
        </p:spPr>
        <p:txBody>
          <a:bodyPr>
            <a:spAutoFit/>
          </a:bodyPr>
          <a:lstStyle/>
          <a:p>
            <a:pPr algn="ctr"/>
            <a:r>
              <a:rPr lang="en-US" sz="1400"/>
              <a:t>[ Schliesser et al.,</a:t>
            </a:r>
          </a:p>
          <a:p>
            <a:pPr algn="ctr"/>
            <a:r>
              <a:rPr lang="en-US" sz="1400" i="1"/>
              <a:t>PRL </a:t>
            </a:r>
            <a:r>
              <a:rPr lang="en-US" sz="1400" b="1"/>
              <a:t>97</a:t>
            </a:r>
            <a:r>
              <a:rPr lang="en-US" sz="1400"/>
              <a:t>, 243905 (2006) ]</a:t>
            </a:r>
            <a:endParaRPr lang="en-US" sz="2000"/>
          </a:p>
        </p:txBody>
      </p:sp>
      <p:pic>
        <p:nvPicPr>
          <p:cNvPr id="120843" name="Picture 1042"/>
          <p:cNvPicPr>
            <a:picLocks noChangeAspect="1" noChangeArrowheads="1"/>
          </p:cNvPicPr>
          <p:nvPr/>
        </p:nvPicPr>
        <p:blipFill>
          <a:blip r:embed="rId4"/>
          <a:srcRect/>
          <a:stretch>
            <a:fillRect/>
          </a:stretch>
        </p:blipFill>
        <p:spPr bwMode="auto">
          <a:xfrm>
            <a:off x="2362200" y="4038600"/>
            <a:ext cx="2235200" cy="2235200"/>
          </a:xfrm>
          <a:prstGeom prst="rect">
            <a:avLst/>
          </a:prstGeom>
          <a:noFill/>
          <a:ln w="9525">
            <a:noFill/>
            <a:miter lim="800000"/>
            <a:headEnd/>
            <a:tailEnd/>
          </a:ln>
        </p:spPr>
      </p:pic>
      <p:sp>
        <p:nvSpPr>
          <p:cNvPr id="120844" name="Text Box 1043"/>
          <p:cNvSpPr txBox="1">
            <a:spLocks noChangeArrowheads="1"/>
          </p:cNvSpPr>
          <p:nvPr/>
        </p:nvSpPr>
        <p:spPr bwMode="auto">
          <a:xfrm>
            <a:off x="1600200" y="6324600"/>
            <a:ext cx="3902075" cy="304800"/>
          </a:xfrm>
          <a:prstGeom prst="rect">
            <a:avLst/>
          </a:prstGeom>
          <a:noFill/>
          <a:ln w="9525">
            <a:noFill/>
            <a:miter lim="800000"/>
            <a:headEnd/>
            <a:tailEnd/>
          </a:ln>
        </p:spPr>
        <p:txBody>
          <a:bodyPr wrap="none">
            <a:spAutoFit/>
          </a:bodyPr>
          <a:lstStyle/>
          <a:p>
            <a:r>
              <a:rPr lang="en-US" sz="1400"/>
              <a:t>[ Eichenfield et al. </a:t>
            </a:r>
            <a:r>
              <a:rPr lang="en-US" sz="1400" i="1"/>
              <a:t>Nature Photonics</a:t>
            </a:r>
            <a:r>
              <a:rPr lang="en-US" sz="1400"/>
              <a:t> </a:t>
            </a:r>
            <a:r>
              <a:rPr lang="en-US" sz="1400" b="1"/>
              <a:t>1</a:t>
            </a:r>
            <a:r>
              <a:rPr lang="en-US" sz="1400"/>
              <a:t>, 416 (2007) ]</a:t>
            </a:r>
          </a:p>
        </p:txBody>
      </p:sp>
      <p:grpSp>
        <p:nvGrpSpPr>
          <p:cNvPr id="120845" name="Group 1044"/>
          <p:cNvGrpSpPr>
            <a:grpSpLocks/>
          </p:cNvGrpSpPr>
          <p:nvPr/>
        </p:nvGrpSpPr>
        <p:grpSpPr bwMode="auto">
          <a:xfrm>
            <a:off x="5791200" y="5105400"/>
            <a:ext cx="3352800" cy="1616075"/>
            <a:chOff x="96" y="1056"/>
            <a:chExt cx="2688" cy="1296"/>
          </a:xfrm>
        </p:grpSpPr>
        <p:pic>
          <p:nvPicPr>
            <p:cNvPr id="120847" name="Picture 1045"/>
            <p:cNvPicPr>
              <a:picLocks noChangeAspect="1" noChangeArrowheads="1"/>
            </p:cNvPicPr>
            <p:nvPr/>
          </p:nvPicPr>
          <p:blipFill>
            <a:blip r:embed="rId5"/>
            <a:srcRect/>
            <a:stretch>
              <a:fillRect/>
            </a:stretch>
          </p:blipFill>
          <p:spPr bwMode="auto">
            <a:xfrm>
              <a:off x="527" y="1056"/>
              <a:ext cx="1833" cy="1296"/>
            </a:xfrm>
            <a:prstGeom prst="rect">
              <a:avLst/>
            </a:prstGeom>
            <a:noFill/>
            <a:ln w="9525">
              <a:noFill/>
              <a:miter lim="800000"/>
              <a:headEnd/>
              <a:tailEnd/>
            </a:ln>
          </p:spPr>
        </p:pic>
        <p:sp>
          <p:nvSpPr>
            <p:cNvPr id="120848" name="Line 1046"/>
            <p:cNvSpPr>
              <a:spLocks noChangeShapeType="1"/>
            </p:cNvSpPr>
            <p:nvPr/>
          </p:nvSpPr>
          <p:spPr bwMode="auto">
            <a:xfrm>
              <a:off x="2353" y="1710"/>
              <a:ext cx="431" cy="0"/>
            </a:xfrm>
            <a:prstGeom prst="line">
              <a:avLst/>
            </a:prstGeom>
            <a:noFill/>
            <a:ln w="76200">
              <a:solidFill>
                <a:srgbClr val="FF0000"/>
              </a:solidFill>
              <a:round/>
              <a:headEnd/>
              <a:tailEnd type="triangle" w="med" len="med"/>
            </a:ln>
          </p:spPr>
          <p:txBody>
            <a:bodyPr wrap="none" anchor="ctr"/>
            <a:lstStyle/>
            <a:p>
              <a:endParaRPr lang="cs-CZ"/>
            </a:p>
          </p:txBody>
        </p:sp>
        <p:sp>
          <p:nvSpPr>
            <p:cNvPr id="120849" name="Line 1047"/>
            <p:cNvSpPr>
              <a:spLocks noChangeShapeType="1"/>
            </p:cNvSpPr>
            <p:nvPr/>
          </p:nvSpPr>
          <p:spPr bwMode="auto">
            <a:xfrm flipH="1">
              <a:off x="96" y="1708"/>
              <a:ext cx="431" cy="0"/>
            </a:xfrm>
            <a:prstGeom prst="line">
              <a:avLst/>
            </a:prstGeom>
            <a:noFill/>
            <a:ln w="76200">
              <a:solidFill>
                <a:srgbClr val="FF0000"/>
              </a:solidFill>
              <a:round/>
              <a:headEnd/>
              <a:tailEnd type="triangle" w="med" len="med"/>
            </a:ln>
          </p:spPr>
          <p:txBody>
            <a:bodyPr wrap="none" anchor="ctr"/>
            <a:lstStyle/>
            <a:p>
              <a:endParaRPr lang="cs-CZ"/>
            </a:p>
          </p:txBody>
        </p:sp>
      </p:grpSp>
      <p:sp>
        <p:nvSpPr>
          <p:cNvPr id="120846" name="Text Box 1048"/>
          <p:cNvSpPr txBox="1">
            <a:spLocks noChangeArrowheads="1"/>
          </p:cNvSpPr>
          <p:nvPr/>
        </p:nvSpPr>
        <p:spPr bwMode="auto">
          <a:xfrm>
            <a:off x="7086600" y="4572000"/>
            <a:ext cx="1830388" cy="517525"/>
          </a:xfrm>
          <a:prstGeom prst="rect">
            <a:avLst/>
          </a:prstGeom>
          <a:noFill/>
          <a:ln w="9525">
            <a:noFill/>
            <a:miter lim="800000"/>
            <a:headEnd/>
            <a:tailEnd/>
          </a:ln>
        </p:spPr>
        <p:txBody>
          <a:bodyPr wrap="none">
            <a:spAutoFit/>
          </a:bodyPr>
          <a:lstStyle/>
          <a:p>
            <a:pPr algn="ctr"/>
            <a:r>
              <a:rPr lang="en-US" sz="1400"/>
              <a:t>[ C.-W. Wong,</a:t>
            </a:r>
          </a:p>
          <a:p>
            <a:pPr algn="ctr"/>
            <a:r>
              <a:rPr lang="en-US" sz="1400" i="1"/>
              <a:t>APL</a:t>
            </a:r>
            <a:r>
              <a:rPr lang="en-US" sz="1400"/>
              <a:t> </a:t>
            </a:r>
            <a:r>
              <a:rPr lang="en-US" sz="1400" b="1"/>
              <a:t>84</a:t>
            </a:r>
            <a:r>
              <a:rPr lang="en-US" sz="1400"/>
              <a:t>, 1242 (2004).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6"/>
          <p:cNvSpPr>
            <a:spLocks noGrp="1" noChangeArrowheads="1"/>
          </p:cNvSpPr>
          <p:nvPr>
            <p:ph type="title"/>
          </p:nvPr>
        </p:nvSpPr>
        <p:spPr>
          <a:xfrm>
            <a:off x="685800" y="152400"/>
            <a:ext cx="7772400" cy="838200"/>
          </a:xfrm>
        </p:spPr>
        <p:txBody>
          <a:bodyPr/>
          <a:lstStyle/>
          <a:p>
            <a:r>
              <a:rPr lang="en-US" smtClean="0">
                <a:ea typeface="ＭＳ Ｐゴシック" charset="-128"/>
              </a:rPr>
              <a:t>Why Resonance?</a:t>
            </a:r>
          </a:p>
        </p:txBody>
      </p:sp>
      <p:sp>
        <p:nvSpPr>
          <p:cNvPr id="121859" name="Text Box 1027"/>
          <p:cNvSpPr txBox="1">
            <a:spLocks noChangeArrowheads="1"/>
          </p:cNvSpPr>
          <p:nvPr/>
        </p:nvSpPr>
        <p:spPr bwMode="auto">
          <a:xfrm>
            <a:off x="249238" y="1158875"/>
            <a:ext cx="8323262" cy="4667250"/>
          </a:xfrm>
          <a:prstGeom prst="rect">
            <a:avLst/>
          </a:prstGeom>
          <a:noFill/>
          <a:ln w="9525">
            <a:noFill/>
            <a:miter lim="800000"/>
            <a:headEnd/>
            <a:tailEnd/>
          </a:ln>
        </p:spPr>
        <p:txBody>
          <a:bodyPr wrap="none">
            <a:spAutoFit/>
          </a:bodyPr>
          <a:lstStyle/>
          <a:p>
            <a:r>
              <a:rPr lang="en-US" sz="2000"/>
              <a:t>an </a:t>
            </a:r>
            <a:r>
              <a:rPr lang="en-US" sz="2000">
                <a:solidFill>
                  <a:srgbClr val="FF0000"/>
                </a:solidFill>
              </a:rPr>
              <a:t>oscillating mode </a:t>
            </a:r>
            <a:r>
              <a:rPr lang="en-US" sz="2000">
                <a:solidFill>
                  <a:srgbClr val="0000FF"/>
                </a:solidFill>
              </a:rPr>
              <a:t>trapped for a long time</a:t>
            </a:r>
            <a:r>
              <a:rPr lang="en-US" sz="2000"/>
              <a:t> in some volume</a:t>
            </a:r>
          </a:p>
          <a:p>
            <a:endParaRPr lang="en-US" sz="2800"/>
          </a:p>
          <a:p>
            <a:r>
              <a:rPr lang="en-US" sz="2800"/>
              <a:t>• long time = narrow bandwidth … </a:t>
            </a:r>
            <a:r>
              <a:rPr lang="en-US" sz="2800">
                <a:solidFill>
                  <a:srgbClr val="FF0000"/>
                </a:solidFill>
              </a:rPr>
              <a:t>filters</a:t>
            </a:r>
            <a:r>
              <a:rPr lang="en-US" sz="2800"/>
              <a:t> (WDM, etc.)</a:t>
            </a:r>
          </a:p>
          <a:p>
            <a:r>
              <a:rPr lang="en-US" sz="2800"/>
              <a:t>    — 1/</a:t>
            </a:r>
            <a:r>
              <a:rPr lang="en-US" sz="2800" i="1"/>
              <a:t>Q</a:t>
            </a:r>
            <a:r>
              <a:rPr lang="en-US" sz="2800"/>
              <a:t> = fractional bandwidth</a:t>
            </a:r>
          </a:p>
          <a:p>
            <a:endParaRPr lang="en-US" sz="2800"/>
          </a:p>
          <a:p>
            <a:r>
              <a:rPr lang="en-US" sz="2800"/>
              <a:t>• resonant processes allow one to </a:t>
            </a:r>
            <a:r>
              <a:rPr lang="ja-JP" altLang="en-US" sz="2800">
                <a:latin typeface="Arial" pitchFamily="34" charset="0"/>
              </a:rPr>
              <a:t>“</a:t>
            </a:r>
            <a:r>
              <a:rPr lang="en-US" altLang="ja-JP" sz="2800"/>
              <a:t>impedance match</a:t>
            </a:r>
            <a:r>
              <a:rPr lang="ja-JP" altLang="en-US" sz="2800">
                <a:latin typeface="Arial" pitchFamily="34" charset="0"/>
              </a:rPr>
              <a:t>”</a:t>
            </a:r>
            <a:endParaRPr lang="en-US" altLang="ja-JP" sz="2800"/>
          </a:p>
          <a:p>
            <a:r>
              <a:rPr lang="en-US" sz="2800"/>
              <a:t>   hard-to-couple inputs/outputs</a:t>
            </a:r>
          </a:p>
          <a:p>
            <a:endParaRPr lang="en-US" sz="2800"/>
          </a:p>
          <a:p>
            <a:r>
              <a:rPr lang="en-US" sz="2800"/>
              <a:t>• long time, small </a:t>
            </a:r>
            <a:r>
              <a:rPr lang="en-US" sz="2800" i="1"/>
              <a:t>V</a:t>
            </a:r>
            <a:r>
              <a:rPr lang="en-US" sz="2800"/>
              <a:t> … </a:t>
            </a:r>
            <a:r>
              <a:rPr lang="en-US" sz="2800">
                <a:solidFill>
                  <a:srgbClr val="0000FF"/>
                </a:solidFill>
              </a:rPr>
              <a:t>enhanced wave/matter interaction</a:t>
            </a:r>
            <a:endParaRPr lang="en-US" sz="2800"/>
          </a:p>
          <a:p>
            <a:r>
              <a:rPr lang="en-US" sz="2800"/>
              <a:t>    — lasers, nonlinear optics, opto-mechanical coupling, </a:t>
            </a:r>
          </a:p>
          <a:p>
            <a:r>
              <a:rPr lang="en-US" sz="2800"/>
              <a:t>         sensors, LEDs, thermal sources, …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26"/>
          <p:cNvSpPr>
            <a:spLocks noGrp="1" noChangeArrowheads="1"/>
          </p:cNvSpPr>
          <p:nvPr>
            <p:ph type="title"/>
          </p:nvPr>
        </p:nvSpPr>
        <p:spPr>
          <a:xfrm>
            <a:off x="685800" y="0"/>
            <a:ext cx="7772400" cy="685800"/>
          </a:xfrm>
        </p:spPr>
        <p:txBody>
          <a:bodyPr/>
          <a:lstStyle/>
          <a:p>
            <a:r>
              <a:rPr lang="en-US" smtClean="0">
                <a:ea typeface="ＭＳ Ｐゴシック" charset="-128"/>
              </a:rPr>
              <a:t>How Resonance?</a:t>
            </a:r>
          </a:p>
        </p:txBody>
      </p:sp>
      <p:sp>
        <p:nvSpPr>
          <p:cNvPr id="122883" name="Text Box 1027"/>
          <p:cNvSpPr txBox="1">
            <a:spLocks noChangeArrowheads="1"/>
          </p:cNvSpPr>
          <p:nvPr/>
        </p:nvSpPr>
        <p:spPr bwMode="auto">
          <a:xfrm>
            <a:off x="1828800" y="533400"/>
            <a:ext cx="5381625" cy="457200"/>
          </a:xfrm>
          <a:prstGeom prst="rect">
            <a:avLst/>
          </a:prstGeom>
          <a:noFill/>
          <a:ln w="9525">
            <a:noFill/>
            <a:miter lim="800000"/>
            <a:headEnd/>
            <a:tailEnd/>
          </a:ln>
        </p:spPr>
        <p:txBody>
          <a:bodyPr wrap="none">
            <a:spAutoFit/>
          </a:bodyPr>
          <a:lstStyle/>
          <a:p>
            <a:r>
              <a:rPr lang="en-US"/>
              <a:t>need </a:t>
            </a:r>
            <a:r>
              <a:rPr lang="en-US">
                <a:solidFill>
                  <a:srgbClr val="0000FF"/>
                </a:solidFill>
              </a:rPr>
              <a:t>mechanism</a:t>
            </a:r>
            <a:r>
              <a:rPr lang="en-US"/>
              <a:t> to trap light for long time</a:t>
            </a:r>
          </a:p>
        </p:txBody>
      </p:sp>
      <p:pic>
        <p:nvPicPr>
          <p:cNvPr id="122884" name="Picture 1028"/>
          <p:cNvPicPr>
            <a:picLocks noChangeAspect="1" noChangeArrowheads="1"/>
          </p:cNvPicPr>
          <p:nvPr/>
        </p:nvPicPr>
        <p:blipFill>
          <a:blip r:embed="rId2"/>
          <a:srcRect/>
          <a:stretch>
            <a:fillRect/>
          </a:stretch>
        </p:blipFill>
        <p:spPr bwMode="auto">
          <a:xfrm>
            <a:off x="228600" y="1524000"/>
            <a:ext cx="1712913" cy="2209800"/>
          </a:xfrm>
          <a:prstGeom prst="rect">
            <a:avLst/>
          </a:prstGeom>
          <a:noFill/>
          <a:ln w="9525">
            <a:noFill/>
            <a:miter lim="800000"/>
            <a:headEnd/>
            <a:tailEnd/>
          </a:ln>
        </p:spPr>
      </p:pic>
      <p:sp>
        <p:nvSpPr>
          <p:cNvPr id="122885" name="Text Box 1029"/>
          <p:cNvSpPr txBox="1">
            <a:spLocks noChangeArrowheads="1"/>
          </p:cNvSpPr>
          <p:nvPr/>
        </p:nvSpPr>
        <p:spPr bwMode="auto">
          <a:xfrm>
            <a:off x="415925" y="3733800"/>
            <a:ext cx="1260475" cy="396875"/>
          </a:xfrm>
          <a:prstGeom prst="rect">
            <a:avLst/>
          </a:prstGeom>
          <a:noFill/>
          <a:ln w="9525">
            <a:noFill/>
            <a:miter lim="800000"/>
            <a:headEnd/>
            <a:tailEnd/>
          </a:ln>
        </p:spPr>
        <p:txBody>
          <a:bodyPr wrap="none">
            <a:spAutoFit/>
          </a:bodyPr>
          <a:lstStyle/>
          <a:p>
            <a:r>
              <a:rPr lang="en-US" sz="2000"/>
              <a:t>[ llnl.gov ]</a:t>
            </a:r>
          </a:p>
        </p:txBody>
      </p:sp>
      <p:sp>
        <p:nvSpPr>
          <p:cNvPr id="122886" name="Text Box 1030"/>
          <p:cNvSpPr txBox="1">
            <a:spLocks noChangeArrowheads="1"/>
          </p:cNvSpPr>
          <p:nvPr/>
        </p:nvSpPr>
        <p:spPr bwMode="auto">
          <a:xfrm>
            <a:off x="1993900" y="1600200"/>
            <a:ext cx="2957513" cy="1187450"/>
          </a:xfrm>
          <a:prstGeom prst="rect">
            <a:avLst/>
          </a:prstGeom>
          <a:noFill/>
          <a:ln w="9525">
            <a:noFill/>
            <a:miter lim="800000"/>
            <a:headEnd/>
            <a:tailEnd/>
          </a:ln>
        </p:spPr>
        <p:txBody>
          <a:bodyPr wrap="none">
            <a:spAutoFit/>
          </a:bodyPr>
          <a:lstStyle/>
          <a:p>
            <a:r>
              <a:rPr lang="en-US">
                <a:solidFill>
                  <a:srgbClr val="0000FF"/>
                </a:solidFill>
              </a:rPr>
              <a:t>metallic cavities:</a:t>
            </a:r>
            <a:endParaRPr lang="en-US"/>
          </a:p>
          <a:p>
            <a:r>
              <a:rPr lang="en-US"/>
              <a:t>good for microwave,</a:t>
            </a:r>
          </a:p>
          <a:p>
            <a:r>
              <a:rPr lang="en-US">
                <a:solidFill>
                  <a:srgbClr val="FF0000"/>
                </a:solidFill>
              </a:rPr>
              <a:t>dissipative</a:t>
            </a:r>
            <a:r>
              <a:rPr lang="en-US"/>
              <a:t> for infrared</a:t>
            </a:r>
          </a:p>
        </p:txBody>
      </p:sp>
      <p:sp>
        <p:nvSpPr>
          <p:cNvPr id="122887" name="Text Box 1031"/>
          <p:cNvSpPr txBox="1">
            <a:spLocks noChangeArrowheads="1"/>
          </p:cNvSpPr>
          <p:nvPr/>
        </p:nvSpPr>
        <p:spPr bwMode="auto">
          <a:xfrm>
            <a:off x="5486400" y="3429000"/>
            <a:ext cx="3573463" cy="1187450"/>
          </a:xfrm>
          <a:prstGeom prst="rect">
            <a:avLst/>
          </a:prstGeom>
          <a:noFill/>
          <a:ln w="9525">
            <a:noFill/>
            <a:miter lim="800000"/>
            <a:headEnd/>
            <a:tailEnd/>
          </a:ln>
        </p:spPr>
        <p:txBody>
          <a:bodyPr wrap="none">
            <a:spAutoFit/>
          </a:bodyPr>
          <a:lstStyle/>
          <a:p>
            <a:r>
              <a:rPr lang="en-US">
                <a:solidFill>
                  <a:srgbClr val="0000FF"/>
                </a:solidFill>
              </a:rPr>
              <a:t>ring/disc/sphere resonators:</a:t>
            </a:r>
            <a:endParaRPr lang="en-US"/>
          </a:p>
          <a:p>
            <a:r>
              <a:rPr lang="en-US"/>
              <a:t>a waveguide bent in circle,</a:t>
            </a:r>
          </a:p>
          <a:p>
            <a:r>
              <a:rPr lang="en-US"/>
              <a:t>bending loss ~ exp(–radius)</a:t>
            </a:r>
          </a:p>
        </p:txBody>
      </p:sp>
      <p:pic>
        <p:nvPicPr>
          <p:cNvPr id="122888" name="Picture 1032"/>
          <p:cNvPicPr>
            <a:picLocks noChangeAspect="1" noChangeArrowheads="1"/>
          </p:cNvPicPr>
          <p:nvPr/>
        </p:nvPicPr>
        <p:blipFill>
          <a:blip r:embed="rId3"/>
          <a:srcRect/>
          <a:stretch>
            <a:fillRect/>
          </a:stretch>
        </p:blipFill>
        <p:spPr bwMode="auto">
          <a:xfrm>
            <a:off x="5791200" y="1600200"/>
            <a:ext cx="1609725" cy="1609725"/>
          </a:xfrm>
          <a:prstGeom prst="rect">
            <a:avLst/>
          </a:prstGeom>
          <a:noFill/>
          <a:ln w="9525">
            <a:noFill/>
            <a:miter lim="800000"/>
            <a:headEnd/>
            <a:tailEnd/>
          </a:ln>
        </p:spPr>
      </p:pic>
      <p:sp>
        <p:nvSpPr>
          <p:cNvPr id="122889" name="Rectangle 1033"/>
          <p:cNvSpPr>
            <a:spLocks noChangeArrowheads="1"/>
          </p:cNvSpPr>
          <p:nvPr/>
        </p:nvSpPr>
        <p:spPr bwMode="auto">
          <a:xfrm>
            <a:off x="7467600" y="1752600"/>
            <a:ext cx="1376363" cy="581025"/>
          </a:xfrm>
          <a:prstGeom prst="rect">
            <a:avLst/>
          </a:prstGeom>
          <a:noFill/>
          <a:ln w="9525">
            <a:noFill/>
            <a:miter lim="800000"/>
            <a:headEnd/>
            <a:tailEnd/>
          </a:ln>
        </p:spPr>
        <p:txBody>
          <a:bodyPr wrap="none">
            <a:spAutoFit/>
          </a:bodyPr>
          <a:lstStyle/>
          <a:p>
            <a:r>
              <a:rPr lang="en-US" sz="1600"/>
              <a:t>[ Xu &amp; Lipson</a:t>
            </a:r>
          </a:p>
          <a:p>
            <a:r>
              <a:rPr lang="en-US" sz="1600"/>
              <a:t>     (2005) ]</a:t>
            </a:r>
          </a:p>
        </p:txBody>
      </p:sp>
      <p:sp>
        <p:nvSpPr>
          <p:cNvPr id="122890" name="Line 1034"/>
          <p:cNvSpPr>
            <a:spLocks noChangeShapeType="1"/>
          </p:cNvSpPr>
          <p:nvPr/>
        </p:nvSpPr>
        <p:spPr bwMode="auto">
          <a:xfrm>
            <a:off x="6019800" y="2362200"/>
            <a:ext cx="1219200" cy="0"/>
          </a:xfrm>
          <a:prstGeom prst="line">
            <a:avLst/>
          </a:prstGeom>
          <a:noFill/>
          <a:ln w="19050">
            <a:solidFill>
              <a:srgbClr val="FF0000"/>
            </a:solidFill>
            <a:round/>
            <a:headEnd/>
            <a:tailEnd/>
          </a:ln>
        </p:spPr>
        <p:txBody>
          <a:bodyPr wrap="none" anchor="ctr"/>
          <a:lstStyle/>
          <a:p>
            <a:endParaRPr lang="cs-CZ"/>
          </a:p>
        </p:txBody>
      </p:sp>
      <p:sp>
        <p:nvSpPr>
          <p:cNvPr id="122891" name="Text Box 1035"/>
          <p:cNvSpPr txBox="1">
            <a:spLocks noChangeArrowheads="1"/>
          </p:cNvSpPr>
          <p:nvPr/>
        </p:nvSpPr>
        <p:spPr bwMode="auto">
          <a:xfrm>
            <a:off x="6305550" y="2362200"/>
            <a:ext cx="781050" cy="396875"/>
          </a:xfrm>
          <a:prstGeom prst="rect">
            <a:avLst/>
          </a:prstGeom>
          <a:noFill/>
          <a:ln w="9525">
            <a:noFill/>
            <a:miter lim="800000"/>
            <a:headEnd/>
            <a:tailEnd/>
          </a:ln>
        </p:spPr>
        <p:txBody>
          <a:bodyPr wrap="none">
            <a:spAutoFit/>
          </a:bodyPr>
          <a:lstStyle/>
          <a:p>
            <a:r>
              <a:rPr lang="en-US" sz="2000">
                <a:solidFill>
                  <a:srgbClr val="FF0000"/>
                </a:solidFill>
              </a:rPr>
              <a:t>10µm</a:t>
            </a:r>
          </a:p>
        </p:txBody>
      </p:sp>
      <p:pic>
        <p:nvPicPr>
          <p:cNvPr id="122892" name="Picture 1036" descr="pt-defect-ez-disorder0.png                                     0009C61BWesternesse                    B6C46D1E:"/>
          <p:cNvPicPr>
            <a:picLocks noChangeAspect="1" noChangeArrowheads="1"/>
          </p:cNvPicPr>
          <p:nvPr/>
        </p:nvPicPr>
        <p:blipFill>
          <a:blip r:embed="rId4"/>
          <a:srcRect/>
          <a:stretch>
            <a:fillRect/>
          </a:stretch>
        </p:blipFill>
        <p:spPr bwMode="auto">
          <a:xfrm>
            <a:off x="228600" y="4495800"/>
            <a:ext cx="2286000" cy="2286000"/>
          </a:xfrm>
          <a:prstGeom prst="rect">
            <a:avLst/>
          </a:prstGeom>
          <a:noFill/>
          <a:ln w="9525">
            <a:noFill/>
            <a:miter lim="800000"/>
            <a:headEnd/>
            <a:tailEnd/>
          </a:ln>
        </p:spPr>
      </p:pic>
      <p:sp>
        <p:nvSpPr>
          <p:cNvPr id="122893" name="Text Box 1037"/>
          <p:cNvSpPr txBox="1">
            <a:spLocks noChangeArrowheads="1"/>
          </p:cNvSpPr>
          <p:nvPr/>
        </p:nvSpPr>
        <p:spPr bwMode="auto">
          <a:xfrm>
            <a:off x="5475288" y="4922838"/>
            <a:ext cx="2836862" cy="304800"/>
          </a:xfrm>
          <a:prstGeom prst="rect">
            <a:avLst/>
          </a:prstGeom>
          <a:noFill/>
          <a:ln w="9525">
            <a:noFill/>
            <a:miter lim="800000"/>
            <a:headEnd/>
            <a:tailEnd/>
          </a:ln>
        </p:spPr>
        <p:txBody>
          <a:bodyPr wrap="none">
            <a:spAutoFit/>
          </a:bodyPr>
          <a:lstStyle/>
          <a:p>
            <a:r>
              <a:rPr lang="en-US" sz="1400"/>
              <a:t> [ Akahane, </a:t>
            </a:r>
            <a:r>
              <a:rPr lang="en-US" sz="1400" i="1"/>
              <a:t>Nature</a:t>
            </a:r>
            <a:r>
              <a:rPr lang="en-US" sz="1400"/>
              <a:t> </a:t>
            </a:r>
            <a:r>
              <a:rPr lang="en-US" sz="1400" b="1"/>
              <a:t>425</a:t>
            </a:r>
            <a:r>
              <a:rPr lang="en-US" sz="1400"/>
              <a:t>, 944 (2003) ]</a:t>
            </a:r>
          </a:p>
        </p:txBody>
      </p:sp>
      <p:pic>
        <p:nvPicPr>
          <p:cNvPr id="122894" name="Picture 1038"/>
          <p:cNvPicPr>
            <a:picLocks noChangeAspect="1" noChangeArrowheads="1"/>
          </p:cNvPicPr>
          <p:nvPr/>
        </p:nvPicPr>
        <p:blipFill>
          <a:blip r:embed="rId5"/>
          <a:srcRect/>
          <a:stretch>
            <a:fillRect/>
          </a:stretch>
        </p:blipFill>
        <p:spPr bwMode="auto">
          <a:xfrm>
            <a:off x="5340350" y="5257800"/>
            <a:ext cx="3194050" cy="1314450"/>
          </a:xfrm>
          <a:prstGeom prst="rect">
            <a:avLst/>
          </a:prstGeom>
          <a:noFill/>
          <a:ln w="9525">
            <a:noFill/>
            <a:miter lim="800000"/>
            <a:headEnd/>
            <a:tailEnd/>
          </a:ln>
        </p:spPr>
      </p:pic>
      <p:sp>
        <p:nvSpPr>
          <p:cNvPr id="122895" name="Text Box 1039"/>
          <p:cNvSpPr txBox="1">
            <a:spLocks noChangeArrowheads="1"/>
          </p:cNvSpPr>
          <p:nvPr/>
        </p:nvSpPr>
        <p:spPr bwMode="auto">
          <a:xfrm>
            <a:off x="2727325" y="5638800"/>
            <a:ext cx="2476500" cy="1066800"/>
          </a:xfrm>
          <a:prstGeom prst="rect">
            <a:avLst/>
          </a:prstGeom>
          <a:noFill/>
          <a:ln w="9525">
            <a:noFill/>
            <a:miter lim="800000"/>
            <a:headEnd/>
            <a:tailEnd/>
          </a:ln>
        </p:spPr>
        <p:txBody>
          <a:bodyPr wrap="none">
            <a:spAutoFit/>
          </a:bodyPr>
          <a:lstStyle/>
          <a:p>
            <a:pPr algn="ctr"/>
            <a:r>
              <a:rPr lang="en-US">
                <a:solidFill>
                  <a:srgbClr val="0000FF"/>
                </a:solidFill>
              </a:rPr>
              <a:t>photonic bandgaps</a:t>
            </a:r>
            <a:endParaRPr lang="en-US"/>
          </a:p>
          <a:p>
            <a:pPr algn="ctr"/>
            <a:r>
              <a:rPr lang="en-US" sz="2000"/>
              <a:t>(complete or partial</a:t>
            </a:r>
          </a:p>
          <a:p>
            <a:pPr algn="ctr"/>
            <a:r>
              <a:rPr lang="en-US" sz="2000"/>
              <a:t>+ index-guiding)</a:t>
            </a:r>
            <a:endParaRPr lang="en-US"/>
          </a:p>
        </p:txBody>
      </p:sp>
      <p:pic>
        <p:nvPicPr>
          <p:cNvPr id="122896" name="Picture 1040"/>
          <p:cNvPicPr>
            <a:picLocks noChangeAspect="1" noChangeArrowheads="1"/>
          </p:cNvPicPr>
          <p:nvPr/>
        </p:nvPicPr>
        <p:blipFill>
          <a:blip r:embed="rId6"/>
          <a:srcRect/>
          <a:stretch>
            <a:fillRect/>
          </a:stretch>
        </p:blipFill>
        <p:spPr bwMode="auto">
          <a:xfrm>
            <a:off x="2514600" y="3201988"/>
            <a:ext cx="2743200" cy="2436812"/>
          </a:xfrm>
          <a:prstGeom prst="rect">
            <a:avLst/>
          </a:prstGeom>
          <a:noFill/>
          <a:ln w="9525">
            <a:noFill/>
            <a:miter lim="800000"/>
            <a:headEnd/>
            <a:tailEnd/>
          </a:ln>
        </p:spPr>
      </p:pic>
      <p:sp>
        <p:nvSpPr>
          <p:cNvPr id="122897" name="Text Box 1041"/>
          <p:cNvSpPr txBox="1">
            <a:spLocks noChangeArrowheads="1"/>
          </p:cNvSpPr>
          <p:nvPr/>
        </p:nvSpPr>
        <p:spPr bwMode="auto">
          <a:xfrm>
            <a:off x="2514600" y="3124200"/>
            <a:ext cx="1308100" cy="579438"/>
          </a:xfrm>
          <a:prstGeom prst="rect">
            <a:avLst/>
          </a:prstGeom>
          <a:noFill/>
          <a:ln w="9525">
            <a:noFill/>
            <a:miter lim="800000"/>
            <a:headEnd/>
            <a:tailEnd/>
          </a:ln>
        </p:spPr>
        <p:txBody>
          <a:bodyPr wrap="none">
            <a:spAutoFit/>
          </a:bodyPr>
          <a:lstStyle/>
          <a:p>
            <a:pPr algn="r"/>
            <a:r>
              <a:rPr lang="en-US" sz="1800"/>
              <a:t>VCSEL</a:t>
            </a:r>
          </a:p>
          <a:p>
            <a:pPr algn="r"/>
            <a:r>
              <a:rPr lang="en-US" sz="1400"/>
              <a:t>[fotonik.dtu.dk]</a:t>
            </a:r>
            <a:endParaRPr lang="en-US" sz="1800"/>
          </a:p>
        </p:txBody>
      </p:sp>
      <p:sp>
        <p:nvSpPr>
          <p:cNvPr id="122898" name="Text Box 1042"/>
          <p:cNvSpPr txBox="1">
            <a:spLocks noChangeArrowheads="1"/>
          </p:cNvSpPr>
          <p:nvPr/>
        </p:nvSpPr>
        <p:spPr bwMode="auto">
          <a:xfrm>
            <a:off x="6273800" y="6537325"/>
            <a:ext cx="1270000" cy="304800"/>
          </a:xfrm>
          <a:prstGeom prst="rect">
            <a:avLst/>
          </a:prstGeom>
          <a:noFill/>
          <a:ln w="9525">
            <a:noFill/>
            <a:miter lim="800000"/>
            <a:headEnd/>
            <a:tailEnd/>
          </a:ln>
        </p:spPr>
        <p:txBody>
          <a:bodyPr wrap="none">
            <a:spAutoFit/>
          </a:bodyPr>
          <a:lstStyle/>
          <a:p>
            <a:r>
              <a:rPr lang="en-US" sz="1400"/>
              <a:t>(planar Si slab)</a:t>
            </a:r>
          </a:p>
        </p:txBody>
      </p:sp>
      <p:grpSp>
        <p:nvGrpSpPr>
          <p:cNvPr id="122899" name="Group 1043"/>
          <p:cNvGrpSpPr>
            <a:grpSpLocks/>
          </p:cNvGrpSpPr>
          <p:nvPr/>
        </p:nvGrpSpPr>
        <p:grpSpPr bwMode="auto">
          <a:xfrm>
            <a:off x="0" y="1676400"/>
            <a:ext cx="8915400" cy="3124200"/>
            <a:chOff x="0" y="1056"/>
            <a:chExt cx="5616" cy="1968"/>
          </a:xfrm>
        </p:grpSpPr>
        <p:sp>
          <p:nvSpPr>
            <p:cNvPr id="122900" name="Line 1044"/>
            <p:cNvSpPr>
              <a:spLocks noChangeShapeType="1"/>
            </p:cNvSpPr>
            <p:nvPr/>
          </p:nvSpPr>
          <p:spPr bwMode="auto">
            <a:xfrm>
              <a:off x="0" y="2736"/>
              <a:ext cx="1536" cy="0"/>
            </a:xfrm>
            <a:prstGeom prst="line">
              <a:avLst/>
            </a:prstGeom>
            <a:noFill/>
            <a:ln w="9525">
              <a:solidFill>
                <a:schemeClr val="bg2"/>
              </a:solidFill>
              <a:round/>
              <a:headEnd/>
              <a:tailEnd/>
            </a:ln>
          </p:spPr>
          <p:txBody>
            <a:bodyPr wrap="none" anchor="ctr"/>
            <a:lstStyle/>
            <a:p>
              <a:endParaRPr lang="cs-CZ"/>
            </a:p>
          </p:txBody>
        </p:sp>
        <p:sp>
          <p:nvSpPr>
            <p:cNvPr id="122901" name="Line 1045"/>
            <p:cNvSpPr>
              <a:spLocks noChangeShapeType="1"/>
            </p:cNvSpPr>
            <p:nvPr/>
          </p:nvSpPr>
          <p:spPr bwMode="auto">
            <a:xfrm flipV="1">
              <a:off x="1536" y="1824"/>
              <a:ext cx="0" cy="912"/>
            </a:xfrm>
            <a:prstGeom prst="line">
              <a:avLst/>
            </a:prstGeom>
            <a:noFill/>
            <a:ln w="9525">
              <a:solidFill>
                <a:schemeClr val="bg2"/>
              </a:solidFill>
              <a:round/>
              <a:headEnd/>
              <a:tailEnd/>
            </a:ln>
          </p:spPr>
          <p:txBody>
            <a:bodyPr wrap="none" anchor="ctr"/>
            <a:lstStyle/>
            <a:p>
              <a:endParaRPr lang="cs-CZ"/>
            </a:p>
          </p:txBody>
        </p:sp>
        <p:sp>
          <p:nvSpPr>
            <p:cNvPr id="122902" name="Line 1046"/>
            <p:cNvSpPr>
              <a:spLocks noChangeShapeType="1"/>
            </p:cNvSpPr>
            <p:nvPr/>
          </p:nvSpPr>
          <p:spPr bwMode="auto">
            <a:xfrm>
              <a:off x="1536" y="1824"/>
              <a:ext cx="1824" cy="0"/>
            </a:xfrm>
            <a:prstGeom prst="line">
              <a:avLst/>
            </a:prstGeom>
            <a:noFill/>
            <a:ln w="9525">
              <a:solidFill>
                <a:schemeClr val="bg2"/>
              </a:solidFill>
              <a:round/>
              <a:headEnd/>
              <a:tailEnd/>
            </a:ln>
          </p:spPr>
          <p:txBody>
            <a:bodyPr wrap="none" anchor="ctr"/>
            <a:lstStyle/>
            <a:p>
              <a:endParaRPr lang="cs-CZ"/>
            </a:p>
          </p:txBody>
        </p:sp>
        <p:sp>
          <p:nvSpPr>
            <p:cNvPr id="122903" name="Line 1047"/>
            <p:cNvSpPr>
              <a:spLocks noChangeShapeType="1"/>
            </p:cNvSpPr>
            <p:nvPr/>
          </p:nvSpPr>
          <p:spPr bwMode="auto">
            <a:xfrm>
              <a:off x="3360" y="1056"/>
              <a:ext cx="0" cy="1968"/>
            </a:xfrm>
            <a:prstGeom prst="line">
              <a:avLst/>
            </a:prstGeom>
            <a:noFill/>
            <a:ln w="9525">
              <a:solidFill>
                <a:schemeClr val="bg2"/>
              </a:solidFill>
              <a:round/>
              <a:headEnd/>
              <a:tailEnd/>
            </a:ln>
          </p:spPr>
          <p:txBody>
            <a:bodyPr wrap="none" anchor="ctr"/>
            <a:lstStyle/>
            <a:p>
              <a:endParaRPr lang="cs-CZ"/>
            </a:p>
          </p:txBody>
        </p:sp>
        <p:sp>
          <p:nvSpPr>
            <p:cNvPr id="122904" name="Line 1048"/>
            <p:cNvSpPr>
              <a:spLocks noChangeShapeType="1"/>
            </p:cNvSpPr>
            <p:nvPr/>
          </p:nvSpPr>
          <p:spPr bwMode="auto">
            <a:xfrm>
              <a:off x="3360" y="3024"/>
              <a:ext cx="2256" cy="0"/>
            </a:xfrm>
            <a:prstGeom prst="line">
              <a:avLst/>
            </a:prstGeom>
            <a:noFill/>
            <a:ln w="9525">
              <a:solidFill>
                <a:schemeClr val="bg2"/>
              </a:solidFill>
              <a:round/>
              <a:headEnd/>
              <a:tailEnd/>
            </a:ln>
          </p:spPr>
          <p:txBody>
            <a:bodyPr wrap="none" anchor="ctr"/>
            <a:lstStyle/>
            <a:p>
              <a:endParaRPr lang="cs-CZ"/>
            </a:p>
          </p:txBody>
        </p:sp>
      </p:gr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Arnor:Applications:Word Processing:Microsoft Office 98:Templates:Blank Presentation</Template>
  <TotalTime>12752</TotalTime>
  <Words>17124</Words>
  <Application>Microsoft Office PowerPoint</Application>
  <PresentationFormat>Předvádění na obrazovce (4:3)</PresentationFormat>
  <Paragraphs>4118</Paragraphs>
  <Slides>304</Slides>
  <Notes>17</Notes>
  <HiddenSlides>0</HiddenSlides>
  <MMClips>6</MMClips>
  <ScaleCrop>false</ScaleCrop>
  <HeadingPairs>
    <vt:vector size="8" baseType="variant">
      <vt:variant>
        <vt:lpstr>Použitá písma</vt:lpstr>
      </vt:variant>
      <vt:variant>
        <vt:i4>11</vt:i4>
      </vt:variant>
      <vt:variant>
        <vt:lpstr>Motiv</vt:lpstr>
      </vt:variant>
      <vt:variant>
        <vt:i4>1</vt:i4>
      </vt:variant>
      <vt:variant>
        <vt:lpstr>Vložené servery OLE</vt:lpstr>
      </vt:variant>
      <vt:variant>
        <vt:i4>5</vt:i4>
      </vt:variant>
      <vt:variant>
        <vt:lpstr>Nadpisy snímků</vt:lpstr>
      </vt:variant>
      <vt:variant>
        <vt:i4>304</vt:i4>
      </vt:variant>
    </vt:vector>
  </HeadingPairs>
  <TitlesOfParts>
    <vt:vector size="321" baseType="lpstr">
      <vt:lpstr>Times</vt:lpstr>
      <vt:lpstr>ＭＳ Ｐゴシック</vt:lpstr>
      <vt:lpstr>Arial</vt:lpstr>
      <vt:lpstr>Symbol</vt:lpstr>
      <vt:lpstr>Lucida Grande</vt:lpstr>
      <vt:lpstr>Wingdings</vt:lpstr>
      <vt:lpstr>Courier</vt:lpstr>
      <vt:lpstr>Geneva</vt:lpstr>
      <vt:lpstr>Helvetica</vt:lpstr>
      <vt:lpstr>Comic Sans MS</vt:lpstr>
      <vt:lpstr>Times New Roman</vt:lpstr>
      <vt:lpstr>Blank Presentation</vt:lpstr>
      <vt:lpstr>Equation</vt:lpstr>
      <vt:lpstr>Editor rovnic 3.0</vt:lpstr>
      <vt:lpstr>Image</vt:lpstr>
      <vt:lpstr>Photo Editor Photo</vt:lpstr>
      <vt:lpstr>Microsoft Equation</vt:lpstr>
      <vt:lpstr>Photonic Crystals: A Crash Course in Designer Electromagnetism</vt:lpstr>
      <vt:lpstr>Free Materials Online</vt:lpstr>
      <vt:lpstr>Outline</vt:lpstr>
      <vt:lpstr>Outline</vt:lpstr>
      <vt:lpstr>To Begin: A Cartoon in 2d</vt:lpstr>
      <vt:lpstr>…Waves Can Scatter</vt:lpstr>
      <vt:lpstr>Multiple Scattering is Just Messier?</vt:lpstr>
      <vt:lpstr>To Begin: A Cartoon in 2d</vt:lpstr>
      <vt:lpstr>An even bigger mess? zillons of scatterers</vt:lpstr>
      <vt:lpstr>Not so messy, not so boring…</vt:lpstr>
      <vt:lpstr>…the magic of symmetry…</vt:lpstr>
      <vt:lpstr>A slight change? Shrink l by 20% an “optical insulator” (photonic bandgap)</vt:lpstr>
      <vt:lpstr>Photonic Crystals</vt:lpstr>
      <vt:lpstr>Photonic Crystals in Nature</vt:lpstr>
      <vt:lpstr>Photonic Crystals</vt:lpstr>
      <vt:lpstr>Photonic Crystals</vt:lpstr>
      <vt:lpstr>A mystery from the 19th century</vt:lpstr>
      <vt:lpstr>A mystery from the 19th century</vt:lpstr>
      <vt:lpstr>A mystery solved…</vt:lpstr>
      <vt:lpstr>Electronic and Photonic Crystals</vt:lpstr>
      <vt:lpstr>Time to Analyze the Cartoon</vt:lpstr>
      <vt:lpstr>Fun with Math</vt:lpstr>
      <vt:lpstr>Hermitian Eigenproblems</vt:lpstr>
      <vt:lpstr>Periodic Hermitian Eigenproblems</vt:lpstr>
      <vt:lpstr>Periodic Hermitian Eigenproblems</vt:lpstr>
      <vt:lpstr>Periodic Hermitian Eigenproblems in 1d</vt:lpstr>
      <vt:lpstr>Periodic Hermitian Eigenproblems in 1d</vt:lpstr>
      <vt:lpstr>Any 1d Periodic System has a Gap</vt:lpstr>
      <vt:lpstr>Any 1d Periodic System has a Gap</vt:lpstr>
      <vt:lpstr>Any 1d Periodic System has a Gap</vt:lpstr>
      <vt:lpstr>Any 1d Periodic System has a Gap</vt:lpstr>
      <vt:lpstr>Any 1d Periodic System has a Gap</vt:lpstr>
      <vt:lpstr>Some 2d and 3d systems have gaps</vt:lpstr>
      <vt:lpstr>A 2d Model System</vt:lpstr>
      <vt:lpstr>Solving the Maxwell Eigenproblem</vt:lpstr>
      <vt:lpstr>Solving the Maxwell Eigenproblem: 1</vt:lpstr>
      <vt:lpstr>Solving the Maxwell Eigenproblem: 2a</vt:lpstr>
      <vt:lpstr>Solving the Maxwell Eigenproblem: 2b</vt:lpstr>
      <vt:lpstr>Solving the Maxwell Eigenproblem: 3a</vt:lpstr>
      <vt:lpstr>Solving the Maxwell Eigenproblem: 3b</vt:lpstr>
      <vt:lpstr>Solving the Maxwell Eigenproblem: 3c</vt:lpstr>
      <vt:lpstr>Outline</vt:lpstr>
      <vt:lpstr>2d periodicity, ε=12:1</vt:lpstr>
      <vt:lpstr>2d periodicity, ε=12:1</vt:lpstr>
      <vt:lpstr>2d periodicity, ε=12:1</vt:lpstr>
      <vt:lpstr>What a difference a boundary condition makes…</vt:lpstr>
      <vt:lpstr>2d photonic crystal: TE gap, ε=12:1</vt:lpstr>
      <vt:lpstr>3d photonic crystal: complete gap , ε=12:1</vt:lpstr>
      <vt:lpstr>You, too, can compute photonic eigenmodes!</vt:lpstr>
      <vt:lpstr>The Mother of (almost) All Bandgaps</vt:lpstr>
      <vt:lpstr>The First 3d Bandgap Structure</vt:lpstr>
      <vt:lpstr>Layer-by-Layer Lithography</vt:lpstr>
      <vt:lpstr>A Schematic</vt:lpstr>
      <vt:lpstr>Making Rods &amp; Holes Simultaneously</vt:lpstr>
      <vt:lpstr>Making Rods &amp; Holes Simultaneously</vt:lpstr>
      <vt:lpstr>Making Rods &amp; Holes Simultaneously</vt:lpstr>
      <vt:lpstr>Making Rods &amp; Holes Simultaneously</vt:lpstr>
      <vt:lpstr>Making Rods &amp; Holes Simultaneously</vt:lpstr>
      <vt:lpstr>Making Rods &amp; Holes Simultaneously</vt:lpstr>
      <vt:lpstr>Making Rods &amp; Holes Simultaneously</vt:lpstr>
      <vt:lpstr>Making Rods &amp; Holes Simultaneously</vt:lpstr>
      <vt:lpstr>Making Rods &amp; Holes Simultaneously</vt:lpstr>
      <vt:lpstr>7-layer E-Beam Fabrication</vt:lpstr>
      <vt:lpstr>Supercontinuum-Source vs. Theoretical Transmission Spectra</vt:lpstr>
      <vt:lpstr>The Woodpile Crystal</vt:lpstr>
      <vt:lpstr>1.25 Periods of Woodpile @ 1.55µm</vt:lpstr>
      <vt:lpstr>Two-Photon Lithography</vt:lpstr>
      <vt:lpstr>Lithography is a Beast</vt:lpstr>
      <vt:lpstr>Holographic Lithography</vt:lpstr>
      <vt:lpstr>One-Photon Holographic Lithography</vt:lpstr>
      <vt:lpstr>Mass-production II: Colloids</vt:lpstr>
      <vt:lpstr>Mass-production II: Colloids</vt:lpstr>
      <vt:lpstr>Inverse Opals</vt:lpstr>
      <vt:lpstr>In Order To Form a More Perfect Crystal…</vt:lpstr>
      <vt:lpstr>A Better Opal</vt:lpstr>
      <vt:lpstr>Inverse-Opal Photonic Crystal</vt:lpstr>
      <vt:lpstr>Inverse-Opal Band Gap</vt:lpstr>
      <vt:lpstr>Inserting Defects in Inverse Opals e.g., Waveguides</vt:lpstr>
      <vt:lpstr>Mass-Production III: Block (not Bloch) Copolymers</vt:lpstr>
      <vt:lpstr>Block-Copolymer 1d Visible Bandgap</vt:lpstr>
      <vt:lpstr>Be GLAD: Even more crystals!</vt:lpstr>
      <vt:lpstr>Glancing Angle Deposition</vt:lpstr>
      <vt:lpstr>An Early GLAD Crystal</vt:lpstr>
      <vt:lpstr>Outline</vt:lpstr>
      <vt:lpstr>Properties of Bulk Crystals</vt:lpstr>
      <vt:lpstr>Superprisms</vt:lpstr>
      <vt:lpstr>Photonic Crystals &amp; Metamaterials</vt:lpstr>
      <vt:lpstr>Microwave negative refraction</vt:lpstr>
      <vt:lpstr>Negative Indices &amp; Refraction</vt:lpstr>
      <vt:lpstr>Negative-refractive  all-dielectric photonic crystals</vt:lpstr>
      <vt:lpstr>Superlensing with Photonic Crystals</vt:lpstr>
      <vt:lpstr>Negative Refraction and wavevector diagrams</vt:lpstr>
      <vt:lpstr>Super-lensing</vt:lpstr>
      <vt:lpstr>the magic of periodicity: unusual dispersion without scattering</vt:lpstr>
      <vt:lpstr>Outline</vt:lpstr>
      <vt:lpstr>Intentional “defects” are good</vt:lpstr>
      <vt:lpstr>Resonance</vt:lpstr>
      <vt:lpstr>Why Resonance?</vt:lpstr>
      <vt:lpstr>How Resonance?</vt:lpstr>
      <vt:lpstr>Why do defects in crystals trap resonant modes?  What do the modes look like?</vt:lpstr>
      <vt:lpstr>Cavity Modes</vt:lpstr>
      <vt:lpstr>Cavity Modes</vt:lpstr>
      <vt:lpstr>Cavity Modes: Smaller Change</vt:lpstr>
      <vt:lpstr>Cavity Modes: Smaller Change</vt:lpstr>
      <vt:lpstr>Cavity Modes: Smaller Change</vt:lpstr>
      <vt:lpstr>Single-Mode Cavity</vt:lpstr>
      <vt:lpstr>“Single”-Mode Cavity</vt:lpstr>
      <vt:lpstr>Tunable Cavity Modes</vt:lpstr>
      <vt:lpstr>Tunable Cavity Modes</vt:lpstr>
      <vt:lpstr>Intentional “defects” are good</vt:lpstr>
      <vt:lpstr>Projected Band Diagrams</vt:lpstr>
      <vt:lpstr>Air-waveguide Band Diagram</vt:lpstr>
      <vt:lpstr>(Waveguides don’t really need a complete gap)</vt:lpstr>
      <vt:lpstr>Guiding Light in Air!</vt:lpstr>
      <vt:lpstr>Review: Why no scattering?</vt:lpstr>
      <vt:lpstr>Benefits of a complete gap…</vt:lpstr>
      <vt:lpstr>“1d” Waveguides + Cavities = Devices</vt:lpstr>
      <vt:lpstr>Lossless Bends</vt:lpstr>
      <vt:lpstr>Waveguides + Cavities = Devices</vt:lpstr>
      <vt:lpstr>Temporal Coupled-Mode Theory (one of several things called of “coupled-mode theory”)</vt:lpstr>
      <vt:lpstr>Temporal Coupled-Mode Theory (one of several things called of “coupled-mode theory”)</vt:lpstr>
      <vt:lpstr>Resonant Filter Example</vt:lpstr>
      <vt:lpstr>Wide-angle Splitters</vt:lpstr>
      <vt:lpstr>Waveguide Crossings</vt:lpstr>
      <vt:lpstr>Waveguide Crossings</vt:lpstr>
      <vt:lpstr>Channel-Drop Filters</vt:lpstr>
      <vt:lpstr>Enough passive, linear devices…</vt:lpstr>
      <vt:lpstr>A Linear Nonlinear Filter</vt:lpstr>
      <vt:lpstr>A Linear Nonlinear “Transistor”</vt:lpstr>
      <vt:lpstr>TCMT for Bistability</vt:lpstr>
      <vt:lpstr>Experimental Nonlinear Switches</vt:lpstr>
      <vt:lpstr>Experimental Bistable Switch</vt:lpstr>
      <vt:lpstr>Same principles apply in 3d…</vt:lpstr>
      <vt:lpstr>2d-like defects in 3d</vt:lpstr>
      <vt:lpstr>3d projected band diagram</vt:lpstr>
      <vt:lpstr>2d-like waveguide mode</vt:lpstr>
      <vt:lpstr>2d-like cavity mode</vt:lpstr>
      <vt:lpstr>The Upshot</vt:lpstr>
      <vt:lpstr>Outline</vt:lpstr>
      <vt:lpstr>Review: Bloch Basics</vt:lpstr>
      <vt:lpstr>Review: Defects and Devices</vt:lpstr>
      <vt:lpstr>Review: 3d Crystals and Fabrication</vt:lpstr>
      <vt:lpstr>How else can we confine light?</vt:lpstr>
      <vt:lpstr>Total Internal Reflection</vt:lpstr>
      <vt:lpstr>Total Internal Reflection?</vt:lpstr>
      <vt:lpstr>Total Internal Reflection?</vt:lpstr>
      <vt:lpstr>Total Internal Reflection Redux</vt:lpstr>
      <vt:lpstr>Waveguide Dispersion Relations i.e. projected band diagrams</vt:lpstr>
      <vt:lpstr>Strange Total Internal Reflection</vt:lpstr>
      <vt:lpstr>A Hybrid Photonic Crystal: 1d band gap + index guiding</vt:lpstr>
      <vt:lpstr>A Resonant Cavity</vt:lpstr>
      <vt:lpstr>A Resonant Cavity</vt:lpstr>
      <vt:lpstr>Meanwhile, back in reality…</vt:lpstr>
      <vt:lpstr>Time for Two Dimensions…</vt:lpstr>
      <vt:lpstr>How do we make a 2d bandgap?</vt:lpstr>
      <vt:lpstr>How do we make a 2d bandgap?</vt:lpstr>
      <vt:lpstr>A 2d band diagram in 3d?</vt:lpstr>
      <vt:lpstr>A 2d band diagram in 3d</vt:lpstr>
      <vt:lpstr>A 2d band diagram in 3d</vt:lpstr>
      <vt:lpstr>Photonic-Crystal Slabs</vt:lpstr>
      <vt:lpstr>Rod-Slab Projected Band Diagram</vt:lpstr>
      <vt:lpstr>Slab symmetry &amp; “polarization”</vt:lpstr>
      <vt:lpstr>Slab Gaps</vt:lpstr>
      <vt:lpstr>Substrates, for the Gravity-Impaired</vt:lpstr>
      <vt:lpstr>Extruded Rod Substrate</vt:lpstr>
      <vt:lpstr>Air-membrane Slabs</vt:lpstr>
      <vt:lpstr>Optimal Slab Thickness</vt:lpstr>
      <vt:lpstr>Photonic-Crystal Building Blocks</vt:lpstr>
      <vt:lpstr>A Reduced-Index Waveguide</vt:lpstr>
      <vt:lpstr>Reduced-Index Waveguide Modes</vt:lpstr>
      <vt:lpstr>Experimental Waveguide &amp; Bend</vt:lpstr>
      <vt:lpstr>Inevitable Radiation Losses whenever translational symmetry is broken</vt:lpstr>
      <vt:lpstr>Dimensionless Losses: Q</vt:lpstr>
      <vt:lpstr>All Is Not Lost</vt:lpstr>
      <vt:lpstr>Radiation loss: A Fourier picture</vt:lpstr>
      <vt:lpstr>A tradeoff: Localization vs. Loss</vt:lpstr>
      <vt:lpstr>Monopole Cavity in a Slab</vt:lpstr>
      <vt:lpstr>Delocalized Monopole Q</vt:lpstr>
      <vt:lpstr>Super-defects</vt:lpstr>
      <vt:lpstr>Super-Defect vs. Single-Defect Q</vt:lpstr>
      <vt:lpstr>Super-Defect State (cross-section)</vt:lpstr>
      <vt:lpstr>How do we compute Q?</vt:lpstr>
      <vt:lpstr>How do we compute Q?</vt:lpstr>
      <vt:lpstr>Can we increase Q without delocalizing (much)?</vt:lpstr>
      <vt:lpstr>Cancellations?</vt:lpstr>
      <vt:lpstr>Need a more compact representation</vt:lpstr>
      <vt:lpstr>Multipole Expansion</vt:lpstr>
      <vt:lpstr>Multipole Expansion</vt:lpstr>
      <vt:lpstr>Multipoles in a 2d example</vt:lpstr>
      <vt:lpstr>2d multipole cancellation</vt:lpstr>
      <vt:lpstr>An Experimental (Laser) Cavity</vt:lpstr>
      <vt:lpstr>An Experimental (Laser) Cavity</vt:lpstr>
      <vt:lpstr>An Experimental (Laser) Cavity</vt:lpstr>
      <vt:lpstr>Multipole Cancellation in Stretched Cavity</vt:lpstr>
      <vt:lpstr>Slab Cavities in Practice: Q vs. V</vt:lpstr>
      <vt:lpstr>Outline</vt:lpstr>
      <vt:lpstr>Optical Fibers Today (not to scale)</vt:lpstr>
      <vt:lpstr>The Glass Ceiling: Limits of Silica</vt:lpstr>
      <vt:lpstr>Breaking the Glass Ceiling: Hollow-core Bandgap Fibers</vt:lpstr>
      <vt:lpstr>Breaking the Glass Ceiling:  Hollow-core Bandgap Fibers</vt:lpstr>
      <vt:lpstr>Breaking the Glass Ceiling II: Solid-core Holey Fibers</vt:lpstr>
      <vt:lpstr>Sequence of Analysis</vt:lpstr>
      <vt:lpstr>PCF: Holey Silica Cladding</vt:lpstr>
      <vt:lpstr>PCF: Holey Silica Cladding</vt:lpstr>
      <vt:lpstr>PCF: Holey Silica Cladding</vt:lpstr>
      <vt:lpstr>PCF: Holey Silica Cladding</vt:lpstr>
      <vt:lpstr>PCF: Holey Silica Cladding</vt:lpstr>
      <vt:lpstr>PCF: Holey Silica Cladding</vt:lpstr>
      <vt:lpstr>PCF: Holey Silica Cladding</vt:lpstr>
      <vt:lpstr>PCF: Holey Silica Cladding</vt:lpstr>
      <vt:lpstr>PCF: Holey Silica Cladding</vt:lpstr>
      <vt:lpstr>PCF: Holey Silica Cladding</vt:lpstr>
      <vt:lpstr>Experimental Air-guiding PCF</vt:lpstr>
      <vt:lpstr>Experimental Air-guiding PCF</vt:lpstr>
      <vt:lpstr>Experimental Air-guiding PCF</vt:lpstr>
      <vt:lpstr>A more recent (lower-loss) example</vt:lpstr>
      <vt:lpstr>Improving air-guiding losses </vt:lpstr>
      <vt:lpstr>State-of-the-art air-guiding losses</vt:lpstr>
      <vt:lpstr>Surface States vs. Termination</vt:lpstr>
      <vt:lpstr>Bragg Fiber Cladding</vt:lpstr>
      <vt:lpstr>Omnidirectional Cladding</vt:lpstr>
      <vt:lpstr>Hollow Metal Waveguides, Reborn</vt:lpstr>
      <vt:lpstr>An Old Friend: the TE01 mode</vt:lpstr>
      <vt:lpstr>Yes, but how do you make it?</vt:lpstr>
      <vt:lpstr>A Drawn Bandgap Fiber</vt:lpstr>
      <vt:lpstr>High-Power Transmission at 10.6µm (no previous dielectric waveguide)</vt:lpstr>
      <vt:lpstr>Application: Laser Surgery</vt:lpstr>
      <vt:lpstr>An early endoscopic surgery </vt:lpstr>
      <vt:lpstr>Index-Guiding PCF &amp; microstructured fiber: Holey Fibers</vt:lpstr>
      <vt:lpstr>Guided Mode in a Solid Core</vt:lpstr>
      <vt:lpstr>λ-dependent “index contrast”</vt:lpstr>
      <vt:lpstr>Endlessly Single-Mode</vt:lpstr>
      <vt:lpstr>Holey Fiber PMF  (Polarization-Maintaining Fiber)</vt:lpstr>
      <vt:lpstr>Truly Single-Mode Cutoff-Free Fiber</vt:lpstr>
      <vt:lpstr>Nonlinear Holey Fibers:</vt:lpstr>
      <vt:lpstr>Low Contrast Holey Fibers</vt:lpstr>
      <vt:lpstr>Outline</vt:lpstr>
      <vt:lpstr>All Imperfections are Small</vt:lpstr>
      <vt:lpstr>Semi-analytical methods for small perturbations</vt:lpstr>
      <vt:lpstr>Perturbation Theory for Hermitian eigenproblems</vt:lpstr>
      <vt:lpstr>Perturbation Theory for electromagnetism</vt:lpstr>
      <vt:lpstr>A Quantitative Example</vt:lpstr>
      <vt:lpstr>Review: the TE01 mode</vt:lpstr>
      <vt:lpstr>Suppressing Cladding Losses</vt:lpstr>
      <vt:lpstr>Quantifying Nonlinearity</vt:lpstr>
      <vt:lpstr>Suppressing Cladding Nonlinearity</vt:lpstr>
      <vt:lpstr>A Linear Nonlinear “Transistor”</vt:lpstr>
      <vt:lpstr>Tuning Microcavities</vt:lpstr>
      <vt:lpstr>Liquid-crystal Tuning</vt:lpstr>
      <vt:lpstr>Thermal tuning</vt:lpstr>
      <vt:lpstr>Tuning by Free-carrier Injection</vt:lpstr>
      <vt:lpstr>Tuning by Optical Nonlinearities</vt:lpstr>
      <vt:lpstr>Tuning by MEMS deformation</vt:lpstr>
      <vt:lpstr>Boundary-perturbation theory</vt:lpstr>
      <vt:lpstr>Boundary-perturbation theory</vt:lpstr>
      <vt:lpstr>Surface roughness disorder?</vt:lpstr>
      <vt:lpstr>Effect of Gap on Disorder (e.g. Roughness) Loss?</vt:lpstr>
      <vt:lpstr>Coupled-mode theory</vt:lpstr>
      <vt:lpstr>What’s New in Coupled-Mode Theory?</vt:lpstr>
      <vt:lpstr>Coupled-wave Theory (skipping all the math…)</vt:lpstr>
      <vt:lpstr>A Test Case</vt:lpstr>
      <vt:lpstr>A Test Case</vt:lpstr>
      <vt:lpstr>Test Case Results: Reflection</vt:lpstr>
      <vt:lpstr>Test Case Results: Total Loss</vt:lpstr>
      <vt:lpstr>photonic bandgap (all other things equal) = unambiguous improvement</vt:lpstr>
      <vt:lpstr>Group-velocity (v) dependence other things being equal</vt:lpstr>
      <vt:lpstr>An Easier Way to Compute Loss</vt:lpstr>
      <vt:lpstr>An Easier Way to Compute Loss</vt:lpstr>
      <vt:lpstr>Losses from Point Scatterers</vt:lpstr>
      <vt:lpstr>Effect of an Incomplete Gap</vt:lpstr>
      <vt:lpstr>Failure of the Volume-current Method</vt:lpstr>
      <vt:lpstr>Scattering Theory (for small scatterers)</vt:lpstr>
      <vt:lpstr>Corrected Volume Current for Large De</vt:lpstr>
      <vt:lpstr>Strip Waveguides in Photonic-Crystal Slabs (3d)</vt:lpstr>
      <vt:lpstr>Rods: Surface-corrugation</vt:lpstr>
      <vt:lpstr>Holes: Surface-corrugation</vt:lpstr>
      <vt:lpstr>Rods vs. Holes? Answer is in 2d.</vt:lpstr>
      <vt:lpstr>Controlled Deviations: Tapers</vt:lpstr>
      <vt:lpstr>A simple problem?</vt:lpstr>
      <vt:lpstr>A simple problem?</vt:lpstr>
      <vt:lpstr>What happened to the adiabatic theorem?</vt:lpstr>
      <vt:lpstr>There is an adiabatic theorem! …but with two conditions</vt:lpstr>
      <vt:lpstr>A Problematic Taper</vt:lpstr>
      <vt:lpstr>Corrected Taper: Shifting the Gap</vt:lpstr>
      <vt:lpstr>Corrected Taper: Shifting the Gap</vt:lpstr>
      <vt:lpstr>There is an adiabatic theorem! …but with two conditions</vt:lpstr>
      <vt:lpstr>Snímek 287</vt:lpstr>
      <vt:lpstr>Snímek 288</vt:lpstr>
      <vt:lpstr>Snímek 289</vt:lpstr>
      <vt:lpstr>Snímek 290</vt:lpstr>
      <vt:lpstr>Snímek 291</vt:lpstr>
      <vt:lpstr>Snímek 292</vt:lpstr>
      <vt:lpstr>Snímek 293</vt:lpstr>
      <vt:lpstr>Snímek 294</vt:lpstr>
      <vt:lpstr>Snímek 295</vt:lpstr>
      <vt:lpstr>Snímek 296</vt:lpstr>
      <vt:lpstr>Snímek 297</vt:lpstr>
      <vt:lpstr>Snímek 298</vt:lpstr>
      <vt:lpstr>Snímek 299</vt:lpstr>
      <vt:lpstr>Snímek 300</vt:lpstr>
      <vt:lpstr>Snímek 301</vt:lpstr>
      <vt:lpstr> </vt:lpstr>
      <vt:lpstr>Finding New Materials / Processes → Designing New Structures</vt:lpstr>
      <vt:lpstr>Free Materials Online</vt:lpstr>
    </vt:vector>
  </TitlesOfParts>
  <Company>MIT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Photonic Crystals: Periodic Surprises in Electromagnetism</dc:title>
  <dc:creator>J. D. Joannopoulos</dc:creator>
  <cp:lastModifiedBy>ÚFKL</cp:lastModifiedBy>
  <cp:revision>230</cp:revision>
  <cp:lastPrinted>2004-12-17T21:44:04Z</cp:lastPrinted>
  <dcterms:created xsi:type="dcterms:W3CDTF">2011-12-13T02:21:20Z</dcterms:created>
  <dcterms:modified xsi:type="dcterms:W3CDTF">2012-10-30T13:07:40Z</dcterms:modified>
</cp:coreProperties>
</file>